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3568" y="201929"/>
            <a:ext cx="589686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67380" y="3484346"/>
            <a:ext cx="3809238" cy="163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537959" y="230124"/>
            <a:ext cx="1130807" cy="1327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40523" y="1557527"/>
            <a:ext cx="1652016" cy="826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306567" y="260604"/>
            <a:ext cx="1210056" cy="1019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86116" y="260604"/>
            <a:ext cx="1178052" cy="1097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67044" y="5381244"/>
            <a:ext cx="2249424" cy="12877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446264" y="3933444"/>
            <a:ext cx="1517903" cy="13776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522976" y="4076700"/>
            <a:ext cx="1857755" cy="1214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7270" y="318338"/>
            <a:ext cx="45694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242" y="1415872"/>
            <a:ext cx="8303514" cy="339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5250" y="6446122"/>
            <a:ext cx="133286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939" y="1997455"/>
            <a:ext cx="76549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0770" marR="5080" indent="-233870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Financial </a:t>
            </a:r>
            <a:r>
              <a:rPr sz="4000" b="1" spc="-15" dirty="0">
                <a:latin typeface="Calibri"/>
                <a:cs typeface="Calibri"/>
              </a:rPr>
              <a:t>Performance Management  </a:t>
            </a:r>
            <a:r>
              <a:rPr sz="4000" b="1" spc="-5" dirty="0">
                <a:latin typeface="Calibri"/>
                <a:cs typeface="Calibri"/>
              </a:rPr>
              <a:t>RBP020L062S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380" y="3484346"/>
            <a:ext cx="360299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4270">
              <a:lnSpc>
                <a:spcPct val="11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77923B"/>
                </a:solidFill>
                <a:latin typeface="Calibri"/>
                <a:cs typeface="Calibri"/>
              </a:rPr>
              <a:t>Week </a:t>
            </a:r>
            <a:r>
              <a:rPr sz="3200" b="1" dirty="0">
                <a:solidFill>
                  <a:srgbClr val="77923B"/>
                </a:solidFill>
                <a:latin typeface="Calibri"/>
                <a:cs typeface="Calibri"/>
              </a:rPr>
              <a:t>4  Costing, </a:t>
            </a:r>
            <a:r>
              <a:rPr sz="3200" b="1" spc="-5" dirty="0">
                <a:solidFill>
                  <a:srgbClr val="77923B"/>
                </a:solidFill>
                <a:latin typeface="Calibri"/>
                <a:cs typeface="Calibri"/>
              </a:rPr>
              <a:t>CVP analysis  </a:t>
            </a:r>
            <a:r>
              <a:rPr sz="3200" b="1" dirty="0">
                <a:solidFill>
                  <a:srgbClr val="77923B"/>
                </a:solidFill>
                <a:latin typeface="Calibri"/>
                <a:cs typeface="Calibri"/>
              </a:rPr>
              <a:t>and Pricing</a:t>
            </a:r>
            <a:r>
              <a:rPr sz="3200" b="1" spc="-9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77923B"/>
                </a:solidFill>
                <a:latin typeface="Calibri"/>
                <a:cs typeface="Calibri"/>
              </a:rPr>
              <a:t>decisions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1" y="44196"/>
            <a:ext cx="2592322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650" y="23418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Semi-variable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4321"/>
            <a:ext cx="7830820" cy="711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i="1" spc="-15" dirty="0">
                <a:solidFill>
                  <a:srgbClr val="FF0000"/>
                </a:solidFill>
                <a:latin typeface="Calibri"/>
                <a:cs typeface="Calibri"/>
              </a:rPr>
              <a:t>SEMI-VARIABLE </a:t>
            </a:r>
            <a:r>
              <a:rPr sz="2500" i="1" spc="-5" dirty="0">
                <a:latin typeface="Calibri"/>
                <a:cs typeface="Calibri"/>
              </a:rPr>
              <a:t>A </a:t>
            </a:r>
            <a:r>
              <a:rPr sz="2500" i="1" spc="-20" dirty="0">
                <a:latin typeface="Calibri"/>
                <a:cs typeface="Calibri"/>
              </a:rPr>
              <a:t>cost </a:t>
            </a:r>
            <a:r>
              <a:rPr sz="2500" i="1" dirty="0">
                <a:latin typeface="Calibri"/>
                <a:cs typeface="Calibri"/>
              </a:rPr>
              <a:t>which </a:t>
            </a:r>
            <a:r>
              <a:rPr sz="2500" i="1" spc="-5" dirty="0">
                <a:latin typeface="Calibri"/>
                <a:cs typeface="Calibri"/>
              </a:rPr>
              <a:t>is partially </a:t>
            </a:r>
            <a:r>
              <a:rPr sz="2500" i="1" spc="-15" dirty="0">
                <a:latin typeface="Calibri"/>
                <a:cs typeface="Calibri"/>
              </a:rPr>
              <a:t>fixed </a:t>
            </a:r>
            <a:r>
              <a:rPr sz="2500" i="1" spc="-5" dirty="0">
                <a:latin typeface="Calibri"/>
                <a:cs typeface="Calibri"/>
              </a:rPr>
              <a:t>and </a:t>
            </a:r>
            <a:r>
              <a:rPr sz="2500" i="1" spc="-10" dirty="0">
                <a:latin typeface="Calibri"/>
                <a:cs typeface="Calibri"/>
              </a:rPr>
              <a:t>partially  </a:t>
            </a:r>
            <a:r>
              <a:rPr sz="2500" i="1" spc="-5" dirty="0">
                <a:latin typeface="Calibri"/>
                <a:cs typeface="Calibri"/>
              </a:rPr>
              <a:t>varies with the changes in the level of </a:t>
            </a:r>
            <a:r>
              <a:rPr sz="2500" i="1" spc="-10" dirty="0">
                <a:latin typeface="Calibri"/>
                <a:cs typeface="Calibri"/>
              </a:rPr>
              <a:t>quantity</a:t>
            </a:r>
            <a:r>
              <a:rPr sz="2500" i="1" spc="100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(activity)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508" y="1917237"/>
            <a:ext cx="7791927" cy="428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969" y="269189"/>
            <a:ext cx="506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5" dirty="0">
                <a:latin typeface="Calibri"/>
                <a:cs typeface="Calibri"/>
              </a:rPr>
              <a:t>Direct </a:t>
            </a:r>
            <a:r>
              <a:rPr i="0" spc="-5" dirty="0">
                <a:latin typeface="Calibri"/>
                <a:cs typeface="Calibri"/>
              </a:rPr>
              <a:t>and </a:t>
            </a:r>
            <a:r>
              <a:rPr i="0" spc="-10" dirty="0">
                <a:latin typeface="Calibri"/>
                <a:cs typeface="Calibri"/>
              </a:rPr>
              <a:t>Indirect</a:t>
            </a:r>
            <a:r>
              <a:rPr i="0" spc="-50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2349"/>
            <a:ext cx="8009890" cy="29089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Calibri"/>
                <a:cs typeface="Calibri"/>
              </a:rPr>
              <a:t>Direct </a:t>
            </a:r>
            <a:r>
              <a:rPr sz="2200" b="1" spc="-15" dirty="0">
                <a:latin typeface="Calibri"/>
                <a:cs typeface="Calibri"/>
              </a:rPr>
              <a:t>costs </a:t>
            </a:r>
            <a:r>
              <a:rPr sz="2200" b="1" spc="-5" dirty="0">
                <a:latin typeface="Calibri"/>
                <a:cs typeface="Calibri"/>
              </a:rPr>
              <a:t>of a </a:t>
            </a:r>
            <a:r>
              <a:rPr sz="2200" b="1" spc="-15" dirty="0">
                <a:latin typeface="Calibri"/>
                <a:cs typeface="Calibri"/>
              </a:rPr>
              <a:t>cost </a:t>
            </a:r>
            <a:r>
              <a:rPr sz="2200" b="1" spc="-5" dirty="0">
                <a:latin typeface="Calibri"/>
                <a:cs typeface="Calibri"/>
              </a:rPr>
              <a:t>object –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related 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particular </a:t>
            </a:r>
            <a:r>
              <a:rPr sz="2200" spc="-15" dirty="0">
                <a:latin typeface="Calibri"/>
                <a:cs typeface="Calibri"/>
              </a:rPr>
              <a:t>cost  </a:t>
            </a:r>
            <a:r>
              <a:rPr sz="2200" spc="-5" dirty="0">
                <a:latin typeface="Calibri"/>
                <a:cs typeface="Calibri"/>
              </a:rPr>
              <a:t>object and </a:t>
            </a:r>
            <a:r>
              <a:rPr sz="2200" spc="-15" dirty="0">
                <a:latin typeface="Calibri"/>
                <a:cs typeface="Calibri"/>
              </a:rPr>
              <a:t>that 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0" dirty="0">
                <a:latin typeface="Calibri"/>
                <a:cs typeface="Calibri"/>
              </a:rPr>
              <a:t>traced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it in an </a:t>
            </a:r>
            <a:r>
              <a:rPr sz="2200" spc="-10" dirty="0">
                <a:latin typeface="Calibri"/>
                <a:cs typeface="Calibri"/>
              </a:rPr>
              <a:t>economically feasible (cost-  </a:t>
            </a:r>
            <a:r>
              <a:rPr sz="2200" spc="-20" dirty="0">
                <a:latin typeface="Calibri"/>
                <a:cs typeface="Calibri"/>
              </a:rPr>
              <a:t>effective)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way.</a:t>
            </a:r>
            <a:endParaRPr sz="2200">
              <a:latin typeface="Calibri"/>
              <a:cs typeface="Calibri"/>
            </a:endParaRPr>
          </a:p>
          <a:p>
            <a:pPr marL="355600" marR="26670" indent="-342900">
              <a:lnSpc>
                <a:spcPct val="80000"/>
              </a:lnSpc>
              <a:spcBef>
                <a:spcPts val="5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200" b="1" spc="-10" dirty="0">
                <a:latin typeface="Calibri"/>
                <a:cs typeface="Calibri"/>
              </a:rPr>
              <a:t>Indirect </a:t>
            </a:r>
            <a:r>
              <a:rPr sz="2200" b="1" spc="-15" dirty="0">
                <a:latin typeface="Calibri"/>
                <a:cs typeface="Calibri"/>
              </a:rPr>
              <a:t>costs </a:t>
            </a:r>
            <a:r>
              <a:rPr sz="2200" b="1" spc="-5" dirty="0">
                <a:latin typeface="Calibri"/>
                <a:cs typeface="Calibri"/>
              </a:rPr>
              <a:t>of a </a:t>
            </a:r>
            <a:r>
              <a:rPr sz="2200" b="1" spc="-15" dirty="0">
                <a:latin typeface="Calibri"/>
                <a:cs typeface="Calibri"/>
              </a:rPr>
              <a:t>cost </a:t>
            </a:r>
            <a:r>
              <a:rPr sz="2200" b="1" spc="-5" dirty="0">
                <a:latin typeface="Calibri"/>
                <a:cs typeface="Calibri"/>
              </a:rPr>
              <a:t>object </a:t>
            </a:r>
            <a:r>
              <a:rPr sz="2200" b="1" spc="-10" dirty="0">
                <a:latin typeface="Calibri"/>
                <a:cs typeface="Calibri"/>
              </a:rPr>
              <a:t>–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related 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particular </a:t>
            </a:r>
            <a:r>
              <a:rPr sz="2200" spc="-15" dirty="0">
                <a:latin typeface="Calibri"/>
                <a:cs typeface="Calibri"/>
              </a:rPr>
              <a:t>cost 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but cannot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spc="-15" dirty="0">
                <a:latin typeface="Calibri"/>
                <a:cs typeface="Calibri"/>
              </a:rPr>
              <a:t>traced to </a:t>
            </a:r>
            <a:r>
              <a:rPr sz="2200" spc="-5" dirty="0">
                <a:latin typeface="Calibri"/>
                <a:cs typeface="Calibri"/>
              </a:rPr>
              <a:t>it in an </a:t>
            </a:r>
            <a:r>
              <a:rPr sz="2200" spc="-10" dirty="0">
                <a:latin typeface="Calibri"/>
                <a:cs typeface="Calibri"/>
              </a:rPr>
              <a:t>economically feasible (cost-  </a:t>
            </a:r>
            <a:r>
              <a:rPr sz="2200" spc="-20" dirty="0">
                <a:latin typeface="Calibri"/>
                <a:cs typeface="Calibri"/>
              </a:rPr>
              <a:t>effective) </a:t>
            </a:r>
            <a:r>
              <a:rPr sz="2200" spc="-55" dirty="0">
                <a:latin typeface="Calibri"/>
                <a:cs typeface="Calibri"/>
              </a:rPr>
              <a:t>way. </a:t>
            </a:r>
            <a:r>
              <a:rPr sz="2200" spc="-10" dirty="0">
                <a:latin typeface="Calibri"/>
                <a:cs typeface="Calibri"/>
              </a:rPr>
              <a:t>Indirect </a:t>
            </a:r>
            <a:r>
              <a:rPr sz="2200" spc="-15" dirty="0">
                <a:latin typeface="Calibri"/>
                <a:cs typeface="Calibri"/>
              </a:rPr>
              <a:t>costs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15" dirty="0">
                <a:latin typeface="Calibri"/>
                <a:cs typeface="Calibri"/>
              </a:rPr>
              <a:t>allocated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cost </a:t>
            </a:r>
            <a:r>
              <a:rPr sz="2200" spc="-5" dirty="0">
                <a:latin typeface="Calibri"/>
                <a:cs typeface="Calibri"/>
              </a:rPr>
              <a:t>object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alibri"/>
                <a:cs typeface="Calibri"/>
              </a:rPr>
              <a:t>a  </a:t>
            </a:r>
            <a:r>
              <a:rPr sz="2200" spc="-10" dirty="0">
                <a:latin typeface="Calibri"/>
                <a:cs typeface="Calibri"/>
              </a:rPr>
              <a:t>cost-allocation method.</a:t>
            </a:r>
            <a:endParaRPr sz="2200">
              <a:latin typeface="Calibri"/>
              <a:cs typeface="Calibri"/>
            </a:endParaRPr>
          </a:p>
          <a:p>
            <a:pPr marL="355600" marR="45212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6235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One particular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cost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may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both direct and indirect.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How?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The  direct/indirect classification depends on </a:t>
            </a:r>
            <a:r>
              <a:rPr sz="2200" b="1" i="1" spc="-1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choice of the </a:t>
            </a:r>
            <a:r>
              <a:rPr sz="2200" b="1" i="1" spc="-20" dirty="0">
                <a:solidFill>
                  <a:srgbClr val="006FC0"/>
                </a:solidFill>
                <a:latin typeface="Calibri"/>
                <a:cs typeface="Calibri"/>
              </a:rPr>
              <a:t>cost  </a:t>
            </a:r>
            <a:r>
              <a:rPr sz="2200" b="1" i="1" spc="-5" dirty="0">
                <a:solidFill>
                  <a:srgbClr val="006FC0"/>
                </a:solidFill>
                <a:latin typeface="Calibri"/>
                <a:cs typeface="Calibri"/>
              </a:rPr>
              <a:t>object.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4038600"/>
            <a:ext cx="7783068" cy="2220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6342" y="362153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5" dirty="0">
                <a:latin typeface="Calibri"/>
                <a:cs typeface="Calibri"/>
              </a:rPr>
              <a:t>Cost</a:t>
            </a:r>
            <a:r>
              <a:rPr i="0" spc="-75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1378"/>
            <a:ext cx="7653020" cy="1538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b="1" spc="-10" dirty="0">
                <a:latin typeface="Calibri"/>
                <a:cs typeface="Calibri"/>
              </a:rPr>
              <a:t>Costs </a:t>
            </a:r>
            <a:r>
              <a:rPr sz="3200" b="1" spc="-25" dirty="0">
                <a:latin typeface="Calibri"/>
                <a:cs typeface="Calibri"/>
              </a:rPr>
              <a:t>may </a:t>
            </a:r>
            <a:r>
              <a:rPr sz="3200" b="1" spc="-5" dirty="0">
                <a:latin typeface="Calibri"/>
                <a:cs typeface="Calibri"/>
              </a:rPr>
              <a:t>simultaneously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direct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variable, direct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fixed, </a:t>
            </a:r>
            <a:r>
              <a:rPr sz="3200" spc="-10" dirty="0">
                <a:latin typeface="Calibri"/>
                <a:cs typeface="Calibri"/>
              </a:rPr>
              <a:t>indirect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variable, indirect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fixed.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084" y="3124200"/>
            <a:ext cx="8561832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Cost-Volume-Profit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990600"/>
            <a:ext cx="7924800" cy="1083945"/>
          </a:xfrm>
          <a:prstGeom prst="rect">
            <a:avLst/>
          </a:prstGeom>
          <a:solidFill>
            <a:srgbClr val="FBD4B5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 marR="267335">
              <a:lnSpc>
                <a:spcPct val="80000"/>
              </a:lnSpc>
              <a:spcBef>
                <a:spcPts val="260"/>
              </a:spcBef>
            </a:pP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b="1" spc="-20" dirty="0">
                <a:solidFill>
                  <a:srgbClr val="FF0000"/>
                </a:solidFill>
                <a:latin typeface="Calibri"/>
                <a:cs typeface="Calibri"/>
              </a:rPr>
              <a:t>breakeven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point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that quantity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output where </a:t>
            </a:r>
            <a:r>
              <a:rPr sz="2500" spc="-15" dirty="0">
                <a:latin typeface="Calibri"/>
                <a:cs typeface="Calibri"/>
              </a:rPr>
              <a:t>total  </a:t>
            </a:r>
            <a:r>
              <a:rPr sz="2500" spc="-10" dirty="0">
                <a:latin typeface="Calibri"/>
                <a:cs typeface="Calibri"/>
              </a:rPr>
              <a:t>revenues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total costs </a:t>
            </a:r>
            <a:r>
              <a:rPr sz="2500" spc="-10" dirty="0">
                <a:latin typeface="Calibri"/>
                <a:cs typeface="Calibri"/>
              </a:rPr>
              <a:t>are </a:t>
            </a:r>
            <a:r>
              <a:rPr sz="2500" dirty="0">
                <a:latin typeface="Calibri"/>
                <a:cs typeface="Calibri"/>
              </a:rPr>
              <a:t>equal, </a:t>
            </a:r>
            <a:r>
              <a:rPr sz="2500" spc="-5" dirty="0">
                <a:latin typeface="Calibri"/>
                <a:cs typeface="Calibri"/>
              </a:rPr>
              <a:t>that is, </a:t>
            </a:r>
            <a:r>
              <a:rPr sz="2500" spc="-10" dirty="0">
                <a:latin typeface="Calibri"/>
                <a:cs typeface="Calibri"/>
              </a:rPr>
              <a:t>where </a:t>
            </a:r>
            <a:r>
              <a:rPr sz="2500" spc="-5" dirty="0">
                <a:latin typeface="Calibri"/>
                <a:cs typeface="Calibri"/>
              </a:rPr>
              <a:t>the  </a:t>
            </a:r>
            <a:r>
              <a:rPr sz="2500" spc="-10" dirty="0">
                <a:latin typeface="Calibri"/>
                <a:cs typeface="Calibri"/>
              </a:rPr>
              <a:t>operating </a:t>
            </a:r>
            <a:r>
              <a:rPr sz="2500" spc="-15" dirty="0">
                <a:latin typeface="Calibri"/>
                <a:cs typeface="Calibri"/>
              </a:rPr>
              <a:t>profit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zero.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2133634"/>
            <a:ext cx="7929065" cy="4555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CVP </a:t>
            </a:r>
            <a:r>
              <a:rPr spc="-10" dirty="0"/>
              <a:t>analysis:</a:t>
            </a:r>
            <a:r>
              <a:rPr spc="5" dirty="0"/>
              <a:t> </a:t>
            </a:r>
            <a:r>
              <a:rPr spc="-3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264412"/>
            <a:ext cx="6962775" cy="29095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alibri"/>
                <a:cs typeface="Calibri"/>
              </a:rPr>
              <a:t>Consider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5" dirty="0">
                <a:latin typeface="Calibri"/>
                <a:cs typeface="Calibri"/>
              </a:rPr>
              <a:t>sells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£50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(SPu)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Variable </a:t>
            </a:r>
            <a:r>
              <a:rPr sz="2400" spc="-15" dirty="0">
                <a:latin typeface="Calibri"/>
                <a:cs typeface="Calibri"/>
              </a:rPr>
              <a:t>costs are </a:t>
            </a:r>
            <a:r>
              <a:rPr sz="2400" dirty="0">
                <a:latin typeface="Calibri"/>
                <a:cs typeface="Calibri"/>
              </a:rPr>
              <a:t>£20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(VCu)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Contribution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£30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(CMu)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i="1" spc="-10" dirty="0">
                <a:latin typeface="Calibri"/>
                <a:cs typeface="Calibri"/>
              </a:rPr>
              <a:t>Obtained </a:t>
            </a:r>
            <a:r>
              <a:rPr sz="2000" i="1" spc="-5" dirty="0">
                <a:latin typeface="Calibri"/>
                <a:cs typeface="Calibri"/>
              </a:rPr>
              <a:t>as Cmu </a:t>
            </a:r>
            <a:r>
              <a:rPr sz="2000" i="1" dirty="0">
                <a:latin typeface="Calibri"/>
                <a:cs typeface="Calibri"/>
              </a:rPr>
              <a:t>= Spu – </a:t>
            </a:r>
            <a:r>
              <a:rPr sz="2000" i="1" spc="-35" dirty="0">
                <a:latin typeface="Calibri"/>
                <a:cs typeface="Calibri"/>
              </a:rPr>
              <a:t>Vcu </a:t>
            </a:r>
            <a:r>
              <a:rPr sz="2000" i="1" dirty="0">
                <a:latin typeface="Calibri"/>
                <a:cs typeface="Calibri"/>
              </a:rPr>
              <a:t>= £50 -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£20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590"/>
              </a:lnSpc>
              <a:spcBef>
                <a:spcPts val="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spc="-15" dirty="0">
                <a:latin typeface="Calibri"/>
                <a:cs typeface="Calibri"/>
              </a:rPr>
              <a:t>fixed costs are </a:t>
            </a:r>
            <a:r>
              <a:rPr sz="2400" spc="-5" dirty="0">
                <a:latin typeface="Calibri"/>
                <a:cs typeface="Calibri"/>
              </a:rPr>
              <a:t>£3,000…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the amount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required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break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0" y="4343400"/>
            <a:ext cx="5980430" cy="584200"/>
          </a:xfrm>
          <a:custGeom>
            <a:avLst/>
            <a:gdLst/>
            <a:ahLst/>
            <a:cxnLst/>
            <a:rect l="l" t="t" r="r" b="b"/>
            <a:pathLst>
              <a:path w="5980430" h="584200">
                <a:moveTo>
                  <a:pt x="0" y="583692"/>
                </a:moveTo>
                <a:lnTo>
                  <a:pt x="5980176" y="583692"/>
                </a:lnTo>
                <a:lnTo>
                  <a:pt x="5980176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024" y="4484370"/>
            <a:ext cx="18821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latin typeface="Cambria Math"/>
                <a:cs typeface="Cambria Math"/>
              </a:rPr>
              <a:t>𝐵. </a:t>
            </a:r>
            <a:r>
              <a:rPr sz="2000" spc="40" dirty="0">
                <a:latin typeface="Cambria Math"/>
                <a:cs typeface="Cambria Math"/>
              </a:rPr>
              <a:t>𝐸.</a:t>
            </a:r>
            <a:r>
              <a:rPr sz="2000" spc="-34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𝑃. </a:t>
            </a:r>
            <a:r>
              <a:rPr sz="2000" spc="5" dirty="0">
                <a:latin typeface="Cambria Math"/>
                <a:cs typeface="Cambria Math"/>
              </a:rPr>
              <a:t>(𝑢𝑛𝑖𝑡𝑠)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2448" y="4677917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8179" y="4677917"/>
            <a:ext cx="617220" cy="0"/>
          </a:xfrm>
          <a:custGeom>
            <a:avLst/>
            <a:gdLst/>
            <a:ahLst/>
            <a:cxnLst/>
            <a:rect l="l" t="t" r="r" b="b"/>
            <a:pathLst>
              <a:path w="617220">
                <a:moveTo>
                  <a:pt x="0" y="0"/>
                </a:moveTo>
                <a:lnTo>
                  <a:pt x="6172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0382" y="4292346"/>
            <a:ext cx="2305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305" algn="l"/>
              </a:tabLst>
            </a:pPr>
            <a:r>
              <a:rPr sz="2000" dirty="0">
                <a:latin typeface="Cambria Math"/>
                <a:cs typeface="Cambria Math"/>
              </a:rPr>
              <a:t>𝐹𝑖𝑥𝑒𝑑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𝐶</a:t>
            </a:r>
            <a:r>
              <a:rPr sz="2000" dirty="0">
                <a:latin typeface="Cambria Math"/>
                <a:cs typeface="Cambria Math"/>
              </a:rPr>
              <a:t>𝑜𝑠𝑡𝑠	</a:t>
            </a:r>
            <a:r>
              <a:rPr sz="2000" spc="-10" dirty="0">
                <a:latin typeface="Cambria Math"/>
                <a:cs typeface="Cambria Math"/>
              </a:rPr>
              <a:t>3</a:t>
            </a:r>
            <a:r>
              <a:rPr sz="2000" spc="10" dirty="0">
                <a:latin typeface="Cambria Math"/>
                <a:cs typeface="Cambria Math"/>
              </a:rPr>
              <a:t>,</a:t>
            </a:r>
            <a:r>
              <a:rPr sz="2000" spc="-10" dirty="0">
                <a:latin typeface="Cambria Math"/>
                <a:cs typeface="Cambria Math"/>
              </a:rPr>
              <a:t>000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7291" y="4655058"/>
            <a:ext cx="17329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8910" algn="l"/>
              </a:tabLst>
            </a:pPr>
            <a:r>
              <a:rPr sz="2000" dirty="0">
                <a:latin typeface="Cambria Math"/>
                <a:cs typeface="Cambria Math"/>
              </a:rPr>
              <a:t>𝐶𝑀𝑢	</a:t>
            </a:r>
            <a:r>
              <a:rPr sz="2000" spc="-5" dirty="0">
                <a:latin typeface="Cambria Math"/>
                <a:cs typeface="Cambria Math"/>
              </a:rPr>
              <a:t>30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3986" y="4484370"/>
            <a:ext cx="2307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2025" algn="l"/>
              </a:tabLst>
            </a:pPr>
            <a:r>
              <a:rPr sz="2000" dirty="0">
                <a:latin typeface="Cambria Math"/>
                <a:cs typeface="Cambria Math"/>
              </a:rPr>
              <a:t>=	= </a:t>
            </a:r>
            <a:r>
              <a:rPr sz="2000" spc="-5" dirty="0">
                <a:latin typeface="Cambria Math"/>
                <a:cs typeface="Cambria Math"/>
              </a:rPr>
              <a:t>100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𝑢𝑛𝑖𝑡𝑠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516" y="5041391"/>
            <a:ext cx="6849109" cy="307975"/>
          </a:xfrm>
          <a:custGeom>
            <a:avLst/>
            <a:gdLst/>
            <a:ahLst/>
            <a:cxnLst/>
            <a:rect l="l" t="t" r="r" b="b"/>
            <a:pathLst>
              <a:path w="6849109" h="307975">
                <a:moveTo>
                  <a:pt x="0" y="307847"/>
                </a:moveTo>
                <a:lnTo>
                  <a:pt x="6848856" y="307847"/>
                </a:lnTo>
                <a:lnTo>
                  <a:pt x="6848856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3911" y="5097398"/>
            <a:ext cx="754380" cy="236220"/>
          </a:xfrm>
          <a:custGeom>
            <a:avLst/>
            <a:gdLst/>
            <a:ahLst/>
            <a:cxnLst/>
            <a:rect l="l" t="t" r="r" b="b"/>
            <a:pathLst>
              <a:path w="754380" h="236220">
                <a:moveTo>
                  <a:pt x="679195" y="0"/>
                </a:moveTo>
                <a:lnTo>
                  <a:pt x="675766" y="9525"/>
                </a:lnTo>
                <a:lnTo>
                  <a:pt x="689461" y="15503"/>
                </a:lnTo>
                <a:lnTo>
                  <a:pt x="701214" y="23733"/>
                </a:lnTo>
                <a:lnTo>
                  <a:pt x="725021" y="61706"/>
                </a:lnTo>
                <a:lnTo>
                  <a:pt x="732789" y="116712"/>
                </a:lnTo>
                <a:lnTo>
                  <a:pt x="731928" y="137479"/>
                </a:lnTo>
                <a:lnTo>
                  <a:pt x="718819" y="188467"/>
                </a:lnTo>
                <a:lnTo>
                  <a:pt x="689602" y="220257"/>
                </a:lnTo>
                <a:lnTo>
                  <a:pt x="676147" y="226187"/>
                </a:lnTo>
                <a:lnTo>
                  <a:pt x="679195" y="235712"/>
                </a:lnTo>
                <a:lnTo>
                  <a:pt x="724183" y="208994"/>
                </a:lnTo>
                <a:lnTo>
                  <a:pt x="749522" y="159607"/>
                </a:lnTo>
                <a:lnTo>
                  <a:pt x="754380" y="117982"/>
                </a:lnTo>
                <a:lnTo>
                  <a:pt x="753165" y="96335"/>
                </a:lnTo>
                <a:lnTo>
                  <a:pt x="743450" y="57993"/>
                </a:lnTo>
                <a:lnTo>
                  <a:pt x="711215" y="15112"/>
                </a:lnTo>
                <a:lnTo>
                  <a:pt x="696247" y="6163"/>
                </a:lnTo>
                <a:lnTo>
                  <a:pt x="679195" y="0"/>
                </a:lnTo>
                <a:close/>
              </a:path>
              <a:path w="754380" h="236220">
                <a:moveTo>
                  <a:pt x="75183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59" y="46989"/>
                </a:lnTo>
                <a:lnTo>
                  <a:pt x="64992" y="15503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2627" y="5097398"/>
            <a:ext cx="762000" cy="236220"/>
          </a:xfrm>
          <a:custGeom>
            <a:avLst/>
            <a:gdLst/>
            <a:ahLst/>
            <a:cxnLst/>
            <a:rect l="l" t="t" r="r" b="b"/>
            <a:pathLst>
              <a:path w="762000" h="236220">
                <a:moveTo>
                  <a:pt x="686815" y="0"/>
                </a:moveTo>
                <a:lnTo>
                  <a:pt x="683387" y="9525"/>
                </a:lnTo>
                <a:lnTo>
                  <a:pt x="697081" y="15503"/>
                </a:lnTo>
                <a:lnTo>
                  <a:pt x="708834" y="23733"/>
                </a:lnTo>
                <a:lnTo>
                  <a:pt x="732641" y="61706"/>
                </a:lnTo>
                <a:lnTo>
                  <a:pt x="740410" y="116712"/>
                </a:lnTo>
                <a:lnTo>
                  <a:pt x="739548" y="137479"/>
                </a:lnTo>
                <a:lnTo>
                  <a:pt x="726439" y="188467"/>
                </a:lnTo>
                <a:lnTo>
                  <a:pt x="697222" y="220257"/>
                </a:lnTo>
                <a:lnTo>
                  <a:pt x="683768" y="226187"/>
                </a:lnTo>
                <a:lnTo>
                  <a:pt x="686815" y="235712"/>
                </a:lnTo>
                <a:lnTo>
                  <a:pt x="731803" y="208994"/>
                </a:lnTo>
                <a:lnTo>
                  <a:pt x="757142" y="159607"/>
                </a:lnTo>
                <a:lnTo>
                  <a:pt x="762000" y="117982"/>
                </a:lnTo>
                <a:lnTo>
                  <a:pt x="760785" y="96335"/>
                </a:lnTo>
                <a:lnTo>
                  <a:pt x="751070" y="57993"/>
                </a:lnTo>
                <a:lnTo>
                  <a:pt x="718835" y="15112"/>
                </a:lnTo>
                <a:lnTo>
                  <a:pt x="703867" y="6163"/>
                </a:lnTo>
                <a:lnTo>
                  <a:pt x="686815" y="0"/>
                </a:lnTo>
                <a:close/>
              </a:path>
              <a:path w="762000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89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0329" y="5021707"/>
            <a:ext cx="8077834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  <a:tabLst>
                <a:tab pos="1356360" algn="l"/>
                <a:tab pos="2120265" algn="l"/>
                <a:tab pos="3275329" algn="l"/>
                <a:tab pos="4034154" algn="l"/>
              </a:tabLst>
            </a:pPr>
            <a:r>
              <a:rPr sz="2000" spc="25" dirty="0">
                <a:latin typeface="Cambria Math"/>
                <a:cs typeface="Cambria Math"/>
              </a:rPr>
              <a:t>𝐵.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40" dirty="0">
                <a:latin typeface="Cambria Math"/>
                <a:cs typeface="Cambria Math"/>
              </a:rPr>
              <a:t>𝐸.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𝑃.	</a:t>
            </a:r>
            <a:r>
              <a:rPr sz="2000" dirty="0">
                <a:latin typeface="Cambria Math"/>
                <a:cs typeface="Cambria Math"/>
              </a:rPr>
              <a:t>𝑠𝑎𝑙𝑒𝑠	= </a:t>
            </a:r>
            <a:r>
              <a:rPr sz="2000" spc="25" dirty="0">
                <a:latin typeface="Cambria Math"/>
                <a:cs typeface="Cambria Math"/>
              </a:rPr>
              <a:t>𝐵.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40" dirty="0">
                <a:latin typeface="Cambria Math"/>
                <a:cs typeface="Cambria Math"/>
              </a:rPr>
              <a:t>𝐸.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20" dirty="0">
                <a:latin typeface="Cambria Math"/>
                <a:cs typeface="Cambria Math"/>
              </a:rPr>
              <a:t>𝑃.	</a:t>
            </a:r>
            <a:r>
              <a:rPr sz="2000" dirty="0">
                <a:latin typeface="Cambria Math"/>
                <a:cs typeface="Cambria Math"/>
              </a:rPr>
              <a:t>𝑢𝑛𝑖𝑡𝑠	𝑥 </a:t>
            </a:r>
            <a:r>
              <a:rPr sz="2000" spc="-5" dirty="0">
                <a:latin typeface="Cambria Math"/>
                <a:cs typeface="Cambria Math"/>
              </a:rPr>
              <a:t>𝑆𝑃𝑢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100 </a:t>
            </a:r>
            <a:r>
              <a:rPr sz="2000" dirty="0">
                <a:latin typeface="Cambria Math"/>
                <a:cs typeface="Cambria Math"/>
              </a:rPr>
              <a:t>𝑥 </a:t>
            </a:r>
            <a:r>
              <a:rPr sz="2000" spc="-5" dirty="0">
                <a:latin typeface="Cambria Math"/>
                <a:cs typeface="Cambria Math"/>
              </a:rPr>
              <a:t>£50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9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£5,000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 company needs to sell 100 units to cover the costs (to break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even).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CVP </a:t>
            </a:r>
            <a:r>
              <a:rPr spc="-10" dirty="0"/>
              <a:t>analysis:</a:t>
            </a:r>
            <a:r>
              <a:rPr spc="5" dirty="0"/>
              <a:t> </a:t>
            </a:r>
            <a:r>
              <a:rPr spc="-3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139952" y="2743200"/>
            <a:ext cx="6794500" cy="307975"/>
          </a:xfrm>
          <a:custGeom>
            <a:avLst/>
            <a:gdLst/>
            <a:ahLst/>
            <a:cxnLst/>
            <a:rect l="l" t="t" r="r" b="b"/>
            <a:pathLst>
              <a:path w="6794500" h="307975">
                <a:moveTo>
                  <a:pt x="0" y="307848"/>
                </a:moveTo>
                <a:lnTo>
                  <a:pt x="6793992" y="307848"/>
                </a:lnTo>
                <a:lnTo>
                  <a:pt x="6793992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864" y="2799842"/>
            <a:ext cx="762000" cy="236220"/>
          </a:xfrm>
          <a:custGeom>
            <a:avLst/>
            <a:gdLst/>
            <a:ahLst/>
            <a:cxnLst/>
            <a:rect l="l" t="t" r="r" b="b"/>
            <a:pathLst>
              <a:path w="762000" h="236219">
                <a:moveTo>
                  <a:pt x="686689" y="0"/>
                </a:moveTo>
                <a:lnTo>
                  <a:pt x="683387" y="9525"/>
                </a:lnTo>
                <a:lnTo>
                  <a:pt x="697007" y="15501"/>
                </a:lnTo>
                <a:lnTo>
                  <a:pt x="708723" y="23717"/>
                </a:lnTo>
                <a:lnTo>
                  <a:pt x="732534" y="61652"/>
                </a:lnTo>
                <a:lnTo>
                  <a:pt x="740410" y="116712"/>
                </a:lnTo>
                <a:lnTo>
                  <a:pt x="739530" y="137477"/>
                </a:lnTo>
                <a:lnTo>
                  <a:pt x="726440" y="188341"/>
                </a:lnTo>
                <a:lnTo>
                  <a:pt x="697150" y="220255"/>
                </a:lnTo>
                <a:lnTo>
                  <a:pt x="683768" y="226187"/>
                </a:lnTo>
                <a:lnTo>
                  <a:pt x="686689" y="235712"/>
                </a:lnTo>
                <a:lnTo>
                  <a:pt x="731730" y="208994"/>
                </a:lnTo>
                <a:lnTo>
                  <a:pt x="757015" y="159607"/>
                </a:lnTo>
                <a:lnTo>
                  <a:pt x="761873" y="117983"/>
                </a:lnTo>
                <a:lnTo>
                  <a:pt x="760658" y="96335"/>
                </a:lnTo>
                <a:lnTo>
                  <a:pt x="750943" y="57993"/>
                </a:lnTo>
                <a:lnTo>
                  <a:pt x="718756" y="15113"/>
                </a:lnTo>
                <a:lnTo>
                  <a:pt x="703758" y="6163"/>
                </a:lnTo>
                <a:lnTo>
                  <a:pt x="686689" y="0"/>
                </a:lnTo>
                <a:close/>
              </a:path>
              <a:path w="762000" h="236219">
                <a:moveTo>
                  <a:pt x="75184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194" y="139628"/>
                </a:lnTo>
                <a:lnTo>
                  <a:pt x="10822" y="177919"/>
                </a:lnTo>
                <a:lnTo>
                  <a:pt x="42957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3" y="46862"/>
                </a:lnTo>
                <a:lnTo>
                  <a:pt x="64865" y="15501"/>
                </a:lnTo>
                <a:lnTo>
                  <a:pt x="78486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403096"/>
            <a:ext cx="7988934" cy="1651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Considering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breakeven </a:t>
            </a:r>
            <a:r>
              <a:rPr sz="2700" spc="-10" dirty="0">
                <a:latin typeface="Calibri"/>
                <a:cs typeface="Calibri"/>
              </a:rPr>
              <a:t>point </a:t>
            </a:r>
            <a:r>
              <a:rPr sz="2700" dirty="0">
                <a:latin typeface="Calibri"/>
                <a:cs typeface="Calibri"/>
              </a:rPr>
              <a:t>is 100 </a:t>
            </a:r>
            <a:r>
              <a:rPr sz="2700" spc="-5" dirty="0">
                <a:latin typeface="Calibri"/>
                <a:cs typeface="Calibri"/>
              </a:rPr>
              <a:t>units </a:t>
            </a:r>
            <a:r>
              <a:rPr sz="2700" dirty="0">
                <a:latin typeface="Calibri"/>
                <a:cs typeface="Calibri"/>
              </a:rPr>
              <a:t>and  the </a:t>
            </a:r>
            <a:r>
              <a:rPr sz="2700" spc="-5" dirty="0">
                <a:latin typeface="Calibri"/>
                <a:cs typeface="Calibri"/>
              </a:rPr>
              <a:t>number of units being sold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120 per </a:t>
            </a:r>
            <a:r>
              <a:rPr sz="2700" dirty="0">
                <a:latin typeface="Calibri"/>
                <a:cs typeface="Calibri"/>
              </a:rPr>
              <a:t>annum,</a:t>
            </a:r>
            <a:r>
              <a:rPr sz="2700" spc="-1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what  </a:t>
            </a:r>
            <a:r>
              <a:rPr sz="2700" dirty="0">
                <a:latin typeface="Calibri"/>
                <a:cs typeface="Calibri"/>
              </a:rPr>
              <a:t>is the </a:t>
            </a:r>
            <a:r>
              <a:rPr sz="2700" spc="-10" dirty="0">
                <a:latin typeface="Calibri"/>
                <a:cs typeface="Calibri"/>
              </a:rPr>
              <a:t>margin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safety </a:t>
            </a:r>
            <a:r>
              <a:rPr sz="2700" dirty="0">
                <a:latin typeface="Calibri"/>
                <a:cs typeface="Calibri"/>
              </a:rPr>
              <a:t>as </a:t>
            </a:r>
            <a:r>
              <a:rPr sz="2700" spc="-20" dirty="0">
                <a:latin typeface="Calibri"/>
                <a:cs typeface="Calibri"/>
              </a:rPr>
              <a:t>percentage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sales?</a:t>
            </a:r>
            <a:endParaRPr sz="2700">
              <a:latin typeface="Calibri"/>
              <a:cs typeface="Calibri"/>
            </a:endParaRPr>
          </a:p>
          <a:p>
            <a:pPr marL="664845">
              <a:lnSpc>
                <a:spcPct val="100000"/>
              </a:lnSpc>
              <a:spcBef>
                <a:spcPts val="1280"/>
              </a:spcBef>
              <a:tabLst>
                <a:tab pos="2032000" algn="l"/>
              </a:tabLst>
            </a:pPr>
            <a:r>
              <a:rPr sz="2000" dirty="0">
                <a:latin typeface="Cambria Math"/>
                <a:cs typeface="Cambria Math"/>
              </a:rPr>
              <a:t>𝑀𝑜𝑆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𝑢𝑛𝑖𝑡𝑠	= 𝑆𝑎𝑙𝑒𝑠 𝑢𝑛𝑖𝑡𝑠 − </a:t>
            </a:r>
            <a:r>
              <a:rPr sz="2000" spc="25" dirty="0">
                <a:latin typeface="Cambria Math"/>
                <a:cs typeface="Cambria Math"/>
              </a:rPr>
              <a:t>𝐵. </a:t>
            </a:r>
            <a:r>
              <a:rPr sz="2000" spc="40" dirty="0">
                <a:latin typeface="Cambria Math"/>
                <a:cs typeface="Cambria Math"/>
              </a:rPr>
              <a:t>𝐸. </a:t>
            </a:r>
            <a:r>
              <a:rPr sz="2000" spc="20" dirty="0">
                <a:latin typeface="Cambria Math"/>
                <a:cs typeface="Cambria Math"/>
              </a:rPr>
              <a:t>𝑃. </a:t>
            </a:r>
            <a:r>
              <a:rPr sz="2000" dirty="0">
                <a:latin typeface="Cambria Math"/>
                <a:cs typeface="Cambria Math"/>
              </a:rPr>
              <a:t>𝑢𝑛𝑖𝑡𝑠 = </a:t>
            </a:r>
            <a:r>
              <a:rPr sz="2000" spc="-5" dirty="0">
                <a:latin typeface="Cambria Math"/>
                <a:cs typeface="Cambria Math"/>
              </a:rPr>
              <a:t>120 </a:t>
            </a:r>
            <a:r>
              <a:rPr sz="2000" dirty="0">
                <a:latin typeface="Cambria Math"/>
                <a:cs typeface="Cambria Math"/>
              </a:rPr>
              <a:t>− 100 =</a:t>
            </a:r>
            <a:r>
              <a:rPr sz="2000" spc="-16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20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3124200"/>
            <a:ext cx="5179060" cy="586740"/>
          </a:xfrm>
          <a:custGeom>
            <a:avLst/>
            <a:gdLst/>
            <a:ahLst/>
            <a:cxnLst/>
            <a:rect l="l" t="t" r="r" b="b"/>
            <a:pathLst>
              <a:path w="5179060" h="586739">
                <a:moveTo>
                  <a:pt x="0" y="586739"/>
                </a:moveTo>
                <a:lnTo>
                  <a:pt x="5178552" y="586739"/>
                </a:lnTo>
                <a:lnTo>
                  <a:pt x="5178552" y="0"/>
                </a:lnTo>
                <a:lnTo>
                  <a:pt x="0" y="0"/>
                </a:lnTo>
                <a:lnTo>
                  <a:pt x="0" y="586739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9420" y="3342385"/>
            <a:ext cx="393700" cy="236220"/>
          </a:xfrm>
          <a:custGeom>
            <a:avLst/>
            <a:gdLst/>
            <a:ahLst/>
            <a:cxnLst/>
            <a:rect l="l" t="t" r="r" b="b"/>
            <a:pathLst>
              <a:path w="393700" h="236220">
                <a:moveTo>
                  <a:pt x="318007" y="0"/>
                </a:moveTo>
                <a:lnTo>
                  <a:pt x="314579" y="9525"/>
                </a:lnTo>
                <a:lnTo>
                  <a:pt x="328219" y="15501"/>
                </a:lnTo>
                <a:lnTo>
                  <a:pt x="339979" y="23717"/>
                </a:lnTo>
                <a:lnTo>
                  <a:pt x="363833" y="61652"/>
                </a:lnTo>
                <a:lnTo>
                  <a:pt x="371602" y="116712"/>
                </a:lnTo>
                <a:lnTo>
                  <a:pt x="370740" y="137477"/>
                </a:lnTo>
                <a:lnTo>
                  <a:pt x="357631" y="188340"/>
                </a:lnTo>
                <a:lnTo>
                  <a:pt x="328414" y="220255"/>
                </a:lnTo>
                <a:lnTo>
                  <a:pt x="314960" y="226187"/>
                </a:lnTo>
                <a:lnTo>
                  <a:pt x="318007" y="235712"/>
                </a:lnTo>
                <a:lnTo>
                  <a:pt x="362995" y="208994"/>
                </a:lnTo>
                <a:lnTo>
                  <a:pt x="388334" y="159607"/>
                </a:lnTo>
                <a:lnTo>
                  <a:pt x="393192" y="117983"/>
                </a:lnTo>
                <a:lnTo>
                  <a:pt x="391975" y="96335"/>
                </a:lnTo>
                <a:lnTo>
                  <a:pt x="382208" y="57993"/>
                </a:lnTo>
                <a:lnTo>
                  <a:pt x="350012" y="15112"/>
                </a:lnTo>
                <a:lnTo>
                  <a:pt x="335057" y="6163"/>
                </a:lnTo>
                <a:lnTo>
                  <a:pt x="318007" y="0"/>
                </a:lnTo>
                <a:close/>
              </a:path>
              <a:path w="393700" h="236220">
                <a:moveTo>
                  <a:pt x="75184" y="0"/>
                </a:moveTo>
                <a:lnTo>
                  <a:pt x="30214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5" y="220255"/>
                </a:lnTo>
                <a:lnTo>
                  <a:pt x="53165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990" y="15501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83944" y="3266313"/>
            <a:ext cx="1212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09015" algn="l"/>
              </a:tabLst>
            </a:pPr>
            <a:r>
              <a:rPr sz="2000" spc="-5" dirty="0">
                <a:latin typeface="Cambria Math"/>
                <a:cs typeface="Cambria Math"/>
              </a:rPr>
              <a:t>𝑀𝑜</a:t>
            </a:r>
            <a:r>
              <a:rPr sz="2000" dirty="0">
                <a:latin typeface="Cambria Math"/>
                <a:cs typeface="Cambria Math"/>
              </a:rPr>
              <a:t>𝑆 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%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5164" y="346024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82796" y="3460241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>
                <a:moveTo>
                  <a:pt x="0" y="0"/>
                </a:moveTo>
                <a:lnTo>
                  <a:pt x="1150620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42717" y="3074288"/>
            <a:ext cx="2801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0205" algn="l"/>
              </a:tabLst>
            </a:pPr>
            <a:r>
              <a:rPr sz="2000" spc="5" dirty="0">
                <a:latin typeface="Cambria Math"/>
                <a:cs typeface="Cambria Math"/>
              </a:rPr>
              <a:t>𝑀𝑜𝑆(𝑢𝑛𝑖𝑡𝑠)	</a:t>
            </a:r>
            <a:r>
              <a:rPr sz="2000" spc="-5" dirty="0">
                <a:latin typeface="Cambria Math"/>
                <a:cs typeface="Cambria Math"/>
              </a:rPr>
              <a:t>120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0442" y="3437001"/>
            <a:ext cx="2360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25320" algn="l"/>
              </a:tabLst>
            </a:pPr>
            <a:r>
              <a:rPr sz="2000" dirty="0">
                <a:latin typeface="Cambria Math"/>
                <a:cs typeface="Cambria Math"/>
              </a:rPr>
              <a:t>𝑢𝑛𝑖𝑡𝑠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𝑠𝑜𝑙𝑑	</a:t>
            </a:r>
            <a:r>
              <a:rPr sz="2000" spc="-1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20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8603" y="3266313"/>
            <a:ext cx="2470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95425" algn="l"/>
              </a:tabLst>
            </a:pPr>
            <a:r>
              <a:rPr sz="2000" dirty="0">
                <a:latin typeface="Cambria Math"/>
                <a:cs typeface="Cambria Math"/>
              </a:rPr>
              <a:t>=	=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16.7%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129278"/>
            <a:ext cx="7815580" cy="7664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the business </a:t>
            </a:r>
            <a:r>
              <a:rPr sz="2700" dirty="0">
                <a:latin typeface="Calibri"/>
                <a:cs typeface="Calibri"/>
              </a:rPr>
              <a:t>wishes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25" dirty="0">
                <a:latin typeface="Calibri"/>
                <a:cs typeface="Calibri"/>
              </a:rPr>
              <a:t>make </a:t>
            </a:r>
            <a:r>
              <a:rPr sz="2700" dirty="0">
                <a:latin typeface="Calibri"/>
                <a:cs typeface="Calibri"/>
              </a:rPr>
              <a:t>£600 </a:t>
            </a:r>
            <a:r>
              <a:rPr sz="2700" spc="-10" dirty="0">
                <a:latin typeface="Calibri"/>
                <a:cs typeface="Calibri"/>
              </a:rPr>
              <a:t>profit, how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many  </a:t>
            </a:r>
            <a:r>
              <a:rPr sz="2700" spc="-5" dirty="0">
                <a:latin typeface="Calibri"/>
                <a:cs typeface="Calibri"/>
              </a:rPr>
              <a:t>units need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sold?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1352" y="5053584"/>
            <a:ext cx="7078980" cy="585470"/>
          </a:xfrm>
          <a:custGeom>
            <a:avLst/>
            <a:gdLst/>
            <a:ahLst/>
            <a:cxnLst/>
            <a:rect l="l" t="t" r="r" b="b"/>
            <a:pathLst>
              <a:path w="7078980" h="585470">
                <a:moveTo>
                  <a:pt x="0" y="585215"/>
                </a:moveTo>
                <a:lnTo>
                  <a:pt x="7078980" y="585215"/>
                </a:lnTo>
                <a:lnTo>
                  <a:pt x="7078980" y="0"/>
                </a:lnTo>
                <a:lnTo>
                  <a:pt x="0" y="0"/>
                </a:lnTo>
                <a:lnTo>
                  <a:pt x="0" y="585215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1440" y="5194808"/>
            <a:ext cx="167576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𝑈𝑛𝑖𝑡𝑠 𝑡𝑜 𝑠𝑒𝑙𝑙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4432" y="5388102"/>
            <a:ext cx="2148840" cy="0"/>
          </a:xfrm>
          <a:custGeom>
            <a:avLst/>
            <a:gdLst/>
            <a:ahLst/>
            <a:cxnLst/>
            <a:rect l="l" t="t" r="r" b="b"/>
            <a:pathLst>
              <a:path w="2148840">
                <a:moveTo>
                  <a:pt x="0" y="0"/>
                </a:moveTo>
                <a:lnTo>
                  <a:pt x="2148840" y="0"/>
                </a:lnTo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5503" y="5388102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4168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81985" y="5002225"/>
            <a:ext cx="3850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4280" algn="l"/>
              </a:tabLst>
            </a:pPr>
            <a:r>
              <a:rPr sz="2000" dirty="0">
                <a:latin typeface="Cambria Math"/>
                <a:cs typeface="Cambria Math"/>
              </a:rPr>
              <a:t>𝐹𝐶 +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𝑡𝑎𝑟𝑔𝑒𝑡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𝑝𝑟𝑜𝑓𝑖𝑡	3,000 +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600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5" dirty="0"/>
              <a:t> </a:t>
            </a:r>
            <a:r>
              <a:rPr dirty="0"/>
              <a:t>Malafronte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496183" y="5365496"/>
            <a:ext cx="2503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0435" algn="l"/>
              </a:tabLst>
            </a:pPr>
            <a:r>
              <a:rPr sz="2000" dirty="0">
                <a:latin typeface="Cambria Math"/>
                <a:cs typeface="Cambria Math"/>
              </a:rPr>
              <a:t>𝐶𝑀𝑢	</a:t>
            </a:r>
            <a:r>
              <a:rPr sz="2000" spc="-10" dirty="0">
                <a:latin typeface="Cambria Math"/>
                <a:cs typeface="Cambria Math"/>
              </a:rPr>
              <a:t>30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03089" y="5194808"/>
            <a:ext cx="3034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2000" dirty="0">
                <a:latin typeface="Cambria Math"/>
                <a:cs typeface="Cambria Math"/>
              </a:rPr>
              <a:t>=	= </a:t>
            </a:r>
            <a:r>
              <a:rPr sz="2000" spc="-5" dirty="0">
                <a:latin typeface="Cambria Math"/>
                <a:cs typeface="Cambria Math"/>
              </a:rPr>
              <a:t>120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𝑢𝑛𝑖𝑡𝑠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767" y="54102"/>
            <a:ext cx="62509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0" marR="5080" indent="-1409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latin typeface="Calibri"/>
                <a:cs typeface="Calibri"/>
              </a:rPr>
              <a:t>The </a:t>
            </a:r>
            <a:r>
              <a:rPr i="0" spc="-25" dirty="0">
                <a:latin typeface="Calibri"/>
                <a:cs typeface="Calibri"/>
              </a:rPr>
              <a:t>role </a:t>
            </a:r>
            <a:r>
              <a:rPr i="0" spc="-5" dirty="0">
                <a:latin typeface="Calibri"/>
                <a:cs typeface="Calibri"/>
              </a:rPr>
              <a:t>of </a:t>
            </a:r>
            <a:r>
              <a:rPr i="0" spc="-25" dirty="0">
                <a:latin typeface="Calibri"/>
                <a:cs typeface="Calibri"/>
              </a:rPr>
              <a:t>cost </a:t>
            </a:r>
            <a:r>
              <a:rPr i="0" spc="-20" dirty="0">
                <a:latin typeface="Calibri"/>
                <a:cs typeface="Calibri"/>
              </a:rPr>
              <a:t>information </a:t>
            </a:r>
            <a:r>
              <a:rPr i="0" spc="-5" dirty="0">
                <a:latin typeface="Calibri"/>
                <a:cs typeface="Calibri"/>
              </a:rPr>
              <a:t>in  </a:t>
            </a:r>
            <a:r>
              <a:rPr i="0" spc="-10" dirty="0">
                <a:latin typeface="Calibri"/>
                <a:cs typeface="Calibri"/>
              </a:rPr>
              <a:t>pricing 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4395" y="1655826"/>
            <a:ext cx="4563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10" dirty="0">
                <a:solidFill>
                  <a:srgbClr val="00AF50"/>
                </a:solidFill>
                <a:latin typeface="Calibri"/>
                <a:cs typeface="Calibri"/>
              </a:rPr>
              <a:t>Price </a:t>
            </a:r>
            <a:r>
              <a:rPr sz="3200" b="1" i="1" spc="-25" dirty="0">
                <a:solidFill>
                  <a:srgbClr val="00AF50"/>
                </a:solidFill>
                <a:latin typeface="Calibri"/>
                <a:cs typeface="Calibri"/>
              </a:rPr>
              <a:t>takers </a:t>
            </a:r>
            <a:r>
              <a:rPr sz="3200" b="1" i="1" spc="-10" dirty="0">
                <a:latin typeface="Calibri"/>
                <a:cs typeface="Calibri"/>
              </a:rPr>
              <a:t>vs </a:t>
            </a:r>
            <a:r>
              <a:rPr sz="3200" b="1" i="1" spc="-5" dirty="0">
                <a:solidFill>
                  <a:srgbClr val="00AF50"/>
                </a:solidFill>
                <a:latin typeface="Calibri"/>
                <a:cs typeface="Calibri"/>
              </a:rPr>
              <a:t>price</a:t>
            </a:r>
            <a:r>
              <a:rPr sz="3200" b="1" i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i="1" spc="-10" dirty="0">
                <a:solidFill>
                  <a:srgbClr val="00AF50"/>
                </a:solidFill>
                <a:latin typeface="Calibri"/>
                <a:cs typeface="Calibri"/>
              </a:rPr>
              <a:t>setters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0608" y="3101339"/>
            <a:ext cx="2135124" cy="186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49396" y="3508235"/>
            <a:ext cx="1716024" cy="1107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02329" y="3143250"/>
            <a:ext cx="2016760" cy="1744980"/>
          </a:xfrm>
          <a:custGeom>
            <a:avLst/>
            <a:gdLst/>
            <a:ahLst/>
            <a:cxnLst/>
            <a:rect l="l" t="t" r="r" b="b"/>
            <a:pathLst>
              <a:path w="2016760" h="1744979">
                <a:moveTo>
                  <a:pt x="1517650" y="0"/>
                </a:moveTo>
                <a:lnTo>
                  <a:pt x="498602" y="0"/>
                </a:lnTo>
                <a:lnTo>
                  <a:pt x="0" y="872489"/>
                </a:lnTo>
                <a:lnTo>
                  <a:pt x="498602" y="1744980"/>
                </a:lnTo>
                <a:lnTo>
                  <a:pt x="1517650" y="1744980"/>
                </a:lnTo>
                <a:lnTo>
                  <a:pt x="2016252" y="872489"/>
                </a:lnTo>
                <a:lnTo>
                  <a:pt x="15176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2329" y="3143250"/>
            <a:ext cx="2016760" cy="1744980"/>
          </a:xfrm>
          <a:custGeom>
            <a:avLst/>
            <a:gdLst/>
            <a:ahLst/>
            <a:cxnLst/>
            <a:rect l="l" t="t" r="r" b="b"/>
            <a:pathLst>
              <a:path w="2016760" h="1744979">
                <a:moveTo>
                  <a:pt x="0" y="872489"/>
                </a:moveTo>
                <a:lnTo>
                  <a:pt x="498602" y="0"/>
                </a:lnTo>
                <a:lnTo>
                  <a:pt x="1517650" y="0"/>
                </a:lnTo>
                <a:lnTo>
                  <a:pt x="2016252" y="872489"/>
                </a:lnTo>
                <a:lnTo>
                  <a:pt x="1517650" y="1744980"/>
                </a:lnTo>
                <a:lnTo>
                  <a:pt x="498602" y="1744980"/>
                </a:lnTo>
                <a:lnTo>
                  <a:pt x="0" y="872489"/>
                </a:lnTo>
                <a:close/>
              </a:path>
            </a:pathLst>
          </a:custGeom>
          <a:ln w="38100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73170" y="3601339"/>
            <a:ext cx="1274445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188595">
              <a:lnSpc>
                <a:spcPts val="2750"/>
              </a:lnSpc>
              <a:spcBef>
                <a:spcPts val="395"/>
              </a:spcBef>
            </a:pPr>
            <a:r>
              <a:rPr sz="2500" spc="-5" dirty="0">
                <a:latin typeface="Calibri"/>
                <a:cs typeface="Calibri"/>
              </a:rPr>
              <a:t>Pricing  </a:t>
            </a:r>
            <a:r>
              <a:rPr sz="2500" spc="-40" dirty="0">
                <a:latin typeface="Calibri"/>
                <a:cs typeface="Calibri"/>
              </a:rPr>
              <a:t>s</a:t>
            </a:r>
            <a:r>
              <a:rPr sz="2500" spc="-5" dirty="0">
                <a:latin typeface="Calibri"/>
                <a:cs typeface="Calibri"/>
              </a:rPr>
              <a:t>t</a:t>
            </a:r>
            <a:r>
              <a:rPr sz="2500" spc="-45" dirty="0">
                <a:latin typeface="Calibri"/>
                <a:cs typeface="Calibri"/>
              </a:rPr>
              <a:t>r</a:t>
            </a:r>
            <a:r>
              <a:rPr sz="2500" spc="-2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egi</a:t>
            </a:r>
            <a:r>
              <a:rPr sz="2500" dirty="0">
                <a:latin typeface="Calibri"/>
                <a:cs typeface="Calibri"/>
              </a:rPr>
              <a:t>e</a:t>
            </a:r>
            <a:r>
              <a:rPr sz="2500" spc="-5" dirty="0"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63440" y="2308860"/>
            <a:ext cx="760730" cy="655320"/>
          </a:xfrm>
          <a:custGeom>
            <a:avLst/>
            <a:gdLst/>
            <a:ahLst/>
            <a:cxnLst/>
            <a:rect l="l" t="t" r="r" b="b"/>
            <a:pathLst>
              <a:path w="760729" h="655319">
                <a:moveTo>
                  <a:pt x="571119" y="0"/>
                </a:moveTo>
                <a:lnTo>
                  <a:pt x="189357" y="0"/>
                </a:lnTo>
                <a:lnTo>
                  <a:pt x="0" y="327660"/>
                </a:lnTo>
                <a:lnTo>
                  <a:pt x="189357" y="655319"/>
                </a:lnTo>
                <a:lnTo>
                  <a:pt x="571119" y="655319"/>
                </a:lnTo>
                <a:lnTo>
                  <a:pt x="760476" y="327660"/>
                </a:lnTo>
                <a:lnTo>
                  <a:pt x="571119" y="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8280" y="2482595"/>
            <a:ext cx="2318004" cy="1548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0002" y="2524505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1790700" y="0"/>
                </a:moveTo>
                <a:lnTo>
                  <a:pt x="408431" y="0"/>
                </a:lnTo>
                <a:lnTo>
                  <a:pt x="0" y="714756"/>
                </a:lnTo>
                <a:lnTo>
                  <a:pt x="408431" y="1429512"/>
                </a:lnTo>
                <a:lnTo>
                  <a:pt x="1790700" y="1429512"/>
                </a:lnTo>
                <a:lnTo>
                  <a:pt x="2199132" y="714756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0002" y="2524505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0" y="714756"/>
                </a:moveTo>
                <a:lnTo>
                  <a:pt x="408431" y="0"/>
                </a:lnTo>
                <a:lnTo>
                  <a:pt x="1790700" y="0"/>
                </a:lnTo>
                <a:lnTo>
                  <a:pt x="2199132" y="714756"/>
                </a:lnTo>
                <a:lnTo>
                  <a:pt x="1790700" y="1429512"/>
                </a:lnTo>
                <a:lnTo>
                  <a:pt x="408431" y="1429512"/>
                </a:lnTo>
                <a:lnTo>
                  <a:pt x="0" y="714756"/>
                </a:lnTo>
                <a:close/>
              </a:path>
            </a:pathLst>
          </a:custGeom>
          <a:ln w="38099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79701" y="2938017"/>
            <a:ext cx="915669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11125">
              <a:lnSpc>
                <a:spcPts val="1970"/>
              </a:lnSpc>
              <a:spcBef>
                <a:spcPts val="325"/>
              </a:spcBef>
            </a:pPr>
            <a:r>
              <a:rPr sz="1800" spc="-15" dirty="0">
                <a:latin typeface="Calibri"/>
                <a:cs typeface="Calibri"/>
              </a:rPr>
              <a:t>Market  </a:t>
            </a:r>
            <a:r>
              <a:rPr sz="1800" spc="-5" dirty="0">
                <a:latin typeface="Calibri"/>
                <a:cs typeface="Calibri"/>
              </a:rPr>
              <a:t>skimm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51932" y="3534155"/>
            <a:ext cx="760730" cy="655320"/>
          </a:xfrm>
          <a:custGeom>
            <a:avLst/>
            <a:gdLst/>
            <a:ahLst/>
            <a:cxnLst/>
            <a:rect l="l" t="t" r="r" b="b"/>
            <a:pathLst>
              <a:path w="760729" h="655320">
                <a:moveTo>
                  <a:pt x="571118" y="0"/>
                </a:moveTo>
                <a:lnTo>
                  <a:pt x="189356" y="0"/>
                </a:lnTo>
                <a:lnTo>
                  <a:pt x="0" y="327660"/>
                </a:lnTo>
                <a:lnTo>
                  <a:pt x="189356" y="655320"/>
                </a:lnTo>
                <a:lnTo>
                  <a:pt x="571118" y="655320"/>
                </a:lnTo>
                <a:lnTo>
                  <a:pt x="760476" y="327660"/>
                </a:lnTo>
                <a:lnTo>
                  <a:pt x="571118" y="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7488" y="2462783"/>
            <a:ext cx="2318004" cy="1548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09209" y="2504694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1790699" y="0"/>
                </a:moveTo>
                <a:lnTo>
                  <a:pt x="408431" y="0"/>
                </a:lnTo>
                <a:lnTo>
                  <a:pt x="0" y="714755"/>
                </a:lnTo>
                <a:lnTo>
                  <a:pt x="408431" y="1429511"/>
                </a:lnTo>
                <a:lnTo>
                  <a:pt x="1790699" y="1429511"/>
                </a:lnTo>
                <a:lnTo>
                  <a:pt x="2199132" y="714755"/>
                </a:lnTo>
                <a:lnTo>
                  <a:pt x="1790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09209" y="2504694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0" y="714755"/>
                </a:moveTo>
                <a:lnTo>
                  <a:pt x="408431" y="0"/>
                </a:lnTo>
                <a:lnTo>
                  <a:pt x="1790699" y="0"/>
                </a:lnTo>
                <a:lnTo>
                  <a:pt x="2199132" y="714755"/>
                </a:lnTo>
                <a:lnTo>
                  <a:pt x="1790699" y="1429511"/>
                </a:lnTo>
                <a:lnTo>
                  <a:pt x="408431" y="1429511"/>
                </a:lnTo>
                <a:lnTo>
                  <a:pt x="0" y="714755"/>
                </a:lnTo>
                <a:close/>
              </a:path>
            </a:pathLst>
          </a:custGeom>
          <a:ln w="38099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52896" y="2917063"/>
            <a:ext cx="111315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2570" marR="5080" indent="-230504">
              <a:lnSpc>
                <a:spcPts val="1970"/>
              </a:lnSpc>
              <a:spcBef>
                <a:spcPts val="325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on  </a:t>
            </a:r>
            <a:r>
              <a:rPr sz="1800" spc="-10" dirty="0">
                <a:latin typeface="Calibri"/>
                <a:cs typeface="Calibri"/>
              </a:rPr>
              <a:t>pricing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34711" y="4917947"/>
            <a:ext cx="760730" cy="655320"/>
          </a:xfrm>
          <a:custGeom>
            <a:avLst/>
            <a:gdLst/>
            <a:ahLst/>
            <a:cxnLst/>
            <a:rect l="l" t="t" r="r" b="b"/>
            <a:pathLst>
              <a:path w="760729" h="655320">
                <a:moveTo>
                  <a:pt x="571118" y="0"/>
                </a:moveTo>
                <a:lnTo>
                  <a:pt x="189357" y="0"/>
                </a:lnTo>
                <a:lnTo>
                  <a:pt x="0" y="327659"/>
                </a:lnTo>
                <a:lnTo>
                  <a:pt x="189357" y="655319"/>
                </a:lnTo>
                <a:lnTo>
                  <a:pt x="571118" y="655319"/>
                </a:lnTo>
                <a:lnTo>
                  <a:pt x="760476" y="327659"/>
                </a:lnTo>
                <a:lnTo>
                  <a:pt x="571118" y="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20640" y="4046220"/>
            <a:ext cx="2318004" cy="1548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0764" y="4431791"/>
            <a:ext cx="1904999" cy="818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2361" y="4088129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1790699" y="0"/>
                </a:moveTo>
                <a:lnTo>
                  <a:pt x="408432" y="0"/>
                </a:lnTo>
                <a:lnTo>
                  <a:pt x="0" y="714756"/>
                </a:lnTo>
                <a:lnTo>
                  <a:pt x="408432" y="1429512"/>
                </a:lnTo>
                <a:lnTo>
                  <a:pt x="1790699" y="1429512"/>
                </a:lnTo>
                <a:lnTo>
                  <a:pt x="2199132" y="714756"/>
                </a:lnTo>
                <a:lnTo>
                  <a:pt x="17906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82361" y="4088129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0" y="714756"/>
                </a:moveTo>
                <a:lnTo>
                  <a:pt x="408432" y="0"/>
                </a:lnTo>
                <a:lnTo>
                  <a:pt x="1790699" y="0"/>
                </a:lnTo>
                <a:lnTo>
                  <a:pt x="2199132" y="714756"/>
                </a:lnTo>
                <a:lnTo>
                  <a:pt x="1790699" y="1429512"/>
                </a:lnTo>
                <a:lnTo>
                  <a:pt x="408432" y="1429512"/>
                </a:lnTo>
                <a:lnTo>
                  <a:pt x="0" y="714756"/>
                </a:lnTo>
                <a:close/>
              </a:path>
            </a:pathLst>
          </a:custGeom>
          <a:ln w="38100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20690" y="4501642"/>
            <a:ext cx="1519555" cy="5499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94970" marR="5080" indent="-382905">
              <a:lnSpc>
                <a:spcPts val="1970"/>
              </a:lnSpc>
              <a:spcBef>
                <a:spcPts val="325"/>
              </a:spcBef>
            </a:pPr>
            <a:r>
              <a:rPr sz="1800" spc="-5" dirty="0">
                <a:latin typeface="Calibri"/>
                <a:cs typeface="Calibri"/>
              </a:rPr>
              <a:t>Complem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y 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04615" y="5061203"/>
            <a:ext cx="760730" cy="655320"/>
          </a:xfrm>
          <a:custGeom>
            <a:avLst/>
            <a:gdLst/>
            <a:ahLst/>
            <a:cxnLst/>
            <a:rect l="l" t="t" r="r" b="b"/>
            <a:pathLst>
              <a:path w="760729" h="655320">
                <a:moveTo>
                  <a:pt x="571119" y="0"/>
                </a:moveTo>
                <a:lnTo>
                  <a:pt x="189357" y="0"/>
                </a:lnTo>
                <a:lnTo>
                  <a:pt x="0" y="327660"/>
                </a:lnTo>
                <a:lnTo>
                  <a:pt x="189357" y="655320"/>
                </a:lnTo>
                <a:lnTo>
                  <a:pt x="571119" y="655320"/>
                </a:lnTo>
                <a:lnTo>
                  <a:pt x="760476" y="327660"/>
                </a:lnTo>
                <a:lnTo>
                  <a:pt x="571119" y="0"/>
                </a:lnTo>
                <a:close/>
              </a:path>
            </a:pathLst>
          </a:custGeom>
          <a:solidFill>
            <a:srgbClr val="DEE7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19271" y="5003291"/>
            <a:ext cx="2318004" cy="1548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47871" y="5347715"/>
            <a:ext cx="1862327" cy="905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80994" y="5045202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1790700" y="0"/>
                </a:moveTo>
                <a:lnTo>
                  <a:pt x="408431" y="0"/>
                </a:lnTo>
                <a:lnTo>
                  <a:pt x="0" y="714756"/>
                </a:lnTo>
                <a:lnTo>
                  <a:pt x="408431" y="1429512"/>
                </a:lnTo>
                <a:lnTo>
                  <a:pt x="1790700" y="1429512"/>
                </a:lnTo>
                <a:lnTo>
                  <a:pt x="2199131" y="714756"/>
                </a:lnTo>
                <a:lnTo>
                  <a:pt x="1790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80994" y="5045202"/>
            <a:ext cx="2199640" cy="1430020"/>
          </a:xfrm>
          <a:custGeom>
            <a:avLst/>
            <a:gdLst/>
            <a:ahLst/>
            <a:cxnLst/>
            <a:rect l="l" t="t" r="r" b="b"/>
            <a:pathLst>
              <a:path w="2199640" h="1430020">
                <a:moveTo>
                  <a:pt x="0" y="714756"/>
                </a:moveTo>
                <a:lnTo>
                  <a:pt x="408431" y="0"/>
                </a:lnTo>
                <a:lnTo>
                  <a:pt x="1790700" y="0"/>
                </a:lnTo>
                <a:lnTo>
                  <a:pt x="2199131" y="714756"/>
                </a:lnTo>
                <a:lnTo>
                  <a:pt x="1790700" y="1429512"/>
                </a:lnTo>
                <a:lnTo>
                  <a:pt x="408431" y="1429512"/>
                </a:lnTo>
                <a:lnTo>
                  <a:pt x="0" y="714756"/>
                </a:lnTo>
                <a:close/>
              </a:path>
            </a:pathLst>
          </a:custGeom>
          <a:ln w="38100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33291" y="5424932"/>
            <a:ext cx="149542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478155">
              <a:lnSpc>
                <a:spcPts val="2210"/>
              </a:lnSpc>
              <a:spcBef>
                <a:spcPts val="335"/>
              </a:spcBef>
            </a:pPr>
            <a:r>
              <a:rPr sz="2000" spc="-5" dirty="0">
                <a:latin typeface="Calibri"/>
                <a:cs typeface="Calibri"/>
              </a:rPr>
              <a:t>Price  discr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93164" y="4123944"/>
            <a:ext cx="2118360" cy="1548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4885" y="4165853"/>
            <a:ext cx="1999614" cy="1430020"/>
          </a:xfrm>
          <a:custGeom>
            <a:avLst/>
            <a:gdLst/>
            <a:ahLst/>
            <a:cxnLst/>
            <a:rect l="l" t="t" r="r" b="b"/>
            <a:pathLst>
              <a:path w="1999614" h="1430020">
                <a:moveTo>
                  <a:pt x="1591055" y="0"/>
                </a:moveTo>
                <a:lnTo>
                  <a:pt x="408431" y="0"/>
                </a:lnTo>
                <a:lnTo>
                  <a:pt x="0" y="714756"/>
                </a:lnTo>
                <a:lnTo>
                  <a:pt x="408431" y="1429512"/>
                </a:lnTo>
                <a:lnTo>
                  <a:pt x="1591055" y="1429512"/>
                </a:lnTo>
                <a:lnTo>
                  <a:pt x="1999488" y="714756"/>
                </a:lnTo>
                <a:lnTo>
                  <a:pt x="15910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4885" y="4165853"/>
            <a:ext cx="1999614" cy="1430020"/>
          </a:xfrm>
          <a:custGeom>
            <a:avLst/>
            <a:gdLst/>
            <a:ahLst/>
            <a:cxnLst/>
            <a:rect l="l" t="t" r="r" b="b"/>
            <a:pathLst>
              <a:path w="1999614" h="1430020">
                <a:moveTo>
                  <a:pt x="0" y="714756"/>
                </a:moveTo>
                <a:lnTo>
                  <a:pt x="408431" y="0"/>
                </a:lnTo>
                <a:lnTo>
                  <a:pt x="1591055" y="0"/>
                </a:lnTo>
                <a:lnTo>
                  <a:pt x="1999488" y="714756"/>
                </a:lnTo>
                <a:lnTo>
                  <a:pt x="1591055" y="1429512"/>
                </a:lnTo>
                <a:lnTo>
                  <a:pt x="408431" y="1429512"/>
                </a:lnTo>
                <a:lnTo>
                  <a:pt x="0" y="714756"/>
                </a:lnTo>
                <a:close/>
              </a:path>
            </a:pathLst>
          </a:custGeom>
          <a:ln w="38099">
            <a:solidFill>
              <a:srgbClr val="8BA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23642" y="4704969"/>
            <a:ext cx="106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Loss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0188" y="323545"/>
            <a:ext cx="4105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0" dirty="0">
                <a:solidFill>
                  <a:srgbClr val="00AF50"/>
                </a:solidFill>
                <a:latin typeface="Calibri"/>
                <a:cs typeface="Calibri"/>
              </a:rPr>
              <a:t>Market</a:t>
            </a:r>
            <a:r>
              <a:rPr sz="44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skimming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352359"/>
            <a:ext cx="7016750" cy="20751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High </a:t>
            </a:r>
            <a:r>
              <a:rPr sz="2400" b="1" spc="-5" dirty="0">
                <a:latin typeface="Calibri"/>
                <a:cs typeface="Calibri"/>
              </a:rPr>
              <a:t>price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new </a:t>
            </a:r>
            <a:r>
              <a:rPr sz="2400" spc="-5" dirty="0">
                <a:latin typeface="Calibri"/>
                <a:cs typeface="Calibri"/>
              </a:rPr>
              <a:t>high-end</a:t>
            </a:r>
            <a:r>
              <a:rPr sz="2400" spc="-10" dirty="0">
                <a:latin typeface="Calibri"/>
                <a:cs typeface="Calibri"/>
              </a:rPr>
              <a:t> product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Achieve maximum revenue </a:t>
            </a:r>
            <a:r>
              <a:rPr sz="2400" spc="-25" dirty="0">
                <a:latin typeface="Calibri"/>
                <a:cs typeface="Calibri"/>
              </a:rPr>
              <a:t>before </a:t>
            </a:r>
            <a:r>
              <a:rPr sz="2400" spc="-10" dirty="0">
                <a:latin typeface="Calibri"/>
                <a:cs typeface="Calibri"/>
              </a:rPr>
              <a:t>substitutes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appear.</a:t>
            </a:r>
            <a:endParaRPr sz="2400">
              <a:latin typeface="Calibri"/>
              <a:cs typeface="Calibri"/>
            </a:endParaRPr>
          </a:p>
          <a:p>
            <a:pPr marL="355600" marR="10033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Subsequently, </a:t>
            </a:r>
            <a:r>
              <a:rPr sz="2400" b="1" spc="-10" dirty="0">
                <a:latin typeface="Calibri"/>
                <a:cs typeface="Calibri"/>
              </a:rPr>
              <a:t>lower </a:t>
            </a:r>
            <a:r>
              <a:rPr sz="2400" b="1" spc="-5" dirty="0">
                <a:latin typeface="Calibri"/>
                <a:cs typeface="Calibri"/>
              </a:rPr>
              <a:t>the price </a:t>
            </a:r>
            <a:r>
              <a:rPr sz="2400" spc="-10" dirty="0">
                <a:latin typeface="Calibri"/>
                <a:cs typeface="Calibri"/>
              </a:rPr>
              <a:t>considerably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attract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low-end </a:t>
            </a:r>
            <a:r>
              <a:rPr sz="2400" spc="-15" dirty="0">
                <a:latin typeface="Calibri"/>
                <a:cs typeface="Calibri"/>
              </a:rPr>
              <a:t>buyers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to compete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5" dirty="0">
                <a:latin typeface="Calibri"/>
                <a:cs typeface="Calibri"/>
              </a:rPr>
              <a:t>cost cutters 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20" dirty="0">
                <a:latin typeface="Calibri"/>
                <a:cs typeface="Calibri"/>
              </a:rPr>
              <a:t>copycat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competitors.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5139" y="3755135"/>
            <a:ext cx="5939027" cy="291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4260" y="323545"/>
            <a:ext cx="4476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Penetration</a:t>
            </a:r>
            <a:r>
              <a:rPr sz="44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pricing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4791" y="1352359"/>
            <a:ext cx="8321040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dirty="0">
                <a:latin typeface="Calibri"/>
                <a:cs typeface="Calibri"/>
              </a:rPr>
              <a:t>initial </a:t>
            </a:r>
            <a:r>
              <a:rPr sz="2400" spc="-5" dirty="0">
                <a:latin typeface="Calibri"/>
                <a:cs typeface="Calibri"/>
              </a:rPr>
              <a:t>price </a:t>
            </a:r>
            <a:r>
              <a:rPr sz="2400" spc="-15" dirty="0">
                <a:latin typeface="Calibri"/>
                <a:cs typeface="Calibri"/>
              </a:rPr>
              <a:t>to gain market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rapid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acceptance.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0" dirty="0">
                <a:latin typeface="Calibri"/>
                <a:cs typeface="Calibri"/>
              </a:rPr>
              <a:t>volume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achieved,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low </a:t>
            </a:r>
            <a:r>
              <a:rPr sz="2400" spc="-5" dirty="0">
                <a:latin typeface="Calibri"/>
                <a:cs typeface="Calibri"/>
              </a:rPr>
              <a:t>price </a:t>
            </a:r>
            <a:r>
              <a:rPr sz="2400" spc="-10" dirty="0">
                <a:latin typeface="Calibri"/>
                <a:cs typeface="Calibri"/>
              </a:rPr>
              <a:t>could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sustainable.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spc="-15" dirty="0">
                <a:latin typeface="Calibri"/>
                <a:cs typeface="Calibri"/>
              </a:rPr>
              <a:t>market </a:t>
            </a:r>
            <a:r>
              <a:rPr sz="2400" spc="-10" dirty="0">
                <a:latin typeface="Calibri"/>
                <a:cs typeface="Calibri"/>
              </a:rPr>
              <a:t>share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achieved, prices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Volume </a:t>
            </a:r>
            <a:r>
              <a:rPr sz="2400" spc="-10" dirty="0">
                <a:latin typeface="Calibri"/>
                <a:cs typeface="Calibri"/>
              </a:rPr>
              <a:t>discount </a:t>
            </a:r>
            <a:r>
              <a:rPr sz="2400" spc="-5" dirty="0">
                <a:latin typeface="Calibri"/>
                <a:cs typeface="Calibri"/>
              </a:rPr>
              <a:t>or bulk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discount.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6300" y="3645408"/>
            <a:ext cx="2543555" cy="1799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4635" y="3445764"/>
            <a:ext cx="2142743" cy="2142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1971" y="3846576"/>
            <a:ext cx="2587752" cy="1453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259" y="323545"/>
            <a:ext cx="72345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Complimentary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product</a:t>
            </a:r>
            <a:r>
              <a:rPr sz="44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pricing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642059"/>
            <a:ext cx="46329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Major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priced </a:t>
            </a:r>
            <a:r>
              <a:rPr sz="2400" spc="-10" dirty="0">
                <a:latin typeface="Calibri"/>
                <a:cs typeface="Calibri"/>
              </a:rPr>
              <a:t>relatively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  </a:t>
            </a:r>
            <a:r>
              <a:rPr sz="2400" spc="-15" dirty="0">
                <a:latin typeface="Calibri"/>
                <a:cs typeface="Calibri"/>
              </a:rPr>
              <a:t>to encourage </a:t>
            </a:r>
            <a:r>
              <a:rPr sz="2400" spc="-10" dirty="0">
                <a:latin typeface="Calibri"/>
                <a:cs typeface="Calibri"/>
              </a:rPr>
              <a:t>purchase </a:t>
            </a:r>
            <a:r>
              <a:rPr sz="2400" dirty="0">
                <a:latin typeface="Calibri"/>
                <a:cs typeface="Calibri"/>
              </a:rPr>
              <a:t>and lock the 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subsequent purchases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relatively </a:t>
            </a:r>
            <a:r>
              <a:rPr sz="2400" spc="-5" dirty="0">
                <a:latin typeface="Calibri"/>
                <a:cs typeface="Calibri"/>
              </a:rPr>
              <a:t>high price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consumables.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4240" y="4163314"/>
            <a:ext cx="4471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Major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priced </a:t>
            </a:r>
            <a:r>
              <a:rPr sz="2400" spc="-10" dirty="0">
                <a:latin typeface="Calibri"/>
                <a:cs typeface="Calibri"/>
              </a:rPr>
              <a:t>relatively 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to create </a:t>
            </a:r>
            <a:r>
              <a:rPr sz="2400" spc="-5" dirty="0">
                <a:latin typeface="Calibri"/>
                <a:cs typeface="Calibri"/>
              </a:rPr>
              <a:t>barrier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entry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15" dirty="0">
                <a:latin typeface="Calibri"/>
                <a:cs typeface="Calibri"/>
              </a:rPr>
              <a:t>exit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consumer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locked into  </a:t>
            </a:r>
            <a:r>
              <a:rPr sz="2400" spc="-10" dirty="0">
                <a:latin typeface="Calibri"/>
                <a:cs typeface="Calibri"/>
              </a:rPr>
              <a:t>subsequent purchases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relatively  </a:t>
            </a:r>
            <a:r>
              <a:rPr sz="2400" spc="-5" dirty="0">
                <a:latin typeface="Calibri"/>
                <a:cs typeface="Calibri"/>
              </a:rPr>
              <a:t>low-price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facilities.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9532" y="1412747"/>
            <a:ext cx="2484119" cy="220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" y="3808476"/>
            <a:ext cx="3019043" cy="2212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321005"/>
            <a:ext cx="40055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5" dirty="0">
                <a:latin typeface="Calibri"/>
                <a:cs typeface="Calibri"/>
              </a:rPr>
              <a:t>Learning</a:t>
            </a:r>
            <a:r>
              <a:rPr i="0" spc="-20" dirty="0">
                <a:latin typeface="Calibri"/>
                <a:cs typeface="Calibri"/>
              </a:rPr>
              <a:t> </a:t>
            </a:r>
            <a:r>
              <a:rPr i="0" spc="-10" dirty="0">
                <a:latin typeface="Calibri"/>
                <a:cs typeface="Calibri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534794"/>
            <a:ext cx="7569200" cy="3805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this </a:t>
            </a:r>
            <a:r>
              <a:rPr sz="2800" spc="-10" dirty="0">
                <a:latin typeface="Calibri"/>
                <a:cs typeface="Calibri"/>
              </a:rPr>
              <a:t>session,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be able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66929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Appreciate </a:t>
            </a:r>
            <a:r>
              <a:rPr sz="2800" spc="-5" dirty="0">
                <a:solidFill>
                  <a:srgbClr val="77923B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77923B"/>
                </a:solidFill>
                <a:latin typeface="Calibri"/>
                <a:cs typeface="Calibri"/>
              </a:rPr>
              <a:t>difference between </a:t>
            </a:r>
            <a:r>
              <a:rPr sz="2800" b="1" spc="-20" dirty="0">
                <a:solidFill>
                  <a:srgbClr val="77923B"/>
                </a:solidFill>
                <a:latin typeface="Calibri"/>
                <a:cs typeface="Calibri"/>
              </a:rPr>
              <a:t>fixed </a:t>
            </a:r>
            <a:r>
              <a:rPr sz="2800" b="1" spc="-5" dirty="0">
                <a:solidFill>
                  <a:srgbClr val="77923B"/>
                </a:solidFill>
                <a:latin typeface="Calibri"/>
                <a:cs typeface="Calibri"/>
              </a:rPr>
              <a:t>and  </a:t>
            </a:r>
            <a:r>
              <a:rPr sz="2800" b="1" spc="-10" dirty="0">
                <a:solidFill>
                  <a:srgbClr val="77923B"/>
                </a:solidFill>
                <a:latin typeface="Calibri"/>
                <a:cs typeface="Calibri"/>
              </a:rPr>
              <a:t>variable</a:t>
            </a:r>
            <a:r>
              <a:rPr sz="2800" b="1" spc="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77923B"/>
                </a:solidFill>
                <a:latin typeface="Calibri"/>
                <a:cs typeface="Calibri"/>
              </a:rPr>
              <a:t>costs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Understand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importance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77923B"/>
                </a:solidFill>
                <a:latin typeface="Calibri"/>
                <a:cs typeface="Calibri"/>
              </a:rPr>
              <a:t>cost-volume-profit  </a:t>
            </a:r>
            <a:r>
              <a:rPr sz="2800" b="1" spc="-5" dirty="0">
                <a:solidFill>
                  <a:srgbClr val="77923B"/>
                </a:solidFill>
                <a:latin typeface="Calibri"/>
                <a:cs typeface="Calibri"/>
              </a:rPr>
              <a:t>analysis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organisation.</a:t>
            </a:r>
            <a:endParaRPr sz="2800">
              <a:latin typeface="Calibri"/>
              <a:cs typeface="Calibri"/>
            </a:endParaRPr>
          </a:p>
          <a:p>
            <a:pPr marL="355600" marR="1069975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Familiarise </a:t>
            </a:r>
            <a:r>
              <a:rPr sz="2800" spc="-5" dirty="0">
                <a:latin typeface="Calibri"/>
                <a:cs typeface="Calibri"/>
              </a:rPr>
              <a:t>with the </a:t>
            </a:r>
            <a:r>
              <a:rPr sz="2800" spc="-10" dirty="0">
                <a:latin typeface="Calibri"/>
                <a:cs typeface="Calibri"/>
              </a:rPr>
              <a:t>importance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77923B"/>
                </a:solidFill>
                <a:latin typeface="Calibri"/>
                <a:cs typeface="Calibri"/>
              </a:rPr>
              <a:t>costing  information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performance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6" y="323545"/>
            <a:ext cx="4600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Price</a:t>
            </a:r>
            <a:r>
              <a:rPr sz="4400" b="1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discrimination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337005"/>
            <a:ext cx="7261225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latin typeface="Calibri"/>
                <a:cs typeface="Calibri"/>
              </a:rPr>
              <a:t>strategy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sells the same </a:t>
            </a:r>
            <a:r>
              <a:rPr sz="2400" spc="-10" dirty="0">
                <a:latin typeface="Calibri"/>
                <a:cs typeface="Calibri"/>
              </a:rPr>
              <a:t>product 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dirty="0">
                <a:latin typeface="Calibri"/>
                <a:cs typeface="Calibri"/>
              </a:rPr>
              <a:t>services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5" dirty="0">
                <a:latin typeface="Calibri"/>
                <a:cs typeface="Calibri"/>
              </a:rPr>
              <a:t>prices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markets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reasons 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Seller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spc="-10" dirty="0">
                <a:latin typeface="Calibri"/>
                <a:cs typeface="Calibri"/>
              </a:rPr>
              <a:t>degree </a:t>
            </a:r>
            <a:r>
              <a:rPr sz="2400" spc="-5" dirty="0">
                <a:latin typeface="Calibri"/>
                <a:cs typeface="Calibri"/>
              </a:rPr>
              <a:t>of monopoly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power.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latin typeface="Calibri"/>
                <a:cs typeface="Calibri"/>
              </a:rPr>
              <a:t>Customers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segregated into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markets.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4021835"/>
            <a:ext cx="3122676" cy="177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36135" y="3866388"/>
            <a:ext cx="1947672" cy="1938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8588" y="3899915"/>
            <a:ext cx="1905000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392" y="323545"/>
            <a:ext cx="4652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Loss leader</a:t>
            </a:r>
            <a:r>
              <a:rPr sz="44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strategy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068" y="1216151"/>
            <a:ext cx="7461250" cy="17087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Price </a:t>
            </a:r>
            <a:r>
              <a:rPr sz="2400" spc="-10" dirty="0">
                <a:latin typeface="Calibri"/>
                <a:cs typeface="Calibri"/>
              </a:rPr>
              <a:t>below </a:t>
            </a:r>
            <a:r>
              <a:rPr sz="2400" spc="-15" dirty="0">
                <a:latin typeface="Calibri"/>
                <a:cs typeface="Calibri"/>
              </a:rPr>
              <a:t>market </a:t>
            </a:r>
            <a:r>
              <a:rPr sz="2400" spc="-5" dirty="0">
                <a:latin typeface="Calibri"/>
                <a:cs typeface="Calibri"/>
              </a:rPr>
              <a:t>price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Purpose: </a:t>
            </a:r>
            <a:r>
              <a:rPr sz="2400" spc="-1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bring </a:t>
            </a:r>
            <a:r>
              <a:rPr sz="2400" spc="-15" dirty="0">
                <a:latin typeface="Calibri"/>
                <a:cs typeface="Calibri"/>
              </a:rPr>
              <a:t>customers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dirty="0">
                <a:latin typeface="Calibri"/>
                <a:cs typeface="Calibri"/>
              </a:rPr>
              <a:t>assuming,  </a:t>
            </a:r>
            <a:r>
              <a:rPr sz="2400" spc="-15" dirty="0">
                <a:latin typeface="Calibri"/>
                <a:cs typeface="Calibri"/>
              </a:rPr>
              <a:t>customers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stimulated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buy full priced items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Potential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long </a:t>
            </a:r>
            <a:r>
              <a:rPr sz="2400" spc="-10" dirty="0">
                <a:latin typeface="Calibri"/>
                <a:cs typeface="Calibri"/>
              </a:rPr>
              <a:t>term benefit through customer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equity.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708" y="3604259"/>
            <a:ext cx="2584704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3808" y="3593591"/>
            <a:ext cx="2796540" cy="1840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8188" y="3593591"/>
            <a:ext cx="2894076" cy="1840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1833" y="86690"/>
            <a:ext cx="4177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5" dirty="0">
                <a:latin typeface="Calibri"/>
                <a:cs typeface="Calibri"/>
              </a:rPr>
              <a:t>Seminar this</a:t>
            </a:r>
            <a:r>
              <a:rPr sz="4400" i="0" spc="-45" dirty="0">
                <a:latin typeface="Calibri"/>
                <a:cs typeface="Calibri"/>
              </a:rPr>
              <a:t> </a:t>
            </a:r>
            <a:r>
              <a:rPr sz="4400" i="0" spc="-10" dirty="0">
                <a:latin typeface="Calibri"/>
                <a:cs typeface="Calibri"/>
              </a:rPr>
              <a:t>week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2005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11370" algn="l"/>
                <a:tab pos="4612005" algn="l"/>
              </a:tabLst>
            </a:pPr>
            <a:r>
              <a:rPr spc="-10" dirty="0"/>
              <a:t>Read </a:t>
            </a:r>
            <a:r>
              <a:rPr spc="-5" dirty="0"/>
              <a:t>the </a:t>
            </a:r>
            <a:r>
              <a:rPr spc="-15" dirty="0"/>
              <a:t>Kadgee </a:t>
            </a:r>
            <a:r>
              <a:rPr spc="-5" dirty="0"/>
              <a:t>Clothing  case </a:t>
            </a:r>
            <a:r>
              <a:rPr spc="-10" dirty="0"/>
              <a:t>study available </a:t>
            </a:r>
            <a:r>
              <a:rPr dirty="0"/>
              <a:t>on  </a:t>
            </a:r>
            <a:r>
              <a:rPr spc="-5" dirty="0"/>
              <a:t>Moodle. </a:t>
            </a:r>
            <a:r>
              <a:rPr spc="-10" dirty="0"/>
              <a:t>Identify cost-cutting  </a:t>
            </a:r>
            <a:r>
              <a:rPr spc="-5" dirty="0"/>
              <a:t>ideas </a:t>
            </a:r>
            <a:r>
              <a:rPr spc="-10" dirty="0"/>
              <a:t>(at </a:t>
            </a:r>
            <a:r>
              <a:rPr spc="-5" dirty="0"/>
              <a:t>least </a:t>
            </a:r>
            <a:r>
              <a:rPr spc="-10" dirty="0"/>
              <a:t>five) </a:t>
            </a:r>
            <a:r>
              <a:rPr dirty="0"/>
              <a:t>based on  </a:t>
            </a:r>
            <a:r>
              <a:rPr spc="-5" dirty="0"/>
              <a:t>the business </a:t>
            </a:r>
            <a:r>
              <a:rPr dirty="0"/>
              <a:t>scenario and  </a:t>
            </a:r>
            <a:r>
              <a:rPr spc="-5" dirty="0"/>
              <a:t>discuss implications </a:t>
            </a:r>
            <a:r>
              <a:rPr spc="-15" dirty="0"/>
              <a:t>for  </a:t>
            </a:r>
            <a:r>
              <a:rPr spc="-5" dirty="0"/>
              <a:t>financial</a:t>
            </a:r>
            <a:r>
              <a:rPr spc="-10" dirty="0"/>
              <a:t> </a:t>
            </a:r>
            <a:r>
              <a:rPr spc="-5" dirty="0"/>
              <a:t>performance.</a:t>
            </a:r>
          </a:p>
          <a:p>
            <a:pPr marL="4612005" marR="75057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4611370" algn="l"/>
                <a:tab pos="4612005" algn="l"/>
              </a:tabLst>
            </a:pP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Download </a:t>
            </a:r>
            <a:r>
              <a:rPr b="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b="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FF0000"/>
                </a:solidFill>
                <a:latin typeface="Calibri"/>
                <a:cs typeface="Calibri"/>
              </a:rPr>
              <a:t>template  provided </a:t>
            </a:r>
            <a:r>
              <a:rPr b="0" spc="-5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b="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0000"/>
                </a:solidFill>
                <a:latin typeface="Calibri"/>
                <a:cs typeface="Calibri"/>
              </a:rPr>
              <a:t>moodle</a:t>
            </a:r>
          </a:p>
        </p:txBody>
      </p:sp>
      <p:sp>
        <p:nvSpPr>
          <p:cNvPr id="4" name="object 4"/>
          <p:cNvSpPr/>
          <p:nvPr/>
        </p:nvSpPr>
        <p:spPr>
          <a:xfrm>
            <a:off x="480059" y="836675"/>
            <a:ext cx="4020312" cy="574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1718" y="6446122"/>
            <a:ext cx="19685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888888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582" y="158953"/>
            <a:ext cx="2116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i="0" spc="-60" dirty="0">
                <a:latin typeface="Calibri"/>
                <a:cs typeface="Calibri"/>
              </a:rPr>
              <a:t>R</a:t>
            </a:r>
            <a:r>
              <a:rPr sz="4400" b="1" i="0" spc="-5" dirty="0">
                <a:latin typeface="Calibri"/>
                <a:cs typeface="Calibri"/>
              </a:rPr>
              <a:t>eadings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82065"/>
            <a:ext cx="7982584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953260" algn="l"/>
              </a:tabLst>
            </a:pPr>
            <a:r>
              <a:rPr sz="2400" spc="-10" dirty="0">
                <a:latin typeface="Calibri"/>
                <a:cs typeface="Calibri"/>
              </a:rPr>
              <a:t>Atrill,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5" dirty="0">
                <a:latin typeface="Calibri"/>
                <a:cs typeface="Calibri"/>
              </a:rPr>
              <a:t>P.</a:t>
            </a:r>
            <a:r>
              <a:rPr sz="2400" dirty="0">
                <a:latin typeface="Calibri"/>
                <a:cs typeface="Calibri"/>
              </a:rPr>
              <a:t> and	</a:t>
            </a:r>
            <a:r>
              <a:rPr sz="2400" spc="-25" dirty="0">
                <a:latin typeface="Calibri"/>
                <a:cs typeface="Calibri"/>
              </a:rPr>
              <a:t>McLaney, </a:t>
            </a:r>
            <a:r>
              <a:rPr sz="2400" spc="-5" dirty="0">
                <a:latin typeface="Calibri"/>
                <a:cs typeface="Calibri"/>
              </a:rPr>
              <a:t>E. (2018). </a:t>
            </a:r>
            <a:r>
              <a:rPr sz="2400" i="1" spc="-5" dirty="0">
                <a:latin typeface="Calibri"/>
                <a:cs typeface="Calibri"/>
              </a:rPr>
              <a:t>Management </a:t>
            </a:r>
            <a:r>
              <a:rPr sz="2400" i="1" spc="-10" dirty="0">
                <a:latin typeface="Calibri"/>
                <a:cs typeface="Calibri"/>
              </a:rPr>
              <a:t>Accounting </a:t>
            </a:r>
            <a:r>
              <a:rPr sz="2400" i="1" spc="-15" dirty="0">
                <a:latin typeface="Calibri"/>
                <a:cs typeface="Calibri"/>
              </a:rPr>
              <a:t>for  </a:t>
            </a:r>
            <a:r>
              <a:rPr sz="2400" i="1" spc="-5" dirty="0">
                <a:latin typeface="Calibri"/>
                <a:cs typeface="Calibri"/>
              </a:rPr>
              <a:t>Decision </a:t>
            </a:r>
            <a:r>
              <a:rPr sz="2400" i="1" spc="-10" dirty="0">
                <a:latin typeface="Calibri"/>
                <a:cs typeface="Calibri"/>
              </a:rPr>
              <a:t>Makers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15" dirty="0">
                <a:latin typeface="Calibri"/>
                <a:cs typeface="Calibri"/>
              </a:rPr>
              <a:t>Pearson, </a:t>
            </a:r>
            <a:r>
              <a:rPr sz="2400" spc="-5" dirty="0">
                <a:latin typeface="Calibri"/>
                <a:cs typeface="Calibri"/>
              </a:rPr>
              <a:t>9</a:t>
            </a:r>
            <a:r>
              <a:rPr sz="2400" spc="-7" baseline="24305" dirty="0">
                <a:latin typeface="Calibri"/>
                <a:cs typeface="Calibri"/>
              </a:rPr>
              <a:t>th </a:t>
            </a:r>
            <a:r>
              <a:rPr sz="2400" spc="-5" dirty="0">
                <a:latin typeface="Calibri"/>
                <a:cs typeface="Calibri"/>
              </a:rPr>
              <a:t>Edition, </a:t>
            </a:r>
            <a:r>
              <a:rPr sz="2400" b="1" spc="-10" dirty="0">
                <a:latin typeface="Calibri"/>
                <a:cs typeface="Calibri"/>
              </a:rPr>
              <a:t>Chapter</a:t>
            </a:r>
            <a:r>
              <a:rPr sz="2400" b="1" spc="-2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2-3-4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IMA (2014). Implementing </a:t>
            </a:r>
            <a:r>
              <a:rPr sz="2400" dirty="0">
                <a:latin typeface="Calibri"/>
                <a:cs typeface="Calibri"/>
              </a:rPr>
              <a:t>Activity Based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Costing.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7647" y="4292346"/>
            <a:ext cx="55873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Go to </a:t>
            </a:r>
            <a:r>
              <a:rPr sz="2800" b="1" spc="-5" dirty="0">
                <a:solidFill>
                  <a:srgbClr val="4F81BC"/>
                </a:solidFill>
                <a:latin typeface="Arial"/>
                <a:cs typeface="Arial"/>
              </a:rPr>
              <a:t>Explore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section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on Moodle  and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4F81BC"/>
                </a:solidFill>
                <a:latin typeface="Arial"/>
                <a:cs typeface="Arial"/>
              </a:rPr>
              <a:t>Share &amp; </a:t>
            </a:r>
            <a:r>
              <a:rPr sz="2800" b="1" spc="-10" dirty="0">
                <a:solidFill>
                  <a:srgbClr val="4F81BC"/>
                </a:solidFill>
                <a:latin typeface="Arial"/>
                <a:cs typeface="Arial"/>
              </a:rPr>
              <a:t>Apply</a:t>
            </a:r>
            <a:r>
              <a:rPr sz="2800" b="1" spc="-6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F81BC"/>
                </a:solidFill>
                <a:latin typeface="Arial"/>
                <a:cs typeface="Arial"/>
              </a:rPr>
              <a:t>seminar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955" y="4279366"/>
            <a:ext cx="2453640" cy="905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312920"/>
            <a:ext cx="2362200" cy="802005"/>
          </a:xfrm>
          <a:custGeom>
            <a:avLst/>
            <a:gdLst/>
            <a:ahLst/>
            <a:cxnLst/>
            <a:rect l="l" t="t" r="r" b="b"/>
            <a:pathLst>
              <a:path w="2362200" h="802004">
                <a:moveTo>
                  <a:pt x="1961388" y="0"/>
                </a:moveTo>
                <a:lnTo>
                  <a:pt x="1961388" y="200405"/>
                </a:lnTo>
                <a:lnTo>
                  <a:pt x="0" y="200405"/>
                </a:lnTo>
                <a:lnTo>
                  <a:pt x="0" y="601217"/>
                </a:lnTo>
                <a:lnTo>
                  <a:pt x="1961388" y="601217"/>
                </a:lnTo>
                <a:lnTo>
                  <a:pt x="1961388" y="801623"/>
                </a:lnTo>
                <a:lnTo>
                  <a:pt x="2362200" y="400811"/>
                </a:lnTo>
                <a:lnTo>
                  <a:pt x="196138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312920"/>
            <a:ext cx="2362200" cy="802005"/>
          </a:xfrm>
          <a:custGeom>
            <a:avLst/>
            <a:gdLst/>
            <a:ahLst/>
            <a:cxnLst/>
            <a:rect l="l" t="t" r="r" b="b"/>
            <a:pathLst>
              <a:path w="2362200" h="802004">
                <a:moveTo>
                  <a:pt x="0" y="200405"/>
                </a:moveTo>
                <a:lnTo>
                  <a:pt x="1961388" y="200405"/>
                </a:lnTo>
                <a:lnTo>
                  <a:pt x="1961388" y="0"/>
                </a:lnTo>
                <a:lnTo>
                  <a:pt x="2362200" y="400811"/>
                </a:lnTo>
                <a:lnTo>
                  <a:pt x="1961388" y="801623"/>
                </a:lnTo>
                <a:lnTo>
                  <a:pt x="1961388" y="601217"/>
                </a:lnTo>
                <a:lnTo>
                  <a:pt x="0" y="601217"/>
                </a:lnTo>
                <a:lnTo>
                  <a:pt x="0" y="20040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4423" y="411556"/>
            <a:ext cx="774445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0" spc="-25" dirty="0">
                <a:latin typeface="Calibri"/>
                <a:cs typeface="Calibri"/>
              </a:rPr>
              <a:t>Why </a:t>
            </a:r>
            <a:r>
              <a:rPr sz="3200" b="1" i="0" dirty="0">
                <a:latin typeface="Calibri"/>
                <a:cs typeface="Calibri"/>
              </a:rPr>
              <a:t>do </a:t>
            </a:r>
            <a:r>
              <a:rPr sz="3200" b="1" i="0" spc="-10" dirty="0">
                <a:latin typeface="Calibri"/>
                <a:cs typeface="Calibri"/>
              </a:rPr>
              <a:t>managers </a:t>
            </a:r>
            <a:r>
              <a:rPr sz="3200" b="1" i="0" spc="-20" dirty="0">
                <a:latin typeface="Calibri"/>
                <a:cs typeface="Calibri"/>
              </a:rPr>
              <a:t>want </a:t>
            </a:r>
            <a:r>
              <a:rPr sz="3200" b="1" i="0" spc="-15" dirty="0">
                <a:latin typeface="Calibri"/>
                <a:cs typeface="Calibri"/>
              </a:rPr>
              <a:t>to </a:t>
            </a:r>
            <a:r>
              <a:rPr sz="3200" b="1" i="0" dirty="0">
                <a:latin typeface="Calibri"/>
                <a:cs typeface="Calibri"/>
              </a:rPr>
              <a:t>know the </a:t>
            </a:r>
            <a:r>
              <a:rPr sz="3200" b="1" i="0" spc="-5" dirty="0">
                <a:solidFill>
                  <a:srgbClr val="77923B"/>
                </a:solidFill>
                <a:latin typeface="Calibri"/>
                <a:cs typeface="Calibri"/>
              </a:rPr>
              <a:t>full</a:t>
            </a:r>
            <a:r>
              <a:rPr sz="3200" b="1" i="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b="1" i="0" spc="-10" dirty="0">
                <a:solidFill>
                  <a:srgbClr val="77923B"/>
                </a:solidFill>
                <a:latin typeface="Calibri"/>
                <a:cs typeface="Calibri"/>
              </a:rPr>
              <a:t>cost</a:t>
            </a:r>
            <a:r>
              <a:rPr sz="3200" b="1" i="0" spc="-1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5131" y="3860291"/>
            <a:ext cx="5184775" cy="1050290"/>
          </a:xfrm>
          <a:custGeom>
            <a:avLst/>
            <a:gdLst/>
            <a:ahLst/>
            <a:cxnLst/>
            <a:rect l="l" t="t" r="r" b="b"/>
            <a:pathLst>
              <a:path w="5184775" h="1050289">
                <a:moveTo>
                  <a:pt x="0" y="1050036"/>
                </a:moveTo>
                <a:lnTo>
                  <a:pt x="5184648" y="1050036"/>
                </a:lnTo>
                <a:lnTo>
                  <a:pt x="5184648" y="0"/>
                </a:lnTo>
                <a:lnTo>
                  <a:pt x="0" y="0"/>
                </a:lnTo>
                <a:lnTo>
                  <a:pt x="0" y="105003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423" y="1054760"/>
            <a:ext cx="5560695" cy="37642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36245" indent="-42354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10" dirty="0">
                <a:latin typeface="Calibri"/>
                <a:cs typeface="Calibri"/>
              </a:rPr>
              <a:t>Pricing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decisions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10" dirty="0">
                <a:latin typeface="Calibri"/>
                <a:cs typeface="Calibri"/>
              </a:rPr>
              <a:t>Outsourcing </a:t>
            </a:r>
            <a:r>
              <a:rPr sz="2800" spc="-25" dirty="0">
                <a:latin typeface="Calibri"/>
                <a:cs typeface="Calibri"/>
              </a:rPr>
              <a:t>(make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buy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decision)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5" dirty="0">
                <a:latin typeface="Calibri"/>
                <a:cs typeface="Calibri"/>
              </a:rPr>
              <a:t>Planning/Budgeting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future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benchmarking</a:t>
            </a:r>
            <a:endParaRPr sz="2800">
              <a:latin typeface="Calibri"/>
              <a:cs typeface="Calibri"/>
            </a:endParaRPr>
          </a:p>
          <a:p>
            <a:pPr marL="436245" indent="-42354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36245" algn="l"/>
                <a:tab pos="436880" algn="l"/>
              </a:tabLst>
            </a:pPr>
            <a:r>
              <a:rPr sz="2800" spc="-20" dirty="0">
                <a:latin typeface="Calibri"/>
                <a:cs typeface="Calibri"/>
              </a:rPr>
              <a:t>Performance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evaluation</a:t>
            </a:r>
            <a:endParaRPr sz="2800">
              <a:latin typeface="Calibri"/>
              <a:cs typeface="Calibri"/>
            </a:endParaRPr>
          </a:p>
          <a:p>
            <a:pPr marL="21590" marR="703580">
              <a:lnSpc>
                <a:spcPct val="100000"/>
              </a:lnSpc>
              <a:spcBef>
                <a:spcPts val="2435"/>
              </a:spcBef>
            </a:pPr>
            <a:r>
              <a:rPr sz="2000" spc="-5" dirty="0">
                <a:latin typeface="Calibri"/>
                <a:cs typeface="Calibri"/>
              </a:rPr>
              <a:t>Responsibility </a:t>
            </a:r>
            <a:r>
              <a:rPr sz="2000" spc="-10" dirty="0">
                <a:latin typeface="Calibri"/>
                <a:cs typeface="Calibri"/>
              </a:rPr>
              <a:t>cost </a:t>
            </a:r>
            <a:r>
              <a:rPr sz="2000" spc="-5" dirty="0">
                <a:latin typeface="Calibri"/>
                <a:cs typeface="Calibri"/>
              </a:rPr>
              <a:t>measurement </a:t>
            </a:r>
            <a:r>
              <a:rPr sz="2000" spc="-20" dirty="0">
                <a:latin typeface="Calibri"/>
                <a:cs typeface="Calibri"/>
              </a:rPr>
              <a:t>systems </a:t>
            </a:r>
            <a:r>
              <a:rPr sz="2000" spc="-5" dirty="0">
                <a:latin typeface="Calibri"/>
                <a:cs typeface="Calibri"/>
              </a:rPr>
              <a:t>use  </a:t>
            </a:r>
            <a:r>
              <a:rPr sz="2000" b="1" spc="-5" dirty="0">
                <a:solidFill>
                  <a:srgbClr val="77923B"/>
                </a:solidFill>
                <a:latin typeface="Calibri"/>
                <a:cs typeface="Calibri"/>
              </a:rPr>
              <a:t>responsibility </a:t>
            </a:r>
            <a:r>
              <a:rPr sz="2000" b="1" spc="-15" dirty="0">
                <a:solidFill>
                  <a:srgbClr val="77923B"/>
                </a:solidFill>
                <a:latin typeface="Calibri"/>
                <a:cs typeface="Calibri"/>
              </a:rPr>
              <a:t>centers </a:t>
            </a:r>
            <a:r>
              <a:rPr sz="2000" dirty="0">
                <a:latin typeface="Calibri"/>
                <a:cs typeface="Calibri"/>
              </a:rPr>
              <a:t>as the </a:t>
            </a:r>
            <a:r>
              <a:rPr sz="2000" spc="-10" dirty="0">
                <a:latin typeface="Calibri"/>
                <a:cs typeface="Calibri"/>
              </a:rPr>
              <a:t>focal point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cost  </a:t>
            </a:r>
            <a:r>
              <a:rPr sz="2000" spc="-5" dirty="0"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1820" y="5009388"/>
            <a:ext cx="5184775" cy="1085215"/>
          </a:xfrm>
          <a:prstGeom prst="rect">
            <a:avLst/>
          </a:prstGeom>
          <a:solidFill>
            <a:srgbClr val="D9D9D9">
              <a:alpha val="50195"/>
            </a:srgbClr>
          </a:solidFill>
          <a:ln w="9525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 marR="18097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i="1" spc="-5" dirty="0">
                <a:latin typeface="Calibri"/>
                <a:cs typeface="Calibri"/>
              </a:rPr>
              <a:t>responsibility </a:t>
            </a:r>
            <a:r>
              <a:rPr sz="2000" i="1" spc="-10" dirty="0">
                <a:latin typeface="Calibri"/>
                <a:cs typeface="Calibri"/>
              </a:rPr>
              <a:t>center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solidFill>
                  <a:srgbClr val="77923B"/>
                </a:solidFill>
                <a:latin typeface="Calibri"/>
                <a:cs typeface="Calibri"/>
              </a:rPr>
              <a:t>any </a:t>
            </a:r>
            <a:r>
              <a:rPr sz="2000" b="1" dirty="0">
                <a:solidFill>
                  <a:srgbClr val="77923B"/>
                </a:solidFill>
                <a:latin typeface="Calibri"/>
                <a:cs typeface="Calibri"/>
              </a:rPr>
              <a:t>subunit </a:t>
            </a:r>
            <a:r>
              <a:rPr sz="2000" dirty="0">
                <a:solidFill>
                  <a:srgbClr val="77923B"/>
                </a:solidFill>
                <a:latin typeface="Calibri"/>
                <a:cs typeface="Calibri"/>
              </a:rPr>
              <a:t>in the  </a:t>
            </a:r>
            <a:r>
              <a:rPr sz="2000" spc="-10" dirty="0">
                <a:solidFill>
                  <a:srgbClr val="77923B"/>
                </a:solidFill>
                <a:latin typeface="Calibri"/>
                <a:cs typeface="Calibri"/>
              </a:rPr>
              <a:t>organization </a:t>
            </a:r>
            <a:r>
              <a:rPr sz="2000" spc="-5" dirty="0">
                <a:solidFill>
                  <a:srgbClr val="77923B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77923B"/>
                </a:solidFill>
                <a:latin typeface="Calibri"/>
                <a:cs typeface="Calibri"/>
              </a:rPr>
              <a:t>has a </a:t>
            </a:r>
            <a:r>
              <a:rPr sz="2000" b="1" spc="-10" dirty="0">
                <a:solidFill>
                  <a:srgbClr val="77923B"/>
                </a:solidFill>
                <a:latin typeface="Calibri"/>
                <a:cs typeface="Calibri"/>
              </a:rPr>
              <a:t>manager </a:t>
            </a:r>
            <a:r>
              <a:rPr sz="2000" dirty="0">
                <a:solidFill>
                  <a:srgbClr val="77923B"/>
                </a:solidFill>
                <a:latin typeface="Calibri"/>
                <a:cs typeface="Calibri"/>
              </a:rPr>
              <a:t>who is  </a:t>
            </a:r>
            <a:r>
              <a:rPr sz="2000" b="1" spc="-5" dirty="0">
                <a:solidFill>
                  <a:srgbClr val="77923B"/>
                </a:solidFill>
                <a:latin typeface="Calibri"/>
                <a:cs typeface="Calibri"/>
              </a:rPr>
              <a:t>responsible </a:t>
            </a:r>
            <a:r>
              <a:rPr sz="2000" b="1" spc="-15" dirty="0">
                <a:solidFill>
                  <a:srgbClr val="77923B"/>
                </a:solidFill>
                <a:latin typeface="Calibri"/>
                <a:cs typeface="Calibri"/>
              </a:rPr>
              <a:t>for </a:t>
            </a:r>
            <a:r>
              <a:rPr sz="2000" b="1" spc="-5" dirty="0">
                <a:solidFill>
                  <a:srgbClr val="77923B"/>
                </a:solidFill>
                <a:latin typeface="Calibri"/>
                <a:cs typeface="Calibri"/>
              </a:rPr>
              <a:t>performance </a:t>
            </a:r>
            <a:r>
              <a:rPr sz="2000" dirty="0">
                <a:solidFill>
                  <a:srgbClr val="77923B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77923B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77923B"/>
                </a:solidFill>
                <a:latin typeface="Calibri"/>
                <a:cs typeface="Calibri"/>
              </a:rPr>
              <a:t>a</a:t>
            </a:r>
            <a:r>
              <a:rPr sz="2000" spc="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77923B"/>
                </a:solidFill>
                <a:latin typeface="Calibri"/>
                <a:cs typeface="Calibri"/>
              </a:rPr>
              <a:t>budget</a:t>
            </a:r>
            <a:r>
              <a:rPr sz="2000" spc="-5" dirty="0">
                <a:solidFill>
                  <a:srgbClr val="77923B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8317" y="4581905"/>
            <a:ext cx="433070" cy="428625"/>
          </a:xfrm>
          <a:custGeom>
            <a:avLst/>
            <a:gdLst/>
            <a:ahLst/>
            <a:cxnLst/>
            <a:rect l="l" t="t" r="r" b="b"/>
            <a:pathLst>
              <a:path w="433070" h="428625">
                <a:moveTo>
                  <a:pt x="432816" y="214122"/>
                </a:moveTo>
                <a:lnTo>
                  <a:pt x="0" y="214122"/>
                </a:lnTo>
                <a:lnTo>
                  <a:pt x="216408" y="428244"/>
                </a:lnTo>
                <a:lnTo>
                  <a:pt x="432816" y="214122"/>
                </a:lnTo>
                <a:close/>
              </a:path>
              <a:path w="433070" h="428625">
                <a:moveTo>
                  <a:pt x="324612" y="0"/>
                </a:moveTo>
                <a:lnTo>
                  <a:pt x="108204" y="0"/>
                </a:lnTo>
                <a:lnTo>
                  <a:pt x="108204" y="214122"/>
                </a:lnTo>
                <a:lnTo>
                  <a:pt x="324612" y="214122"/>
                </a:lnTo>
                <a:lnTo>
                  <a:pt x="324612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8317" y="4581905"/>
            <a:ext cx="433070" cy="428625"/>
          </a:xfrm>
          <a:custGeom>
            <a:avLst/>
            <a:gdLst/>
            <a:ahLst/>
            <a:cxnLst/>
            <a:rect l="l" t="t" r="r" b="b"/>
            <a:pathLst>
              <a:path w="433070" h="428625">
                <a:moveTo>
                  <a:pt x="0" y="214122"/>
                </a:moveTo>
                <a:lnTo>
                  <a:pt x="108204" y="214122"/>
                </a:lnTo>
                <a:lnTo>
                  <a:pt x="108204" y="0"/>
                </a:lnTo>
                <a:lnTo>
                  <a:pt x="324612" y="0"/>
                </a:lnTo>
                <a:lnTo>
                  <a:pt x="324612" y="214122"/>
                </a:lnTo>
                <a:lnTo>
                  <a:pt x="432816" y="214122"/>
                </a:lnTo>
                <a:lnTo>
                  <a:pt x="216408" y="428244"/>
                </a:lnTo>
                <a:lnTo>
                  <a:pt x="0" y="21412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927" y="1561338"/>
            <a:ext cx="6597015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Cost </a:t>
            </a:r>
            <a:r>
              <a:rPr sz="2400" dirty="0">
                <a:latin typeface="Calibri"/>
                <a:cs typeface="Calibri"/>
              </a:rPr>
              <a:t>– the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monetary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resources </a:t>
            </a:r>
            <a:r>
              <a:rPr sz="2400" dirty="0">
                <a:latin typeface="Calibri"/>
                <a:cs typeface="Calibri"/>
              </a:rPr>
              <a:t>sacrificed 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achieve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(FULL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COST).</a:t>
            </a:r>
            <a:endParaRPr sz="2400">
              <a:latin typeface="Calibri"/>
              <a:cs typeface="Calibri"/>
            </a:endParaRPr>
          </a:p>
          <a:p>
            <a:pPr marL="2382520" indent="-34290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383155" algn="l"/>
              </a:tabLst>
            </a:pPr>
            <a:r>
              <a:rPr sz="4000" b="1" i="1" spc="-5" dirty="0">
                <a:solidFill>
                  <a:srgbClr val="006FC0"/>
                </a:solidFill>
                <a:latin typeface="Calibri"/>
                <a:cs typeface="Calibri"/>
              </a:rPr>
              <a:t>What is a</a:t>
            </a:r>
            <a:r>
              <a:rPr sz="4000" b="1" i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000" b="1" i="1" spc="-15" dirty="0">
                <a:solidFill>
                  <a:srgbClr val="006FC0"/>
                </a:solidFill>
                <a:latin typeface="Calibri"/>
                <a:cs typeface="Calibri"/>
              </a:rPr>
              <a:t>Cost?</a:t>
            </a:r>
            <a:endParaRPr sz="4000">
              <a:latin typeface="Calibri"/>
              <a:cs typeface="Calibri"/>
            </a:endParaRPr>
          </a:p>
          <a:p>
            <a:pPr marL="163830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1638935" algn="l"/>
              </a:tabLst>
            </a:pPr>
            <a:r>
              <a:rPr sz="4000" b="1" i="1" spc="-5" dirty="0">
                <a:solidFill>
                  <a:srgbClr val="006FC0"/>
                </a:solidFill>
                <a:latin typeface="Calibri"/>
                <a:cs typeface="Calibri"/>
              </a:rPr>
              <a:t>What is a </a:t>
            </a:r>
            <a:r>
              <a:rPr sz="4000" b="1" i="1" spc="-15" dirty="0">
                <a:solidFill>
                  <a:srgbClr val="006FC0"/>
                </a:solidFill>
                <a:latin typeface="Calibri"/>
                <a:cs typeface="Calibri"/>
              </a:rPr>
              <a:t>Cost</a:t>
            </a:r>
            <a:r>
              <a:rPr sz="4000" b="1" i="1" spc="-10" dirty="0">
                <a:solidFill>
                  <a:srgbClr val="006FC0"/>
                </a:solidFill>
                <a:latin typeface="Calibri"/>
                <a:cs typeface="Calibri"/>
              </a:rPr>
              <a:t> Object?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9953" y="4705045"/>
            <a:ext cx="5814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Cost </a:t>
            </a:r>
            <a:r>
              <a:rPr sz="2400" b="1" spc="-5" dirty="0">
                <a:latin typeface="Calibri"/>
                <a:cs typeface="Calibri"/>
              </a:rPr>
              <a:t>Object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" dirty="0">
                <a:latin typeface="Calibri"/>
                <a:cs typeface="Calibri"/>
              </a:rPr>
              <a:t>anything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which a </a:t>
            </a:r>
            <a:r>
              <a:rPr sz="2400" spc="-15" dirty="0">
                <a:latin typeface="Calibri"/>
                <a:cs typeface="Calibri"/>
              </a:rPr>
              <a:t>separate  </a:t>
            </a:r>
            <a:r>
              <a:rPr sz="2400" spc="-10" dirty="0">
                <a:latin typeface="Calibri"/>
                <a:cs typeface="Calibri"/>
              </a:rPr>
              <a:t>measurement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costs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desired </a:t>
            </a:r>
            <a:r>
              <a:rPr sz="2400" dirty="0">
                <a:latin typeface="Calibri"/>
                <a:cs typeface="Calibri"/>
              </a:rPr>
              <a:t>(e.g., </a:t>
            </a:r>
            <a:r>
              <a:rPr sz="2400" spc="-10" dirty="0">
                <a:latin typeface="Calibri"/>
                <a:cs typeface="Calibri"/>
              </a:rPr>
              <a:t>product,  </a:t>
            </a:r>
            <a:r>
              <a:rPr sz="2400" dirty="0">
                <a:latin typeface="Calibri"/>
                <a:cs typeface="Calibri"/>
              </a:rPr>
              <a:t>service, </a:t>
            </a:r>
            <a:r>
              <a:rPr sz="2400" spc="-10" dirty="0">
                <a:latin typeface="Calibri"/>
                <a:cs typeface="Calibri"/>
              </a:rPr>
              <a:t>project, </a:t>
            </a:r>
            <a:r>
              <a:rPr sz="2400" spc="-20" dirty="0">
                <a:latin typeface="Calibri"/>
                <a:cs typeface="Calibri"/>
              </a:rPr>
              <a:t>activity, </a:t>
            </a:r>
            <a:r>
              <a:rPr sz="2400" spc="-5" dirty="0">
                <a:latin typeface="Calibri"/>
                <a:cs typeface="Calibri"/>
              </a:rPr>
              <a:t>department,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245" y="121742"/>
            <a:ext cx="4459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10" dirty="0">
                <a:latin typeface="Calibri"/>
                <a:cs typeface="Calibri"/>
              </a:rPr>
              <a:t>Classification </a:t>
            </a:r>
            <a:r>
              <a:rPr i="0" spc="-5" dirty="0">
                <a:latin typeface="Calibri"/>
                <a:cs typeface="Calibri"/>
              </a:rPr>
              <a:t>of</a:t>
            </a:r>
            <a:r>
              <a:rPr i="0" spc="-80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77" y="839331"/>
            <a:ext cx="8162290" cy="529971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200" spc="-5" dirty="0">
                <a:latin typeface="Calibri"/>
                <a:cs typeface="Calibri"/>
              </a:rPr>
              <a:t>On the basis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of...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Assignment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a </a:t>
            </a:r>
            <a:r>
              <a:rPr sz="2200" b="1" spc="-15" dirty="0">
                <a:latin typeface="Calibri"/>
                <a:cs typeface="Calibri"/>
              </a:rPr>
              <a:t>cost</a:t>
            </a:r>
            <a:r>
              <a:rPr sz="2200" b="1" spc="5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object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006FC0"/>
                </a:solidFill>
                <a:latin typeface="Calibri"/>
                <a:cs typeface="Calibri"/>
              </a:rPr>
              <a:t>Direct </a:t>
            </a:r>
            <a:r>
              <a:rPr sz="2200" i="1" spc="-15" dirty="0">
                <a:solidFill>
                  <a:srgbClr val="006FC0"/>
                </a:solidFill>
                <a:latin typeface="Calibri"/>
                <a:cs typeface="Calibri"/>
              </a:rPr>
              <a:t>costs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and Indirect </a:t>
            </a:r>
            <a:r>
              <a:rPr sz="2200" i="1" spc="-15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Behaviour </a:t>
            </a:r>
            <a:r>
              <a:rPr sz="2200" b="1" spc="-20" dirty="0">
                <a:latin typeface="Calibri"/>
                <a:cs typeface="Calibri"/>
              </a:rPr>
              <a:t>pattern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15" dirty="0">
                <a:latin typeface="Calibri"/>
                <a:cs typeface="Calibri"/>
              </a:rPr>
              <a:t>relation </a:t>
            </a:r>
            <a:r>
              <a:rPr sz="2200" b="1" spc="-20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changes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spc="-10" dirty="0">
                <a:latin typeface="Calibri"/>
                <a:cs typeface="Calibri"/>
              </a:rPr>
              <a:t>the </a:t>
            </a:r>
            <a:r>
              <a:rPr sz="2200" b="1" spc="-15" dirty="0">
                <a:latin typeface="Calibri"/>
                <a:cs typeface="Calibri"/>
              </a:rPr>
              <a:t>level </a:t>
            </a:r>
            <a:r>
              <a:rPr sz="2200" b="1" spc="-5" dirty="0">
                <a:latin typeface="Calibri"/>
                <a:cs typeface="Calibri"/>
              </a:rPr>
              <a:t>of a </a:t>
            </a:r>
            <a:r>
              <a:rPr sz="2200" b="1" spc="-15" dirty="0">
                <a:latin typeface="Calibri"/>
                <a:cs typeface="Calibri"/>
              </a:rPr>
              <a:t>cost</a:t>
            </a:r>
            <a:r>
              <a:rPr sz="2200" b="1" spc="29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driver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20" dirty="0">
                <a:solidFill>
                  <a:srgbClr val="006FC0"/>
                </a:solidFill>
                <a:latin typeface="Calibri"/>
                <a:cs typeface="Calibri"/>
              </a:rPr>
              <a:t>Variable </a:t>
            </a:r>
            <a:r>
              <a:rPr sz="2200" i="1" spc="-15" dirty="0">
                <a:solidFill>
                  <a:srgbClr val="006FC0"/>
                </a:solidFill>
                <a:latin typeface="Calibri"/>
                <a:cs typeface="Calibri"/>
              </a:rPr>
              <a:t>costs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200" i="1" spc="-20" dirty="0">
                <a:solidFill>
                  <a:srgbClr val="006FC0"/>
                </a:solidFill>
                <a:latin typeface="Calibri"/>
                <a:cs typeface="Calibri"/>
              </a:rPr>
              <a:t>Fixed</a:t>
            </a:r>
            <a:r>
              <a:rPr sz="2200" i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latin typeface="Calibri"/>
                <a:cs typeface="Calibri"/>
              </a:rPr>
              <a:t>Aggregate </a:t>
            </a:r>
            <a:r>
              <a:rPr sz="2200" b="1" spc="-5" dirty="0">
                <a:latin typeface="Calibri"/>
                <a:cs typeface="Calibri"/>
              </a:rPr>
              <a:t>or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average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50" dirty="0">
                <a:solidFill>
                  <a:srgbClr val="006FC0"/>
                </a:solidFill>
                <a:latin typeface="Calibri"/>
                <a:cs typeface="Calibri"/>
              </a:rPr>
              <a:t>Total </a:t>
            </a:r>
            <a:r>
              <a:rPr sz="2200" i="1" spc="-15" dirty="0">
                <a:solidFill>
                  <a:srgbClr val="006FC0"/>
                </a:solidFill>
                <a:latin typeface="Calibri"/>
                <a:cs typeface="Calibri"/>
              </a:rPr>
              <a:t>costs </a:t>
            </a:r>
            <a:r>
              <a:rPr sz="2200" i="1" spc="-10" dirty="0">
                <a:solidFill>
                  <a:srgbClr val="006FC0"/>
                </a:solidFill>
                <a:latin typeface="Calibri"/>
                <a:cs typeface="Calibri"/>
              </a:rPr>
              <a:t>and Unit</a:t>
            </a:r>
            <a:r>
              <a:rPr sz="2200" i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006FC0"/>
                </a:solidFill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Assets or </a:t>
            </a:r>
            <a:r>
              <a:rPr sz="2200" b="1" spc="-10" dirty="0">
                <a:latin typeface="Calibri"/>
                <a:cs typeface="Calibri"/>
              </a:rPr>
              <a:t>expenses </a:t>
            </a:r>
            <a:r>
              <a:rPr sz="2200" b="1" spc="-5" dirty="0">
                <a:latin typeface="Calibri"/>
                <a:cs typeface="Calibri"/>
              </a:rPr>
              <a:t>(financial </a:t>
            </a:r>
            <a:r>
              <a:rPr sz="2200" b="1" spc="-20" dirty="0">
                <a:latin typeface="Calibri"/>
                <a:cs typeface="Calibri"/>
              </a:rPr>
              <a:t>statement</a:t>
            </a:r>
            <a:r>
              <a:rPr sz="2200" b="1" spc="1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perspective)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Inventoriable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(product) </a:t>
            </a: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costs </a:t>
            </a: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Period</a:t>
            </a:r>
            <a:r>
              <a:rPr sz="22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Calibri"/>
                <a:cs typeface="Calibri"/>
              </a:rPr>
              <a:t>Business </a:t>
            </a:r>
            <a:r>
              <a:rPr sz="2200" b="1" spc="-10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10" dirty="0">
                <a:latin typeface="Calibri"/>
                <a:cs typeface="Calibri"/>
              </a:rPr>
              <a:t>Research and development, Design </a:t>
            </a:r>
            <a:r>
              <a:rPr sz="2200" i="1" spc="-5" dirty="0">
                <a:latin typeface="Calibri"/>
                <a:cs typeface="Calibri"/>
              </a:rPr>
              <a:t>of </a:t>
            </a:r>
            <a:r>
              <a:rPr sz="2200" i="1" spc="-10" dirty="0">
                <a:latin typeface="Calibri"/>
                <a:cs typeface="Calibri"/>
              </a:rPr>
              <a:t>products, </a:t>
            </a:r>
            <a:r>
              <a:rPr sz="2200" i="1" spc="-5" dirty="0">
                <a:latin typeface="Calibri"/>
                <a:cs typeface="Calibri"/>
              </a:rPr>
              <a:t>services</a:t>
            </a:r>
            <a:r>
              <a:rPr sz="2200" i="1" spc="1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200" i="1" spc="-10" dirty="0">
                <a:latin typeface="Calibri"/>
                <a:cs typeface="Calibri"/>
              </a:rPr>
              <a:t>processes, </a:t>
            </a:r>
            <a:r>
              <a:rPr sz="2200" i="1" spc="-5" dirty="0">
                <a:latin typeface="Calibri"/>
                <a:cs typeface="Calibri"/>
              </a:rPr>
              <a:t>Production d </a:t>
            </a:r>
            <a:r>
              <a:rPr sz="2200" i="1" spc="-15" dirty="0">
                <a:latin typeface="Calibri"/>
                <a:cs typeface="Calibri"/>
              </a:rPr>
              <a:t>Marketing, </a:t>
            </a:r>
            <a:r>
              <a:rPr sz="2200" i="1" spc="-5" dirty="0">
                <a:latin typeface="Calibri"/>
                <a:cs typeface="Calibri"/>
              </a:rPr>
              <a:t>Distribution, </a:t>
            </a:r>
            <a:r>
              <a:rPr sz="2200" i="1" spc="-15" dirty="0">
                <a:latin typeface="Calibri"/>
                <a:cs typeface="Calibri"/>
              </a:rPr>
              <a:t>Customer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service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i="1" spc="-10" dirty="0">
                <a:solidFill>
                  <a:srgbClr val="FF0000"/>
                </a:solidFill>
                <a:latin typeface="Calibri"/>
                <a:cs typeface="Calibri"/>
              </a:rPr>
              <a:t>Manufacturing and non manufacturing</a:t>
            </a:r>
            <a:r>
              <a:rPr sz="22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FF0000"/>
                </a:solidFill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545" y="310387"/>
            <a:ext cx="499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0" spc="-30" dirty="0">
                <a:latin typeface="Calibri"/>
                <a:cs typeface="Calibri"/>
              </a:rPr>
              <a:t>Fixed </a:t>
            </a:r>
            <a:r>
              <a:rPr i="0" spc="-5" dirty="0">
                <a:latin typeface="Calibri"/>
                <a:cs typeface="Calibri"/>
              </a:rPr>
              <a:t>and </a:t>
            </a:r>
            <a:r>
              <a:rPr i="0" spc="-35" dirty="0">
                <a:latin typeface="Calibri"/>
                <a:cs typeface="Calibri"/>
              </a:rPr>
              <a:t>Variable</a:t>
            </a:r>
            <a:r>
              <a:rPr i="0" spc="-5" dirty="0">
                <a:latin typeface="Calibri"/>
                <a:cs typeface="Calibri"/>
              </a:rPr>
              <a:t> </a:t>
            </a:r>
            <a:r>
              <a:rPr i="0" spc="-1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90268"/>
            <a:ext cx="8194040" cy="396430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marR="8255" indent="-3429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25" dirty="0">
                <a:latin typeface="Calibri"/>
                <a:cs typeface="Calibri"/>
              </a:rPr>
              <a:t>Variable </a:t>
            </a:r>
            <a:r>
              <a:rPr sz="2800" b="1" spc="-20" dirty="0">
                <a:latin typeface="Calibri"/>
                <a:cs typeface="Calibri"/>
              </a:rPr>
              <a:t>cost </a:t>
            </a:r>
            <a:r>
              <a:rPr sz="2800" spc="-5" dirty="0">
                <a:latin typeface="Calibri"/>
                <a:cs typeface="Calibri"/>
              </a:rPr>
              <a:t>– changes in </a:t>
            </a:r>
            <a:r>
              <a:rPr sz="2800" spc="-20" dirty="0">
                <a:latin typeface="Calibri"/>
                <a:cs typeface="Calibri"/>
              </a:rPr>
              <a:t>total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proportion </a:t>
            </a:r>
            <a:r>
              <a:rPr sz="2800" spc="-20" dirty="0">
                <a:latin typeface="Calibri"/>
                <a:cs typeface="Calibri"/>
              </a:rPr>
              <a:t>to  </a:t>
            </a:r>
            <a:r>
              <a:rPr sz="2800" spc="-5" dirty="0">
                <a:latin typeface="Calibri"/>
                <a:cs typeface="Calibri"/>
              </a:rPr>
              <a:t>changes in the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total </a:t>
            </a:r>
            <a:r>
              <a:rPr sz="2800" spc="-5" dirty="0">
                <a:latin typeface="Calibri"/>
                <a:cs typeface="Calibri"/>
              </a:rPr>
              <a:t>activity 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volume.</a:t>
            </a:r>
            <a:endParaRPr sz="2800">
              <a:latin typeface="Calibri"/>
              <a:cs typeface="Calibri"/>
            </a:endParaRPr>
          </a:p>
          <a:p>
            <a:pPr marL="355600" marR="147320" indent="-342900">
              <a:lnSpc>
                <a:spcPts val="3020"/>
              </a:lnSpc>
              <a:spcBef>
                <a:spcPts val="18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20" dirty="0">
                <a:latin typeface="Calibri"/>
                <a:cs typeface="Calibri"/>
              </a:rPr>
              <a:t>Fixed cost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does not change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total </a:t>
            </a:r>
            <a:r>
              <a:rPr sz="2800" spc="-10" dirty="0">
                <a:latin typeface="Calibri"/>
                <a:cs typeface="Calibri"/>
              </a:rPr>
              <a:t>despite </a:t>
            </a:r>
            <a:r>
              <a:rPr sz="2800" spc="-5" dirty="0">
                <a:latin typeface="Calibri"/>
                <a:cs typeface="Calibri"/>
              </a:rPr>
              <a:t>changes  in the </a:t>
            </a:r>
            <a:r>
              <a:rPr sz="2800" spc="-15" dirty="0">
                <a:latin typeface="Calibri"/>
                <a:cs typeface="Calibri"/>
              </a:rPr>
              <a:t>related level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total </a:t>
            </a:r>
            <a:r>
              <a:rPr sz="2800" spc="-5" dirty="0">
                <a:latin typeface="Calibri"/>
                <a:cs typeface="Calibri"/>
              </a:rPr>
              <a:t>activity 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volume.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ts val="2590"/>
              </a:lnSpc>
              <a:spcBef>
                <a:spcPts val="60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15" dirty="0">
                <a:latin typeface="Calibri"/>
                <a:cs typeface="Calibri"/>
              </a:rPr>
              <a:t>Fixed costs </a:t>
            </a:r>
            <a:r>
              <a:rPr sz="2400" spc="-10" dirty="0">
                <a:latin typeface="Calibri"/>
                <a:cs typeface="Calibri"/>
              </a:rPr>
              <a:t>become progressively </a:t>
            </a:r>
            <a:r>
              <a:rPr sz="2400" spc="-5" dirty="0">
                <a:latin typeface="Calibri"/>
                <a:cs typeface="Calibri"/>
              </a:rPr>
              <a:t>smaller on </a:t>
            </a:r>
            <a:r>
              <a:rPr sz="2400" dirty="0">
                <a:latin typeface="Calibri"/>
                <a:cs typeface="Calibri"/>
              </a:rPr>
              <a:t>a per-unit </a:t>
            </a:r>
            <a:r>
              <a:rPr sz="2400" spc="-5" dirty="0">
                <a:latin typeface="Calibri"/>
                <a:cs typeface="Calibri"/>
              </a:rPr>
              <a:t>basis 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5" dirty="0">
                <a:latin typeface="Calibri"/>
                <a:cs typeface="Calibri"/>
              </a:rPr>
              <a:t>cost </a:t>
            </a:r>
            <a:r>
              <a:rPr sz="2400" spc="-10" dirty="0">
                <a:latin typeface="Calibri"/>
                <a:cs typeface="Calibri"/>
              </a:rPr>
              <a:t>driver </a:t>
            </a:r>
            <a:r>
              <a:rPr sz="2400" spc="-5" dirty="0">
                <a:latin typeface="Calibri"/>
                <a:cs typeface="Calibri"/>
              </a:rPr>
              <a:t>increases.</a:t>
            </a:r>
            <a:endParaRPr sz="2400">
              <a:latin typeface="Calibri"/>
              <a:cs typeface="Calibri"/>
            </a:endParaRPr>
          </a:p>
          <a:p>
            <a:pPr marL="355600" marR="297180" indent="-342900">
              <a:lnSpc>
                <a:spcPct val="90000"/>
              </a:lnSpc>
              <a:spcBef>
                <a:spcPts val="181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i="1" spc="-10" dirty="0">
                <a:solidFill>
                  <a:srgbClr val="006FC0"/>
                </a:solidFill>
                <a:latin typeface="Calibri"/>
                <a:cs typeface="Calibri"/>
              </a:rPr>
              <a:t>Note: Costs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are </a:t>
            </a:r>
            <a:r>
              <a:rPr sz="2800" i="1" spc="-10" dirty="0">
                <a:solidFill>
                  <a:srgbClr val="006FC0"/>
                </a:solidFill>
                <a:latin typeface="Calibri"/>
                <a:cs typeface="Calibri"/>
              </a:rPr>
              <a:t>defined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as variable or </a:t>
            </a:r>
            <a:r>
              <a:rPr sz="2800" i="1" spc="-20" dirty="0">
                <a:solidFill>
                  <a:srgbClr val="006FC0"/>
                </a:solidFill>
                <a:latin typeface="Calibri"/>
                <a:cs typeface="Calibri"/>
              </a:rPr>
              <a:t>fixed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with  respect </a:t>
            </a:r>
            <a:r>
              <a:rPr sz="2800" i="1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b="1" i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specific </a:t>
            </a:r>
            <a:r>
              <a:rPr sz="2800" b="1" i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cost </a:t>
            </a:r>
            <a:r>
              <a:rPr sz="2800" b="1" i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object</a:t>
            </a:r>
            <a:r>
              <a:rPr sz="2800" b="1" i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800" i="1" spc="-1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b="1" i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given time  period</a:t>
            </a:r>
            <a:r>
              <a:rPr sz="2800" i="1" spc="-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329" y="49529"/>
            <a:ext cx="233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Fixed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1229867" y="752855"/>
            <a:ext cx="6582156" cy="447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404510"/>
            <a:ext cx="801560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915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i="1" spc="-10" dirty="0">
                <a:latin typeface="Calibri"/>
                <a:cs typeface="Calibri"/>
              </a:rPr>
              <a:t>Note: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fixed cost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5" dirty="0">
                <a:latin typeface="Calibri"/>
                <a:cs typeface="Calibri"/>
              </a:rPr>
              <a:t>by </a:t>
            </a:r>
            <a:r>
              <a:rPr sz="2700" spc="-5" dirty="0">
                <a:latin typeface="Calibri"/>
                <a:cs typeface="Calibri"/>
              </a:rPr>
              <a:t>definition </a:t>
            </a:r>
            <a:r>
              <a:rPr sz="2700" spc="-10" dirty="0">
                <a:latin typeface="Calibri"/>
                <a:cs typeface="Calibri"/>
              </a:rPr>
              <a:t>“unchanged” over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5" dirty="0">
                <a:latin typeface="Calibri"/>
                <a:cs typeface="Calibri"/>
              </a:rPr>
              <a:t>given period of </a:t>
            </a:r>
            <a:r>
              <a:rPr sz="2700" dirty="0">
                <a:latin typeface="Calibri"/>
                <a:cs typeface="Calibri"/>
              </a:rPr>
              <a:t>time, </a:t>
            </a:r>
            <a:r>
              <a:rPr sz="2700" spc="-10" dirty="0">
                <a:latin typeface="Calibri"/>
                <a:cs typeface="Calibri"/>
              </a:rPr>
              <a:t>but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-20" dirty="0">
                <a:latin typeface="Calibri"/>
                <a:cs typeface="Calibri"/>
              </a:rPr>
              <a:t>may </a:t>
            </a:r>
            <a:r>
              <a:rPr sz="2700" spc="-10" dirty="0">
                <a:latin typeface="Calibri"/>
                <a:cs typeface="Calibri"/>
              </a:rPr>
              <a:t>vary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5" dirty="0">
                <a:latin typeface="Calibri"/>
                <a:cs typeface="Calibri"/>
              </a:rPr>
              <a:t>the longer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term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7881"/>
            <a:ext cx="7537450" cy="10160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95"/>
              </a:spcBef>
              <a:buClr>
                <a:srgbClr val="FF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b="1" i="1" spc="-15" dirty="0">
                <a:solidFill>
                  <a:srgbClr val="FF0000"/>
                </a:solidFill>
                <a:latin typeface="Calibri"/>
                <a:cs typeface="Calibri"/>
              </a:rPr>
              <a:t>STEP </a:t>
            </a:r>
            <a:r>
              <a:rPr sz="2500" b="1" i="1" spc="-20" dirty="0">
                <a:solidFill>
                  <a:srgbClr val="FF0000"/>
                </a:solidFill>
                <a:latin typeface="Calibri"/>
                <a:cs typeface="Calibri"/>
              </a:rPr>
              <a:t>COST </a:t>
            </a:r>
            <a:r>
              <a:rPr sz="2500" i="1" spc="-5" dirty="0">
                <a:latin typeface="Calibri"/>
                <a:cs typeface="Calibri"/>
              </a:rPr>
              <a:t>A </a:t>
            </a:r>
            <a:r>
              <a:rPr sz="2500" i="1" spc="-20" dirty="0">
                <a:latin typeface="Calibri"/>
                <a:cs typeface="Calibri"/>
              </a:rPr>
              <a:t>cost </a:t>
            </a:r>
            <a:r>
              <a:rPr sz="2500" i="1" dirty="0">
                <a:latin typeface="Calibri"/>
                <a:cs typeface="Calibri"/>
              </a:rPr>
              <a:t>which </a:t>
            </a:r>
            <a:r>
              <a:rPr sz="2500" i="1" spc="-5" dirty="0">
                <a:latin typeface="Calibri"/>
                <a:cs typeface="Calibri"/>
              </a:rPr>
              <a:t>is </a:t>
            </a:r>
            <a:r>
              <a:rPr sz="2500" i="1" spc="-15" dirty="0">
                <a:latin typeface="Calibri"/>
                <a:cs typeface="Calibri"/>
              </a:rPr>
              <a:t>fixed </a:t>
            </a:r>
            <a:r>
              <a:rPr sz="2500" i="1" spc="-5" dirty="0">
                <a:latin typeface="Calibri"/>
                <a:cs typeface="Calibri"/>
              </a:rPr>
              <a:t>over a </a:t>
            </a:r>
            <a:r>
              <a:rPr sz="2500" i="1" spc="-15" dirty="0">
                <a:latin typeface="Calibri"/>
                <a:cs typeface="Calibri"/>
              </a:rPr>
              <a:t>certain </a:t>
            </a:r>
            <a:r>
              <a:rPr sz="2500" i="1" spc="-5" dirty="0">
                <a:latin typeface="Calibri"/>
                <a:cs typeface="Calibri"/>
              </a:rPr>
              <a:t>range </a:t>
            </a:r>
            <a:r>
              <a:rPr sz="2500" i="1" spc="-10" dirty="0">
                <a:latin typeface="Calibri"/>
                <a:cs typeface="Calibri"/>
              </a:rPr>
              <a:t>of  </a:t>
            </a:r>
            <a:r>
              <a:rPr sz="2500" i="1" spc="-5" dirty="0">
                <a:latin typeface="Calibri"/>
                <a:cs typeface="Calibri"/>
              </a:rPr>
              <a:t>production </a:t>
            </a:r>
            <a:r>
              <a:rPr sz="2500" i="1" spc="-10" dirty="0">
                <a:latin typeface="Calibri"/>
                <a:cs typeface="Calibri"/>
              </a:rPr>
              <a:t>(quantity) </a:t>
            </a:r>
            <a:r>
              <a:rPr sz="2500" i="1" spc="-5" dirty="0">
                <a:latin typeface="Calibri"/>
                <a:cs typeface="Calibri"/>
              </a:rPr>
              <a:t>but then increases as the capacity  </a:t>
            </a:r>
            <a:r>
              <a:rPr sz="2500" i="1" spc="-10" dirty="0">
                <a:latin typeface="Calibri"/>
                <a:cs typeface="Calibri"/>
              </a:rPr>
              <a:t>(and </a:t>
            </a:r>
            <a:r>
              <a:rPr sz="2500" i="1" spc="-5" dirty="0">
                <a:latin typeface="Calibri"/>
                <a:cs typeface="Calibri"/>
              </a:rPr>
              <a:t>the </a:t>
            </a:r>
            <a:r>
              <a:rPr sz="2500" i="1" spc="-10" dirty="0">
                <a:latin typeface="Calibri"/>
                <a:cs typeface="Calibri"/>
              </a:rPr>
              <a:t>usage </a:t>
            </a:r>
            <a:r>
              <a:rPr sz="2500" i="1" spc="-5" dirty="0">
                <a:latin typeface="Calibri"/>
                <a:cs typeface="Calibri"/>
              </a:rPr>
              <a:t>of a </a:t>
            </a:r>
            <a:r>
              <a:rPr sz="2500" i="1" spc="-10" dirty="0">
                <a:latin typeface="Calibri"/>
                <a:cs typeface="Calibri"/>
              </a:rPr>
              <a:t>particular </a:t>
            </a:r>
            <a:r>
              <a:rPr sz="2500" i="1" spc="-5" dirty="0">
                <a:latin typeface="Calibri"/>
                <a:cs typeface="Calibri"/>
              </a:rPr>
              <a:t>activity)</a:t>
            </a:r>
            <a:r>
              <a:rPr sz="2500" i="1" spc="90" dirty="0">
                <a:latin typeface="Calibri"/>
                <a:cs typeface="Calibri"/>
              </a:rPr>
              <a:t> </a:t>
            </a:r>
            <a:r>
              <a:rPr sz="2500" i="1" spc="-5" dirty="0">
                <a:latin typeface="Calibri"/>
                <a:cs typeface="Calibri"/>
              </a:rPr>
              <a:t>increases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2438400"/>
            <a:ext cx="4572000" cy="3186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2329" y="278129"/>
            <a:ext cx="233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Fixed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5" name="object 5"/>
          <p:cNvSpPr/>
          <p:nvPr/>
        </p:nvSpPr>
        <p:spPr>
          <a:xfrm>
            <a:off x="4533900" y="2385060"/>
            <a:ext cx="4610100" cy="3253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622" y="234187"/>
            <a:ext cx="300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Calibri"/>
                <a:cs typeface="Calibri"/>
              </a:rPr>
              <a:t>Variable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Costs</a:t>
            </a:r>
          </a:p>
        </p:txBody>
      </p:sp>
      <p:sp>
        <p:nvSpPr>
          <p:cNvPr id="3" name="object 3"/>
          <p:cNvSpPr/>
          <p:nvPr/>
        </p:nvSpPr>
        <p:spPr>
          <a:xfrm>
            <a:off x="134112" y="1362591"/>
            <a:ext cx="8868745" cy="426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1180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PowerPoint Presentation</vt:lpstr>
      <vt:lpstr>Learning objectives</vt:lpstr>
      <vt:lpstr>Why do managers want to know the full cost?</vt:lpstr>
      <vt:lpstr>PowerPoint Presentation</vt:lpstr>
      <vt:lpstr>Classification of Costs</vt:lpstr>
      <vt:lpstr>Fixed and Variable Costs</vt:lpstr>
      <vt:lpstr>Fixed Costs</vt:lpstr>
      <vt:lpstr>Fixed Costs</vt:lpstr>
      <vt:lpstr>Variable Costs</vt:lpstr>
      <vt:lpstr>Semi-variable costs</vt:lpstr>
      <vt:lpstr>Direct and Indirect Costs</vt:lpstr>
      <vt:lpstr>Cost classification</vt:lpstr>
      <vt:lpstr>Cost-Volume-Profit Analysis</vt:lpstr>
      <vt:lpstr>CVP analysis: example</vt:lpstr>
      <vt:lpstr>CVP analysis: example</vt:lpstr>
      <vt:lpstr>The role of cost information in  pricing decisions</vt:lpstr>
      <vt:lpstr>Market skimming</vt:lpstr>
      <vt:lpstr>Penetration pricing</vt:lpstr>
      <vt:lpstr>Complimentary product pricing</vt:lpstr>
      <vt:lpstr>Price discrimination</vt:lpstr>
      <vt:lpstr>Loss leader strategy</vt:lpstr>
      <vt:lpstr>Seminar this week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FINANCIAL  MANAGEMENT</dc:title>
  <dc:creator>Irma Malafronte</dc:creator>
  <cp:lastModifiedBy>Dumebi Konwea</cp:lastModifiedBy>
  <cp:revision>2</cp:revision>
  <dcterms:created xsi:type="dcterms:W3CDTF">2024-02-11T11:39:39Z</dcterms:created>
  <dcterms:modified xsi:type="dcterms:W3CDTF">2025-07-27T18:21:16Z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2024-02-11T00:00:00Z</vt:filetime>
  </property>
</Properties>
</file>