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4644" y="167716"/>
            <a:ext cx="7474711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21563" y="2476500"/>
            <a:ext cx="8542020" cy="1321435"/>
          </a:xfrm>
          <a:custGeom>
            <a:avLst/>
            <a:gdLst/>
            <a:ahLst/>
            <a:cxnLst/>
            <a:rect l="l" t="t" r="r" b="b"/>
            <a:pathLst>
              <a:path w="8542020" h="1321435">
                <a:moveTo>
                  <a:pt x="0" y="1321308"/>
                </a:moveTo>
                <a:lnTo>
                  <a:pt x="8542020" y="1321308"/>
                </a:lnTo>
                <a:lnTo>
                  <a:pt x="8542020" y="0"/>
                </a:lnTo>
                <a:lnTo>
                  <a:pt x="0" y="0"/>
                </a:lnTo>
                <a:lnTo>
                  <a:pt x="0" y="1321308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79474" y="26619"/>
            <a:ext cx="69850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0440" y="1429638"/>
            <a:ext cx="5330825" cy="234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905250" y="6446122"/>
            <a:ext cx="133286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25" dirty="0"/>
              <a:t>Dr. </a:t>
            </a:r>
            <a:r>
              <a:rPr dirty="0"/>
              <a:t>Irma</a:t>
            </a:r>
            <a:r>
              <a:rPr spc="-50" dirty="0"/>
              <a:t> </a:t>
            </a:r>
            <a:r>
              <a:rPr dirty="0"/>
              <a:t>Malafronte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g"/><Relationship Id="rId2" Type="http://schemas.openxmlformats.org/officeDocument/2006/relationships/hyperlink" Target="https://www.youtube.com/watch?v=5b18LXBpVDo&amp;amp;feature=youtube_gdata_playe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ca-colacompany.com/" TargetMode="Externa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hyperlink" Target="http://www.coca-colacompany.com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1939" y="1852929"/>
            <a:ext cx="76549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0770" marR="5080" indent="-2338705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solidFill>
                  <a:srgbClr val="000000"/>
                </a:solidFill>
              </a:rPr>
              <a:t>Financial </a:t>
            </a:r>
            <a:r>
              <a:rPr spc="-15" dirty="0">
                <a:solidFill>
                  <a:srgbClr val="000000"/>
                </a:solidFill>
              </a:rPr>
              <a:t>Performance Management  </a:t>
            </a:r>
            <a:r>
              <a:rPr spc="-5" dirty="0">
                <a:solidFill>
                  <a:srgbClr val="000000"/>
                </a:solidFill>
              </a:rPr>
              <a:t>RBP020L062S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64563" y="3340451"/>
            <a:ext cx="4976495" cy="119570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3200" b="1" spc="-30" dirty="0">
                <a:solidFill>
                  <a:srgbClr val="77923B"/>
                </a:solidFill>
                <a:latin typeface="Calibri"/>
                <a:cs typeface="Calibri"/>
              </a:rPr>
              <a:t>Week</a:t>
            </a:r>
            <a:r>
              <a:rPr sz="3200" b="1" spc="-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77923B"/>
                </a:solidFill>
                <a:latin typeface="Calibri"/>
                <a:cs typeface="Calibri"/>
              </a:rPr>
              <a:t>2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65"/>
              </a:spcBef>
            </a:pPr>
            <a:r>
              <a:rPr sz="3200" b="1" spc="-5" dirty="0">
                <a:solidFill>
                  <a:srgbClr val="77923B"/>
                </a:solidFill>
                <a:latin typeface="Calibri"/>
                <a:cs typeface="Calibri"/>
              </a:rPr>
              <a:t>Ratio Analysis: </a:t>
            </a:r>
            <a:r>
              <a:rPr sz="3200" b="1" dirty="0">
                <a:solidFill>
                  <a:srgbClr val="77923B"/>
                </a:solidFill>
                <a:latin typeface="Calibri"/>
                <a:cs typeface="Calibri"/>
              </a:rPr>
              <a:t>an</a:t>
            </a:r>
            <a:r>
              <a:rPr sz="3200" b="1" spc="-8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77923B"/>
                </a:solidFill>
                <a:latin typeface="Calibri"/>
                <a:cs typeface="Calibri"/>
              </a:rPr>
              <a:t>application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51" y="44196"/>
            <a:ext cx="2592322" cy="129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1130" y="233629"/>
            <a:ext cx="67036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77923B"/>
                </a:solidFill>
              </a:rPr>
              <a:t>The </a:t>
            </a:r>
            <a:r>
              <a:rPr sz="4400" spc="-25" dirty="0">
                <a:solidFill>
                  <a:srgbClr val="77923B"/>
                </a:solidFill>
              </a:rPr>
              <a:t>Statement </a:t>
            </a:r>
            <a:r>
              <a:rPr sz="4400" dirty="0">
                <a:solidFill>
                  <a:srgbClr val="77923B"/>
                </a:solidFill>
              </a:rPr>
              <a:t>of </a:t>
            </a:r>
            <a:r>
              <a:rPr sz="4400" spc="-5" dirty="0">
                <a:solidFill>
                  <a:srgbClr val="77923B"/>
                </a:solidFill>
              </a:rPr>
              <a:t>Cash</a:t>
            </a:r>
            <a:r>
              <a:rPr sz="4400" spc="-25" dirty="0">
                <a:solidFill>
                  <a:srgbClr val="77923B"/>
                </a:solidFill>
              </a:rPr>
              <a:t> </a:t>
            </a:r>
            <a:r>
              <a:rPr sz="4400" spc="-15" dirty="0">
                <a:solidFill>
                  <a:srgbClr val="77923B"/>
                </a:solidFill>
              </a:rPr>
              <a:t>Flows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79017"/>
            <a:ext cx="8081009" cy="4134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258445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 Income typically does </a:t>
            </a:r>
            <a:r>
              <a:rPr sz="28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equal 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amount of  cash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firm has</a:t>
            </a:r>
            <a:r>
              <a:rPr sz="280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earned.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Non-Cash Expenses: Depreciation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Amortization</a:t>
            </a:r>
            <a:endParaRPr sz="2000">
              <a:latin typeface="Calibri"/>
              <a:cs typeface="Calibri"/>
            </a:endParaRPr>
          </a:p>
          <a:p>
            <a:pPr marL="756285" marR="380365" lvl="1" indent="-286385">
              <a:lnSpc>
                <a:spcPct val="100000"/>
              </a:lnSpc>
              <a:spcBef>
                <a:spcPts val="48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Uses of Cash </a:t>
            </a:r>
            <a:r>
              <a:rPr sz="2000" dirty="0">
                <a:latin typeface="Calibri"/>
                <a:cs typeface="Calibri"/>
              </a:rPr>
              <a:t>not </a:t>
            </a:r>
            <a:r>
              <a:rPr sz="2000" spc="-5" dirty="0">
                <a:latin typeface="Calibri"/>
                <a:cs typeface="Calibri"/>
              </a:rPr>
              <a:t>on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Income </a:t>
            </a:r>
            <a:r>
              <a:rPr sz="2000" spc="-10" dirty="0">
                <a:latin typeface="Calibri"/>
                <a:cs typeface="Calibri"/>
              </a:rPr>
              <a:t>Statement: </a:t>
            </a:r>
            <a:r>
              <a:rPr sz="2000" spc="-15" dirty="0">
                <a:latin typeface="Calibri"/>
                <a:cs typeface="Calibri"/>
              </a:rPr>
              <a:t>Investment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25" dirty="0">
                <a:latin typeface="Calibri"/>
                <a:cs typeface="Calibri"/>
              </a:rPr>
              <a:t>Property,  </a:t>
            </a:r>
            <a:r>
              <a:rPr sz="2000" spc="-5" dirty="0">
                <a:latin typeface="Calibri"/>
                <a:cs typeface="Calibri"/>
              </a:rPr>
              <a:t>Plant,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Equipment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"/>
              <a:buChar char="–"/>
            </a:pPr>
            <a:endParaRPr sz="17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25" dirty="0">
                <a:latin typeface="Calibri"/>
                <a:cs typeface="Calibri"/>
              </a:rPr>
              <a:t>statement </a:t>
            </a:r>
            <a:r>
              <a:rPr sz="2800" b="1" spc="-5" dirty="0">
                <a:latin typeface="Calibri"/>
                <a:cs typeface="Calibri"/>
              </a:rPr>
              <a:t>of cash </a:t>
            </a:r>
            <a:r>
              <a:rPr sz="2800" b="1" spc="-10" dirty="0">
                <a:latin typeface="Calibri"/>
                <a:cs typeface="Calibri"/>
              </a:rPr>
              <a:t>flows </a:t>
            </a:r>
            <a:r>
              <a:rPr sz="2800" spc="-15" dirty="0">
                <a:latin typeface="Calibri"/>
                <a:cs typeface="Calibri"/>
              </a:rPr>
              <a:t>shows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b="1" spc="-10" dirty="0">
                <a:latin typeface="Calibri"/>
                <a:cs typeface="Calibri"/>
              </a:rPr>
              <a:t>cash </a:t>
            </a:r>
            <a:r>
              <a:rPr sz="2800" spc="-15" dirty="0">
                <a:latin typeface="Calibri"/>
                <a:cs typeface="Calibri"/>
              </a:rPr>
              <a:t>received 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paid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company </a:t>
            </a:r>
            <a:r>
              <a:rPr sz="2800" spc="-10" dirty="0">
                <a:latin typeface="Calibri"/>
                <a:cs typeface="Calibri"/>
              </a:rPr>
              <a:t>during </a:t>
            </a:r>
            <a:r>
              <a:rPr sz="2800" spc="-5" dirty="0">
                <a:latin typeface="Calibri"/>
                <a:cs typeface="Calibri"/>
              </a:rPr>
              <a:t>its </a:t>
            </a:r>
            <a:r>
              <a:rPr sz="2800" spc="-10" dirty="0">
                <a:latin typeface="Calibri"/>
                <a:cs typeface="Calibri"/>
              </a:rPr>
              <a:t>accounting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period</a:t>
            </a:r>
            <a:endParaRPr sz="2800">
              <a:latin typeface="Calibri"/>
              <a:cs typeface="Calibri"/>
            </a:endParaRPr>
          </a:p>
          <a:p>
            <a:pPr marL="355600" marR="128905" indent="-342900">
              <a:lnSpc>
                <a:spcPct val="100000"/>
              </a:lnSpc>
              <a:spcBef>
                <a:spcPts val="201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b="1" spc="-15" dirty="0">
                <a:latin typeface="Calibri"/>
                <a:cs typeface="Calibri"/>
              </a:rPr>
              <a:t>Three </a:t>
            </a:r>
            <a:r>
              <a:rPr sz="2800" b="1" spc="-5" dirty="0">
                <a:latin typeface="Calibri"/>
                <a:cs typeface="Calibri"/>
              </a:rPr>
              <a:t>Sections</a:t>
            </a:r>
            <a:r>
              <a:rPr sz="2800" spc="-5" dirty="0">
                <a:latin typeface="Calibri"/>
                <a:cs typeface="Calibri"/>
              </a:rPr>
              <a:t>: </a:t>
            </a:r>
            <a:r>
              <a:rPr sz="2800" spc="-20" dirty="0">
                <a:latin typeface="Calibri"/>
                <a:cs typeface="Calibri"/>
              </a:rPr>
              <a:t>Operating </a:t>
            </a:r>
            <a:r>
              <a:rPr sz="2800" spc="-30" dirty="0">
                <a:latin typeface="Calibri"/>
                <a:cs typeface="Calibri"/>
              </a:rPr>
              <a:t>Activity, </a:t>
            </a:r>
            <a:r>
              <a:rPr sz="2800" spc="-20" dirty="0">
                <a:latin typeface="Calibri"/>
                <a:cs typeface="Calibri"/>
              </a:rPr>
              <a:t>Investing </a:t>
            </a:r>
            <a:r>
              <a:rPr sz="2800" spc="-30" dirty="0">
                <a:latin typeface="Calibri"/>
                <a:cs typeface="Calibri"/>
              </a:rPr>
              <a:t>Activity,  </a:t>
            </a:r>
            <a:r>
              <a:rPr sz="2800" spc="-10" dirty="0">
                <a:latin typeface="Calibri"/>
                <a:cs typeface="Calibri"/>
              </a:rPr>
              <a:t>Financing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Activity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99147" y="5157214"/>
            <a:ext cx="1824227" cy="1629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1123" y="617219"/>
            <a:ext cx="8075676" cy="5972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6132" y="13461"/>
            <a:ext cx="548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7923B"/>
                </a:solidFill>
              </a:rPr>
              <a:t>The </a:t>
            </a:r>
            <a:r>
              <a:rPr sz="3600" spc="-20" dirty="0">
                <a:solidFill>
                  <a:srgbClr val="77923B"/>
                </a:solidFill>
              </a:rPr>
              <a:t>Statement </a:t>
            </a:r>
            <a:r>
              <a:rPr sz="3600" dirty="0">
                <a:solidFill>
                  <a:srgbClr val="77923B"/>
                </a:solidFill>
              </a:rPr>
              <a:t>of </a:t>
            </a:r>
            <a:r>
              <a:rPr sz="3600" spc="-5" dirty="0">
                <a:solidFill>
                  <a:srgbClr val="77923B"/>
                </a:solidFill>
              </a:rPr>
              <a:t>Cash</a:t>
            </a:r>
            <a:r>
              <a:rPr sz="3600" spc="-45" dirty="0">
                <a:solidFill>
                  <a:srgbClr val="77923B"/>
                </a:solidFill>
              </a:rPr>
              <a:t> </a:t>
            </a:r>
            <a:r>
              <a:rPr sz="3600" spc="-10" dirty="0">
                <a:solidFill>
                  <a:srgbClr val="77923B"/>
                </a:solidFill>
              </a:rPr>
              <a:t>Flows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468630" y="3646170"/>
            <a:ext cx="3230880" cy="368935"/>
          </a:xfrm>
          <a:custGeom>
            <a:avLst/>
            <a:gdLst/>
            <a:ahLst/>
            <a:cxnLst/>
            <a:rect l="l" t="t" r="r" b="b"/>
            <a:pathLst>
              <a:path w="3230879" h="368935">
                <a:moveTo>
                  <a:pt x="0" y="184403"/>
                </a:moveTo>
                <a:lnTo>
                  <a:pt x="29128" y="149360"/>
                </a:lnTo>
                <a:lnTo>
                  <a:pt x="64523" y="132632"/>
                </a:lnTo>
                <a:lnTo>
                  <a:pt x="112904" y="116537"/>
                </a:lnTo>
                <a:lnTo>
                  <a:pt x="173591" y="101151"/>
                </a:lnTo>
                <a:lnTo>
                  <a:pt x="245910" y="86553"/>
                </a:lnTo>
                <a:lnTo>
                  <a:pt x="286219" y="79573"/>
                </a:lnTo>
                <a:lnTo>
                  <a:pt x="329183" y="72818"/>
                </a:lnTo>
                <a:lnTo>
                  <a:pt x="374715" y="66299"/>
                </a:lnTo>
                <a:lnTo>
                  <a:pt x="422732" y="60025"/>
                </a:lnTo>
                <a:lnTo>
                  <a:pt x="473149" y="54006"/>
                </a:lnTo>
                <a:lnTo>
                  <a:pt x="525881" y="48251"/>
                </a:lnTo>
                <a:lnTo>
                  <a:pt x="580845" y="42770"/>
                </a:lnTo>
                <a:lnTo>
                  <a:pt x="637954" y="37573"/>
                </a:lnTo>
                <a:lnTo>
                  <a:pt x="697125" y="32669"/>
                </a:lnTo>
                <a:lnTo>
                  <a:pt x="758272" y="28068"/>
                </a:lnTo>
                <a:lnTo>
                  <a:pt x="821312" y="23780"/>
                </a:lnTo>
                <a:lnTo>
                  <a:pt x="886160" y="19813"/>
                </a:lnTo>
                <a:lnTo>
                  <a:pt x="952730" y="16179"/>
                </a:lnTo>
                <a:lnTo>
                  <a:pt x="1020939" y="12886"/>
                </a:lnTo>
                <a:lnTo>
                  <a:pt x="1090702" y="9945"/>
                </a:lnTo>
                <a:lnTo>
                  <a:pt x="1161934" y="7364"/>
                </a:lnTo>
                <a:lnTo>
                  <a:pt x="1234551" y="5154"/>
                </a:lnTo>
                <a:lnTo>
                  <a:pt x="1308467" y="3324"/>
                </a:lnTo>
                <a:lnTo>
                  <a:pt x="1383599" y="1884"/>
                </a:lnTo>
                <a:lnTo>
                  <a:pt x="1459861" y="844"/>
                </a:lnTo>
                <a:lnTo>
                  <a:pt x="1537170" y="212"/>
                </a:lnTo>
                <a:lnTo>
                  <a:pt x="1615439" y="0"/>
                </a:lnTo>
                <a:lnTo>
                  <a:pt x="1693708" y="212"/>
                </a:lnTo>
                <a:lnTo>
                  <a:pt x="1771016" y="844"/>
                </a:lnTo>
                <a:lnTo>
                  <a:pt x="1847278" y="1884"/>
                </a:lnTo>
                <a:lnTo>
                  <a:pt x="1922409" y="3324"/>
                </a:lnTo>
                <a:lnTo>
                  <a:pt x="1996324" y="5154"/>
                </a:lnTo>
                <a:lnTo>
                  <a:pt x="2068940" y="7364"/>
                </a:lnTo>
                <a:lnTo>
                  <a:pt x="2140172" y="9945"/>
                </a:lnTo>
                <a:lnTo>
                  <a:pt x="2209934" y="12886"/>
                </a:lnTo>
                <a:lnTo>
                  <a:pt x="2278143" y="16179"/>
                </a:lnTo>
                <a:lnTo>
                  <a:pt x="2344714" y="19813"/>
                </a:lnTo>
                <a:lnTo>
                  <a:pt x="2409561" y="23780"/>
                </a:lnTo>
                <a:lnTo>
                  <a:pt x="2472601" y="28068"/>
                </a:lnTo>
                <a:lnTo>
                  <a:pt x="2533749" y="32669"/>
                </a:lnTo>
                <a:lnTo>
                  <a:pt x="2592920" y="37573"/>
                </a:lnTo>
                <a:lnTo>
                  <a:pt x="2650029" y="42770"/>
                </a:lnTo>
                <a:lnTo>
                  <a:pt x="2704992" y="48251"/>
                </a:lnTo>
                <a:lnTo>
                  <a:pt x="2757725" y="54006"/>
                </a:lnTo>
                <a:lnTo>
                  <a:pt x="2808142" y="60025"/>
                </a:lnTo>
                <a:lnTo>
                  <a:pt x="2856160" y="66299"/>
                </a:lnTo>
                <a:lnTo>
                  <a:pt x="2901693" y="72818"/>
                </a:lnTo>
                <a:lnTo>
                  <a:pt x="2944656" y="79573"/>
                </a:lnTo>
                <a:lnTo>
                  <a:pt x="2984966" y="86553"/>
                </a:lnTo>
                <a:lnTo>
                  <a:pt x="3022537" y="93749"/>
                </a:lnTo>
                <a:lnTo>
                  <a:pt x="3089126" y="108750"/>
                </a:lnTo>
                <a:lnTo>
                  <a:pt x="3143745" y="124500"/>
                </a:lnTo>
                <a:lnTo>
                  <a:pt x="3185718" y="140921"/>
                </a:lnTo>
                <a:lnTo>
                  <a:pt x="3223484" y="166643"/>
                </a:lnTo>
                <a:lnTo>
                  <a:pt x="3230880" y="184403"/>
                </a:lnTo>
                <a:lnTo>
                  <a:pt x="3229017" y="193339"/>
                </a:lnTo>
                <a:lnTo>
                  <a:pt x="3185718" y="227886"/>
                </a:lnTo>
                <a:lnTo>
                  <a:pt x="3143745" y="244307"/>
                </a:lnTo>
                <a:lnTo>
                  <a:pt x="3089126" y="260057"/>
                </a:lnTo>
                <a:lnTo>
                  <a:pt x="3022537" y="275058"/>
                </a:lnTo>
                <a:lnTo>
                  <a:pt x="2984966" y="282254"/>
                </a:lnTo>
                <a:lnTo>
                  <a:pt x="2944656" y="289234"/>
                </a:lnTo>
                <a:lnTo>
                  <a:pt x="2901693" y="295989"/>
                </a:lnTo>
                <a:lnTo>
                  <a:pt x="2856160" y="302508"/>
                </a:lnTo>
                <a:lnTo>
                  <a:pt x="2808142" y="308782"/>
                </a:lnTo>
                <a:lnTo>
                  <a:pt x="2757725" y="314801"/>
                </a:lnTo>
                <a:lnTo>
                  <a:pt x="2704992" y="320556"/>
                </a:lnTo>
                <a:lnTo>
                  <a:pt x="2650029" y="326037"/>
                </a:lnTo>
                <a:lnTo>
                  <a:pt x="2592920" y="331234"/>
                </a:lnTo>
                <a:lnTo>
                  <a:pt x="2533749" y="336138"/>
                </a:lnTo>
                <a:lnTo>
                  <a:pt x="2472601" y="340739"/>
                </a:lnTo>
                <a:lnTo>
                  <a:pt x="2409561" y="345027"/>
                </a:lnTo>
                <a:lnTo>
                  <a:pt x="2344714" y="348994"/>
                </a:lnTo>
                <a:lnTo>
                  <a:pt x="2278143" y="352628"/>
                </a:lnTo>
                <a:lnTo>
                  <a:pt x="2209934" y="355921"/>
                </a:lnTo>
                <a:lnTo>
                  <a:pt x="2140172" y="358862"/>
                </a:lnTo>
                <a:lnTo>
                  <a:pt x="2068940" y="361443"/>
                </a:lnTo>
                <a:lnTo>
                  <a:pt x="1996324" y="363653"/>
                </a:lnTo>
                <a:lnTo>
                  <a:pt x="1922409" y="365483"/>
                </a:lnTo>
                <a:lnTo>
                  <a:pt x="1847278" y="366923"/>
                </a:lnTo>
                <a:lnTo>
                  <a:pt x="1771016" y="367963"/>
                </a:lnTo>
                <a:lnTo>
                  <a:pt x="1693708" y="368595"/>
                </a:lnTo>
                <a:lnTo>
                  <a:pt x="1615439" y="368807"/>
                </a:lnTo>
                <a:lnTo>
                  <a:pt x="1537170" y="368595"/>
                </a:lnTo>
                <a:lnTo>
                  <a:pt x="1459861" y="367963"/>
                </a:lnTo>
                <a:lnTo>
                  <a:pt x="1383599" y="366923"/>
                </a:lnTo>
                <a:lnTo>
                  <a:pt x="1308467" y="365483"/>
                </a:lnTo>
                <a:lnTo>
                  <a:pt x="1234551" y="363653"/>
                </a:lnTo>
                <a:lnTo>
                  <a:pt x="1161934" y="361443"/>
                </a:lnTo>
                <a:lnTo>
                  <a:pt x="1090702" y="358862"/>
                </a:lnTo>
                <a:lnTo>
                  <a:pt x="1020939" y="355921"/>
                </a:lnTo>
                <a:lnTo>
                  <a:pt x="952730" y="352628"/>
                </a:lnTo>
                <a:lnTo>
                  <a:pt x="886160" y="348994"/>
                </a:lnTo>
                <a:lnTo>
                  <a:pt x="821312" y="345027"/>
                </a:lnTo>
                <a:lnTo>
                  <a:pt x="758272" y="340739"/>
                </a:lnTo>
                <a:lnTo>
                  <a:pt x="697125" y="336138"/>
                </a:lnTo>
                <a:lnTo>
                  <a:pt x="637954" y="331234"/>
                </a:lnTo>
                <a:lnTo>
                  <a:pt x="580845" y="326037"/>
                </a:lnTo>
                <a:lnTo>
                  <a:pt x="525881" y="320556"/>
                </a:lnTo>
                <a:lnTo>
                  <a:pt x="473149" y="314801"/>
                </a:lnTo>
                <a:lnTo>
                  <a:pt x="422732" y="308782"/>
                </a:lnTo>
                <a:lnTo>
                  <a:pt x="374715" y="302508"/>
                </a:lnTo>
                <a:lnTo>
                  <a:pt x="329183" y="295989"/>
                </a:lnTo>
                <a:lnTo>
                  <a:pt x="286219" y="289234"/>
                </a:lnTo>
                <a:lnTo>
                  <a:pt x="245910" y="282254"/>
                </a:lnTo>
                <a:lnTo>
                  <a:pt x="208339" y="275058"/>
                </a:lnTo>
                <a:lnTo>
                  <a:pt x="141751" y="260057"/>
                </a:lnTo>
                <a:lnTo>
                  <a:pt x="87133" y="244307"/>
                </a:lnTo>
                <a:lnTo>
                  <a:pt x="45160" y="227886"/>
                </a:lnTo>
                <a:lnTo>
                  <a:pt x="7394" y="202164"/>
                </a:lnTo>
                <a:lnTo>
                  <a:pt x="0" y="184403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8630" y="4653534"/>
            <a:ext cx="3230880" cy="368935"/>
          </a:xfrm>
          <a:custGeom>
            <a:avLst/>
            <a:gdLst/>
            <a:ahLst/>
            <a:cxnLst/>
            <a:rect l="l" t="t" r="r" b="b"/>
            <a:pathLst>
              <a:path w="3230879" h="368935">
                <a:moveTo>
                  <a:pt x="0" y="184404"/>
                </a:moveTo>
                <a:lnTo>
                  <a:pt x="29128" y="149360"/>
                </a:lnTo>
                <a:lnTo>
                  <a:pt x="64523" y="132632"/>
                </a:lnTo>
                <a:lnTo>
                  <a:pt x="112904" y="116537"/>
                </a:lnTo>
                <a:lnTo>
                  <a:pt x="173591" y="101151"/>
                </a:lnTo>
                <a:lnTo>
                  <a:pt x="245910" y="86553"/>
                </a:lnTo>
                <a:lnTo>
                  <a:pt x="286219" y="79573"/>
                </a:lnTo>
                <a:lnTo>
                  <a:pt x="329183" y="72818"/>
                </a:lnTo>
                <a:lnTo>
                  <a:pt x="374715" y="66299"/>
                </a:lnTo>
                <a:lnTo>
                  <a:pt x="422732" y="60025"/>
                </a:lnTo>
                <a:lnTo>
                  <a:pt x="473149" y="54006"/>
                </a:lnTo>
                <a:lnTo>
                  <a:pt x="525881" y="48251"/>
                </a:lnTo>
                <a:lnTo>
                  <a:pt x="580845" y="42770"/>
                </a:lnTo>
                <a:lnTo>
                  <a:pt x="637954" y="37573"/>
                </a:lnTo>
                <a:lnTo>
                  <a:pt x="697125" y="32669"/>
                </a:lnTo>
                <a:lnTo>
                  <a:pt x="758272" y="28068"/>
                </a:lnTo>
                <a:lnTo>
                  <a:pt x="821312" y="23780"/>
                </a:lnTo>
                <a:lnTo>
                  <a:pt x="886160" y="19813"/>
                </a:lnTo>
                <a:lnTo>
                  <a:pt x="952730" y="16179"/>
                </a:lnTo>
                <a:lnTo>
                  <a:pt x="1020939" y="12886"/>
                </a:lnTo>
                <a:lnTo>
                  <a:pt x="1090702" y="9945"/>
                </a:lnTo>
                <a:lnTo>
                  <a:pt x="1161934" y="7364"/>
                </a:lnTo>
                <a:lnTo>
                  <a:pt x="1234551" y="5154"/>
                </a:lnTo>
                <a:lnTo>
                  <a:pt x="1308467" y="3324"/>
                </a:lnTo>
                <a:lnTo>
                  <a:pt x="1383599" y="1884"/>
                </a:lnTo>
                <a:lnTo>
                  <a:pt x="1459861" y="844"/>
                </a:lnTo>
                <a:lnTo>
                  <a:pt x="1537170" y="212"/>
                </a:lnTo>
                <a:lnTo>
                  <a:pt x="1615439" y="0"/>
                </a:lnTo>
                <a:lnTo>
                  <a:pt x="1693708" y="212"/>
                </a:lnTo>
                <a:lnTo>
                  <a:pt x="1771016" y="844"/>
                </a:lnTo>
                <a:lnTo>
                  <a:pt x="1847278" y="1884"/>
                </a:lnTo>
                <a:lnTo>
                  <a:pt x="1922409" y="3324"/>
                </a:lnTo>
                <a:lnTo>
                  <a:pt x="1996324" y="5154"/>
                </a:lnTo>
                <a:lnTo>
                  <a:pt x="2068940" y="7364"/>
                </a:lnTo>
                <a:lnTo>
                  <a:pt x="2140172" y="9945"/>
                </a:lnTo>
                <a:lnTo>
                  <a:pt x="2209934" y="12886"/>
                </a:lnTo>
                <a:lnTo>
                  <a:pt x="2278143" y="16179"/>
                </a:lnTo>
                <a:lnTo>
                  <a:pt x="2344714" y="19813"/>
                </a:lnTo>
                <a:lnTo>
                  <a:pt x="2409561" y="23780"/>
                </a:lnTo>
                <a:lnTo>
                  <a:pt x="2472601" y="28068"/>
                </a:lnTo>
                <a:lnTo>
                  <a:pt x="2533749" y="32669"/>
                </a:lnTo>
                <a:lnTo>
                  <a:pt x="2592920" y="37573"/>
                </a:lnTo>
                <a:lnTo>
                  <a:pt x="2650029" y="42770"/>
                </a:lnTo>
                <a:lnTo>
                  <a:pt x="2704992" y="48251"/>
                </a:lnTo>
                <a:lnTo>
                  <a:pt x="2757725" y="54006"/>
                </a:lnTo>
                <a:lnTo>
                  <a:pt x="2808142" y="60025"/>
                </a:lnTo>
                <a:lnTo>
                  <a:pt x="2856160" y="66299"/>
                </a:lnTo>
                <a:lnTo>
                  <a:pt x="2901693" y="72818"/>
                </a:lnTo>
                <a:lnTo>
                  <a:pt x="2944656" y="79573"/>
                </a:lnTo>
                <a:lnTo>
                  <a:pt x="2984966" y="86553"/>
                </a:lnTo>
                <a:lnTo>
                  <a:pt x="3022537" y="93749"/>
                </a:lnTo>
                <a:lnTo>
                  <a:pt x="3089126" y="108750"/>
                </a:lnTo>
                <a:lnTo>
                  <a:pt x="3143745" y="124500"/>
                </a:lnTo>
                <a:lnTo>
                  <a:pt x="3185718" y="140921"/>
                </a:lnTo>
                <a:lnTo>
                  <a:pt x="3223484" y="166643"/>
                </a:lnTo>
                <a:lnTo>
                  <a:pt x="3230880" y="184404"/>
                </a:lnTo>
                <a:lnTo>
                  <a:pt x="3229017" y="193339"/>
                </a:lnTo>
                <a:lnTo>
                  <a:pt x="3185718" y="227886"/>
                </a:lnTo>
                <a:lnTo>
                  <a:pt x="3143745" y="244307"/>
                </a:lnTo>
                <a:lnTo>
                  <a:pt x="3089126" y="260057"/>
                </a:lnTo>
                <a:lnTo>
                  <a:pt x="3022537" y="275058"/>
                </a:lnTo>
                <a:lnTo>
                  <a:pt x="2984966" y="282254"/>
                </a:lnTo>
                <a:lnTo>
                  <a:pt x="2944656" y="289234"/>
                </a:lnTo>
                <a:lnTo>
                  <a:pt x="2901693" y="295989"/>
                </a:lnTo>
                <a:lnTo>
                  <a:pt x="2856160" y="302508"/>
                </a:lnTo>
                <a:lnTo>
                  <a:pt x="2808142" y="308782"/>
                </a:lnTo>
                <a:lnTo>
                  <a:pt x="2757725" y="314801"/>
                </a:lnTo>
                <a:lnTo>
                  <a:pt x="2704992" y="320556"/>
                </a:lnTo>
                <a:lnTo>
                  <a:pt x="2650029" y="326037"/>
                </a:lnTo>
                <a:lnTo>
                  <a:pt x="2592920" y="331234"/>
                </a:lnTo>
                <a:lnTo>
                  <a:pt x="2533749" y="336138"/>
                </a:lnTo>
                <a:lnTo>
                  <a:pt x="2472601" y="340739"/>
                </a:lnTo>
                <a:lnTo>
                  <a:pt x="2409561" y="345027"/>
                </a:lnTo>
                <a:lnTo>
                  <a:pt x="2344714" y="348994"/>
                </a:lnTo>
                <a:lnTo>
                  <a:pt x="2278143" y="352628"/>
                </a:lnTo>
                <a:lnTo>
                  <a:pt x="2209934" y="355921"/>
                </a:lnTo>
                <a:lnTo>
                  <a:pt x="2140172" y="358862"/>
                </a:lnTo>
                <a:lnTo>
                  <a:pt x="2068940" y="361443"/>
                </a:lnTo>
                <a:lnTo>
                  <a:pt x="1996324" y="363653"/>
                </a:lnTo>
                <a:lnTo>
                  <a:pt x="1922409" y="365483"/>
                </a:lnTo>
                <a:lnTo>
                  <a:pt x="1847278" y="366923"/>
                </a:lnTo>
                <a:lnTo>
                  <a:pt x="1771016" y="367963"/>
                </a:lnTo>
                <a:lnTo>
                  <a:pt x="1693708" y="368595"/>
                </a:lnTo>
                <a:lnTo>
                  <a:pt x="1615439" y="368808"/>
                </a:lnTo>
                <a:lnTo>
                  <a:pt x="1537170" y="368595"/>
                </a:lnTo>
                <a:lnTo>
                  <a:pt x="1459861" y="367963"/>
                </a:lnTo>
                <a:lnTo>
                  <a:pt x="1383599" y="366923"/>
                </a:lnTo>
                <a:lnTo>
                  <a:pt x="1308467" y="365483"/>
                </a:lnTo>
                <a:lnTo>
                  <a:pt x="1234551" y="363653"/>
                </a:lnTo>
                <a:lnTo>
                  <a:pt x="1161934" y="361443"/>
                </a:lnTo>
                <a:lnTo>
                  <a:pt x="1090702" y="358862"/>
                </a:lnTo>
                <a:lnTo>
                  <a:pt x="1020939" y="355921"/>
                </a:lnTo>
                <a:lnTo>
                  <a:pt x="952730" y="352628"/>
                </a:lnTo>
                <a:lnTo>
                  <a:pt x="886160" y="348994"/>
                </a:lnTo>
                <a:lnTo>
                  <a:pt x="821312" y="345027"/>
                </a:lnTo>
                <a:lnTo>
                  <a:pt x="758272" y="340739"/>
                </a:lnTo>
                <a:lnTo>
                  <a:pt x="697125" y="336138"/>
                </a:lnTo>
                <a:lnTo>
                  <a:pt x="637954" y="331234"/>
                </a:lnTo>
                <a:lnTo>
                  <a:pt x="580845" y="326037"/>
                </a:lnTo>
                <a:lnTo>
                  <a:pt x="525881" y="320556"/>
                </a:lnTo>
                <a:lnTo>
                  <a:pt x="473149" y="314801"/>
                </a:lnTo>
                <a:lnTo>
                  <a:pt x="422732" y="308782"/>
                </a:lnTo>
                <a:lnTo>
                  <a:pt x="374715" y="302508"/>
                </a:lnTo>
                <a:lnTo>
                  <a:pt x="329183" y="295989"/>
                </a:lnTo>
                <a:lnTo>
                  <a:pt x="286219" y="289234"/>
                </a:lnTo>
                <a:lnTo>
                  <a:pt x="245910" y="282254"/>
                </a:lnTo>
                <a:lnTo>
                  <a:pt x="208339" y="275058"/>
                </a:lnTo>
                <a:lnTo>
                  <a:pt x="141751" y="260057"/>
                </a:lnTo>
                <a:lnTo>
                  <a:pt x="87133" y="244307"/>
                </a:lnTo>
                <a:lnTo>
                  <a:pt x="45160" y="227886"/>
                </a:lnTo>
                <a:lnTo>
                  <a:pt x="7394" y="202164"/>
                </a:lnTo>
                <a:lnTo>
                  <a:pt x="0" y="18440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8630" y="5941314"/>
            <a:ext cx="3230880" cy="368935"/>
          </a:xfrm>
          <a:custGeom>
            <a:avLst/>
            <a:gdLst/>
            <a:ahLst/>
            <a:cxnLst/>
            <a:rect l="l" t="t" r="r" b="b"/>
            <a:pathLst>
              <a:path w="3230879" h="368935">
                <a:moveTo>
                  <a:pt x="0" y="184404"/>
                </a:moveTo>
                <a:lnTo>
                  <a:pt x="29128" y="149363"/>
                </a:lnTo>
                <a:lnTo>
                  <a:pt x="64523" y="132636"/>
                </a:lnTo>
                <a:lnTo>
                  <a:pt x="112904" y="116542"/>
                </a:lnTo>
                <a:lnTo>
                  <a:pt x="173591" y="101157"/>
                </a:lnTo>
                <a:lnTo>
                  <a:pt x="245910" y="86558"/>
                </a:lnTo>
                <a:lnTo>
                  <a:pt x="286219" y="79578"/>
                </a:lnTo>
                <a:lnTo>
                  <a:pt x="329183" y="72824"/>
                </a:lnTo>
                <a:lnTo>
                  <a:pt x="374715" y="66305"/>
                </a:lnTo>
                <a:lnTo>
                  <a:pt x="422732" y="60031"/>
                </a:lnTo>
                <a:lnTo>
                  <a:pt x="473149" y="54011"/>
                </a:lnTo>
                <a:lnTo>
                  <a:pt x="525881" y="48256"/>
                </a:lnTo>
                <a:lnTo>
                  <a:pt x="580845" y="42775"/>
                </a:lnTo>
                <a:lnTo>
                  <a:pt x="637954" y="37577"/>
                </a:lnTo>
                <a:lnTo>
                  <a:pt x="697125" y="32673"/>
                </a:lnTo>
                <a:lnTo>
                  <a:pt x="758272" y="28071"/>
                </a:lnTo>
                <a:lnTo>
                  <a:pt x="821312" y="23782"/>
                </a:lnTo>
                <a:lnTo>
                  <a:pt x="886160" y="19816"/>
                </a:lnTo>
                <a:lnTo>
                  <a:pt x="952730" y="16181"/>
                </a:lnTo>
                <a:lnTo>
                  <a:pt x="1020939" y="12888"/>
                </a:lnTo>
                <a:lnTo>
                  <a:pt x="1090702" y="9946"/>
                </a:lnTo>
                <a:lnTo>
                  <a:pt x="1161934" y="7365"/>
                </a:lnTo>
                <a:lnTo>
                  <a:pt x="1234551" y="5155"/>
                </a:lnTo>
                <a:lnTo>
                  <a:pt x="1308467" y="3325"/>
                </a:lnTo>
                <a:lnTo>
                  <a:pt x="1383599" y="1884"/>
                </a:lnTo>
                <a:lnTo>
                  <a:pt x="1459861" y="844"/>
                </a:lnTo>
                <a:lnTo>
                  <a:pt x="1537170" y="212"/>
                </a:lnTo>
                <a:lnTo>
                  <a:pt x="1615439" y="0"/>
                </a:lnTo>
                <a:lnTo>
                  <a:pt x="1693708" y="212"/>
                </a:lnTo>
                <a:lnTo>
                  <a:pt x="1771016" y="844"/>
                </a:lnTo>
                <a:lnTo>
                  <a:pt x="1847278" y="1884"/>
                </a:lnTo>
                <a:lnTo>
                  <a:pt x="1922409" y="3325"/>
                </a:lnTo>
                <a:lnTo>
                  <a:pt x="1996324" y="5155"/>
                </a:lnTo>
                <a:lnTo>
                  <a:pt x="2068940" y="7365"/>
                </a:lnTo>
                <a:lnTo>
                  <a:pt x="2140172" y="9946"/>
                </a:lnTo>
                <a:lnTo>
                  <a:pt x="2209934" y="12888"/>
                </a:lnTo>
                <a:lnTo>
                  <a:pt x="2278143" y="16181"/>
                </a:lnTo>
                <a:lnTo>
                  <a:pt x="2344714" y="19816"/>
                </a:lnTo>
                <a:lnTo>
                  <a:pt x="2409561" y="23782"/>
                </a:lnTo>
                <a:lnTo>
                  <a:pt x="2472601" y="28071"/>
                </a:lnTo>
                <a:lnTo>
                  <a:pt x="2533749" y="32673"/>
                </a:lnTo>
                <a:lnTo>
                  <a:pt x="2592920" y="37577"/>
                </a:lnTo>
                <a:lnTo>
                  <a:pt x="2650029" y="42775"/>
                </a:lnTo>
                <a:lnTo>
                  <a:pt x="2704992" y="48256"/>
                </a:lnTo>
                <a:lnTo>
                  <a:pt x="2757725" y="54011"/>
                </a:lnTo>
                <a:lnTo>
                  <a:pt x="2808142" y="60031"/>
                </a:lnTo>
                <a:lnTo>
                  <a:pt x="2856160" y="66305"/>
                </a:lnTo>
                <a:lnTo>
                  <a:pt x="2901693" y="72824"/>
                </a:lnTo>
                <a:lnTo>
                  <a:pt x="2944656" y="79578"/>
                </a:lnTo>
                <a:lnTo>
                  <a:pt x="2984966" y="86558"/>
                </a:lnTo>
                <a:lnTo>
                  <a:pt x="3022537" y="93754"/>
                </a:lnTo>
                <a:lnTo>
                  <a:pt x="3089126" y="108756"/>
                </a:lnTo>
                <a:lnTo>
                  <a:pt x="3143745" y="124505"/>
                </a:lnTo>
                <a:lnTo>
                  <a:pt x="3185718" y="140926"/>
                </a:lnTo>
                <a:lnTo>
                  <a:pt x="3223484" y="166645"/>
                </a:lnTo>
                <a:lnTo>
                  <a:pt x="3230880" y="184404"/>
                </a:lnTo>
                <a:lnTo>
                  <a:pt x="3229017" y="193338"/>
                </a:lnTo>
                <a:lnTo>
                  <a:pt x="3185718" y="227881"/>
                </a:lnTo>
                <a:lnTo>
                  <a:pt x="3143745" y="244302"/>
                </a:lnTo>
                <a:lnTo>
                  <a:pt x="3089126" y="260051"/>
                </a:lnTo>
                <a:lnTo>
                  <a:pt x="3022537" y="275053"/>
                </a:lnTo>
                <a:lnTo>
                  <a:pt x="2984966" y="282249"/>
                </a:lnTo>
                <a:lnTo>
                  <a:pt x="2944656" y="289229"/>
                </a:lnTo>
                <a:lnTo>
                  <a:pt x="2901693" y="295983"/>
                </a:lnTo>
                <a:lnTo>
                  <a:pt x="2856160" y="302502"/>
                </a:lnTo>
                <a:lnTo>
                  <a:pt x="2808142" y="308776"/>
                </a:lnTo>
                <a:lnTo>
                  <a:pt x="2757725" y="314796"/>
                </a:lnTo>
                <a:lnTo>
                  <a:pt x="2704992" y="320551"/>
                </a:lnTo>
                <a:lnTo>
                  <a:pt x="2650029" y="326032"/>
                </a:lnTo>
                <a:lnTo>
                  <a:pt x="2592920" y="331230"/>
                </a:lnTo>
                <a:lnTo>
                  <a:pt x="2533749" y="336134"/>
                </a:lnTo>
                <a:lnTo>
                  <a:pt x="2472601" y="340736"/>
                </a:lnTo>
                <a:lnTo>
                  <a:pt x="2409561" y="345025"/>
                </a:lnTo>
                <a:lnTo>
                  <a:pt x="2344714" y="348991"/>
                </a:lnTo>
                <a:lnTo>
                  <a:pt x="2278143" y="352626"/>
                </a:lnTo>
                <a:lnTo>
                  <a:pt x="2209934" y="355919"/>
                </a:lnTo>
                <a:lnTo>
                  <a:pt x="2140172" y="358861"/>
                </a:lnTo>
                <a:lnTo>
                  <a:pt x="2068940" y="361442"/>
                </a:lnTo>
                <a:lnTo>
                  <a:pt x="1996324" y="363652"/>
                </a:lnTo>
                <a:lnTo>
                  <a:pt x="1922409" y="365482"/>
                </a:lnTo>
                <a:lnTo>
                  <a:pt x="1847278" y="366923"/>
                </a:lnTo>
                <a:lnTo>
                  <a:pt x="1771016" y="367963"/>
                </a:lnTo>
                <a:lnTo>
                  <a:pt x="1693708" y="368595"/>
                </a:lnTo>
                <a:lnTo>
                  <a:pt x="1615439" y="368808"/>
                </a:lnTo>
                <a:lnTo>
                  <a:pt x="1537170" y="368595"/>
                </a:lnTo>
                <a:lnTo>
                  <a:pt x="1459861" y="367963"/>
                </a:lnTo>
                <a:lnTo>
                  <a:pt x="1383599" y="366923"/>
                </a:lnTo>
                <a:lnTo>
                  <a:pt x="1308467" y="365482"/>
                </a:lnTo>
                <a:lnTo>
                  <a:pt x="1234551" y="363652"/>
                </a:lnTo>
                <a:lnTo>
                  <a:pt x="1161934" y="361442"/>
                </a:lnTo>
                <a:lnTo>
                  <a:pt x="1090702" y="358861"/>
                </a:lnTo>
                <a:lnTo>
                  <a:pt x="1020939" y="355919"/>
                </a:lnTo>
                <a:lnTo>
                  <a:pt x="952730" y="352626"/>
                </a:lnTo>
                <a:lnTo>
                  <a:pt x="886160" y="348991"/>
                </a:lnTo>
                <a:lnTo>
                  <a:pt x="821312" y="345025"/>
                </a:lnTo>
                <a:lnTo>
                  <a:pt x="758272" y="340736"/>
                </a:lnTo>
                <a:lnTo>
                  <a:pt x="697125" y="336134"/>
                </a:lnTo>
                <a:lnTo>
                  <a:pt x="637954" y="331230"/>
                </a:lnTo>
                <a:lnTo>
                  <a:pt x="580845" y="326032"/>
                </a:lnTo>
                <a:lnTo>
                  <a:pt x="525881" y="320551"/>
                </a:lnTo>
                <a:lnTo>
                  <a:pt x="473149" y="314796"/>
                </a:lnTo>
                <a:lnTo>
                  <a:pt x="422732" y="308776"/>
                </a:lnTo>
                <a:lnTo>
                  <a:pt x="374715" y="302502"/>
                </a:lnTo>
                <a:lnTo>
                  <a:pt x="329183" y="295983"/>
                </a:lnTo>
                <a:lnTo>
                  <a:pt x="286219" y="289229"/>
                </a:lnTo>
                <a:lnTo>
                  <a:pt x="245910" y="282249"/>
                </a:lnTo>
                <a:lnTo>
                  <a:pt x="208339" y="275053"/>
                </a:lnTo>
                <a:lnTo>
                  <a:pt x="141751" y="260051"/>
                </a:lnTo>
                <a:lnTo>
                  <a:pt x="87133" y="244302"/>
                </a:lnTo>
                <a:lnTo>
                  <a:pt x="45160" y="227881"/>
                </a:lnTo>
                <a:lnTo>
                  <a:pt x="7394" y="202162"/>
                </a:lnTo>
                <a:lnTo>
                  <a:pt x="0" y="18440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585" y="233629"/>
            <a:ext cx="35775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solidFill>
                  <a:srgbClr val="77923B"/>
                </a:solidFill>
              </a:rPr>
              <a:t>Read </a:t>
            </a:r>
            <a:r>
              <a:rPr sz="4400" dirty="0">
                <a:solidFill>
                  <a:srgbClr val="77923B"/>
                </a:solidFill>
              </a:rPr>
              <a:t>the</a:t>
            </a:r>
            <a:r>
              <a:rPr sz="4400" spc="-85" dirty="0">
                <a:solidFill>
                  <a:srgbClr val="77923B"/>
                </a:solidFill>
              </a:rPr>
              <a:t> </a:t>
            </a:r>
            <a:r>
              <a:rPr sz="4400" spc="-15" dirty="0">
                <a:solidFill>
                  <a:srgbClr val="77923B"/>
                </a:solidFill>
              </a:rPr>
              <a:t>Notes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8600" y="1074419"/>
            <a:ext cx="8686800" cy="5783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2736" y="2049018"/>
            <a:ext cx="3271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487C"/>
                </a:solidFill>
              </a:rPr>
              <a:t>Ratio</a:t>
            </a:r>
            <a:r>
              <a:rPr sz="4400" spc="-80" dirty="0">
                <a:solidFill>
                  <a:srgbClr val="1F487C"/>
                </a:solidFill>
              </a:rPr>
              <a:t> </a:t>
            </a:r>
            <a:r>
              <a:rPr sz="4400" spc="-5" dirty="0">
                <a:solidFill>
                  <a:srgbClr val="1F487C"/>
                </a:solidFill>
              </a:rPr>
              <a:t>Analysis</a:t>
            </a:r>
            <a:endParaRPr sz="4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233629"/>
            <a:ext cx="5254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77923B"/>
                </a:solidFill>
              </a:rPr>
              <a:t>Financial </a:t>
            </a:r>
            <a:r>
              <a:rPr sz="4400" spc="-30" dirty="0">
                <a:solidFill>
                  <a:srgbClr val="77923B"/>
                </a:solidFill>
              </a:rPr>
              <a:t>ratio</a:t>
            </a:r>
            <a:r>
              <a:rPr sz="4400" spc="-100" dirty="0">
                <a:solidFill>
                  <a:srgbClr val="77923B"/>
                </a:solidFill>
              </a:rPr>
              <a:t> </a:t>
            </a:r>
            <a:r>
              <a:rPr sz="4400" spc="-5" dirty="0">
                <a:solidFill>
                  <a:srgbClr val="77923B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184609"/>
            <a:ext cx="8340090" cy="481330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20" dirty="0">
                <a:latin typeface="Calibri"/>
                <a:cs typeface="Calibri"/>
              </a:rPr>
              <a:t>Performance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measured </a:t>
            </a:r>
            <a:r>
              <a:rPr sz="2800" spc="-5" dirty="0">
                <a:latin typeface="Calibri"/>
                <a:cs typeface="Calibri"/>
              </a:rPr>
              <a:t>in 3 </a:t>
            </a:r>
            <a:r>
              <a:rPr sz="2800" spc="-15" dirty="0">
                <a:latin typeface="Calibri"/>
                <a:cs typeface="Calibri"/>
              </a:rPr>
              <a:t>perspectives </a:t>
            </a:r>
            <a:r>
              <a:rPr sz="2800" spc="-5" dirty="0">
                <a:latin typeface="Calibri"/>
                <a:cs typeface="Calibri"/>
              </a:rPr>
              <a:t>(3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Eff’s):</a:t>
            </a:r>
            <a:endParaRPr sz="2800">
              <a:latin typeface="Calibri"/>
              <a:cs typeface="Calibri"/>
            </a:endParaRPr>
          </a:p>
          <a:p>
            <a:pPr marL="489584" marR="236854" lvl="1">
              <a:lnSpc>
                <a:spcPct val="100000"/>
              </a:lnSpc>
              <a:spcBef>
                <a:spcPts val="535"/>
              </a:spcBef>
              <a:buFont typeface="Calibri"/>
              <a:buAutoNum type="arabicParenR"/>
              <a:tabLst>
                <a:tab pos="753745" algn="l"/>
              </a:tabLst>
            </a:pPr>
            <a:r>
              <a:rPr sz="2000" b="1" spc="-5" dirty="0">
                <a:latin typeface="Calibri"/>
                <a:cs typeface="Calibri"/>
              </a:rPr>
              <a:t>Efficiency: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economic use of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scarce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resource</a:t>
            </a:r>
            <a:r>
              <a:rPr sz="2000" spc="-5" dirty="0">
                <a:latin typeface="Calibri"/>
                <a:cs typeface="Calibri"/>
              </a:rPr>
              <a:t>. Measure of </a:t>
            </a:r>
            <a:r>
              <a:rPr sz="2000" spc="-10" dirty="0">
                <a:latin typeface="Calibri"/>
                <a:cs typeface="Calibri"/>
              </a:rPr>
              <a:t>efficiency  </a:t>
            </a:r>
            <a:r>
              <a:rPr sz="2000" spc="-20" dirty="0">
                <a:latin typeface="Calibri"/>
                <a:cs typeface="Calibri"/>
              </a:rPr>
              <a:t>takes </a:t>
            </a:r>
            <a:r>
              <a:rPr sz="2000" dirty="0">
                <a:latin typeface="Calibri"/>
                <a:cs typeface="Calibri"/>
              </a:rPr>
              <a:t>the input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dirty="0">
                <a:latin typeface="Calibri"/>
                <a:cs typeface="Calibri"/>
              </a:rPr>
              <a:t>and access </a:t>
            </a:r>
            <a:r>
              <a:rPr sz="2000" spc="-5" dirty="0">
                <a:latin typeface="Calibri"/>
                <a:cs typeface="Calibri"/>
              </a:rPr>
              <a:t>how economically they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used 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produce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 output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tends </a:t>
            </a:r>
            <a:r>
              <a:rPr sz="2000" spc="-10" dirty="0">
                <a:latin typeface="Calibri"/>
                <a:cs typeface="Calibri"/>
              </a:rPr>
              <a:t>to focus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cost.</a:t>
            </a:r>
            <a:endParaRPr sz="2000">
              <a:latin typeface="Calibri"/>
              <a:cs typeface="Calibri"/>
            </a:endParaRPr>
          </a:p>
          <a:p>
            <a:pPr marL="489584" marR="5080" lvl="1">
              <a:lnSpc>
                <a:spcPct val="100000"/>
              </a:lnSpc>
              <a:spcBef>
                <a:spcPts val="480"/>
              </a:spcBef>
              <a:buFont typeface="Calibri"/>
              <a:buAutoNum type="arabicParenR"/>
              <a:tabLst>
                <a:tab pos="753745" algn="l"/>
              </a:tabLst>
            </a:pPr>
            <a:r>
              <a:rPr sz="2000" b="1" spc="-10" dirty="0">
                <a:latin typeface="Calibri"/>
                <a:cs typeface="Calibri"/>
              </a:rPr>
              <a:t>Effectiveness: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production 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results or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effect</a:t>
            </a:r>
            <a:r>
              <a:rPr sz="2000" spc="-10" dirty="0">
                <a:latin typeface="Calibri"/>
                <a:cs typeface="Calibri"/>
              </a:rPr>
              <a:t>. </a:t>
            </a:r>
            <a:r>
              <a:rPr sz="2000" spc="-5" dirty="0">
                <a:latin typeface="Calibri"/>
                <a:cs typeface="Calibri"/>
              </a:rPr>
              <a:t>The value of output  produced </a:t>
            </a: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given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resources.</a:t>
            </a:r>
            <a:endParaRPr sz="2000">
              <a:latin typeface="Calibri"/>
              <a:cs typeface="Calibri"/>
            </a:endParaRPr>
          </a:p>
          <a:p>
            <a:pPr marL="489584" marR="602615" lvl="1">
              <a:lnSpc>
                <a:spcPct val="100000"/>
              </a:lnSpc>
              <a:spcBef>
                <a:spcPts val="480"/>
              </a:spcBef>
              <a:buFont typeface="Calibri"/>
              <a:buAutoNum type="arabicParenR"/>
              <a:tabLst>
                <a:tab pos="753745" algn="l"/>
              </a:tabLst>
            </a:pPr>
            <a:r>
              <a:rPr sz="2000" b="1" spc="-10" dirty="0">
                <a:latin typeface="Calibri"/>
                <a:cs typeface="Calibri"/>
              </a:rPr>
              <a:t>Efficacy: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production of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result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intended</a:t>
            </a:r>
            <a:r>
              <a:rPr sz="2000" spc="-5" dirty="0">
                <a:latin typeface="Calibri"/>
                <a:cs typeface="Calibri"/>
              </a:rPr>
              <a:t>. The measure of </a:t>
            </a:r>
            <a:r>
              <a:rPr sz="2000" spc="-10" dirty="0">
                <a:latin typeface="Calibri"/>
                <a:cs typeface="Calibri"/>
              </a:rPr>
              <a:t>efficacy  </a:t>
            </a:r>
            <a:r>
              <a:rPr sz="2000" dirty="0">
                <a:latin typeface="Calibri"/>
                <a:cs typeface="Calibri"/>
              </a:rPr>
              <a:t>access the </a:t>
            </a:r>
            <a:r>
              <a:rPr sz="2000" spc="-5" dirty="0">
                <a:latin typeface="Calibri"/>
                <a:cs typeface="Calibri"/>
              </a:rPr>
              <a:t>degree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which </a:t>
            </a:r>
            <a:r>
              <a:rPr sz="2000" dirty="0">
                <a:latin typeface="Calibri"/>
                <a:cs typeface="Calibri"/>
              </a:rPr>
              <a:t>inputs </a:t>
            </a:r>
            <a:r>
              <a:rPr sz="2000" spc="-5" dirty="0">
                <a:latin typeface="Calibri"/>
                <a:cs typeface="Calibri"/>
              </a:rPr>
              <a:t>produced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result </a:t>
            </a:r>
            <a:r>
              <a:rPr sz="2000" spc="-5" dirty="0">
                <a:latin typeface="Calibri"/>
                <a:cs typeface="Calibri"/>
              </a:rPr>
              <a:t>intended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5" dirty="0">
                <a:latin typeface="Calibri"/>
                <a:cs typeface="Calibri"/>
              </a:rPr>
              <a:t>thereby </a:t>
            </a:r>
            <a:r>
              <a:rPr sz="2000" spc="-10" dirty="0">
                <a:latin typeface="Calibri"/>
                <a:cs typeface="Calibri"/>
              </a:rPr>
              <a:t>contributed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true </a:t>
            </a:r>
            <a:r>
              <a:rPr sz="2000" spc="-10" dirty="0">
                <a:latin typeface="Calibri"/>
                <a:cs typeface="Calibri"/>
              </a:rPr>
              <a:t>achievement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enterprise.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alibri"/>
              <a:buAutoNum type="arabicParenR"/>
            </a:pPr>
            <a:endParaRPr sz="2250">
              <a:latin typeface="Times New Roman"/>
              <a:cs typeface="Times New Roman"/>
            </a:endParaRPr>
          </a:p>
          <a:p>
            <a:pPr marL="356870" indent="-342900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Calibri"/>
                <a:cs typeface="Calibri"/>
              </a:rPr>
              <a:t>Financial </a:t>
            </a:r>
            <a:r>
              <a:rPr sz="2800" spc="-20" dirty="0">
                <a:latin typeface="Calibri"/>
                <a:cs typeface="Calibri"/>
              </a:rPr>
              <a:t>statements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5" dirty="0">
                <a:latin typeface="Calibri"/>
                <a:cs typeface="Calibri"/>
              </a:rPr>
              <a:t>used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25" dirty="0">
                <a:latin typeface="Calibri"/>
                <a:cs typeface="Calibri"/>
              </a:rPr>
              <a:t>investors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758190" indent="-287020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8190" algn="l"/>
              </a:tabLst>
            </a:pP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firm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itself.</a:t>
            </a:r>
            <a:endParaRPr sz="2400">
              <a:latin typeface="Calibri"/>
              <a:cs typeface="Calibri"/>
            </a:endParaRPr>
          </a:p>
          <a:p>
            <a:pPr marL="758190" indent="-287020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8190" algn="l"/>
              </a:tabLst>
            </a:pPr>
            <a:r>
              <a:rPr sz="2400" spc="-10" dirty="0">
                <a:latin typeface="Calibri"/>
                <a:cs typeface="Calibri"/>
              </a:rPr>
              <a:t>Compare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firm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other similar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firms.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800" y="1115948"/>
            <a:ext cx="2310130" cy="304355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30"/>
              </a:spcBef>
            </a:pPr>
            <a:r>
              <a:rPr sz="3600" b="1" spc="-15" dirty="0">
                <a:latin typeface="Calibri"/>
                <a:cs typeface="Calibri"/>
              </a:rPr>
              <a:t>Interpreting  </a:t>
            </a:r>
            <a:r>
              <a:rPr sz="3600" b="1" dirty="0">
                <a:latin typeface="Calibri"/>
                <a:cs typeface="Calibri"/>
              </a:rPr>
              <a:t>Financial  S</a:t>
            </a:r>
            <a:r>
              <a:rPr sz="3600" b="1" spc="-40" dirty="0">
                <a:latin typeface="Calibri"/>
                <a:cs typeface="Calibri"/>
              </a:rPr>
              <a:t>ta</a:t>
            </a:r>
            <a:r>
              <a:rPr sz="3600" b="1" spc="-50" dirty="0">
                <a:latin typeface="Calibri"/>
                <a:cs typeface="Calibri"/>
              </a:rPr>
              <a:t>t</a:t>
            </a:r>
            <a:r>
              <a:rPr sz="3600" b="1" spc="-5" dirty="0">
                <a:latin typeface="Calibri"/>
                <a:cs typeface="Calibri"/>
              </a:rPr>
              <a:t>eme</a:t>
            </a:r>
            <a:r>
              <a:rPr sz="3600" b="1" spc="-40" dirty="0">
                <a:latin typeface="Calibri"/>
                <a:cs typeface="Calibri"/>
              </a:rPr>
              <a:t>n</a:t>
            </a:r>
            <a:r>
              <a:rPr sz="3600" b="1" dirty="0">
                <a:latin typeface="Calibri"/>
                <a:cs typeface="Calibri"/>
              </a:rPr>
              <a:t>ts:  </a:t>
            </a:r>
            <a:r>
              <a:rPr sz="3600" b="1" spc="-5" dirty="0">
                <a:latin typeface="Calibri"/>
                <a:cs typeface="Calibri"/>
              </a:rPr>
              <a:t>Main  Analytical  </a:t>
            </a:r>
            <a:r>
              <a:rPr sz="3600" b="1" spc="-40" dirty="0">
                <a:latin typeface="Calibri"/>
                <a:cs typeface="Calibri"/>
              </a:rPr>
              <a:t>Techniques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83864" y="329184"/>
            <a:ext cx="5327903" cy="60335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269" y="4394946"/>
            <a:ext cx="2676525" cy="39370"/>
          </a:xfrm>
          <a:custGeom>
            <a:avLst/>
            <a:gdLst/>
            <a:ahLst/>
            <a:cxnLst/>
            <a:rect l="l" t="t" r="r" b="b"/>
            <a:pathLst>
              <a:path w="2676525" h="39370">
                <a:moveTo>
                  <a:pt x="1135841" y="34015"/>
                </a:moveTo>
                <a:lnTo>
                  <a:pt x="1207943" y="37466"/>
                </a:lnTo>
                <a:lnTo>
                  <a:pt x="1254587" y="38893"/>
                </a:lnTo>
                <a:lnTo>
                  <a:pt x="1296832" y="38944"/>
                </a:lnTo>
                <a:lnTo>
                  <a:pt x="1334062" y="37148"/>
                </a:lnTo>
                <a:lnTo>
                  <a:pt x="1353513" y="34616"/>
                </a:lnTo>
                <a:lnTo>
                  <a:pt x="1162666" y="34616"/>
                </a:lnTo>
                <a:lnTo>
                  <a:pt x="1135841" y="34015"/>
                </a:lnTo>
                <a:close/>
              </a:path>
              <a:path w="2676525" h="39370">
                <a:moveTo>
                  <a:pt x="2676081" y="27571"/>
                </a:moveTo>
                <a:lnTo>
                  <a:pt x="1688781" y="27571"/>
                </a:lnTo>
                <a:lnTo>
                  <a:pt x="1796570" y="28534"/>
                </a:lnTo>
                <a:lnTo>
                  <a:pt x="2085731" y="35368"/>
                </a:lnTo>
                <a:lnTo>
                  <a:pt x="2179965" y="35990"/>
                </a:lnTo>
                <a:lnTo>
                  <a:pt x="2676164" y="32568"/>
                </a:lnTo>
                <a:lnTo>
                  <a:pt x="2676081" y="27571"/>
                </a:lnTo>
                <a:close/>
              </a:path>
              <a:path w="2676525" h="39370">
                <a:moveTo>
                  <a:pt x="1567771" y="9981"/>
                </a:moveTo>
                <a:lnTo>
                  <a:pt x="1527429" y="10196"/>
                </a:lnTo>
                <a:lnTo>
                  <a:pt x="1448142" y="11645"/>
                </a:lnTo>
                <a:lnTo>
                  <a:pt x="1365659" y="14747"/>
                </a:lnTo>
                <a:lnTo>
                  <a:pt x="1329893" y="23072"/>
                </a:lnTo>
                <a:lnTo>
                  <a:pt x="1291619" y="28923"/>
                </a:lnTo>
                <a:lnTo>
                  <a:pt x="1250928" y="32598"/>
                </a:lnTo>
                <a:lnTo>
                  <a:pt x="1207913" y="34397"/>
                </a:lnTo>
                <a:lnTo>
                  <a:pt x="1162666" y="34616"/>
                </a:lnTo>
                <a:lnTo>
                  <a:pt x="1353513" y="34616"/>
                </a:lnTo>
                <a:lnTo>
                  <a:pt x="1365659" y="33035"/>
                </a:lnTo>
                <a:lnTo>
                  <a:pt x="1543181" y="28548"/>
                </a:lnTo>
                <a:lnTo>
                  <a:pt x="2676081" y="27571"/>
                </a:lnTo>
                <a:lnTo>
                  <a:pt x="2676172" y="14747"/>
                </a:lnTo>
                <a:lnTo>
                  <a:pt x="2007517" y="14747"/>
                </a:lnTo>
                <a:lnTo>
                  <a:pt x="1609593" y="10049"/>
                </a:lnTo>
                <a:lnTo>
                  <a:pt x="1567771" y="9981"/>
                </a:lnTo>
                <a:close/>
              </a:path>
              <a:path w="2676525" h="39370">
                <a:moveTo>
                  <a:pt x="993645" y="27569"/>
                </a:moveTo>
                <a:lnTo>
                  <a:pt x="1065843" y="31511"/>
                </a:lnTo>
                <a:lnTo>
                  <a:pt x="1115278" y="33555"/>
                </a:lnTo>
                <a:lnTo>
                  <a:pt x="1135841" y="34015"/>
                </a:lnTo>
                <a:lnTo>
                  <a:pt x="1047784" y="29640"/>
                </a:lnTo>
                <a:lnTo>
                  <a:pt x="993645" y="27569"/>
                </a:lnTo>
                <a:close/>
              </a:path>
              <a:path w="2676525" h="39370">
                <a:moveTo>
                  <a:pt x="384622" y="0"/>
                </a:moveTo>
                <a:lnTo>
                  <a:pt x="333776" y="653"/>
                </a:lnTo>
                <a:lnTo>
                  <a:pt x="284352" y="2044"/>
                </a:lnTo>
                <a:lnTo>
                  <a:pt x="95114" y="11008"/>
                </a:lnTo>
                <a:lnTo>
                  <a:pt x="1552" y="14747"/>
                </a:lnTo>
                <a:lnTo>
                  <a:pt x="2580" y="21605"/>
                </a:lnTo>
                <a:lnTo>
                  <a:pt x="49" y="27419"/>
                </a:lnTo>
                <a:lnTo>
                  <a:pt x="0" y="27942"/>
                </a:lnTo>
                <a:lnTo>
                  <a:pt x="1552" y="33035"/>
                </a:lnTo>
                <a:lnTo>
                  <a:pt x="37467" y="33215"/>
                </a:lnTo>
                <a:lnTo>
                  <a:pt x="473185" y="28802"/>
                </a:lnTo>
                <a:lnTo>
                  <a:pt x="806283" y="28802"/>
                </a:lnTo>
                <a:lnTo>
                  <a:pt x="810075" y="28514"/>
                </a:lnTo>
                <a:lnTo>
                  <a:pt x="870241" y="26385"/>
                </a:lnTo>
                <a:lnTo>
                  <a:pt x="969778" y="26177"/>
                </a:lnTo>
                <a:lnTo>
                  <a:pt x="849470" y="19476"/>
                </a:lnTo>
                <a:lnTo>
                  <a:pt x="791180" y="16993"/>
                </a:lnTo>
                <a:lnTo>
                  <a:pt x="731394" y="15317"/>
                </a:lnTo>
                <a:lnTo>
                  <a:pt x="670207" y="14747"/>
                </a:lnTo>
                <a:lnTo>
                  <a:pt x="607951" y="8733"/>
                </a:lnTo>
                <a:lnTo>
                  <a:pt x="548552" y="4450"/>
                </a:lnTo>
                <a:lnTo>
                  <a:pt x="491722" y="1699"/>
                </a:lnTo>
                <a:lnTo>
                  <a:pt x="437175" y="282"/>
                </a:lnTo>
                <a:lnTo>
                  <a:pt x="384622" y="0"/>
                </a:lnTo>
                <a:close/>
              </a:path>
              <a:path w="2676525" h="39370">
                <a:moveTo>
                  <a:pt x="806283" y="28802"/>
                </a:moveTo>
                <a:lnTo>
                  <a:pt x="473185" y="28802"/>
                </a:lnTo>
                <a:lnTo>
                  <a:pt x="584359" y="29207"/>
                </a:lnTo>
                <a:lnTo>
                  <a:pt x="695571" y="31243"/>
                </a:lnTo>
                <a:lnTo>
                  <a:pt x="750445" y="33035"/>
                </a:lnTo>
                <a:lnTo>
                  <a:pt x="806283" y="28802"/>
                </a:lnTo>
                <a:close/>
              </a:path>
              <a:path w="2676525" h="39370">
                <a:moveTo>
                  <a:pt x="2676164" y="32568"/>
                </a:moveTo>
                <a:lnTo>
                  <a:pt x="2555812" y="32568"/>
                </a:lnTo>
                <a:lnTo>
                  <a:pt x="2676172" y="33035"/>
                </a:lnTo>
                <a:lnTo>
                  <a:pt x="2676164" y="32568"/>
                </a:lnTo>
                <a:close/>
              </a:path>
              <a:path w="2676525" h="39370">
                <a:moveTo>
                  <a:pt x="969778" y="26177"/>
                </a:moveTo>
                <a:lnTo>
                  <a:pt x="930326" y="26177"/>
                </a:lnTo>
                <a:lnTo>
                  <a:pt x="989712" y="27419"/>
                </a:lnTo>
                <a:lnTo>
                  <a:pt x="993645" y="27569"/>
                </a:lnTo>
                <a:lnTo>
                  <a:pt x="969778" y="26177"/>
                </a:lnTo>
                <a:close/>
              </a:path>
              <a:path w="2676525" h="39370">
                <a:moveTo>
                  <a:pt x="2495910" y="1125"/>
                </a:moveTo>
                <a:lnTo>
                  <a:pt x="2451565" y="1283"/>
                </a:lnTo>
                <a:lnTo>
                  <a:pt x="2406230" y="2365"/>
                </a:lnTo>
                <a:lnTo>
                  <a:pt x="2142354" y="12858"/>
                </a:lnTo>
                <a:lnTo>
                  <a:pt x="2077666" y="14218"/>
                </a:lnTo>
                <a:lnTo>
                  <a:pt x="2007517" y="14747"/>
                </a:lnTo>
                <a:lnTo>
                  <a:pt x="2676172" y="14747"/>
                </a:lnTo>
                <a:lnTo>
                  <a:pt x="2629396" y="8702"/>
                </a:lnTo>
                <a:lnTo>
                  <a:pt x="2584186" y="4583"/>
                </a:lnTo>
                <a:lnTo>
                  <a:pt x="2539904" y="2141"/>
                </a:lnTo>
                <a:lnTo>
                  <a:pt x="2495910" y="11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0822" y="4381121"/>
            <a:ext cx="2675255" cy="58419"/>
          </a:xfrm>
          <a:custGeom>
            <a:avLst/>
            <a:gdLst/>
            <a:ahLst/>
            <a:cxnLst/>
            <a:rect l="l" t="t" r="r" b="b"/>
            <a:pathLst>
              <a:path w="2675255" h="58420">
                <a:moveTo>
                  <a:pt x="0" y="28572"/>
                </a:moveTo>
                <a:lnTo>
                  <a:pt x="54503" y="16729"/>
                </a:lnTo>
                <a:lnTo>
                  <a:pt x="105518" y="8359"/>
                </a:lnTo>
                <a:lnTo>
                  <a:pt x="153763" y="3053"/>
                </a:lnTo>
                <a:lnTo>
                  <a:pt x="199956" y="403"/>
                </a:lnTo>
                <a:lnTo>
                  <a:pt x="244815" y="0"/>
                </a:lnTo>
                <a:lnTo>
                  <a:pt x="289060" y="1433"/>
                </a:lnTo>
                <a:lnTo>
                  <a:pt x="333408" y="4296"/>
                </a:lnTo>
                <a:lnTo>
                  <a:pt x="378579" y="8178"/>
                </a:lnTo>
                <a:lnTo>
                  <a:pt x="425290" y="12671"/>
                </a:lnTo>
                <a:lnTo>
                  <a:pt x="474260" y="17366"/>
                </a:lnTo>
                <a:lnTo>
                  <a:pt x="526207" y="21853"/>
                </a:lnTo>
                <a:lnTo>
                  <a:pt x="581850" y="25725"/>
                </a:lnTo>
                <a:lnTo>
                  <a:pt x="641908" y="28572"/>
                </a:lnTo>
                <a:lnTo>
                  <a:pt x="688330" y="22027"/>
                </a:lnTo>
                <a:lnTo>
                  <a:pt x="736977" y="17049"/>
                </a:lnTo>
                <a:lnTo>
                  <a:pt x="787418" y="13497"/>
                </a:lnTo>
                <a:lnTo>
                  <a:pt x="839221" y="11233"/>
                </a:lnTo>
                <a:lnTo>
                  <a:pt x="891957" y="10115"/>
                </a:lnTo>
                <a:lnTo>
                  <a:pt x="945192" y="10004"/>
                </a:lnTo>
                <a:lnTo>
                  <a:pt x="998496" y="10760"/>
                </a:lnTo>
                <a:lnTo>
                  <a:pt x="1051437" y="12243"/>
                </a:lnTo>
                <a:lnTo>
                  <a:pt x="1103584" y="14314"/>
                </a:lnTo>
                <a:lnTo>
                  <a:pt x="1154505" y="16831"/>
                </a:lnTo>
                <a:lnTo>
                  <a:pt x="1203770" y="19655"/>
                </a:lnTo>
                <a:lnTo>
                  <a:pt x="1250947" y="22647"/>
                </a:lnTo>
                <a:lnTo>
                  <a:pt x="1295604" y="25666"/>
                </a:lnTo>
                <a:lnTo>
                  <a:pt x="1337310" y="28572"/>
                </a:lnTo>
                <a:lnTo>
                  <a:pt x="1386420" y="28222"/>
                </a:lnTo>
                <a:lnTo>
                  <a:pt x="1437556" y="27092"/>
                </a:lnTo>
                <a:lnTo>
                  <a:pt x="1490177" y="25409"/>
                </a:lnTo>
                <a:lnTo>
                  <a:pt x="1543742" y="23403"/>
                </a:lnTo>
                <a:lnTo>
                  <a:pt x="1597712" y="21302"/>
                </a:lnTo>
                <a:lnTo>
                  <a:pt x="1651544" y="19336"/>
                </a:lnTo>
                <a:lnTo>
                  <a:pt x="1704701" y="17734"/>
                </a:lnTo>
                <a:lnTo>
                  <a:pt x="1756640" y="16724"/>
                </a:lnTo>
                <a:lnTo>
                  <a:pt x="1806822" y="16535"/>
                </a:lnTo>
                <a:lnTo>
                  <a:pt x="1854706" y="17397"/>
                </a:lnTo>
                <a:lnTo>
                  <a:pt x="1899752" y="19537"/>
                </a:lnTo>
                <a:lnTo>
                  <a:pt x="1941419" y="23186"/>
                </a:lnTo>
                <a:lnTo>
                  <a:pt x="1979167" y="28572"/>
                </a:lnTo>
                <a:lnTo>
                  <a:pt x="2017225" y="25274"/>
                </a:lnTo>
                <a:lnTo>
                  <a:pt x="2057286" y="22414"/>
                </a:lnTo>
                <a:lnTo>
                  <a:pt x="2099296" y="20008"/>
                </a:lnTo>
                <a:lnTo>
                  <a:pt x="2143200" y="18075"/>
                </a:lnTo>
                <a:lnTo>
                  <a:pt x="2188946" y="16632"/>
                </a:lnTo>
                <a:lnTo>
                  <a:pt x="2236479" y="15696"/>
                </a:lnTo>
                <a:lnTo>
                  <a:pt x="2285746" y="15285"/>
                </a:lnTo>
                <a:lnTo>
                  <a:pt x="2336691" y="15416"/>
                </a:lnTo>
                <a:lnTo>
                  <a:pt x="2389263" y="16107"/>
                </a:lnTo>
                <a:lnTo>
                  <a:pt x="2443406" y="17375"/>
                </a:lnTo>
                <a:lnTo>
                  <a:pt x="2499067" y="19238"/>
                </a:lnTo>
                <a:lnTo>
                  <a:pt x="2556193" y="21714"/>
                </a:lnTo>
                <a:lnTo>
                  <a:pt x="2614728" y="24819"/>
                </a:lnTo>
                <a:lnTo>
                  <a:pt x="2674620" y="28572"/>
                </a:lnTo>
                <a:lnTo>
                  <a:pt x="2674366" y="34668"/>
                </a:lnTo>
                <a:lnTo>
                  <a:pt x="2675001" y="38224"/>
                </a:lnTo>
                <a:lnTo>
                  <a:pt x="2674620" y="46860"/>
                </a:lnTo>
                <a:lnTo>
                  <a:pt x="2620372" y="47567"/>
                </a:lnTo>
                <a:lnTo>
                  <a:pt x="2565465" y="47326"/>
                </a:lnTo>
                <a:lnTo>
                  <a:pt x="2510168" y="46347"/>
                </a:lnTo>
                <a:lnTo>
                  <a:pt x="2454747" y="44838"/>
                </a:lnTo>
                <a:lnTo>
                  <a:pt x="2399470" y="43011"/>
                </a:lnTo>
                <a:lnTo>
                  <a:pt x="2344602" y="41075"/>
                </a:lnTo>
                <a:lnTo>
                  <a:pt x="2290413" y="39240"/>
                </a:lnTo>
                <a:lnTo>
                  <a:pt x="2237168" y="37716"/>
                </a:lnTo>
                <a:lnTo>
                  <a:pt x="2185135" y="36713"/>
                </a:lnTo>
                <a:lnTo>
                  <a:pt x="2134581" y="36441"/>
                </a:lnTo>
                <a:lnTo>
                  <a:pt x="2085773" y="37109"/>
                </a:lnTo>
                <a:lnTo>
                  <a:pt x="2038978" y="38929"/>
                </a:lnTo>
                <a:lnTo>
                  <a:pt x="1994464" y="42109"/>
                </a:lnTo>
                <a:lnTo>
                  <a:pt x="1952498" y="46860"/>
                </a:lnTo>
                <a:lnTo>
                  <a:pt x="1913940" y="46761"/>
                </a:lnTo>
                <a:lnTo>
                  <a:pt x="1872299" y="46727"/>
                </a:lnTo>
                <a:lnTo>
                  <a:pt x="1827920" y="46745"/>
                </a:lnTo>
                <a:lnTo>
                  <a:pt x="1781145" y="46804"/>
                </a:lnTo>
                <a:lnTo>
                  <a:pt x="1732316" y="46891"/>
                </a:lnTo>
                <a:lnTo>
                  <a:pt x="1681776" y="46993"/>
                </a:lnTo>
                <a:lnTo>
                  <a:pt x="1629870" y="47098"/>
                </a:lnTo>
                <a:lnTo>
                  <a:pt x="1576939" y="47193"/>
                </a:lnTo>
                <a:lnTo>
                  <a:pt x="1523326" y="47266"/>
                </a:lnTo>
                <a:lnTo>
                  <a:pt x="1469375" y="47304"/>
                </a:lnTo>
                <a:lnTo>
                  <a:pt x="1415429" y="47295"/>
                </a:lnTo>
                <a:lnTo>
                  <a:pt x="1361830" y="47226"/>
                </a:lnTo>
                <a:lnTo>
                  <a:pt x="1308921" y="47086"/>
                </a:lnTo>
                <a:lnTo>
                  <a:pt x="1257046" y="46860"/>
                </a:lnTo>
                <a:lnTo>
                  <a:pt x="1211566" y="43156"/>
                </a:lnTo>
                <a:lnTo>
                  <a:pt x="1167187" y="41759"/>
                </a:lnTo>
                <a:lnTo>
                  <a:pt x="1123432" y="42209"/>
                </a:lnTo>
                <a:lnTo>
                  <a:pt x="1079823" y="44044"/>
                </a:lnTo>
                <a:lnTo>
                  <a:pt x="1035883" y="46804"/>
                </a:lnTo>
                <a:lnTo>
                  <a:pt x="991134" y="50028"/>
                </a:lnTo>
                <a:lnTo>
                  <a:pt x="945100" y="53255"/>
                </a:lnTo>
                <a:lnTo>
                  <a:pt x="897303" y="56023"/>
                </a:lnTo>
                <a:lnTo>
                  <a:pt x="847265" y="57873"/>
                </a:lnTo>
                <a:lnTo>
                  <a:pt x="794509" y="58342"/>
                </a:lnTo>
                <a:lnTo>
                  <a:pt x="738558" y="56970"/>
                </a:lnTo>
                <a:lnTo>
                  <a:pt x="678935" y="53296"/>
                </a:lnTo>
                <a:lnTo>
                  <a:pt x="615162" y="46860"/>
                </a:lnTo>
                <a:lnTo>
                  <a:pt x="552530" y="38483"/>
                </a:lnTo>
                <a:lnTo>
                  <a:pt x="496427" y="32484"/>
                </a:lnTo>
                <a:lnTo>
                  <a:pt x="445512" y="28608"/>
                </a:lnTo>
                <a:lnTo>
                  <a:pt x="398449" y="26596"/>
                </a:lnTo>
                <a:lnTo>
                  <a:pt x="353899" y="26194"/>
                </a:lnTo>
                <a:lnTo>
                  <a:pt x="310524" y="27143"/>
                </a:lnTo>
                <a:lnTo>
                  <a:pt x="266985" y="29188"/>
                </a:lnTo>
                <a:lnTo>
                  <a:pt x="221945" y="32071"/>
                </a:lnTo>
                <a:lnTo>
                  <a:pt x="174064" y="35537"/>
                </a:lnTo>
                <a:lnTo>
                  <a:pt x="122005" y="39328"/>
                </a:lnTo>
                <a:lnTo>
                  <a:pt x="64430" y="43188"/>
                </a:lnTo>
                <a:lnTo>
                  <a:pt x="0" y="46860"/>
                </a:lnTo>
                <a:lnTo>
                  <a:pt x="114" y="39367"/>
                </a:lnTo>
                <a:lnTo>
                  <a:pt x="25" y="35811"/>
                </a:lnTo>
                <a:lnTo>
                  <a:pt x="0" y="28572"/>
                </a:lnTo>
                <a:close/>
              </a:path>
            </a:pathLst>
          </a:custGeom>
          <a:ln w="41275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86690"/>
            <a:ext cx="52546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Financial </a:t>
            </a:r>
            <a:r>
              <a:rPr sz="4400" spc="-30" dirty="0"/>
              <a:t>ratio</a:t>
            </a:r>
            <a:r>
              <a:rPr sz="4400" spc="-100" dirty="0"/>
              <a:t> </a:t>
            </a:r>
            <a:r>
              <a:rPr sz="4400" spc="-5" dirty="0"/>
              <a:t>analysis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919988"/>
            <a:ext cx="8255634" cy="5366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dirty="0">
                <a:latin typeface="Calibri"/>
                <a:cs typeface="Calibri"/>
              </a:rPr>
              <a:t>LIQUIDITY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RATIOS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Ratios designed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measure </a:t>
            </a:r>
            <a:r>
              <a:rPr sz="2000" dirty="0">
                <a:latin typeface="Calibri"/>
                <a:cs typeface="Calibri"/>
              </a:rPr>
              <a:t>the ability of the </a:t>
            </a:r>
            <a:r>
              <a:rPr sz="2000" spc="-5" dirty="0">
                <a:latin typeface="Calibri"/>
                <a:cs typeface="Calibri"/>
              </a:rPr>
              <a:t>firm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meet </a:t>
            </a:r>
            <a:r>
              <a:rPr sz="2000" dirty="0">
                <a:latin typeface="Calibri"/>
                <a:cs typeface="Calibri"/>
              </a:rPr>
              <a:t>its </a:t>
            </a:r>
            <a:r>
              <a:rPr sz="2000" spc="-5" dirty="0">
                <a:latin typeface="Calibri"/>
                <a:cs typeface="Calibri"/>
              </a:rPr>
              <a:t>short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term</a:t>
            </a:r>
            <a:endParaRPr sz="20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liabilities </a:t>
            </a:r>
            <a:r>
              <a:rPr sz="2000" dirty="0">
                <a:latin typeface="Calibri"/>
                <a:cs typeface="Calibri"/>
              </a:rPr>
              <a:t>as </a:t>
            </a:r>
            <a:r>
              <a:rPr sz="2000" spc="-5" dirty="0">
                <a:latin typeface="Calibri"/>
                <a:cs typeface="Calibri"/>
              </a:rPr>
              <a:t>they come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due.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20" dirty="0">
                <a:latin typeface="Calibri"/>
                <a:cs typeface="Calibri"/>
              </a:rPr>
              <a:t>PROFITABILITY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40" dirty="0">
                <a:latin typeface="Calibri"/>
                <a:cs typeface="Calibri"/>
              </a:rPr>
              <a:t>RATIOS</a:t>
            </a:r>
            <a:endParaRPr sz="26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Ratios designed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measure </a:t>
            </a:r>
            <a:r>
              <a:rPr sz="2000" dirty="0">
                <a:latin typeface="Calibri"/>
                <a:cs typeface="Calibri"/>
              </a:rPr>
              <a:t>the earning </a:t>
            </a:r>
            <a:r>
              <a:rPr sz="2000" spc="-5" dirty="0">
                <a:latin typeface="Calibri"/>
                <a:cs typeface="Calibri"/>
              </a:rPr>
              <a:t>power 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firm.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5" dirty="0">
                <a:latin typeface="Calibri"/>
                <a:cs typeface="Calibri"/>
              </a:rPr>
              <a:t>LEVERAGE </a:t>
            </a:r>
            <a:r>
              <a:rPr sz="2600" b="1" spc="-35" dirty="0">
                <a:latin typeface="Calibri"/>
                <a:cs typeface="Calibri"/>
              </a:rPr>
              <a:t>RATIOS </a:t>
            </a:r>
            <a:r>
              <a:rPr sz="2600" b="1" dirty="0">
                <a:latin typeface="Calibri"/>
                <a:cs typeface="Calibri"/>
              </a:rPr>
              <a:t>(or </a:t>
            </a:r>
            <a:r>
              <a:rPr sz="2600" b="1" spc="-5" dirty="0">
                <a:latin typeface="Calibri"/>
                <a:cs typeface="Calibri"/>
              </a:rPr>
              <a:t>Solvency/Capital Structure</a:t>
            </a:r>
            <a:r>
              <a:rPr sz="2600" b="1" spc="-70" dirty="0">
                <a:latin typeface="Calibri"/>
                <a:cs typeface="Calibri"/>
              </a:rPr>
              <a:t> </a:t>
            </a:r>
            <a:r>
              <a:rPr sz="2600" b="1" spc="-15" dirty="0">
                <a:latin typeface="Calibri"/>
                <a:cs typeface="Calibri"/>
              </a:rPr>
              <a:t>ratios)</a:t>
            </a:r>
            <a:endParaRPr sz="2600">
              <a:latin typeface="Calibri"/>
              <a:cs typeface="Calibri"/>
            </a:endParaRPr>
          </a:p>
          <a:p>
            <a:pPr marL="756285" marR="299085" lvl="1" indent="-286385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20" dirty="0">
                <a:latin typeface="Calibri"/>
                <a:cs typeface="Calibri"/>
              </a:rPr>
              <a:t>Refer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extend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which a </a:t>
            </a:r>
            <a:r>
              <a:rPr sz="2000" spc="-5" dirty="0">
                <a:latin typeface="Calibri"/>
                <a:cs typeface="Calibri"/>
              </a:rPr>
              <a:t>firm </a:t>
            </a:r>
            <a:r>
              <a:rPr sz="2000" spc="-10" dirty="0">
                <a:latin typeface="Calibri"/>
                <a:cs typeface="Calibri"/>
              </a:rPr>
              <a:t>employs </a:t>
            </a:r>
            <a:r>
              <a:rPr sz="2000" spc="-5" dirty="0">
                <a:latin typeface="Calibri"/>
                <a:cs typeface="Calibri"/>
              </a:rPr>
              <a:t>debt capital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finance </a:t>
            </a:r>
            <a:r>
              <a:rPr sz="2000" dirty="0">
                <a:latin typeface="Calibri"/>
                <a:cs typeface="Calibri"/>
              </a:rPr>
              <a:t>its  </a:t>
            </a:r>
            <a:r>
              <a:rPr sz="2000" spc="-10" dirty="0"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5" dirty="0">
                <a:latin typeface="Calibri"/>
                <a:cs typeface="Calibri"/>
              </a:rPr>
              <a:t>WORKING </a:t>
            </a:r>
            <a:r>
              <a:rPr sz="2600" b="1" spc="-30" dirty="0">
                <a:latin typeface="Calibri"/>
                <a:cs typeface="Calibri"/>
              </a:rPr>
              <a:t>CAPITAL </a:t>
            </a:r>
            <a:r>
              <a:rPr sz="2600" b="1" spc="-35" dirty="0">
                <a:latin typeface="Calibri"/>
                <a:cs typeface="Calibri"/>
              </a:rPr>
              <a:t>RATIOS </a:t>
            </a:r>
            <a:r>
              <a:rPr sz="2600" b="1" dirty="0">
                <a:latin typeface="Calibri"/>
                <a:cs typeface="Calibri"/>
              </a:rPr>
              <a:t>(or Asset </a:t>
            </a:r>
            <a:r>
              <a:rPr sz="2600" b="1" spc="-10" dirty="0">
                <a:latin typeface="Calibri"/>
                <a:cs typeface="Calibri"/>
              </a:rPr>
              <a:t>Management</a:t>
            </a:r>
            <a:r>
              <a:rPr sz="2600" b="1" spc="-65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Ratios)</a:t>
            </a:r>
            <a:endParaRPr sz="2600">
              <a:latin typeface="Calibri"/>
              <a:cs typeface="Calibri"/>
            </a:endParaRPr>
          </a:p>
          <a:p>
            <a:pPr marL="756285" marR="633730" lvl="1" indent="-286385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Ratios designed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measure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relation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annual </a:t>
            </a:r>
            <a:r>
              <a:rPr sz="2000" spc="-5" dirty="0">
                <a:latin typeface="Calibri"/>
                <a:cs typeface="Calibri"/>
              </a:rPr>
              <a:t>sales </a:t>
            </a:r>
            <a:r>
              <a:rPr sz="2000" dirty="0">
                <a:latin typeface="Calibri"/>
                <a:cs typeface="Calibri"/>
              </a:rPr>
              <a:t>and  </a:t>
            </a:r>
            <a:r>
              <a:rPr sz="2000" spc="-15" dirty="0">
                <a:latin typeface="Calibri"/>
                <a:cs typeface="Calibri"/>
              </a:rPr>
              <a:t>investments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10" dirty="0">
                <a:latin typeface="Calibri"/>
                <a:cs typeface="Calibri"/>
              </a:rPr>
              <a:t>various </a:t>
            </a:r>
            <a:r>
              <a:rPr sz="2000" dirty="0">
                <a:latin typeface="Calibri"/>
                <a:cs typeface="Calibri"/>
              </a:rPr>
              <a:t>classes </a:t>
            </a:r>
            <a:r>
              <a:rPr sz="2000" spc="-5" dirty="0">
                <a:latin typeface="Calibri"/>
                <a:cs typeface="Calibri"/>
              </a:rPr>
              <a:t>of asset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accounts.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spc="-55" dirty="0">
                <a:latin typeface="Calibri"/>
                <a:cs typeface="Calibri"/>
              </a:rPr>
              <a:t>VALUATION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35" dirty="0">
                <a:latin typeface="Calibri"/>
                <a:cs typeface="Calibri"/>
              </a:rPr>
              <a:t>RATIOS</a:t>
            </a:r>
            <a:endParaRPr sz="2600">
              <a:latin typeface="Calibri"/>
              <a:cs typeface="Calibri"/>
            </a:endParaRPr>
          </a:p>
          <a:p>
            <a:pPr marL="756285" marR="248920" lvl="1" indent="-286385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used (by </a:t>
            </a:r>
            <a:r>
              <a:rPr sz="2000" spc="-10" dirty="0">
                <a:latin typeface="Calibri"/>
                <a:cs typeface="Calibri"/>
              </a:rPr>
              <a:t>current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potential </a:t>
            </a:r>
            <a:r>
              <a:rPr sz="2000" spc="-20" dirty="0">
                <a:latin typeface="Calibri"/>
                <a:cs typeface="Calibri"/>
              </a:rPr>
              <a:t>investors) </a:t>
            </a:r>
            <a:r>
              <a:rPr sz="2000" spc="-15" dirty="0">
                <a:latin typeface="Calibri"/>
                <a:cs typeface="Calibri"/>
              </a:rPr>
              <a:t>to evaluate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current share  </a:t>
            </a:r>
            <a:r>
              <a:rPr sz="2000" spc="-5" dirty="0">
                <a:latin typeface="Calibri"/>
                <a:cs typeface="Calibri"/>
              </a:rPr>
              <a:t>price of </a:t>
            </a:r>
            <a:r>
              <a:rPr sz="2000" dirty="0">
                <a:latin typeface="Calibri"/>
                <a:cs typeface="Calibri"/>
              </a:rPr>
              <a:t>a publicly-held </a:t>
            </a:r>
            <a:r>
              <a:rPr sz="2000" spc="-10" dirty="0">
                <a:latin typeface="Calibri"/>
                <a:cs typeface="Calibri"/>
              </a:rPr>
              <a:t>company's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stock.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576" y="2780157"/>
            <a:ext cx="767080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5" dirty="0">
                <a:latin typeface="Calibri"/>
                <a:cs typeface="Calibri"/>
              </a:rPr>
              <a:t>Working </a:t>
            </a:r>
            <a:r>
              <a:rPr sz="2400" b="1" spc="-10" dirty="0">
                <a:latin typeface="Calibri"/>
                <a:cs typeface="Calibri"/>
              </a:rPr>
              <a:t>capital </a:t>
            </a:r>
            <a:r>
              <a:rPr sz="2400" b="1" spc="-20" dirty="0">
                <a:latin typeface="Calibri"/>
                <a:cs typeface="Calibri"/>
              </a:rPr>
              <a:t>ratio </a:t>
            </a:r>
            <a:r>
              <a:rPr sz="2400" b="1" dirty="0">
                <a:latin typeface="Calibri"/>
                <a:cs typeface="Calibri"/>
              </a:rPr>
              <a:t>(or </a:t>
            </a:r>
            <a:r>
              <a:rPr sz="2400" b="1" spc="-15" dirty="0">
                <a:latin typeface="Calibri"/>
                <a:cs typeface="Calibri"/>
              </a:rPr>
              <a:t>Current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ratio)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measures whether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business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can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pay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its short-term debt</a:t>
            </a:r>
            <a:r>
              <a:rPr sz="1800" spc="9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obligations</a:t>
            </a:r>
            <a:endParaRPr sz="1800">
              <a:latin typeface="Calibri"/>
              <a:cs typeface="Calibri"/>
            </a:endParaRPr>
          </a:p>
          <a:p>
            <a:pPr marL="756285">
              <a:lnSpc>
                <a:spcPts val="2145"/>
              </a:lnSpc>
            </a:pP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 its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current</a:t>
            </a:r>
            <a:r>
              <a:rPr sz="1800" spc="1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assets.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Quick </a:t>
            </a:r>
            <a:r>
              <a:rPr sz="2400" b="1" spc="-20" dirty="0">
                <a:latin typeface="Calibri"/>
                <a:cs typeface="Calibri"/>
              </a:rPr>
              <a:t>ratio </a:t>
            </a:r>
            <a:r>
              <a:rPr sz="2400" b="1" dirty="0">
                <a:latin typeface="Calibri"/>
                <a:cs typeface="Calibri"/>
              </a:rPr>
              <a:t>(or acid </a:t>
            </a:r>
            <a:r>
              <a:rPr sz="2400" b="1" spc="-15" dirty="0">
                <a:latin typeface="Calibri"/>
                <a:cs typeface="Calibri"/>
              </a:rPr>
              <a:t>test ratio)</a:t>
            </a:r>
            <a:endParaRPr sz="2400">
              <a:latin typeface="Calibri"/>
              <a:cs typeface="Calibri"/>
            </a:endParaRPr>
          </a:p>
          <a:p>
            <a:pPr marL="756285" marR="386080" lvl="1" indent="-287020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measures whether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firm can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meet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its short-term debt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obligations 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without selling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any</a:t>
            </a:r>
            <a:r>
              <a:rPr sz="1800" spc="35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Calibri"/>
                <a:cs typeface="Calibri"/>
              </a:rPr>
              <a:t>inventory.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Cash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ratio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It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indicates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ability of </a:t>
            </a:r>
            <a:r>
              <a:rPr sz="1800" dirty="0">
                <a:solidFill>
                  <a:srgbClr val="212121"/>
                </a:solidFill>
                <a:latin typeface="Calibri"/>
                <a:cs typeface="Calibri"/>
              </a:rPr>
              <a:t>the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firm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to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pay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off all its </a:t>
            </a:r>
            <a:r>
              <a:rPr sz="1800" spc="-10" dirty="0">
                <a:solidFill>
                  <a:srgbClr val="212121"/>
                </a:solidFill>
                <a:latin typeface="Calibri"/>
                <a:cs typeface="Calibri"/>
              </a:rPr>
              <a:t>current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liabilities without  liquidating </a:t>
            </a:r>
            <a:r>
              <a:rPr sz="1800" spc="-15" dirty="0">
                <a:solidFill>
                  <a:srgbClr val="212121"/>
                </a:solidFill>
                <a:latin typeface="Calibri"/>
                <a:cs typeface="Calibri"/>
              </a:rPr>
              <a:t>any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other</a:t>
            </a:r>
            <a:r>
              <a:rPr sz="1800" spc="50" dirty="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Calibri"/>
                <a:cs typeface="Calibri"/>
              </a:rPr>
              <a:t>assets.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8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figures are from </a:t>
            </a:r>
            <a:r>
              <a:rPr sz="2400" b="1" spc="-5" dirty="0">
                <a:latin typeface="Calibri"/>
                <a:cs typeface="Calibri"/>
              </a:rPr>
              <a:t>the balance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sheet.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72311" y="554736"/>
            <a:ext cx="4274820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443854" y="567639"/>
            <a:ext cx="26015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Can </a:t>
            </a:r>
            <a:r>
              <a:rPr sz="2400" dirty="0"/>
              <a:t>a </a:t>
            </a:r>
            <a:r>
              <a:rPr sz="2400" spc="-5" dirty="0"/>
              <a:t>business</a:t>
            </a:r>
            <a:r>
              <a:rPr sz="2400" spc="-70" dirty="0"/>
              <a:t> </a:t>
            </a:r>
            <a:r>
              <a:rPr sz="2400" spc="-5" dirty="0"/>
              <a:t>meet  its </a:t>
            </a:r>
            <a:r>
              <a:rPr sz="2400" spc="-15" dirty="0"/>
              <a:t>current </a:t>
            </a:r>
            <a:r>
              <a:rPr sz="2400" spc="-5" dirty="0"/>
              <a:t>debt  </a:t>
            </a:r>
            <a:r>
              <a:rPr sz="2400" spc="-10" dirty="0"/>
              <a:t>obligations </a:t>
            </a:r>
            <a:r>
              <a:rPr sz="2400" spc="-5" dirty="0"/>
              <a:t>with </a:t>
            </a:r>
            <a:r>
              <a:rPr sz="2400" dirty="0"/>
              <a:t>its  </a:t>
            </a:r>
            <a:r>
              <a:rPr sz="2400" spc="-15" dirty="0"/>
              <a:t>current </a:t>
            </a:r>
            <a:r>
              <a:rPr sz="2400" spc="-5" dirty="0"/>
              <a:t>assets?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153" y="135382"/>
            <a:ext cx="3562985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5715" algn="ctr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How </a:t>
            </a:r>
            <a:r>
              <a:rPr sz="2400" spc="-15" dirty="0"/>
              <a:t>many days </a:t>
            </a:r>
            <a:r>
              <a:rPr sz="2400" dirty="0"/>
              <a:t>it </a:t>
            </a:r>
            <a:r>
              <a:rPr sz="2400" spc="-20" dirty="0"/>
              <a:t>takes </a:t>
            </a:r>
            <a:r>
              <a:rPr sz="2400" spc="-15" dirty="0"/>
              <a:t>to  </a:t>
            </a:r>
            <a:r>
              <a:rPr sz="2400" spc="-10" dirty="0"/>
              <a:t>convert working capital </a:t>
            </a:r>
            <a:r>
              <a:rPr sz="2400" spc="-15" dirty="0"/>
              <a:t>into  </a:t>
            </a:r>
            <a:r>
              <a:rPr sz="2400" spc="-10" dirty="0"/>
              <a:t>revenues.</a:t>
            </a:r>
            <a:endParaRPr sz="2400"/>
          </a:p>
          <a:p>
            <a:pPr marL="76835" marR="71120" indent="-3175" algn="ctr">
              <a:lnSpc>
                <a:spcPct val="100000"/>
              </a:lnSpc>
            </a:pPr>
            <a:r>
              <a:rPr sz="2400" dirty="0"/>
              <a:t>How </a:t>
            </a:r>
            <a:r>
              <a:rPr sz="2400" spc="-10" dirty="0"/>
              <a:t>efficiently </a:t>
            </a:r>
            <a:r>
              <a:rPr sz="2400" spc="-5" dirty="0"/>
              <a:t>the firm </a:t>
            </a:r>
            <a:r>
              <a:rPr sz="2400" dirty="0"/>
              <a:t>is  </a:t>
            </a:r>
            <a:r>
              <a:rPr sz="2400" spc="-5" dirty="0"/>
              <a:t>using its </a:t>
            </a:r>
            <a:r>
              <a:rPr sz="2400" dirty="0"/>
              <a:t>assets </a:t>
            </a:r>
            <a:r>
              <a:rPr sz="2400" spc="-15" dirty="0"/>
              <a:t>to </a:t>
            </a:r>
            <a:r>
              <a:rPr sz="2400" spc="-20" dirty="0"/>
              <a:t>generate  </a:t>
            </a:r>
            <a:r>
              <a:rPr sz="2400" dirty="0"/>
              <a:t>sales and </a:t>
            </a:r>
            <a:r>
              <a:rPr sz="2400" spc="-10" dirty="0"/>
              <a:t>maximise </a:t>
            </a:r>
            <a:r>
              <a:rPr sz="2400" spc="-5" dirty="0"/>
              <a:t>profit  (i.e. efficiency</a:t>
            </a:r>
            <a:r>
              <a:rPr sz="2400" spc="-25" dirty="0"/>
              <a:t> </a:t>
            </a:r>
            <a:r>
              <a:rPr sz="2400" spc="-15" dirty="0"/>
              <a:t>ratios)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58723" y="527304"/>
            <a:ext cx="5000244" cy="207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1309" y="2809494"/>
            <a:ext cx="7508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Cash </a:t>
            </a:r>
            <a:r>
              <a:rPr sz="2000" spc="-10" dirty="0">
                <a:latin typeface="Calibri"/>
                <a:cs typeface="Calibri"/>
              </a:rPr>
              <a:t>operating </a:t>
            </a:r>
            <a:r>
              <a:rPr sz="2000" spc="-5" dirty="0">
                <a:latin typeface="Calibri"/>
                <a:cs typeface="Calibri"/>
              </a:rPr>
              <a:t>cycle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15" dirty="0">
                <a:latin typeface="Calibri"/>
                <a:cs typeface="Calibri"/>
              </a:rPr>
              <a:t>Inventory days </a:t>
            </a:r>
            <a:r>
              <a:rPr sz="2000" dirty="0">
                <a:latin typeface="Calibri"/>
                <a:cs typeface="Calibri"/>
              </a:rPr>
              <a:t>+ </a:t>
            </a:r>
            <a:r>
              <a:rPr sz="2000" spc="-5" dirty="0">
                <a:latin typeface="Calibri"/>
                <a:cs typeface="Calibri"/>
              </a:rPr>
              <a:t>Receivables </a:t>
            </a:r>
            <a:r>
              <a:rPr sz="2000" spc="-15" dirty="0">
                <a:latin typeface="Calibri"/>
                <a:cs typeface="Calibri"/>
              </a:rPr>
              <a:t>days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15" dirty="0">
                <a:latin typeface="Calibri"/>
                <a:cs typeface="Calibri"/>
              </a:rPr>
              <a:t>Payables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0436" y="3941064"/>
            <a:ext cx="8595360" cy="13655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8327" y="5424627"/>
            <a:ext cx="79127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company's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ability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to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generate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income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relative to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its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revenue, 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operating costs,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balance sheet assets,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or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shareholders'</a:t>
            </a:r>
            <a:r>
              <a:rPr sz="2400" b="1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Calibri"/>
                <a:cs typeface="Calibri"/>
              </a:rPr>
              <a:t>equity.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D9D9D9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96874" y="1658569"/>
            <a:ext cx="796035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What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the financial position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 a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company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ability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to</a:t>
            </a:r>
            <a:r>
              <a:rPr sz="2400" b="1" spc="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meet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financial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obligations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(also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called solvency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ratios)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9768" y="537972"/>
            <a:ext cx="8595360" cy="11155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4611" y="3348228"/>
            <a:ext cx="8627364" cy="1391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88949" y="4845557"/>
            <a:ext cx="799210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Evaluate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the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current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share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price of a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publicly-held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company's  stock,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particularly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of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interest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by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current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potential </a:t>
            </a:r>
            <a:r>
              <a:rPr sz="2400" b="1" spc="-20" dirty="0">
                <a:solidFill>
                  <a:srgbClr val="006FC0"/>
                </a:solidFill>
                <a:latin typeface="Calibri"/>
                <a:cs typeface="Calibri"/>
              </a:rPr>
              <a:t>investors  </a:t>
            </a:r>
            <a:r>
              <a:rPr sz="2400" b="1" dirty="0">
                <a:solidFill>
                  <a:srgbClr val="006FC0"/>
                </a:solidFill>
                <a:latin typeface="Calibri"/>
                <a:cs typeface="Calibri"/>
              </a:rPr>
              <a:t>(also </a:t>
            </a:r>
            <a:r>
              <a:rPr sz="2400" b="1" spc="-5" dirty="0">
                <a:solidFill>
                  <a:srgbClr val="006FC0"/>
                </a:solidFill>
                <a:latin typeface="Calibri"/>
                <a:cs typeface="Calibri"/>
              </a:rPr>
              <a:t>called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market </a:t>
            </a:r>
            <a:r>
              <a:rPr sz="2400" b="1" spc="-10" dirty="0">
                <a:solidFill>
                  <a:srgbClr val="006FC0"/>
                </a:solidFill>
                <a:latin typeface="Calibri"/>
                <a:cs typeface="Calibri"/>
              </a:rPr>
              <a:t>value</a:t>
            </a:r>
            <a:r>
              <a:rPr sz="2400" b="1" spc="-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Calibri"/>
                <a:cs typeface="Calibri"/>
              </a:rPr>
              <a:t>ratios)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108" y="169240"/>
            <a:ext cx="435102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5" dirty="0">
                <a:solidFill>
                  <a:srgbClr val="000000"/>
                </a:solidFill>
                <a:latin typeface="Calibri"/>
                <a:cs typeface="Calibri"/>
              </a:rPr>
              <a:t>Learning</a:t>
            </a:r>
            <a:r>
              <a:rPr sz="4400" b="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Calibri"/>
                <a:cs typeface="Calibri"/>
              </a:rPr>
              <a:t>outcomes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2594" y="1351610"/>
            <a:ext cx="7688580" cy="3556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Calibri"/>
                <a:cs typeface="Calibri"/>
              </a:rPr>
              <a:t>At </a:t>
            </a:r>
            <a:r>
              <a:rPr sz="2800" spc="-5" dirty="0">
                <a:latin typeface="Calibri"/>
                <a:cs typeface="Calibri"/>
              </a:rPr>
              <a:t>the end of this </a:t>
            </a:r>
            <a:r>
              <a:rPr sz="2800" spc="-10" dirty="0">
                <a:latin typeface="Calibri"/>
                <a:cs typeface="Calibri"/>
              </a:rPr>
              <a:t>session </a:t>
            </a:r>
            <a:r>
              <a:rPr sz="2800" spc="-20" dirty="0">
                <a:latin typeface="Calibri"/>
                <a:cs typeface="Calibri"/>
              </a:rPr>
              <a:t>you </a:t>
            </a:r>
            <a:r>
              <a:rPr sz="2800" spc="-10" dirty="0">
                <a:latin typeface="Calibri"/>
                <a:cs typeface="Calibri"/>
              </a:rPr>
              <a:t>should </a:t>
            </a:r>
            <a:r>
              <a:rPr sz="2800" spc="-5" dirty="0">
                <a:latin typeface="Calibri"/>
                <a:cs typeface="Calibri"/>
              </a:rPr>
              <a:t>be able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4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Evaluate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77923B"/>
                </a:solidFill>
                <a:latin typeface="Calibri"/>
                <a:cs typeface="Calibri"/>
              </a:rPr>
              <a:t>financial performance </a:t>
            </a:r>
            <a:r>
              <a:rPr sz="2400" b="1" dirty="0">
                <a:solidFill>
                  <a:srgbClr val="77923B"/>
                </a:solidFill>
                <a:latin typeface="Calibri"/>
                <a:cs typeface="Calibri"/>
              </a:rPr>
              <a:t>of a </a:t>
            </a:r>
            <a:r>
              <a:rPr sz="2400" b="1" spc="-10" dirty="0">
                <a:solidFill>
                  <a:srgbClr val="77923B"/>
                </a:solidFill>
                <a:latin typeface="Calibri"/>
                <a:cs typeface="Calibri"/>
              </a:rPr>
              <a:t>real</a:t>
            </a:r>
            <a:r>
              <a:rPr sz="2400" b="1" spc="-2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77923B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spc="-15" dirty="0">
                <a:latin typeface="Calibri"/>
                <a:cs typeface="Calibri"/>
              </a:rPr>
              <a:t>ratio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analysis.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50">
              <a:latin typeface="Times New Roman"/>
              <a:cs typeface="Times New Roman"/>
            </a:endParaRPr>
          </a:p>
          <a:p>
            <a:pPr marL="355600" marR="3562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Understand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solidFill>
                  <a:srgbClr val="77923B"/>
                </a:solidFill>
                <a:latin typeface="Calibri"/>
                <a:cs typeface="Calibri"/>
              </a:rPr>
              <a:t>importance </a:t>
            </a:r>
            <a:r>
              <a:rPr sz="2400" b="1" dirty="0">
                <a:solidFill>
                  <a:srgbClr val="77923B"/>
                </a:solidFill>
                <a:latin typeface="Calibri"/>
                <a:cs typeface="Calibri"/>
              </a:rPr>
              <a:t>of </a:t>
            </a:r>
            <a:r>
              <a:rPr sz="2400" b="1" spc="-20" dirty="0">
                <a:solidFill>
                  <a:srgbClr val="77923B"/>
                </a:solidFill>
                <a:latin typeface="Calibri"/>
                <a:cs typeface="Calibri"/>
              </a:rPr>
              <a:t>ratio </a:t>
            </a:r>
            <a:r>
              <a:rPr sz="2400" b="1" spc="-5" dirty="0">
                <a:solidFill>
                  <a:srgbClr val="77923B"/>
                </a:solidFill>
                <a:latin typeface="Calibri"/>
                <a:cs typeface="Calibri"/>
              </a:rPr>
              <a:t>analysis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internal 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external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stakeholders.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20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Appreciate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77923B"/>
                </a:solidFill>
                <a:latin typeface="Calibri"/>
                <a:cs typeface="Calibri"/>
              </a:rPr>
              <a:t>balance financial </a:t>
            </a:r>
            <a:r>
              <a:rPr sz="2400" b="1" dirty="0">
                <a:solidFill>
                  <a:srgbClr val="77923B"/>
                </a:solidFill>
                <a:latin typeface="Calibri"/>
                <a:cs typeface="Calibri"/>
              </a:rPr>
              <a:t>and</a:t>
            </a:r>
            <a:r>
              <a:rPr sz="2400" b="1" spc="2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77923B"/>
                </a:solidFill>
                <a:latin typeface="Calibri"/>
                <a:cs typeface="Calibri"/>
              </a:rPr>
              <a:t>non-financial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measures </a:t>
            </a:r>
            <a:r>
              <a:rPr sz="2400" spc="-15" dirty="0">
                <a:latin typeface="Calibri"/>
                <a:cs typeface="Calibri"/>
              </a:rPr>
              <a:t>to evaluate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organization.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25545" y="12318"/>
            <a:ext cx="269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0000"/>
                </a:solidFill>
              </a:rPr>
              <a:t>Formula</a:t>
            </a:r>
            <a:r>
              <a:rPr sz="2800" spc="-55" dirty="0">
                <a:solidFill>
                  <a:srgbClr val="000000"/>
                </a:solidFill>
              </a:rPr>
              <a:t> </a:t>
            </a:r>
            <a:r>
              <a:rPr sz="2800" spc="-5" dirty="0">
                <a:solidFill>
                  <a:srgbClr val="000000"/>
                </a:solidFill>
              </a:rPr>
              <a:t>Snapshot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313943" y="557783"/>
            <a:ext cx="4152900" cy="1838325"/>
          </a:xfrm>
          <a:custGeom>
            <a:avLst/>
            <a:gdLst/>
            <a:ahLst/>
            <a:cxnLst/>
            <a:rect l="l" t="t" r="r" b="b"/>
            <a:pathLst>
              <a:path w="4152900" h="1838325">
                <a:moveTo>
                  <a:pt x="0" y="1837944"/>
                </a:moveTo>
                <a:lnTo>
                  <a:pt x="4152900" y="1837944"/>
                </a:lnTo>
                <a:lnTo>
                  <a:pt x="4152900" y="0"/>
                </a:lnTo>
                <a:lnTo>
                  <a:pt x="0" y="0"/>
                </a:lnTo>
                <a:lnTo>
                  <a:pt x="0" y="1837944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768" y="917447"/>
            <a:ext cx="2918460" cy="405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" y="1421891"/>
            <a:ext cx="3605784" cy="405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1877567"/>
            <a:ext cx="2663952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943" y="557783"/>
            <a:ext cx="4152900" cy="1838325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9"/>
              </a:spcBef>
            </a:pPr>
            <a:r>
              <a:rPr sz="1800" b="1" dirty="0">
                <a:latin typeface="Arial"/>
                <a:cs typeface="Arial"/>
              </a:rPr>
              <a:t>LIQUIDITY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RATIOS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611" y="5070347"/>
            <a:ext cx="8539480" cy="1301750"/>
          </a:xfrm>
          <a:custGeom>
            <a:avLst/>
            <a:gdLst/>
            <a:ahLst/>
            <a:cxnLst/>
            <a:rect l="l" t="t" r="r" b="b"/>
            <a:pathLst>
              <a:path w="8539480" h="1301750">
                <a:moveTo>
                  <a:pt x="0" y="1301495"/>
                </a:moveTo>
                <a:lnTo>
                  <a:pt x="8538972" y="1301495"/>
                </a:lnTo>
                <a:lnTo>
                  <a:pt x="8538972" y="0"/>
                </a:lnTo>
                <a:lnTo>
                  <a:pt x="0" y="0"/>
                </a:lnTo>
                <a:lnTo>
                  <a:pt x="0" y="1301495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611" y="5070347"/>
            <a:ext cx="8539480" cy="1301750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4769">
              <a:lnSpc>
                <a:spcPts val="2070"/>
              </a:lnSpc>
            </a:pPr>
            <a:r>
              <a:rPr sz="1800" b="1" spc="-40" dirty="0">
                <a:latin typeface="Arial"/>
                <a:cs typeface="Arial"/>
              </a:rPr>
              <a:t>VALUATION</a:t>
            </a:r>
            <a:r>
              <a:rPr sz="1800" b="1" spc="40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RATIOS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3088" y="5811011"/>
            <a:ext cx="3837432" cy="4404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668" y="5312664"/>
            <a:ext cx="3610355" cy="4465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15255" y="5797296"/>
            <a:ext cx="2653283" cy="4450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745735" y="5297423"/>
            <a:ext cx="4002023" cy="4419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2855" y="557783"/>
            <a:ext cx="4300855" cy="1838325"/>
          </a:xfrm>
          <a:custGeom>
            <a:avLst/>
            <a:gdLst/>
            <a:ahLst/>
            <a:cxnLst/>
            <a:rect l="l" t="t" r="r" b="b"/>
            <a:pathLst>
              <a:path w="4300855" h="1838325">
                <a:moveTo>
                  <a:pt x="0" y="1837944"/>
                </a:moveTo>
                <a:lnTo>
                  <a:pt x="4300728" y="1837944"/>
                </a:lnTo>
                <a:lnTo>
                  <a:pt x="4300728" y="0"/>
                </a:lnTo>
                <a:lnTo>
                  <a:pt x="0" y="0"/>
                </a:lnTo>
                <a:lnTo>
                  <a:pt x="0" y="1837944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62855" y="557783"/>
            <a:ext cx="4300855" cy="1838325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309"/>
              </a:spcBef>
            </a:pPr>
            <a:r>
              <a:rPr sz="1800" b="1" spc="-5" dirty="0">
                <a:latin typeface="Arial"/>
                <a:cs typeface="Arial"/>
              </a:rPr>
              <a:t>WORKING </a:t>
            </a:r>
            <a:r>
              <a:rPr sz="1800" b="1" spc="-30" dirty="0">
                <a:latin typeface="Arial"/>
                <a:cs typeface="Arial"/>
              </a:rPr>
              <a:t>CAPITAL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CYCLE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703064" y="868680"/>
            <a:ext cx="4044695" cy="40843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240" y="2834639"/>
            <a:ext cx="2424684" cy="40995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3859" y="3302508"/>
            <a:ext cx="3243072" cy="40538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33444" y="3267506"/>
            <a:ext cx="1769364" cy="40380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21563" y="2476500"/>
            <a:ext cx="8542020" cy="1321435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305"/>
              </a:spcBef>
            </a:pPr>
            <a:r>
              <a:rPr sz="1800" b="1" spc="-15" dirty="0">
                <a:latin typeface="Arial"/>
                <a:cs typeface="Arial"/>
              </a:rPr>
              <a:t>PROFITABILITY </a:t>
            </a:r>
            <a:r>
              <a:rPr sz="1800" b="1" spc="-35" dirty="0">
                <a:latin typeface="Arial"/>
                <a:cs typeface="Arial"/>
              </a:rPr>
              <a:t>RATIOS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22264" y="3223310"/>
            <a:ext cx="2721864" cy="40380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9523" y="2726435"/>
            <a:ext cx="2606040" cy="44043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22264" y="2691422"/>
            <a:ext cx="2590799" cy="40382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611" y="3870959"/>
            <a:ext cx="8539480" cy="1071880"/>
          </a:xfrm>
          <a:custGeom>
            <a:avLst/>
            <a:gdLst/>
            <a:ahLst/>
            <a:cxnLst/>
            <a:rect l="l" t="t" r="r" b="b"/>
            <a:pathLst>
              <a:path w="8539480" h="1071879">
                <a:moveTo>
                  <a:pt x="0" y="1071371"/>
                </a:moveTo>
                <a:lnTo>
                  <a:pt x="8538972" y="1071371"/>
                </a:lnTo>
                <a:lnTo>
                  <a:pt x="8538972" y="0"/>
                </a:lnTo>
                <a:lnTo>
                  <a:pt x="0" y="0"/>
                </a:lnTo>
                <a:lnTo>
                  <a:pt x="0" y="1071371"/>
                </a:lnTo>
                <a:close/>
              </a:path>
            </a:pathLst>
          </a:custGeom>
          <a:solidFill>
            <a:srgbClr val="DCE6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24144" y="3942588"/>
            <a:ext cx="2607563" cy="44500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7868" y="4445546"/>
            <a:ext cx="3605783" cy="4403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4611" y="3870959"/>
            <a:ext cx="8539480" cy="1071880"/>
          </a:xfrm>
          <a:prstGeom prst="rect">
            <a:avLst/>
          </a:prstGeom>
          <a:ln w="12700">
            <a:solidFill>
              <a:srgbClr val="385D89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5"/>
              </a:spcBef>
            </a:pPr>
            <a:r>
              <a:rPr sz="1800" b="1" spc="-10" dirty="0">
                <a:latin typeface="Arial"/>
                <a:cs typeface="Arial"/>
              </a:rPr>
              <a:t>LEVERAGE</a:t>
            </a:r>
            <a:r>
              <a:rPr sz="1800" b="1" spc="45" dirty="0">
                <a:latin typeface="Arial"/>
                <a:cs typeface="Arial"/>
              </a:rPr>
              <a:t> </a:t>
            </a:r>
            <a:r>
              <a:rPr sz="1800" b="1" spc="-35" dirty="0">
                <a:latin typeface="Arial"/>
                <a:cs typeface="Arial"/>
              </a:rPr>
              <a:t>RATIOS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1339" y="3942588"/>
            <a:ext cx="2118360" cy="44500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15255" y="4431791"/>
            <a:ext cx="2930652" cy="44653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715255" y="1830323"/>
            <a:ext cx="3607307" cy="44653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725923" y="1341119"/>
            <a:ext cx="3046476" cy="44043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1692" y="121411"/>
            <a:ext cx="7808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rgbClr val="000000"/>
                </a:solidFill>
              </a:rPr>
              <a:t>Performance </a:t>
            </a:r>
            <a:r>
              <a:rPr spc="-5" dirty="0">
                <a:solidFill>
                  <a:srgbClr val="000000"/>
                </a:solidFill>
              </a:rPr>
              <a:t>Using </a:t>
            </a:r>
            <a:r>
              <a:rPr spc="-10" dirty="0">
                <a:solidFill>
                  <a:srgbClr val="000000"/>
                </a:solidFill>
              </a:rPr>
              <a:t>Accounting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ratios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8891" y="1066038"/>
            <a:ext cx="6245225" cy="39033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libri"/>
                <a:cs typeface="Calibri"/>
              </a:rPr>
              <a:t>Comparison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ratios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actual results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budget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77923B"/>
                </a:solidFill>
                <a:latin typeface="Calibri"/>
                <a:cs typeface="Calibri"/>
              </a:rPr>
              <a:t>forecast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this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year </a:t>
            </a: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with </a:t>
            </a:r>
            <a:r>
              <a:rPr sz="2400" spc="-10" dirty="0">
                <a:solidFill>
                  <a:srgbClr val="77923B"/>
                </a:solidFill>
                <a:latin typeface="Calibri"/>
                <a:cs typeface="Calibri"/>
              </a:rPr>
              <a:t>last</a:t>
            </a:r>
            <a:r>
              <a:rPr sz="2400" spc="-1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year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with another</a:t>
            </a:r>
            <a:r>
              <a:rPr sz="2400" spc="-105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77923B"/>
                </a:solidFill>
                <a:latin typeface="Calibri"/>
                <a:cs typeface="Calibri"/>
              </a:rPr>
              <a:t>company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77923B"/>
                </a:solidFill>
                <a:latin typeface="Calibri"/>
                <a:cs typeface="Calibri"/>
              </a:rPr>
              <a:t>with </a:t>
            </a:r>
            <a:r>
              <a:rPr sz="2400" spc="-5" dirty="0">
                <a:solidFill>
                  <a:srgbClr val="77923B"/>
                </a:solidFill>
                <a:latin typeface="Calibri"/>
                <a:cs typeface="Calibri"/>
              </a:rPr>
              <a:t>industry</a:t>
            </a:r>
            <a:r>
              <a:rPr sz="2400" spc="-3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77923B"/>
                </a:solidFill>
                <a:latin typeface="Calibri"/>
                <a:cs typeface="Calibri"/>
              </a:rPr>
              <a:t>average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Context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5" dirty="0">
                <a:latin typeface="Calibri"/>
                <a:cs typeface="Calibri"/>
              </a:rPr>
              <a:t>Business/Industry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sector.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Purpose of </a:t>
            </a:r>
            <a:r>
              <a:rPr sz="2400" spc="-15" dirty="0">
                <a:latin typeface="Calibri"/>
                <a:cs typeface="Calibri"/>
              </a:rPr>
              <a:t>review/interested </a:t>
            </a:r>
            <a:r>
              <a:rPr sz="2400" spc="-5" dirty="0">
                <a:latin typeface="Calibri"/>
                <a:cs typeface="Calibri"/>
              </a:rPr>
              <a:t>parties: </a:t>
            </a:r>
            <a:r>
              <a:rPr sz="2400" spc="-40" dirty="0">
                <a:latin typeface="Calibri"/>
                <a:cs typeface="Calibri"/>
              </a:rPr>
              <a:t>Investor,  </a:t>
            </a:r>
            <a:r>
              <a:rPr sz="2400" spc="-35" dirty="0">
                <a:latin typeface="Calibri"/>
                <a:cs typeface="Calibri"/>
              </a:rPr>
              <a:t>Customer, </a:t>
            </a:r>
            <a:r>
              <a:rPr sz="2400" spc="-10" dirty="0">
                <a:latin typeface="Calibri"/>
                <a:cs typeface="Calibri"/>
              </a:rPr>
              <a:t>Provider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loan </a:t>
            </a:r>
            <a:r>
              <a:rPr sz="2400" spc="-10" dirty="0">
                <a:latin typeface="Calibri"/>
                <a:cs typeface="Calibri"/>
              </a:rPr>
              <a:t>capital,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Government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Focus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30" dirty="0">
                <a:latin typeface="Calibri"/>
                <a:cs typeface="Calibri"/>
              </a:rPr>
              <a:t>key </a:t>
            </a:r>
            <a:r>
              <a:rPr sz="2400" spc="-15" dirty="0">
                <a:latin typeface="Calibri"/>
                <a:cs typeface="Calibri"/>
              </a:rPr>
              <a:t>relevant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issues.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1703" y="4751832"/>
            <a:ext cx="3784092" cy="1917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04659" y="1126236"/>
            <a:ext cx="2051303" cy="136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35140" y="2781300"/>
            <a:ext cx="2057400" cy="13243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128396"/>
            <a:ext cx="32029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>
                <a:solidFill>
                  <a:srgbClr val="000000"/>
                </a:solidFill>
              </a:rPr>
              <a:t>Ratio</a:t>
            </a:r>
            <a:r>
              <a:rPr sz="4400" spc="-85" dirty="0">
                <a:solidFill>
                  <a:srgbClr val="000000"/>
                </a:solidFill>
              </a:rPr>
              <a:t> </a:t>
            </a:r>
            <a:r>
              <a:rPr sz="4400" spc="-5" dirty="0">
                <a:solidFill>
                  <a:srgbClr val="000000"/>
                </a:solidFill>
              </a:rPr>
              <a:t>analysis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651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Accounting policies </a:t>
            </a:r>
            <a:r>
              <a:rPr spc="-10" dirty="0"/>
              <a:t>are consistent </a:t>
            </a:r>
            <a:r>
              <a:rPr spc="-5" dirty="0"/>
              <a:t>with </a:t>
            </a:r>
            <a:r>
              <a:rPr spc="-10" dirty="0"/>
              <a:t>previous  year/budget/forecast.</a:t>
            </a: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Accounting policies </a:t>
            </a:r>
            <a:r>
              <a:rPr spc="-10" dirty="0"/>
              <a:t>are broadly </a:t>
            </a:r>
            <a:r>
              <a:rPr spc="-5" dirty="0"/>
              <a:t>similar with that  used </a:t>
            </a:r>
            <a:r>
              <a:rPr dirty="0"/>
              <a:t>in the industry </a:t>
            </a:r>
            <a:r>
              <a:rPr spc="-20" dirty="0"/>
              <a:t>generally, </a:t>
            </a:r>
            <a:r>
              <a:rPr spc="5" dirty="0"/>
              <a:t>e.g. </a:t>
            </a:r>
            <a:r>
              <a:rPr spc="-5" dirty="0"/>
              <a:t>methods of  </a:t>
            </a:r>
            <a:r>
              <a:rPr spc="-15" dirty="0"/>
              <a:t>stock </a:t>
            </a:r>
            <a:r>
              <a:rPr spc="-5" dirty="0"/>
              <a:t>valuation, depreciation,</a:t>
            </a:r>
            <a:r>
              <a:rPr spc="10" dirty="0"/>
              <a:t> </a:t>
            </a:r>
            <a:r>
              <a:rPr spc="-10" dirty="0"/>
              <a:t>etc..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10" dirty="0"/>
              <a:t>Company </a:t>
            </a:r>
            <a:r>
              <a:rPr spc="-5" dirty="0"/>
              <a:t>aims </a:t>
            </a:r>
            <a:r>
              <a:rPr spc="-15" dirty="0"/>
              <a:t>to </a:t>
            </a:r>
            <a:r>
              <a:rPr spc="-10" dirty="0"/>
              <a:t>maximise</a:t>
            </a:r>
            <a:r>
              <a:rPr spc="35" dirty="0"/>
              <a:t> </a:t>
            </a:r>
            <a:r>
              <a:rPr spc="-10" dirty="0"/>
              <a:t>profits.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pc="-5" dirty="0"/>
              <a:t>Inflation, </a:t>
            </a:r>
            <a:r>
              <a:rPr spc="-15" dirty="0"/>
              <a:t>tax </a:t>
            </a:r>
            <a:r>
              <a:rPr dirty="0"/>
              <a:t>is </a:t>
            </a:r>
            <a:r>
              <a:rPr spc="-5" dirty="0"/>
              <a:t>considered </a:t>
            </a:r>
            <a:r>
              <a:rPr spc="-10" dirty="0"/>
              <a:t>constant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4390" y="810844"/>
            <a:ext cx="27451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Assumptions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2476" y="3905250"/>
            <a:ext cx="2368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libri"/>
                <a:cs typeface="Calibri"/>
              </a:rPr>
              <a:t>Limi</a:t>
            </a:r>
            <a:r>
              <a:rPr sz="4000" b="1" spc="-40" dirty="0">
                <a:latin typeface="Calibri"/>
                <a:cs typeface="Calibri"/>
              </a:rPr>
              <a:t>t</a:t>
            </a:r>
            <a:r>
              <a:rPr sz="4000" b="1" spc="-50" dirty="0">
                <a:latin typeface="Calibri"/>
                <a:cs typeface="Calibri"/>
              </a:rPr>
              <a:t>a</a:t>
            </a:r>
            <a:r>
              <a:rPr sz="4000" b="1" spc="-5" dirty="0">
                <a:latin typeface="Calibri"/>
                <a:cs typeface="Calibri"/>
              </a:rPr>
              <a:t>tions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97528" y="4510698"/>
            <a:ext cx="4331335" cy="18554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Lack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0" dirty="0">
                <a:latin typeface="Calibri"/>
                <a:cs typeface="Calibri"/>
              </a:rPr>
              <a:t>detail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financial</a:t>
            </a:r>
            <a:r>
              <a:rPr sz="2000" spc="-15" dirty="0">
                <a:latin typeface="Calibri"/>
                <a:cs typeface="Calibri"/>
              </a:rPr>
              <a:t> statements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5" dirty="0">
                <a:latin typeface="Calibri"/>
                <a:cs typeface="Calibri"/>
              </a:rPr>
              <a:t>Variations </a:t>
            </a:r>
            <a:r>
              <a:rPr sz="2000" spc="-5" dirty="0">
                <a:latin typeface="Calibri"/>
                <a:cs typeface="Calibri"/>
              </a:rPr>
              <a:t>of Accounting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policies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Asset values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10" dirty="0">
                <a:latin typeface="Calibri"/>
                <a:cs typeface="Calibri"/>
              </a:rPr>
              <a:t>Historic cost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revalued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 Prudence </a:t>
            </a:r>
            <a:r>
              <a:rPr sz="2000" spc="-5" dirty="0">
                <a:latin typeface="Calibri"/>
                <a:cs typeface="Calibri"/>
              </a:rPr>
              <a:t>built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figures?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Possible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12179" y="1173480"/>
            <a:ext cx="3023616" cy="20894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31975" y="4652771"/>
            <a:ext cx="2360676" cy="1952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1123" y="4149852"/>
            <a:ext cx="1612391" cy="1453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328159" y="3185160"/>
            <a:ext cx="486156" cy="4861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4" y="167716"/>
            <a:ext cx="53435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77923B"/>
                </a:solidFill>
                <a:latin typeface="Calibri"/>
                <a:cs typeface="Calibri"/>
              </a:rPr>
              <a:t>Ratio analysis:</a:t>
            </a:r>
            <a:r>
              <a:rPr sz="4400" b="1" spc="-40" dirty="0">
                <a:solidFill>
                  <a:srgbClr val="77923B"/>
                </a:solidFill>
                <a:latin typeface="Calibri"/>
                <a:cs typeface="Calibri"/>
              </a:rPr>
              <a:t> </a:t>
            </a:r>
            <a:r>
              <a:rPr sz="4400" b="1" spc="-35" dirty="0">
                <a:solidFill>
                  <a:srgbClr val="77923B"/>
                </a:solidFill>
                <a:latin typeface="Calibri"/>
                <a:cs typeface="Calibri"/>
              </a:rPr>
              <a:t>exercise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2944" y="1292733"/>
            <a:ext cx="62217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Who </a:t>
            </a:r>
            <a:r>
              <a:rPr sz="2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We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Are: The Coca-Cola</a:t>
            </a:r>
            <a:r>
              <a:rPr sz="2800" u="heavy" spc="-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28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Company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89876" y="569976"/>
            <a:ext cx="1321307" cy="13213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43939" y="2205227"/>
            <a:ext cx="6870192" cy="38633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8509" y="467359"/>
            <a:ext cx="53454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solidFill>
                  <a:srgbClr val="77923B"/>
                </a:solidFill>
              </a:rPr>
              <a:t>Ratio </a:t>
            </a:r>
            <a:r>
              <a:rPr sz="4400" spc="-5" dirty="0">
                <a:solidFill>
                  <a:srgbClr val="77923B"/>
                </a:solidFill>
              </a:rPr>
              <a:t>analysis:</a:t>
            </a:r>
            <a:r>
              <a:rPr sz="4400" spc="-70" dirty="0">
                <a:solidFill>
                  <a:srgbClr val="77923B"/>
                </a:solidFill>
              </a:rPr>
              <a:t> </a:t>
            </a:r>
            <a:r>
              <a:rPr sz="4400" spc="-35" dirty="0">
                <a:solidFill>
                  <a:srgbClr val="77923B"/>
                </a:solidFill>
              </a:rPr>
              <a:t>exercise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24127"/>
            <a:ext cx="8316595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305" indent="-34290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Download </a:t>
            </a:r>
            <a:r>
              <a:rPr sz="2400" dirty="0">
                <a:latin typeface="Calibri"/>
                <a:cs typeface="Calibri"/>
              </a:rPr>
              <a:t>the annual </a:t>
            </a:r>
            <a:r>
              <a:rPr sz="2400" spc="-10" dirty="0">
                <a:latin typeface="Calibri"/>
                <a:cs typeface="Calibri"/>
              </a:rPr>
              <a:t>report available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10" dirty="0">
                <a:latin typeface="Calibri"/>
                <a:cs typeface="Calibri"/>
              </a:rPr>
              <a:t>website.  </a:t>
            </a:r>
            <a:r>
              <a:rPr sz="2400" spc="-5" dirty="0">
                <a:latin typeface="Calibri"/>
                <a:cs typeface="Calibri"/>
              </a:rPr>
              <a:t>Identify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company’s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Balance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Sheet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Income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Statement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 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years </a:t>
            </a:r>
            <a:r>
              <a:rPr sz="2400" spc="-5" dirty="0">
                <a:latin typeface="Calibri"/>
                <a:cs typeface="Calibri"/>
              </a:rPr>
              <a:t>2016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2017.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Analyse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financial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using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ratio 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r>
              <a:rPr sz="2400" spc="-5" dirty="0">
                <a:latin typeface="Calibri"/>
                <a:cs typeface="Calibri"/>
              </a:rPr>
              <a:t>. </a:t>
            </a:r>
            <a:r>
              <a:rPr sz="2400" spc="-15" dirty="0">
                <a:latin typeface="Calibri"/>
                <a:cs typeface="Calibri"/>
              </a:rPr>
              <a:t>Specifically, </a:t>
            </a:r>
            <a:r>
              <a:rPr sz="2400" spc="-10" dirty="0">
                <a:latin typeface="Calibri"/>
                <a:cs typeface="Calibri"/>
              </a:rPr>
              <a:t>calculate </a:t>
            </a:r>
            <a:r>
              <a:rPr sz="2400" dirty="0">
                <a:latin typeface="Calibri"/>
                <a:cs typeface="Calibri"/>
              </a:rPr>
              <a:t>liquidity </a:t>
            </a:r>
            <a:r>
              <a:rPr sz="2400" spc="-15" dirty="0">
                <a:latin typeface="Calibri"/>
                <a:cs typeface="Calibri"/>
              </a:rPr>
              <a:t>ratios, </a:t>
            </a:r>
            <a:r>
              <a:rPr sz="2400" spc="-10" dirty="0">
                <a:latin typeface="Calibri"/>
                <a:cs typeface="Calibri"/>
              </a:rPr>
              <a:t>profitability </a:t>
            </a:r>
            <a:r>
              <a:rPr sz="2400" spc="-15" dirty="0">
                <a:latin typeface="Calibri"/>
                <a:cs typeface="Calibri"/>
              </a:rPr>
              <a:t>ratios,  leverage ratios, </a:t>
            </a:r>
            <a:r>
              <a:rPr sz="2400" spc="-10" dirty="0">
                <a:latin typeface="Calibri"/>
                <a:cs typeface="Calibri"/>
              </a:rPr>
              <a:t>working capital </a:t>
            </a:r>
            <a:r>
              <a:rPr sz="2400" spc="-15" dirty="0">
                <a:latin typeface="Calibri"/>
                <a:cs typeface="Calibri"/>
              </a:rPr>
              <a:t>ratios,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valuation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ratios.</a:t>
            </a:r>
            <a:endParaRPr sz="2400">
              <a:latin typeface="Calibri"/>
              <a:cs typeface="Calibri"/>
            </a:endParaRPr>
          </a:p>
          <a:p>
            <a:pPr marL="355600" marR="144780" indent="-342900">
              <a:lnSpc>
                <a:spcPct val="100000"/>
              </a:lnSpc>
              <a:spcBef>
                <a:spcPts val="12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Calibri"/>
                <a:cs typeface="Calibri"/>
              </a:rPr>
              <a:t>Identify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closest </a:t>
            </a:r>
            <a:r>
              <a:rPr sz="2400" u="heavy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competitor</a:t>
            </a:r>
            <a:r>
              <a:rPr sz="2400" spc="-30" dirty="0">
                <a:latin typeface="Calibri"/>
                <a:cs typeface="Calibri"/>
              </a:rPr>
              <a:t>. </a:t>
            </a:r>
            <a:r>
              <a:rPr sz="2400" spc="-20" dirty="0">
                <a:latin typeface="Calibri"/>
                <a:cs typeface="Calibri"/>
              </a:rPr>
              <a:t>Evaluate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financial  </a:t>
            </a:r>
            <a:r>
              <a:rPr sz="2400" spc="-10" dirty="0">
                <a:latin typeface="Calibri"/>
                <a:cs typeface="Calibri"/>
              </a:rPr>
              <a:t>performance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company over </a:t>
            </a:r>
            <a:r>
              <a:rPr sz="2400" dirty="0">
                <a:latin typeface="Calibri"/>
                <a:cs typeface="Calibri"/>
              </a:rPr>
              <a:t>time and with </a:t>
            </a:r>
            <a:r>
              <a:rPr sz="2400" spc="-5" dirty="0">
                <a:latin typeface="Calibri"/>
                <a:cs typeface="Calibri"/>
              </a:rPr>
              <a:t>respect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  </a:t>
            </a:r>
            <a:r>
              <a:rPr sz="2400" spc="-30" dirty="0">
                <a:latin typeface="Calibri"/>
                <a:cs typeface="Calibri"/>
              </a:rPr>
              <a:t>competitor.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72756" y="5035296"/>
            <a:ext cx="1319783" cy="1321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" y="893063"/>
            <a:ext cx="9128759" cy="55290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89" y="346329"/>
            <a:ext cx="54546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s://w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</a:rPr>
              <a:t>ww.c</a:t>
            </a:r>
            <a:r>
              <a:rPr sz="2800" b="0" spc="-25" dirty="0">
                <a:solidFill>
                  <a:srgbClr val="000000"/>
                </a:solidFill>
                <a:latin typeface="Calibri"/>
                <a:cs typeface="Calibri"/>
                <a:hlinkClick r:id="rId3"/>
              </a:rPr>
              <a:t>oca-colacompany.com/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93457" y="390906"/>
            <a:ext cx="791210" cy="1007744"/>
          </a:xfrm>
          <a:custGeom>
            <a:avLst/>
            <a:gdLst/>
            <a:ahLst/>
            <a:cxnLst/>
            <a:rect l="l" t="t" r="r" b="b"/>
            <a:pathLst>
              <a:path w="791209" h="1007744">
                <a:moveTo>
                  <a:pt x="790956" y="611886"/>
                </a:moveTo>
                <a:lnTo>
                  <a:pt x="0" y="611886"/>
                </a:lnTo>
                <a:lnTo>
                  <a:pt x="395477" y="1007364"/>
                </a:lnTo>
                <a:lnTo>
                  <a:pt x="790956" y="611886"/>
                </a:lnTo>
                <a:close/>
              </a:path>
              <a:path w="791209" h="1007744">
                <a:moveTo>
                  <a:pt x="593217" y="0"/>
                </a:moveTo>
                <a:lnTo>
                  <a:pt x="197739" y="0"/>
                </a:lnTo>
                <a:lnTo>
                  <a:pt x="197739" y="611886"/>
                </a:lnTo>
                <a:lnTo>
                  <a:pt x="593217" y="611886"/>
                </a:lnTo>
                <a:lnTo>
                  <a:pt x="5932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93457" y="390906"/>
            <a:ext cx="791210" cy="1007744"/>
          </a:xfrm>
          <a:custGeom>
            <a:avLst/>
            <a:gdLst/>
            <a:ahLst/>
            <a:cxnLst/>
            <a:rect l="l" t="t" r="r" b="b"/>
            <a:pathLst>
              <a:path w="791209" h="1007744">
                <a:moveTo>
                  <a:pt x="0" y="611886"/>
                </a:moveTo>
                <a:lnTo>
                  <a:pt x="197739" y="611886"/>
                </a:lnTo>
                <a:lnTo>
                  <a:pt x="197739" y="0"/>
                </a:lnTo>
                <a:lnTo>
                  <a:pt x="593217" y="0"/>
                </a:lnTo>
                <a:lnTo>
                  <a:pt x="593217" y="611886"/>
                </a:lnTo>
                <a:lnTo>
                  <a:pt x="790956" y="611886"/>
                </a:lnTo>
                <a:lnTo>
                  <a:pt x="395477" y="1007364"/>
                </a:lnTo>
                <a:lnTo>
                  <a:pt x="0" y="611886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4659" y="1397508"/>
            <a:ext cx="1332230" cy="504825"/>
          </a:xfrm>
          <a:custGeom>
            <a:avLst/>
            <a:gdLst/>
            <a:ahLst/>
            <a:cxnLst/>
            <a:rect l="l" t="t" r="r" b="b"/>
            <a:pathLst>
              <a:path w="1332229" h="504825">
                <a:moveTo>
                  <a:pt x="0" y="84074"/>
                </a:moveTo>
                <a:lnTo>
                  <a:pt x="6600" y="51327"/>
                </a:lnTo>
                <a:lnTo>
                  <a:pt x="24606" y="24606"/>
                </a:lnTo>
                <a:lnTo>
                  <a:pt x="51327" y="6600"/>
                </a:lnTo>
                <a:lnTo>
                  <a:pt x="84074" y="0"/>
                </a:lnTo>
                <a:lnTo>
                  <a:pt x="1247902" y="0"/>
                </a:lnTo>
                <a:lnTo>
                  <a:pt x="1280648" y="6600"/>
                </a:lnTo>
                <a:lnTo>
                  <a:pt x="1307369" y="24606"/>
                </a:lnTo>
                <a:lnTo>
                  <a:pt x="1325375" y="51327"/>
                </a:lnTo>
                <a:lnTo>
                  <a:pt x="1331976" y="84074"/>
                </a:lnTo>
                <a:lnTo>
                  <a:pt x="1331976" y="420369"/>
                </a:lnTo>
                <a:lnTo>
                  <a:pt x="1325375" y="453116"/>
                </a:lnTo>
                <a:lnTo>
                  <a:pt x="1307369" y="479837"/>
                </a:lnTo>
                <a:lnTo>
                  <a:pt x="1280648" y="497843"/>
                </a:lnTo>
                <a:lnTo>
                  <a:pt x="1247902" y="504443"/>
                </a:lnTo>
                <a:lnTo>
                  <a:pt x="84074" y="504443"/>
                </a:lnTo>
                <a:lnTo>
                  <a:pt x="51327" y="497843"/>
                </a:lnTo>
                <a:lnTo>
                  <a:pt x="24606" y="479837"/>
                </a:lnTo>
                <a:lnTo>
                  <a:pt x="6600" y="453116"/>
                </a:lnTo>
                <a:lnTo>
                  <a:pt x="0" y="420369"/>
                </a:lnTo>
                <a:lnTo>
                  <a:pt x="0" y="84074"/>
                </a:lnTo>
                <a:close/>
              </a:path>
            </a:pathLst>
          </a:custGeom>
          <a:ln w="762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89" y="379857"/>
            <a:ext cx="4678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http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s://w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</a:rPr>
              <a:t>ww.c</a:t>
            </a:r>
            <a:r>
              <a:rPr sz="2400" b="0" spc="-20" dirty="0">
                <a:solidFill>
                  <a:srgbClr val="000000"/>
                </a:solidFill>
                <a:latin typeface="Calibri"/>
                <a:cs typeface="Calibri"/>
                <a:hlinkClick r:id="rId2"/>
              </a:rPr>
              <a:t>oca-colacompany.com/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278636"/>
            <a:ext cx="9143999" cy="48143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51519" y="1775460"/>
            <a:ext cx="792480" cy="718185"/>
          </a:xfrm>
          <a:custGeom>
            <a:avLst/>
            <a:gdLst/>
            <a:ahLst/>
            <a:cxnLst/>
            <a:rect l="l" t="t" r="r" b="b"/>
            <a:pathLst>
              <a:path w="792479" h="718185">
                <a:moveTo>
                  <a:pt x="0" y="119634"/>
                </a:moveTo>
                <a:lnTo>
                  <a:pt x="9405" y="73080"/>
                </a:lnTo>
                <a:lnTo>
                  <a:pt x="35051" y="35051"/>
                </a:lnTo>
                <a:lnTo>
                  <a:pt x="73080" y="9405"/>
                </a:lnTo>
                <a:lnTo>
                  <a:pt x="119633" y="0"/>
                </a:lnTo>
                <a:lnTo>
                  <a:pt x="672846" y="0"/>
                </a:lnTo>
                <a:lnTo>
                  <a:pt x="719399" y="9405"/>
                </a:lnTo>
                <a:lnTo>
                  <a:pt x="757427" y="35051"/>
                </a:lnTo>
                <a:lnTo>
                  <a:pt x="783074" y="73080"/>
                </a:lnTo>
                <a:lnTo>
                  <a:pt x="792479" y="119634"/>
                </a:lnTo>
                <a:lnTo>
                  <a:pt x="792479" y="598169"/>
                </a:lnTo>
                <a:lnTo>
                  <a:pt x="783074" y="644723"/>
                </a:lnTo>
                <a:lnTo>
                  <a:pt x="757427" y="682751"/>
                </a:lnTo>
                <a:lnTo>
                  <a:pt x="719399" y="708398"/>
                </a:lnTo>
                <a:lnTo>
                  <a:pt x="672846" y="717803"/>
                </a:lnTo>
                <a:lnTo>
                  <a:pt x="119633" y="717803"/>
                </a:lnTo>
                <a:lnTo>
                  <a:pt x="73080" y="708398"/>
                </a:lnTo>
                <a:lnTo>
                  <a:pt x="35051" y="682751"/>
                </a:lnTo>
                <a:lnTo>
                  <a:pt x="9405" y="644723"/>
                </a:lnTo>
                <a:lnTo>
                  <a:pt x="0" y="598169"/>
                </a:lnTo>
                <a:lnTo>
                  <a:pt x="0" y="119634"/>
                </a:lnTo>
                <a:close/>
              </a:path>
            </a:pathLst>
          </a:custGeom>
          <a:ln w="762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67071" y="1775460"/>
            <a:ext cx="1892935" cy="2372995"/>
          </a:xfrm>
          <a:custGeom>
            <a:avLst/>
            <a:gdLst/>
            <a:ahLst/>
            <a:cxnLst/>
            <a:rect l="l" t="t" r="r" b="b"/>
            <a:pathLst>
              <a:path w="1892934" h="2372995">
                <a:moveTo>
                  <a:pt x="0" y="315467"/>
                </a:moveTo>
                <a:lnTo>
                  <a:pt x="3420" y="268846"/>
                </a:lnTo>
                <a:lnTo>
                  <a:pt x="13355" y="224350"/>
                </a:lnTo>
                <a:lnTo>
                  <a:pt x="29317" y="182467"/>
                </a:lnTo>
                <a:lnTo>
                  <a:pt x="50819" y="143685"/>
                </a:lnTo>
                <a:lnTo>
                  <a:pt x="77373" y="108491"/>
                </a:lnTo>
                <a:lnTo>
                  <a:pt x="108491" y="77373"/>
                </a:lnTo>
                <a:lnTo>
                  <a:pt x="143685" y="50819"/>
                </a:lnTo>
                <a:lnTo>
                  <a:pt x="182467" y="29317"/>
                </a:lnTo>
                <a:lnTo>
                  <a:pt x="224350" y="13355"/>
                </a:lnTo>
                <a:lnTo>
                  <a:pt x="268846" y="3420"/>
                </a:lnTo>
                <a:lnTo>
                  <a:pt x="315467" y="0"/>
                </a:lnTo>
                <a:lnTo>
                  <a:pt x="1577339" y="0"/>
                </a:lnTo>
                <a:lnTo>
                  <a:pt x="1623961" y="3420"/>
                </a:lnTo>
                <a:lnTo>
                  <a:pt x="1668457" y="13355"/>
                </a:lnTo>
                <a:lnTo>
                  <a:pt x="1710340" y="29317"/>
                </a:lnTo>
                <a:lnTo>
                  <a:pt x="1749122" y="50819"/>
                </a:lnTo>
                <a:lnTo>
                  <a:pt x="1784316" y="77373"/>
                </a:lnTo>
                <a:lnTo>
                  <a:pt x="1815434" y="108491"/>
                </a:lnTo>
                <a:lnTo>
                  <a:pt x="1841988" y="143685"/>
                </a:lnTo>
                <a:lnTo>
                  <a:pt x="1863490" y="182467"/>
                </a:lnTo>
                <a:lnTo>
                  <a:pt x="1879452" y="224350"/>
                </a:lnTo>
                <a:lnTo>
                  <a:pt x="1889387" y="268846"/>
                </a:lnTo>
                <a:lnTo>
                  <a:pt x="1892807" y="315467"/>
                </a:lnTo>
                <a:lnTo>
                  <a:pt x="1892807" y="2057400"/>
                </a:lnTo>
                <a:lnTo>
                  <a:pt x="1889387" y="2104021"/>
                </a:lnTo>
                <a:lnTo>
                  <a:pt x="1879452" y="2148517"/>
                </a:lnTo>
                <a:lnTo>
                  <a:pt x="1863490" y="2190400"/>
                </a:lnTo>
                <a:lnTo>
                  <a:pt x="1841988" y="2229182"/>
                </a:lnTo>
                <a:lnTo>
                  <a:pt x="1815434" y="2264376"/>
                </a:lnTo>
                <a:lnTo>
                  <a:pt x="1784316" y="2295494"/>
                </a:lnTo>
                <a:lnTo>
                  <a:pt x="1749122" y="2322048"/>
                </a:lnTo>
                <a:lnTo>
                  <a:pt x="1710340" y="2343550"/>
                </a:lnTo>
                <a:lnTo>
                  <a:pt x="1668457" y="2359512"/>
                </a:lnTo>
                <a:lnTo>
                  <a:pt x="1623961" y="2369447"/>
                </a:lnTo>
                <a:lnTo>
                  <a:pt x="1577339" y="2372867"/>
                </a:lnTo>
                <a:lnTo>
                  <a:pt x="315467" y="2372867"/>
                </a:lnTo>
                <a:lnTo>
                  <a:pt x="268846" y="2369447"/>
                </a:lnTo>
                <a:lnTo>
                  <a:pt x="224350" y="2359512"/>
                </a:lnTo>
                <a:lnTo>
                  <a:pt x="182467" y="2343550"/>
                </a:lnTo>
                <a:lnTo>
                  <a:pt x="143685" y="2322048"/>
                </a:lnTo>
                <a:lnTo>
                  <a:pt x="108491" y="2295494"/>
                </a:lnTo>
                <a:lnTo>
                  <a:pt x="77373" y="2264376"/>
                </a:lnTo>
                <a:lnTo>
                  <a:pt x="50819" y="2229182"/>
                </a:lnTo>
                <a:lnTo>
                  <a:pt x="29317" y="2190400"/>
                </a:lnTo>
                <a:lnTo>
                  <a:pt x="13355" y="2148517"/>
                </a:lnTo>
                <a:lnTo>
                  <a:pt x="3420" y="2104021"/>
                </a:lnTo>
                <a:lnTo>
                  <a:pt x="0" y="2057400"/>
                </a:lnTo>
                <a:lnTo>
                  <a:pt x="0" y="315467"/>
                </a:lnTo>
                <a:close/>
              </a:path>
            </a:pathLst>
          </a:custGeom>
          <a:ln w="762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53405" y="555498"/>
            <a:ext cx="791210" cy="1009015"/>
          </a:xfrm>
          <a:custGeom>
            <a:avLst/>
            <a:gdLst/>
            <a:ahLst/>
            <a:cxnLst/>
            <a:rect l="l" t="t" r="r" b="b"/>
            <a:pathLst>
              <a:path w="791210" h="1009015">
                <a:moveTo>
                  <a:pt x="790956" y="613410"/>
                </a:moveTo>
                <a:lnTo>
                  <a:pt x="0" y="613410"/>
                </a:lnTo>
                <a:lnTo>
                  <a:pt x="395478" y="1008888"/>
                </a:lnTo>
                <a:lnTo>
                  <a:pt x="790956" y="613410"/>
                </a:lnTo>
                <a:close/>
              </a:path>
              <a:path w="791210" h="1009015">
                <a:moveTo>
                  <a:pt x="593217" y="0"/>
                </a:moveTo>
                <a:lnTo>
                  <a:pt x="197739" y="0"/>
                </a:lnTo>
                <a:lnTo>
                  <a:pt x="197739" y="613410"/>
                </a:lnTo>
                <a:lnTo>
                  <a:pt x="593217" y="613410"/>
                </a:lnTo>
                <a:lnTo>
                  <a:pt x="59321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153405" y="555498"/>
            <a:ext cx="791210" cy="1009015"/>
          </a:xfrm>
          <a:custGeom>
            <a:avLst/>
            <a:gdLst/>
            <a:ahLst/>
            <a:cxnLst/>
            <a:rect l="l" t="t" r="r" b="b"/>
            <a:pathLst>
              <a:path w="791210" h="1009015">
                <a:moveTo>
                  <a:pt x="0" y="613410"/>
                </a:moveTo>
                <a:lnTo>
                  <a:pt x="197739" y="613410"/>
                </a:lnTo>
                <a:lnTo>
                  <a:pt x="197739" y="0"/>
                </a:lnTo>
                <a:lnTo>
                  <a:pt x="593217" y="0"/>
                </a:lnTo>
                <a:lnTo>
                  <a:pt x="593217" y="613410"/>
                </a:lnTo>
                <a:lnTo>
                  <a:pt x="790956" y="613410"/>
                </a:lnTo>
                <a:lnTo>
                  <a:pt x="395478" y="1008888"/>
                </a:lnTo>
                <a:lnTo>
                  <a:pt x="0" y="61341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8461" y="610362"/>
            <a:ext cx="792480" cy="1009015"/>
          </a:xfrm>
          <a:custGeom>
            <a:avLst/>
            <a:gdLst/>
            <a:ahLst/>
            <a:cxnLst/>
            <a:rect l="l" t="t" r="r" b="b"/>
            <a:pathLst>
              <a:path w="792479" h="1009015">
                <a:moveTo>
                  <a:pt x="792480" y="612648"/>
                </a:moveTo>
                <a:lnTo>
                  <a:pt x="0" y="612648"/>
                </a:lnTo>
                <a:lnTo>
                  <a:pt x="396240" y="1008888"/>
                </a:lnTo>
                <a:lnTo>
                  <a:pt x="792480" y="612648"/>
                </a:lnTo>
                <a:close/>
              </a:path>
              <a:path w="792479" h="1009015">
                <a:moveTo>
                  <a:pt x="594360" y="0"/>
                </a:moveTo>
                <a:lnTo>
                  <a:pt x="198120" y="0"/>
                </a:lnTo>
                <a:lnTo>
                  <a:pt x="198120" y="612648"/>
                </a:lnTo>
                <a:lnTo>
                  <a:pt x="594360" y="612648"/>
                </a:lnTo>
                <a:lnTo>
                  <a:pt x="59436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68461" y="610362"/>
            <a:ext cx="792480" cy="1009015"/>
          </a:xfrm>
          <a:custGeom>
            <a:avLst/>
            <a:gdLst/>
            <a:ahLst/>
            <a:cxnLst/>
            <a:rect l="l" t="t" r="r" b="b"/>
            <a:pathLst>
              <a:path w="792479" h="1009015">
                <a:moveTo>
                  <a:pt x="0" y="612648"/>
                </a:moveTo>
                <a:lnTo>
                  <a:pt x="198120" y="612648"/>
                </a:lnTo>
                <a:lnTo>
                  <a:pt x="198120" y="0"/>
                </a:lnTo>
                <a:lnTo>
                  <a:pt x="594360" y="0"/>
                </a:lnTo>
                <a:lnTo>
                  <a:pt x="594360" y="612648"/>
                </a:lnTo>
                <a:lnTo>
                  <a:pt x="792480" y="612648"/>
                </a:lnTo>
                <a:lnTo>
                  <a:pt x="396240" y="1008888"/>
                </a:lnTo>
                <a:lnTo>
                  <a:pt x="0" y="612648"/>
                </a:lnTo>
                <a:close/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Working </a:t>
            </a:r>
            <a:r>
              <a:rPr spc="-30" dirty="0"/>
              <a:t>towards </a:t>
            </a:r>
            <a:r>
              <a:rPr spc="-5" dirty="0"/>
              <a:t>the</a:t>
            </a:r>
            <a:r>
              <a:rPr spc="60" dirty="0"/>
              <a:t> </a:t>
            </a:r>
            <a:r>
              <a:rPr spc="-5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22" y="1018997"/>
            <a:ext cx="6327140" cy="5163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100"/>
              </a:spcBef>
            </a:pP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Extract </a:t>
            </a:r>
            <a:r>
              <a:rPr sz="2400" b="1" i="1" spc="-10" dirty="0">
                <a:solidFill>
                  <a:srgbClr val="006FC0"/>
                </a:solidFill>
                <a:latin typeface="Calibri"/>
                <a:cs typeface="Calibri"/>
              </a:rPr>
              <a:t>from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the assessment brief (read the full</a:t>
            </a:r>
            <a:endParaRPr sz="2400">
              <a:latin typeface="Calibri"/>
              <a:cs typeface="Calibri"/>
            </a:endParaRPr>
          </a:p>
          <a:p>
            <a:pPr marL="1163320">
              <a:lnSpc>
                <a:spcPct val="100000"/>
              </a:lnSpc>
              <a:spcBef>
                <a:spcPts val="5"/>
              </a:spcBef>
            </a:pP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document </a:t>
            </a:r>
            <a:r>
              <a:rPr sz="2400" b="1" i="1" dirty="0">
                <a:solidFill>
                  <a:srgbClr val="006FC0"/>
                </a:solidFill>
                <a:latin typeface="Calibri"/>
                <a:cs typeface="Calibri"/>
              </a:rPr>
              <a:t>available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on</a:t>
            </a:r>
            <a:r>
              <a:rPr sz="2400" b="1" i="1" spc="-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Moodle:</a:t>
            </a:r>
            <a:endParaRPr sz="2400">
              <a:latin typeface="Calibri"/>
              <a:cs typeface="Calibri"/>
            </a:endParaRPr>
          </a:p>
          <a:p>
            <a:pPr marL="958850" marR="949960" algn="ctr">
              <a:lnSpc>
                <a:spcPct val="100000"/>
              </a:lnSpc>
              <a:spcBef>
                <a:spcPts val="1175"/>
              </a:spcBef>
            </a:pPr>
            <a:r>
              <a:rPr sz="2400" i="1" spc="-5" dirty="0">
                <a:latin typeface="Calibri"/>
                <a:cs typeface="Calibri"/>
              </a:rPr>
              <a:t>Select an international</a:t>
            </a:r>
            <a:r>
              <a:rPr sz="2400" i="1" spc="-75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organisation  </a:t>
            </a:r>
            <a:r>
              <a:rPr sz="2400" i="1" dirty="0">
                <a:latin typeface="Calibri"/>
                <a:cs typeface="Calibri"/>
              </a:rPr>
              <a:t>(of </a:t>
            </a:r>
            <a:r>
              <a:rPr sz="2400" i="1" spc="-5" dirty="0">
                <a:latin typeface="Calibri"/>
                <a:cs typeface="Calibri"/>
              </a:rPr>
              <a:t>your choice </a:t>
            </a:r>
            <a:r>
              <a:rPr sz="2400" i="1" dirty="0">
                <a:latin typeface="Calibri"/>
                <a:cs typeface="Calibri"/>
              </a:rPr>
              <a:t>– </a:t>
            </a:r>
            <a:r>
              <a:rPr sz="2400" i="1" spc="-15" dirty="0">
                <a:latin typeface="Calibri"/>
                <a:cs typeface="Calibri"/>
              </a:rPr>
              <a:t>company</a:t>
            </a:r>
            <a:r>
              <a:rPr sz="2400" i="1" spc="-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A)</a:t>
            </a:r>
            <a:endParaRPr sz="2400">
              <a:latin typeface="Calibri"/>
              <a:cs typeface="Calibri"/>
            </a:endParaRPr>
          </a:p>
          <a:p>
            <a:pPr marL="546100">
              <a:lnSpc>
                <a:spcPct val="100000"/>
              </a:lnSpc>
              <a:spcBef>
                <a:spcPts val="1180"/>
              </a:spcBef>
            </a:pPr>
            <a:r>
              <a:rPr sz="2400" i="1" spc="-5" dirty="0">
                <a:latin typeface="Calibri"/>
                <a:cs typeface="Calibri"/>
              </a:rPr>
              <a:t>Identify </a:t>
            </a:r>
            <a:r>
              <a:rPr sz="2400" i="1" dirty="0">
                <a:latin typeface="Calibri"/>
                <a:cs typeface="Calibri"/>
              </a:rPr>
              <a:t>its </a:t>
            </a:r>
            <a:r>
              <a:rPr sz="2400" i="1" spc="-5" dirty="0">
                <a:latin typeface="Calibri"/>
                <a:cs typeface="Calibri"/>
              </a:rPr>
              <a:t>closest </a:t>
            </a:r>
            <a:r>
              <a:rPr sz="2400" i="1" spc="-10" dirty="0">
                <a:latin typeface="Calibri"/>
                <a:cs typeface="Calibri"/>
              </a:rPr>
              <a:t>competitor </a:t>
            </a:r>
            <a:r>
              <a:rPr sz="2400" i="1" spc="-15" dirty="0">
                <a:latin typeface="Calibri"/>
                <a:cs typeface="Calibri"/>
              </a:rPr>
              <a:t>(company</a:t>
            </a:r>
            <a:r>
              <a:rPr sz="2400" i="1" spc="-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B)</a:t>
            </a:r>
            <a:endParaRPr sz="2400">
              <a:latin typeface="Calibri"/>
              <a:cs typeface="Calibri"/>
            </a:endParaRPr>
          </a:p>
          <a:p>
            <a:pPr marL="12065" marR="5080" algn="ctr">
              <a:lnSpc>
                <a:spcPct val="100000"/>
              </a:lnSpc>
              <a:spcBef>
                <a:spcPts val="1175"/>
              </a:spcBef>
            </a:pPr>
            <a:r>
              <a:rPr sz="2400" i="1" spc="-5" dirty="0">
                <a:latin typeface="Calibri"/>
                <a:cs typeface="Calibri"/>
              </a:rPr>
              <a:t>Present </a:t>
            </a:r>
            <a:r>
              <a:rPr sz="2400" i="1" dirty="0">
                <a:latin typeface="Calibri"/>
                <a:cs typeface="Calibri"/>
              </a:rPr>
              <a:t>the two </a:t>
            </a:r>
            <a:r>
              <a:rPr sz="2400" i="1" spc="-5" dirty="0">
                <a:latin typeface="Calibri"/>
                <a:cs typeface="Calibri"/>
              </a:rPr>
              <a:t>organisations and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criteria used  </a:t>
            </a:r>
            <a:r>
              <a:rPr sz="2400" i="1" spc="-10" dirty="0">
                <a:latin typeface="Calibri"/>
                <a:cs typeface="Calibri"/>
              </a:rPr>
              <a:t>for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identification of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competitor.</a:t>
            </a:r>
            <a:endParaRPr sz="2400">
              <a:latin typeface="Calibri"/>
              <a:cs typeface="Calibri"/>
            </a:endParaRPr>
          </a:p>
          <a:p>
            <a:pPr marL="151130" marR="142240" indent="2540" algn="ctr">
              <a:lnSpc>
                <a:spcPct val="100000"/>
              </a:lnSpc>
              <a:spcBef>
                <a:spcPts val="1180"/>
              </a:spcBef>
            </a:pPr>
            <a:r>
              <a:rPr sz="2400" i="1" dirty="0">
                <a:latin typeface="Calibri"/>
                <a:cs typeface="Calibri"/>
              </a:rPr>
              <a:t>Use ratio </a:t>
            </a:r>
            <a:r>
              <a:rPr sz="2400" i="1" spc="-5" dirty="0">
                <a:latin typeface="Calibri"/>
                <a:cs typeface="Calibri"/>
              </a:rPr>
              <a:t>analysis technique </a:t>
            </a:r>
            <a:r>
              <a:rPr sz="2400" i="1" spc="-15" dirty="0">
                <a:latin typeface="Calibri"/>
                <a:cs typeface="Calibri"/>
              </a:rPr>
              <a:t>to </a:t>
            </a:r>
            <a:r>
              <a:rPr sz="2400" i="1" spc="-10" dirty="0">
                <a:latin typeface="Calibri"/>
                <a:cs typeface="Calibri"/>
              </a:rPr>
              <a:t>evaluate </a:t>
            </a:r>
            <a:r>
              <a:rPr sz="2400" i="1" dirty="0">
                <a:latin typeface="Calibri"/>
                <a:cs typeface="Calibri"/>
              </a:rPr>
              <a:t>the  </a:t>
            </a:r>
            <a:r>
              <a:rPr sz="2400" i="1" spc="-5" dirty="0">
                <a:latin typeface="Calibri"/>
                <a:cs typeface="Calibri"/>
              </a:rPr>
              <a:t>financial performance </a:t>
            </a:r>
            <a:r>
              <a:rPr sz="2400" i="1" dirty="0">
                <a:latin typeface="Calibri"/>
                <a:cs typeface="Calibri"/>
              </a:rPr>
              <a:t>of the two </a:t>
            </a:r>
            <a:r>
              <a:rPr sz="2400" i="1" spc="-5" dirty="0">
                <a:latin typeface="Calibri"/>
                <a:cs typeface="Calibri"/>
              </a:rPr>
              <a:t>organizations  (using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5" dirty="0">
                <a:latin typeface="Calibri"/>
                <a:cs typeface="Calibri"/>
              </a:rPr>
              <a:t>annual financial </a:t>
            </a:r>
            <a:r>
              <a:rPr sz="2400" i="1" spc="-15" dirty="0">
                <a:latin typeface="Calibri"/>
                <a:cs typeface="Calibri"/>
              </a:rPr>
              <a:t>statements </a:t>
            </a:r>
            <a:r>
              <a:rPr sz="2400" i="1" spc="-5" dirty="0">
                <a:latin typeface="Calibri"/>
                <a:cs typeface="Calibri"/>
              </a:rPr>
              <a:t>of </a:t>
            </a:r>
            <a:r>
              <a:rPr sz="2400" i="1" dirty="0">
                <a:latin typeface="Calibri"/>
                <a:cs typeface="Calibri"/>
              </a:rPr>
              <a:t>the </a:t>
            </a:r>
            <a:r>
              <a:rPr sz="2400" i="1" spc="-10" dirty="0">
                <a:latin typeface="Calibri"/>
                <a:cs typeface="Calibri"/>
              </a:rPr>
              <a:t>last  </a:t>
            </a:r>
            <a:r>
              <a:rPr sz="2400" i="1" dirty="0">
                <a:latin typeface="Calibri"/>
                <a:cs typeface="Calibri"/>
              </a:rPr>
              <a:t>two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i="1" spc="-5" dirty="0">
                <a:latin typeface="Calibri"/>
                <a:cs typeface="Calibri"/>
              </a:rPr>
              <a:t>years)</a:t>
            </a:r>
            <a:endParaRPr sz="2400">
              <a:latin typeface="Calibri"/>
              <a:cs typeface="Calibri"/>
            </a:endParaRPr>
          </a:p>
          <a:p>
            <a:pPr marL="15240" algn="ctr">
              <a:lnSpc>
                <a:spcPct val="100000"/>
              </a:lnSpc>
              <a:spcBef>
                <a:spcPts val="1175"/>
              </a:spcBef>
            </a:pPr>
            <a:r>
              <a:rPr sz="2400" b="1" i="1" dirty="0">
                <a:solidFill>
                  <a:srgbClr val="006FC0"/>
                </a:solidFill>
                <a:latin typeface="Calibri"/>
                <a:cs typeface="Calibri"/>
              </a:rPr>
              <a:t>“Ratio analysis </a:t>
            </a:r>
            <a:r>
              <a:rPr sz="2400" b="1" i="1" spc="-10" dirty="0">
                <a:solidFill>
                  <a:srgbClr val="006FC0"/>
                </a:solidFill>
                <a:latin typeface="Calibri"/>
                <a:cs typeface="Calibri"/>
              </a:rPr>
              <a:t>template”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provided on</a:t>
            </a:r>
            <a:r>
              <a:rPr sz="2400" b="1" i="1" spc="-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b="1" i="1" spc="-5" dirty="0">
                <a:solidFill>
                  <a:srgbClr val="006FC0"/>
                </a:solidFill>
                <a:latin typeface="Calibri"/>
                <a:cs typeface="Calibri"/>
              </a:rPr>
              <a:t>Moodle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876288" y="2346960"/>
            <a:ext cx="2162555" cy="216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3582" y="158953"/>
            <a:ext cx="21164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60" dirty="0">
                <a:solidFill>
                  <a:srgbClr val="000000"/>
                </a:solidFill>
              </a:rPr>
              <a:t>R</a:t>
            </a:r>
            <a:r>
              <a:rPr sz="4400" spc="-5" dirty="0">
                <a:solidFill>
                  <a:srgbClr val="000000"/>
                </a:solidFill>
              </a:rPr>
              <a:t>eadings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82065"/>
            <a:ext cx="7982584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953260" algn="l"/>
              </a:tabLst>
            </a:pPr>
            <a:r>
              <a:rPr sz="2400" spc="-10" dirty="0">
                <a:latin typeface="Calibri"/>
                <a:cs typeface="Calibri"/>
              </a:rPr>
              <a:t>Atrill,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5" dirty="0">
                <a:latin typeface="Calibri"/>
                <a:cs typeface="Calibri"/>
              </a:rPr>
              <a:t>P.</a:t>
            </a:r>
            <a:r>
              <a:rPr sz="2400" dirty="0">
                <a:latin typeface="Calibri"/>
                <a:cs typeface="Calibri"/>
              </a:rPr>
              <a:t> and	</a:t>
            </a:r>
            <a:r>
              <a:rPr sz="2400" spc="-25" dirty="0">
                <a:latin typeface="Calibri"/>
                <a:cs typeface="Calibri"/>
              </a:rPr>
              <a:t>McLaney, </a:t>
            </a:r>
            <a:r>
              <a:rPr sz="2400" spc="-5" dirty="0">
                <a:latin typeface="Calibri"/>
                <a:cs typeface="Calibri"/>
              </a:rPr>
              <a:t>E. (2018). </a:t>
            </a:r>
            <a:r>
              <a:rPr sz="2400" i="1" spc="-5" dirty="0">
                <a:latin typeface="Calibri"/>
                <a:cs typeface="Calibri"/>
              </a:rPr>
              <a:t>Management </a:t>
            </a:r>
            <a:r>
              <a:rPr sz="2400" i="1" spc="-10" dirty="0">
                <a:latin typeface="Calibri"/>
                <a:cs typeface="Calibri"/>
              </a:rPr>
              <a:t>Accounting </a:t>
            </a:r>
            <a:r>
              <a:rPr sz="2400" i="1" spc="-15" dirty="0">
                <a:latin typeface="Calibri"/>
                <a:cs typeface="Calibri"/>
              </a:rPr>
              <a:t>for  </a:t>
            </a:r>
            <a:r>
              <a:rPr sz="2400" i="1" spc="-5" dirty="0">
                <a:latin typeface="Calibri"/>
                <a:cs typeface="Calibri"/>
              </a:rPr>
              <a:t>Decision </a:t>
            </a:r>
            <a:r>
              <a:rPr sz="2400" i="1" spc="-10" dirty="0">
                <a:latin typeface="Calibri"/>
                <a:cs typeface="Calibri"/>
              </a:rPr>
              <a:t>Makers</a:t>
            </a:r>
            <a:r>
              <a:rPr sz="2400" spc="-10" dirty="0">
                <a:latin typeface="Calibri"/>
                <a:cs typeface="Calibri"/>
              </a:rPr>
              <a:t>. </a:t>
            </a:r>
            <a:r>
              <a:rPr sz="2400" spc="-15" dirty="0">
                <a:latin typeface="Calibri"/>
                <a:cs typeface="Calibri"/>
              </a:rPr>
              <a:t>Pearson, </a:t>
            </a:r>
            <a:r>
              <a:rPr sz="2400" spc="-5" dirty="0">
                <a:latin typeface="Calibri"/>
                <a:cs typeface="Calibri"/>
              </a:rPr>
              <a:t>9</a:t>
            </a:r>
            <a:r>
              <a:rPr sz="2400" spc="-7" baseline="24305" dirty="0">
                <a:latin typeface="Calibri"/>
                <a:cs typeface="Calibri"/>
              </a:rPr>
              <a:t>th </a:t>
            </a:r>
            <a:r>
              <a:rPr sz="2400" spc="-5" dirty="0">
                <a:latin typeface="Calibri"/>
                <a:cs typeface="Calibri"/>
              </a:rPr>
              <a:t>Edition, </a:t>
            </a:r>
            <a:r>
              <a:rPr sz="2400" b="1" spc="-10" dirty="0">
                <a:latin typeface="Calibri"/>
                <a:cs typeface="Calibri"/>
              </a:rPr>
              <a:t>Chapter</a:t>
            </a:r>
            <a:r>
              <a:rPr sz="2400" b="1" spc="-2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Calibri"/>
                <a:cs typeface="Calibri"/>
              </a:rPr>
              <a:t>Berk, </a:t>
            </a:r>
            <a:r>
              <a:rPr sz="2400" spc="-15" dirty="0">
                <a:latin typeface="Calibri"/>
                <a:cs typeface="Calibri"/>
              </a:rPr>
              <a:t>J.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20" dirty="0">
                <a:latin typeface="Calibri"/>
                <a:cs typeface="Calibri"/>
              </a:rPr>
              <a:t>DeMarzo, </a:t>
            </a:r>
            <a:r>
              <a:rPr sz="2400" spc="-155" dirty="0">
                <a:latin typeface="Calibri"/>
                <a:cs typeface="Calibri"/>
              </a:rPr>
              <a:t>P. </a:t>
            </a:r>
            <a:r>
              <a:rPr sz="2400" spc="-5" dirty="0">
                <a:latin typeface="Calibri"/>
                <a:cs typeface="Calibri"/>
              </a:rPr>
              <a:t>(2017). </a:t>
            </a:r>
            <a:r>
              <a:rPr sz="2400" i="1" spc="-5" dirty="0">
                <a:latin typeface="Calibri"/>
                <a:cs typeface="Calibri"/>
              </a:rPr>
              <a:t>Corporate Finance</a:t>
            </a:r>
            <a:r>
              <a:rPr sz="2400" spc="-5" dirty="0">
                <a:latin typeface="Calibri"/>
                <a:cs typeface="Calibri"/>
              </a:rPr>
              <a:t>.</a:t>
            </a:r>
            <a:r>
              <a:rPr sz="2400" spc="-27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Pearson,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3rd </a:t>
            </a:r>
            <a:r>
              <a:rPr sz="2400" dirty="0">
                <a:latin typeface="Calibri"/>
                <a:cs typeface="Calibri"/>
              </a:rPr>
              <a:t>edition, </a:t>
            </a:r>
            <a:r>
              <a:rPr sz="2400" b="1" spc="-10" dirty="0">
                <a:latin typeface="Calibri"/>
                <a:cs typeface="Calibri"/>
              </a:rPr>
              <a:t>Chapter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7647" y="4292346"/>
            <a:ext cx="55873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30289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Go to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Explore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section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on Moodle  and </a:t>
            </a:r>
            <a:r>
              <a:rPr sz="2800" dirty="0">
                <a:solidFill>
                  <a:srgbClr val="4F81BC"/>
                </a:solidFill>
                <a:latin typeface="Arial"/>
                <a:cs typeface="Arial"/>
              </a:rPr>
              <a:t>to </a:t>
            </a:r>
            <a:r>
              <a:rPr sz="2800" spc="-5" dirty="0">
                <a:solidFill>
                  <a:srgbClr val="4F81BC"/>
                </a:solidFill>
                <a:latin typeface="Arial"/>
                <a:cs typeface="Arial"/>
              </a:rPr>
              <a:t>the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Share &amp; </a:t>
            </a:r>
            <a:r>
              <a:rPr sz="2800" b="1" spc="-10" dirty="0">
                <a:solidFill>
                  <a:srgbClr val="4F81BC"/>
                </a:solidFill>
                <a:latin typeface="Arial"/>
                <a:cs typeface="Arial"/>
              </a:rPr>
              <a:t>Apply</a:t>
            </a:r>
            <a:r>
              <a:rPr sz="2800" b="1" spc="-6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4F81BC"/>
                </a:solidFill>
                <a:latin typeface="Arial"/>
                <a:cs typeface="Arial"/>
              </a:rPr>
              <a:t>seminar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955" y="4279366"/>
            <a:ext cx="2453640" cy="9052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312920"/>
            <a:ext cx="2362200" cy="802005"/>
          </a:xfrm>
          <a:custGeom>
            <a:avLst/>
            <a:gdLst/>
            <a:ahLst/>
            <a:cxnLst/>
            <a:rect l="l" t="t" r="r" b="b"/>
            <a:pathLst>
              <a:path w="2362200" h="802004">
                <a:moveTo>
                  <a:pt x="1961388" y="0"/>
                </a:moveTo>
                <a:lnTo>
                  <a:pt x="1961388" y="200405"/>
                </a:lnTo>
                <a:lnTo>
                  <a:pt x="0" y="200405"/>
                </a:lnTo>
                <a:lnTo>
                  <a:pt x="0" y="601217"/>
                </a:lnTo>
                <a:lnTo>
                  <a:pt x="1961388" y="601217"/>
                </a:lnTo>
                <a:lnTo>
                  <a:pt x="1961388" y="801623"/>
                </a:lnTo>
                <a:lnTo>
                  <a:pt x="2362200" y="400811"/>
                </a:lnTo>
                <a:lnTo>
                  <a:pt x="1961388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312920"/>
            <a:ext cx="2362200" cy="802005"/>
          </a:xfrm>
          <a:custGeom>
            <a:avLst/>
            <a:gdLst/>
            <a:ahLst/>
            <a:cxnLst/>
            <a:rect l="l" t="t" r="r" b="b"/>
            <a:pathLst>
              <a:path w="2362200" h="802004">
                <a:moveTo>
                  <a:pt x="0" y="200405"/>
                </a:moveTo>
                <a:lnTo>
                  <a:pt x="1961388" y="200405"/>
                </a:lnTo>
                <a:lnTo>
                  <a:pt x="1961388" y="0"/>
                </a:lnTo>
                <a:lnTo>
                  <a:pt x="2362200" y="400811"/>
                </a:lnTo>
                <a:lnTo>
                  <a:pt x="1961388" y="801623"/>
                </a:lnTo>
                <a:lnTo>
                  <a:pt x="1961388" y="601217"/>
                </a:lnTo>
                <a:lnTo>
                  <a:pt x="0" y="601217"/>
                </a:lnTo>
                <a:lnTo>
                  <a:pt x="0" y="200405"/>
                </a:lnTo>
                <a:close/>
              </a:path>
            </a:pathLst>
          </a:custGeom>
          <a:ln w="9525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5414" y="962990"/>
            <a:ext cx="5447030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001F5F"/>
                </a:solidFill>
                <a:latin typeface="Calibri"/>
                <a:cs typeface="Calibri"/>
              </a:rPr>
              <a:t>Recap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Financial </a:t>
            </a: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Statement</a:t>
            </a:r>
            <a:r>
              <a:rPr sz="36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Analysis</a:t>
            </a:r>
            <a:endParaRPr sz="3600">
              <a:latin typeface="Calibri"/>
              <a:cs typeface="Calibri"/>
            </a:endParaRPr>
          </a:p>
          <a:p>
            <a:pPr marL="12700" marR="2682240">
              <a:lnSpc>
                <a:spcPct val="200000"/>
              </a:lnSpc>
            </a:pP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Ratio 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Analysis  </a:t>
            </a:r>
            <a:r>
              <a:rPr sz="3600" b="1" dirty="0">
                <a:solidFill>
                  <a:srgbClr val="001F5F"/>
                </a:solidFill>
                <a:latin typeface="Calibri"/>
                <a:cs typeface="Calibri"/>
              </a:rPr>
              <a:t>An</a:t>
            </a:r>
            <a:r>
              <a:rPr sz="3600" b="1" spc="-8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application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b="1" spc="-20" dirty="0">
                <a:solidFill>
                  <a:srgbClr val="001F5F"/>
                </a:solidFill>
                <a:latin typeface="Calibri"/>
                <a:cs typeface="Calibri"/>
              </a:rPr>
              <a:t>to </a:t>
            </a:r>
            <a:r>
              <a:rPr sz="3600" b="1" spc="-10" dirty="0">
                <a:solidFill>
                  <a:srgbClr val="001F5F"/>
                </a:solidFill>
                <a:latin typeface="Calibri"/>
                <a:cs typeface="Calibri"/>
              </a:rPr>
              <a:t>Coca-Cola</a:t>
            </a:r>
            <a:r>
              <a:rPr sz="3600" b="1" spc="-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600" b="1" spc="-15" dirty="0">
                <a:solidFill>
                  <a:srgbClr val="001F5F"/>
                </a:solidFill>
                <a:latin typeface="Calibri"/>
                <a:cs typeface="Calibri"/>
              </a:rPr>
              <a:t>Company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898" y="161036"/>
            <a:ext cx="48482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77923B"/>
                </a:solidFill>
              </a:rPr>
              <a:t>Financial</a:t>
            </a:r>
            <a:r>
              <a:rPr sz="4400" spc="-80" dirty="0">
                <a:solidFill>
                  <a:srgbClr val="77923B"/>
                </a:solidFill>
              </a:rPr>
              <a:t> </a:t>
            </a:r>
            <a:r>
              <a:rPr sz="4400" spc="-20" dirty="0">
                <a:solidFill>
                  <a:srgbClr val="77923B"/>
                </a:solidFill>
              </a:rPr>
              <a:t>Statements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474976" y="1360932"/>
            <a:ext cx="4223385" cy="55499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05410">
              <a:lnSpc>
                <a:spcPct val="100000"/>
              </a:lnSpc>
              <a:spcBef>
                <a:spcPts val="65"/>
              </a:spcBef>
            </a:pPr>
            <a:r>
              <a:rPr sz="3200" spc="-5" dirty="0">
                <a:latin typeface="Calibri"/>
                <a:cs typeface="Calibri"/>
              </a:rPr>
              <a:t>FINANCIAL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5" dirty="0">
                <a:latin typeface="Calibri"/>
                <a:cs typeface="Calibri"/>
              </a:rPr>
              <a:t>STATEMENTS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023" y="3150107"/>
            <a:ext cx="2867025" cy="51371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434975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Calibri"/>
                <a:cs typeface="Calibri"/>
              </a:rPr>
              <a:t>BALANCE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SHEET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31820" y="3150107"/>
            <a:ext cx="3025140" cy="50482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223520">
              <a:lnSpc>
                <a:spcPct val="100000"/>
              </a:lnSpc>
              <a:spcBef>
                <a:spcPts val="395"/>
              </a:spcBef>
            </a:pPr>
            <a:r>
              <a:rPr sz="2400" spc="-10" dirty="0">
                <a:latin typeface="Calibri"/>
                <a:cs typeface="Calibri"/>
              </a:rPr>
              <a:t>INCOME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STATEMENT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7064" y="3150107"/>
            <a:ext cx="2725420" cy="513715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430"/>
              </a:spcBef>
            </a:pPr>
            <a:r>
              <a:rPr sz="2400" spc="-5" dirty="0">
                <a:latin typeface="Calibri"/>
                <a:cs typeface="Calibri"/>
              </a:rPr>
              <a:t>CASH </a:t>
            </a:r>
            <a:r>
              <a:rPr sz="2400" spc="-25" dirty="0">
                <a:latin typeface="Calibri"/>
                <a:cs typeface="Calibri"/>
              </a:rPr>
              <a:t>FLOW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35" dirty="0">
                <a:latin typeface="Calibri"/>
                <a:cs typeface="Calibri"/>
              </a:rPr>
              <a:t>STAT.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40" y="3849751"/>
            <a:ext cx="254000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081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Financial position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specific moment of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14521" y="3832682"/>
            <a:ext cx="247396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Revenues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expenses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period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9845" y="3845814"/>
            <a:ext cx="2457450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Calibri"/>
                <a:cs typeface="Calibri"/>
              </a:rPr>
              <a:t>Cash </a:t>
            </a:r>
            <a:r>
              <a:rPr sz="2000" spc="-10" dirty="0">
                <a:latin typeface="Calibri"/>
                <a:cs typeface="Calibri"/>
              </a:rPr>
              <a:t>inflows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5" dirty="0">
                <a:latin typeface="Calibri"/>
                <a:cs typeface="Calibri"/>
              </a:rPr>
              <a:t>cash  </a:t>
            </a:r>
            <a:r>
              <a:rPr sz="2000" spc="-10" dirty="0">
                <a:latin typeface="Calibri"/>
                <a:cs typeface="Calibri"/>
              </a:rPr>
              <a:t>outflows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 period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 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72896" y="5084064"/>
            <a:ext cx="7129780" cy="815340"/>
          </a:xfrm>
          <a:prstGeom prst="rect">
            <a:avLst/>
          </a:prstGeom>
          <a:solidFill>
            <a:srgbClr val="C5D9F0"/>
          </a:solidFill>
          <a:ln w="9525">
            <a:solidFill>
              <a:srgbClr val="000000"/>
            </a:solidFill>
          </a:ln>
        </p:spPr>
        <p:txBody>
          <a:bodyPr vert="horz" wrap="square" lIns="0" tIns="2349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85"/>
              </a:spcBef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20" dirty="0">
                <a:latin typeface="Calibri"/>
                <a:cs typeface="Calibri"/>
              </a:rPr>
              <a:t>NOTES </a:t>
            </a:r>
            <a:r>
              <a:rPr sz="2400" spc="-4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ACCOUNT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+ </a:t>
            </a:r>
            <a:r>
              <a:rPr sz="2400" spc="-50" dirty="0">
                <a:latin typeface="Calibri"/>
                <a:cs typeface="Calibri"/>
              </a:rPr>
              <a:t>STATEMENT </a:t>
            </a:r>
            <a:r>
              <a:rPr sz="2400" spc="-5" dirty="0">
                <a:latin typeface="Calibri"/>
                <a:cs typeface="Calibri"/>
              </a:rPr>
              <a:t>OF CHANGES </a:t>
            </a:r>
            <a:r>
              <a:rPr sz="2400" dirty="0">
                <a:latin typeface="Calibri"/>
                <a:cs typeface="Calibri"/>
              </a:rPr>
              <a:t>IN </a:t>
            </a:r>
            <a:r>
              <a:rPr sz="2400" spc="-10" dirty="0">
                <a:latin typeface="Calibri"/>
                <a:cs typeface="Calibri"/>
              </a:rPr>
              <a:t>SHAREHOLDERS’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EQUITY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26107" y="2038095"/>
            <a:ext cx="1981200" cy="1112520"/>
          </a:xfrm>
          <a:custGeom>
            <a:avLst/>
            <a:gdLst/>
            <a:ahLst/>
            <a:cxnLst/>
            <a:rect l="l" t="t" r="r" b="b"/>
            <a:pathLst>
              <a:path w="1981200" h="1112520">
                <a:moveTo>
                  <a:pt x="47879" y="1041653"/>
                </a:moveTo>
                <a:lnTo>
                  <a:pt x="0" y="1112012"/>
                </a:lnTo>
                <a:lnTo>
                  <a:pt x="85090" y="1108075"/>
                </a:lnTo>
                <a:lnTo>
                  <a:pt x="73065" y="1086612"/>
                </a:lnTo>
                <a:lnTo>
                  <a:pt x="58547" y="1086612"/>
                </a:lnTo>
                <a:lnTo>
                  <a:pt x="52324" y="1075563"/>
                </a:lnTo>
                <a:lnTo>
                  <a:pt x="63403" y="1069364"/>
                </a:lnTo>
                <a:lnTo>
                  <a:pt x="47879" y="1041653"/>
                </a:lnTo>
                <a:close/>
              </a:path>
              <a:path w="1981200" h="1112520">
                <a:moveTo>
                  <a:pt x="63403" y="1069364"/>
                </a:moveTo>
                <a:lnTo>
                  <a:pt x="52324" y="1075563"/>
                </a:lnTo>
                <a:lnTo>
                  <a:pt x="58547" y="1086612"/>
                </a:lnTo>
                <a:lnTo>
                  <a:pt x="69601" y="1080428"/>
                </a:lnTo>
                <a:lnTo>
                  <a:pt x="63403" y="1069364"/>
                </a:lnTo>
                <a:close/>
              </a:path>
              <a:path w="1981200" h="1112520">
                <a:moveTo>
                  <a:pt x="69601" y="1080428"/>
                </a:moveTo>
                <a:lnTo>
                  <a:pt x="58547" y="1086612"/>
                </a:lnTo>
                <a:lnTo>
                  <a:pt x="73065" y="1086612"/>
                </a:lnTo>
                <a:lnTo>
                  <a:pt x="69601" y="1080428"/>
                </a:lnTo>
                <a:close/>
              </a:path>
              <a:path w="1981200" h="1112520">
                <a:moveTo>
                  <a:pt x="1974977" y="0"/>
                </a:moveTo>
                <a:lnTo>
                  <a:pt x="63403" y="1069364"/>
                </a:lnTo>
                <a:lnTo>
                  <a:pt x="69601" y="1080428"/>
                </a:lnTo>
                <a:lnTo>
                  <a:pt x="1981072" y="11175"/>
                </a:lnTo>
                <a:lnTo>
                  <a:pt x="197497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606416" y="2077085"/>
            <a:ext cx="76200" cy="992505"/>
          </a:xfrm>
          <a:custGeom>
            <a:avLst/>
            <a:gdLst/>
            <a:ahLst/>
            <a:cxnLst/>
            <a:rect l="l" t="t" r="r" b="b"/>
            <a:pathLst>
              <a:path w="76200" h="992505">
                <a:moveTo>
                  <a:pt x="0" y="915669"/>
                </a:moveTo>
                <a:lnTo>
                  <a:pt x="37211" y="992251"/>
                </a:lnTo>
                <a:lnTo>
                  <a:pt x="69854" y="928877"/>
                </a:lnTo>
                <a:lnTo>
                  <a:pt x="44323" y="928877"/>
                </a:lnTo>
                <a:lnTo>
                  <a:pt x="31623" y="928751"/>
                </a:lnTo>
                <a:lnTo>
                  <a:pt x="31765" y="916040"/>
                </a:lnTo>
                <a:lnTo>
                  <a:pt x="0" y="915669"/>
                </a:lnTo>
                <a:close/>
              </a:path>
              <a:path w="76200" h="992505">
                <a:moveTo>
                  <a:pt x="31765" y="916040"/>
                </a:moveTo>
                <a:lnTo>
                  <a:pt x="31623" y="928751"/>
                </a:lnTo>
                <a:lnTo>
                  <a:pt x="44323" y="928877"/>
                </a:lnTo>
                <a:lnTo>
                  <a:pt x="44463" y="916188"/>
                </a:lnTo>
                <a:lnTo>
                  <a:pt x="31765" y="916040"/>
                </a:lnTo>
                <a:close/>
              </a:path>
              <a:path w="76200" h="992505">
                <a:moveTo>
                  <a:pt x="44463" y="916188"/>
                </a:moveTo>
                <a:lnTo>
                  <a:pt x="44323" y="928877"/>
                </a:lnTo>
                <a:lnTo>
                  <a:pt x="69854" y="928877"/>
                </a:lnTo>
                <a:lnTo>
                  <a:pt x="76200" y="916559"/>
                </a:lnTo>
                <a:lnTo>
                  <a:pt x="44463" y="916188"/>
                </a:lnTo>
                <a:close/>
              </a:path>
              <a:path w="76200" h="992505">
                <a:moveTo>
                  <a:pt x="42037" y="0"/>
                </a:moveTo>
                <a:lnTo>
                  <a:pt x="31765" y="916040"/>
                </a:lnTo>
                <a:lnTo>
                  <a:pt x="44463" y="916188"/>
                </a:lnTo>
                <a:lnTo>
                  <a:pt x="54610" y="253"/>
                </a:lnTo>
                <a:lnTo>
                  <a:pt x="42037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80532" y="2071623"/>
            <a:ext cx="1738630" cy="950594"/>
          </a:xfrm>
          <a:custGeom>
            <a:avLst/>
            <a:gdLst/>
            <a:ahLst/>
            <a:cxnLst/>
            <a:rect l="l" t="t" r="r" b="b"/>
            <a:pathLst>
              <a:path w="1738629" h="950594">
                <a:moveTo>
                  <a:pt x="1668219" y="919278"/>
                </a:moveTo>
                <a:lnTo>
                  <a:pt x="1653032" y="947165"/>
                </a:lnTo>
                <a:lnTo>
                  <a:pt x="1738121" y="950087"/>
                </a:lnTo>
                <a:lnTo>
                  <a:pt x="1720876" y="925322"/>
                </a:lnTo>
                <a:lnTo>
                  <a:pt x="1679320" y="925322"/>
                </a:lnTo>
                <a:lnTo>
                  <a:pt x="1668219" y="919278"/>
                </a:lnTo>
                <a:close/>
              </a:path>
              <a:path w="1738629" h="950594">
                <a:moveTo>
                  <a:pt x="1674254" y="908195"/>
                </a:moveTo>
                <a:lnTo>
                  <a:pt x="1668219" y="919278"/>
                </a:lnTo>
                <a:lnTo>
                  <a:pt x="1679320" y="925322"/>
                </a:lnTo>
                <a:lnTo>
                  <a:pt x="1685416" y="914273"/>
                </a:lnTo>
                <a:lnTo>
                  <a:pt x="1674254" y="908195"/>
                </a:lnTo>
                <a:close/>
              </a:path>
              <a:path w="1738629" h="950594">
                <a:moveTo>
                  <a:pt x="1689481" y="880237"/>
                </a:moveTo>
                <a:lnTo>
                  <a:pt x="1674254" y="908195"/>
                </a:lnTo>
                <a:lnTo>
                  <a:pt x="1685416" y="914273"/>
                </a:lnTo>
                <a:lnTo>
                  <a:pt x="1679320" y="925322"/>
                </a:lnTo>
                <a:lnTo>
                  <a:pt x="1720876" y="925322"/>
                </a:lnTo>
                <a:lnTo>
                  <a:pt x="1689481" y="880237"/>
                </a:lnTo>
                <a:close/>
              </a:path>
              <a:path w="1738629" h="950594">
                <a:moveTo>
                  <a:pt x="6095" y="0"/>
                </a:moveTo>
                <a:lnTo>
                  <a:pt x="0" y="11175"/>
                </a:lnTo>
                <a:lnTo>
                  <a:pt x="1668219" y="919278"/>
                </a:lnTo>
                <a:lnTo>
                  <a:pt x="1674254" y="908195"/>
                </a:lnTo>
                <a:lnTo>
                  <a:pt x="6095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611" y="2217420"/>
            <a:ext cx="1115568" cy="827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73779" y="2350007"/>
            <a:ext cx="2023872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853171" y="2043683"/>
            <a:ext cx="1133855" cy="101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1685" y="268046"/>
            <a:ext cx="35039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7923B"/>
                </a:solidFill>
              </a:rPr>
              <a:t>The </a:t>
            </a:r>
            <a:r>
              <a:rPr sz="3600" dirty="0">
                <a:solidFill>
                  <a:srgbClr val="77923B"/>
                </a:solidFill>
              </a:rPr>
              <a:t>Balance</a:t>
            </a:r>
            <a:r>
              <a:rPr sz="3600" spc="-75" dirty="0">
                <a:solidFill>
                  <a:srgbClr val="77923B"/>
                </a:solidFill>
              </a:rPr>
              <a:t> </a:t>
            </a:r>
            <a:r>
              <a:rPr sz="3600" spc="-5" dirty="0">
                <a:solidFill>
                  <a:srgbClr val="77923B"/>
                </a:solidFill>
              </a:rPr>
              <a:t>Sheet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35940" y="1207084"/>
            <a:ext cx="8032115" cy="1553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5" dirty="0">
                <a:latin typeface="Calibri"/>
                <a:cs typeface="Calibri"/>
              </a:rPr>
              <a:t>The balance </a:t>
            </a:r>
            <a:r>
              <a:rPr sz="2800" spc="-10" dirty="0">
                <a:latin typeface="Calibri"/>
                <a:cs typeface="Calibri"/>
              </a:rPr>
              <a:t>sheet,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of financial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position: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lists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0" dirty="0">
                <a:latin typeface="Calibri"/>
                <a:cs typeface="Calibri"/>
              </a:rPr>
              <a:t>firm’s </a:t>
            </a:r>
            <a:r>
              <a:rPr sz="2400" b="1" dirty="0">
                <a:latin typeface="Calibri"/>
                <a:cs typeface="Calibri"/>
              </a:rPr>
              <a:t>assets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liabilities</a:t>
            </a:r>
            <a:endParaRPr sz="2400">
              <a:latin typeface="Calibri"/>
              <a:cs typeface="Calibri"/>
            </a:endParaRPr>
          </a:p>
          <a:p>
            <a:pPr marL="756285" marR="440055" lvl="1" indent="-286385">
              <a:lnSpc>
                <a:spcPct val="100000"/>
              </a:lnSpc>
              <a:buFont typeface="Arial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provides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snapshot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25" dirty="0">
                <a:latin typeface="Calibri"/>
                <a:cs typeface="Calibri"/>
              </a:rPr>
              <a:t>firm’s </a:t>
            </a:r>
            <a:r>
              <a:rPr sz="2400" b="1" spc="-5" dirty="0">
                <a:latin typeface="Calibri"/>
                <a:cs typeface="Calibri"/>
              </a:rPr>
              <a:t>financial </a:t>
            </a:r>
            <a:r>
              <a:rPr sz="2400" b="1" dirty="0">
                <a:latin typeface="Calibri"/>
                <a:cs typeface="Calibri"/>
              </a:rPr>
              <a:t>position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a  </a:t>
            </a:r>
            <a:r>
              <a:rPr sz="2400" spc="-10" dirty="0">
                <a:latin typeface="Calibri"/>
                <a:cs typeface="Calibri"/>
              </a:rPr>
              <a:t>given point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442205"/>
            <a:ext cx="618871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18844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Assets: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Cash, </a:t>
            </a:r>
            <a:r>
              <a:rPr sz="2400" spc="-30" dirty="0">
                <a:latin typeface="Calibri"/>
                <a:cs typeface="Calibri"/>
              </a:rPr>
              <a:t>inventory, property, </a:t>
            </a:r>
            <a:r>
              <a:rPr sz="2400" spc="-10" dirty="0">
                <a:latin typeface="Calibri"/>
                <a:cs typeface="Calibri"/>
              </a:rPr>
              <a:t>plant,  </a:t>
            </a:r>
            <a:r>
              <a:rPr sz="2400" spc="-5" dirty="0">
                <a:latin typeface="Calibri"/>
                <a:cs typeface="Calibri"/>
              </a:rPr>
              <a:t>equipment,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investments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Liabilities: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Obligations </a:t>
            </a:r>
            <a:r>
              <a:rPr sz="2400" spc="-15" dirty="0">
                <a:latin typeface="Calibri"/>
                <a:cs typeface="Calibri"/>
              </a:rPr>
              <a:t>to creditors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Equity: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assets </a:t>
            </a:r>
            <a:r>
              <a:rPr sz="2400" dirty="0">
                <a:latin typeface="Calibri"/>
                <a:cs typeface="Calibri"/>
              </a:rPr>
              <a:t>minus liabilities, </a:t>
            </a:r>
            <a:r>
              <a:rPr sz="2400" spc="-30" dirty="0">
                <a:latin typeface="Calibri"/>
                <a:cs typeface="Calibri"/>
              </a:rPr>
              <a:t>firm’s </a:t>
            </a:r>
            <a:r>
              <a:rPr sz="2400" spc="-5" dirty="0">
                <a:latin typeface="Calibri"/>
                <a:cs typeface="Calibri"/>
              </a:rPr>
              <a:t>net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worth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15911" y="4507991"/>
            <a:ext cx="1976627" cy="14676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32281" y="2925317"/>
            <a:ext cx="7801609" cy="1152525"/>
          </a:xfrm>
          <a:prstGeom prst="rect">
            <a:avLst/>
          </a:prstGeom>
          <a:solidFill>
            <a:srgbClr val="B7DEE8"/>
          </a:solidFill>
          <a:ln w="25400">
            <a:solidFill>
              <a:srgbClr val="000000"/>
            </a:solidFill>
          </a:ln>
        </p:spPr>
        <p:txBody>
          <a:bodyPr vert="horz" wrap="square" lIns="0" tIns="635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Balance </a:t>
            </a:r>
            <a:r>
              <a:rPr sz="3200" spc="-5" dirty="0">
                <a:latin typeface="Calibri"/>
                <a:cs typeface="Calibri"/>
              </a:rPr>
              <a:t>Sheet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Equation:</a:t>
            </a:r>
            <a:endParaRPr sz="3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Assets </a:t>
            </a:r>
            <a:r>
              <a:rPr sz="3200" dirty="0">
                <a:latin typeface="Calibri"/>
                <a:cs typeface="Calibri"/>
              </a:rPr>
              <a:t>= </a:t>
            </a:r>
            <a:r>
              <a:rPr sz="3200" spc="-5" dirty="0">
                <a:latin typeface="Calibri"/>
                <a:cs typeface="Calibri"/>
              </a:rPr>
              <a:t>Liabilities </a:t>
            </a:r>
            <a:r>
              <a:rPr sz="3200" dirty="0">
                <a:latin typeface="Calibri"/>
                <a:cs typeface="Calibri"/>
              </a:rPr>
              <a:t>+ </a:t>
            </a:r>
            <a:r>
              <a:rPr sz="3200" spc="-10" dirty="0">
                <a:latin typeface="Calibri"/>
                <a:cs typeface="Calibri"/>
              </a:rPr>
              <a:t>Shareholders’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Equity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66" y="93421"/>
            <a:ext cx="350392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77923B"/>
                </a:solidFill>
              </a:rPr>
              <a:t>The </a:t>
            </a:r>
            <a:r>
              <a:rPr sz="3600" dirty="0">
                <a:solidFill>
                  <a:srgbClr val="77923B"/>
                </a:solidFill>
              </a:rPr>
              <a:t>Balance</a:t>
            </a:r>
            <a:r>
              <a:rPr sz="3600" spc="-75" dirty="0">
                <a:solidFill>
                  <a:srgbClr val="77923B"/>
                </a:solidFill>
              </a:rPr>
              <a:t> </a:t>
            </a:r>
            <a:r>
              <a:rPr sz="3600" spc="-5" dirty="0">
                <a:solidFill>
                  <a:srgbClr val="77923B"/>
                </a:solidFill>
              </a:rPr>
              <a:t>Sheet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91439" y="772668"/>
            <a:ext cx="4335780" cy="5583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677" y="767905"/>
            <a:ext cx="4345305" cy="5593715"/>
          </a:xfrm>
          <a:custGeom>
            <a:avLst/>
            <a:gdLst/>
            <a:ahLst/>
            <a:cxnLst/>
            <a:rect l="l" t="t" r="r" b="b"/>
            <a:pathLst>
              <a:path w="4345305" h="5593715">
                <a:moveTo>
                  <a:pt x="0" y="5593461"/>
                </a:moveTo>
                <a:lnTo>
                  <a:pt x="4345305" y="5593461"/>
                </a:lnTo>
                <a:lnTo>
                  <a:pt x="4345305" y="0"/>
                </a:lnTo>
                <a:lnTo>
                  <a:pt x="0" y="0"/>
                </a:lnTo>
                <a:lnTo>
                  <a:pt x="0" y="5593461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4276" y="1557527"/>
            <a:ext cx="4649724" cy="47914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89450" y="6353746"/>
            <a:ext cx="4654550" cy="0"/>
          </a:xfrm>
          <a:custGeom>
            <a:avLst/>
            <a:gdLst/>
            <a:ahLst/>
            <a:cxnLst/>
            <a:rect l="l" t="t" r="r" b="b"/>
            <a:pathLst>
              <a:path w="4654550">
                <a:moveTo>
                  <a:pt x="0" y="0"/>
                </a:moveTo>
                <a:lnTo>
                  <a:pt x="465455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489450" y="1552765"/>
            <a:ext cx="4654550" cy="4801235"/>
          </a:xfrm>
          <a:custGeom>
            <a:avLst/>
            <a:gdLst/>
            <a:ahLst/>
            <a:cxnLst/>
            <a:rect l="l" t="t" r="r" b="b"/>
            <a:pathLst>
              <a:path w="4654550" h="4801235">
                <a:moveTo>
                  <a:pt x="4654550" y="0"/>
                </a:moveTo>
                <a:lnTo>
                  <a:pt x="0" y="0"/>
                </a:lnTo>
                <a:lnTo>
                  <a:pt x="0" y="4800981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68190" y="218693"/>
            <a:ext cx="4403090" cy="1152525"/>
          </a:xfrm>
          <a:prstGeom prst="rect">
            <a:avLst/>
          </a:prstGeom>
          <a:solidFill>
            <a:srgbClr val="B7DEE8"/>
          </a:solidFill>
          <a:ln w="25400">
            <a:solidFill>
              <a:srgbClr val="000000"/>
            </a:solidFill>
          </a:ln>
        </p:spPr>
        <p:txBody>
          <a:bodyPr vert="horz" wrap="square" lIns="0" tIns="125095" rIns="0" bIns="0" rtlCol="0">
            <a:spAutoFit/>
          </a:bodyPr>
          <a:lstStyle/>
          <a:p>
            <a:pPr marL="278765" marR="141605" indent="-129539">
              <a:lnSpc>
                <a:spcPct val="100000"/>
              </a:lnSpc>
              <a:spcBef>
                <a:spcPts val="985"/>
              </a:spcBef>
            </a:pPr>
            <a:r>
              <a:rPr sz="2800" spc="-5" dirty="0">
                <a:latin typeface="Calibri"/>
                <a:cs typeface="Calibri"/>
              </a:rPr>
              <a:t>The Balance </a:t>
            </a:r>
            <a:r>
              <a:rPr sz="2800" spc="-10" dirty="0">
                <a:latin typeface="Calibri"/>
                <a:cs typeface="Calibri"/>
              </a:rPr>
              <a:t>Sheet </a:t>
            </a:r>
            <a:r>
              <a:rPr sz="2800" spc="-15" dirty="0">
                <a:latin typeface="Calibri"/>
                <a:cs typeface="Calibri"/>
              </a:rPr>
              <a:t>Equation:  </a:t>
            </a:r>
            <a:r>
              <a:rPr sz="2800" spc="-5" dirty="0">
                <a:latin typeface="Calibri"/>
                <a:cs typeface="Calibri"/>
              </a:rPr>
              <a:t>Assets = </a:t>
            </a:r>
            <a:r>
              <a:rPr sz="2800" spc="-10" dirty="0">
                <a:latin typeface="Calibri"/>
                <a:cs typeface="Calibri"/>
              </a:rPr>
              <a:t>Liabilities </a:t>
            </a:r>
            <a:r>
              <a:rPr sz="2800" spc="-5" dirty="0">
                <a:latin typeface="Calibri"/>
                <a:cs typeface="Calibri"/>
              </a:rPr>
              <a:t>+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Equity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846326"/>
            <a:ext cx="1622425" cy="405765"/>
          </a:xfrm>
          <a:custGeom>
            <a:avLst/>
            <a:gdLst/>
            <a:ahLst/>
            <a:cxnLst/>
            <a:rect l="l" t="t" r="r" b="b"/>
            <a:pathLst>
              <a:path w="1622425" h="405764">
                <a:moveTo>
                  <a:pt x="0" y="144198"/>
                </a:moveTo>
                <a:lnTo>
                  <a:pt x="36116" y="120010"/>
                </a:lnTo>
                <a:lnTo>
                  <a:pt x="101105" y="91098"/>
                </a:lnTo>
                <a:lnTo>
                  <a:pt x="140365" y="77778"/>
                </a:lnTo>
                <a:lnTo>
                  <a:pt x="183803" y="65296"/>
                </a:lnTo>
                <a:lnTo>
                  <a:pt x="231170" y="53713"/>
                </a:lnTo>
                <a:lnTo>
                  <a:pt x="282219" y="43090"/>
                </a:lnTo>
                <a:lnTo>
                  <a:pt x="336698" y="33489"/>
                </a:lnTo>
                <a:lnTo>
                  <a:pt x="394361" y="24970"/>
                </a:lnTo>
                <a:lnTo>
                  <a:pt x="454958" y="17594"/>
                </a:lnTo>
                <a:lnTo>
                  <a:pt x="518240" y="11423"/>
                </a:lnTo>
                <a:lnTo>
                  <a:pt x="583958" y="6517"/>
                </a:lnTo>
                <a:lnTo>
                  <a:pt x="651863" y="2937"/>
                </a:lnTo>
                <a:lnTo>
                  <a:pt x="721708" y="744"/>
                </a:lnTo>
                <a:lnTo>
                  <a:pt x="793242" y="0"/>
                </a:lnTo>
                <a:lnTo>
                  <a:pt x="864775" y="744"/>
                </a:lnTo>
                <a:lnTo>
                  <a:pt x="934620" y="2937"/>
                </a:lnTo>
                <a:lnTo>
                  <a:pt x="1002525" y="6517"/>
                </a:lnTo>
                <a:lnTo>
                  <a:pt x="1068243" y="11423"/>
                </a:lnTo>
                <a:lnTo>
                  <a:pt x="1131525" y="17594"/>
                </a:lnTo>
                <a:lnTo>
                  <a:pt x="1192122" y="24970"/>
                </a:lnTo>
                <a:lnTo>
                  <a:pt x="1249785" y="33489"/>
                </a:lnTo>
                <a:lnTo>
                  <a:pt x="1304264" y="43090"/>
                </a:lnTo>
                <a:lnTo>
                  <a:pt x="1355313" y="53713"/>
                </a:lnTo>
                <a:lnTo>
                  <a:pt x="1402680" y="65296"/>
                </a:lnTo>
                <a:lnTo>
                  <a:pt x="1446118" y="77778"/>
                </a:lnTo>
                <a:lnTo>
                  <a:pt x="1485378" y="91098"/>
                </a:lnTo>
                <a:lnTo>
                  <a:pt x="1550367" y="120010"/>
                </a:lnTo>
                <a:lnTo>
                  <a:pt x="1595656" y="151544"/>
                </a:lnTo>
                <a:lnTo>
                  <a:pt x="1619254" y="185210"/>
                </a:lnTo>
                <a:lnTo>
                  <a:pt x="1622298" y="202691"/>
                </a:lnTo>
                <a:lnTo>
                  <a:pt x="1619254" y="220173"/>
                </a:lnTo>
                <a:lnTo>
                  <a:pt x="1595656" y="253839"/>
                </a:lnTo>
                <a:lnTo>
                  <a:pt x="1550367" y="285373"/>
                </a:lnTo>
                <a:lnTo>
                  <a:pt x="1485378" y="314285"/>
                </a:lnTo>
                <a:lnTo>
                  <a:pt x="1446118" y="327605"/>
                </a:lnTo>
                <a:lnTo>
                  <a:pt x="1402680" y="340087"/>
                </a:lnTo>
                <a:lnTo>
                  <a:pt x="1355313" y="351670"/>
                </a:lnTo>
                <a:lnTo>
                  <a:pt x="1304264" y="362293"/>
                </a:lnTo>
                <a:lnTo>
                  <a:pt x="1249785" y="371894"/>
                </a:lnTo>
                <a:lnTo>
                  <a:pt x="1192122" y="380413"/>
                </a:lnTo>
                <a:lnTo>
                  <a:pt x="1131525" y="387789"/>
                </a:lnTo>
                <a:lnTo>
                  <a:pt x="1068243" y="393960"/>
                </a:lnTo>
                <a:lnTo>
                  <a:pt x="1002525" y="398866"/>
                </a:lnTo>
                <a:lnTo>
                  <a:pt x="934620" y="402446"/>
                </a:lnTo>
                <a:lnTo>
                  <a:pt x="864775" y="404639"/>
                </a:lnTo>
                <a:lnTo>
                  <a:pt x="793242" y="405384"/>
                </a:lnTo>
                <a:lnTo>
                  <a:pt x="721708" y="404639"/>
                </a:lnTo>
                <a:lnTo>
                  <a:pt x="651863" y="402446"/>
                </a:lnTo>
                <a:lnTo>
                  <a:pt x="583958" y="398866"/>
                </a:lnTo>
                <a:lnTo>
                  <a:pt x="518240" y="393960"/>
                </a:lnTo>
                <a:lnTo>
                  <a:pt x="454958" y="387789"/>
                </a:lnTo>
                <a:lnTo>
                  <a:pt x="394361" y="380413"/>
                </a:lnTo>
                <a:lnTo>
                  <a:pt x="336698" y="371894"/>
                </a:lnTo>
                <a:lnTo>
                  <a:pt x="282219" y="362293"/>
                </a:lnTo>
                <a:lnTo>
                  <a:pt x="231170" y="351670"/>
                </a:lnTo>
                <a:lnTo>
                  <a:pt x="183803" y="340087"/>
                </a:lnTo>
                <a:lnTo>
                  <a:pt x="140365" y="327605"/>
                </a:lnTo>
                <a:lnTo>
                  <a:pt x="101105" y="314285"/>
                </a:lnTo>
                <a:lnTo>
                  <a:pt x="36116" y="285373"/>
                </a:lnTo>
                <a:lnTo>
                  <a:pt x="0" y="261185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3429761"/>
            <a:ext cx="1622425" cy="405765"/>
          </a:xfrm>
          <a:custGeom>
            <a:avLst/>
            <a:gdLst/>
            <a:ahLst/>
            <a:cxnLst/>
            <a:rect l="l" t="t" r="r" b="b"/>
            <a:pathLst>
              <a:path w="1622425" h="405764">
                <a:moveTo>
                  <a:pt x="0" y="144198"/>
                </a:moveTo>
                <a:lnTo>
                  <a:pt x="36116" y="120010"/>
                </a:lnTo>
                <a:lnTo>
                  <a:pt x="101105" y="91098"/>
                </a:lnTo>
                <a:lnTo>
                  <a:pt x="140365" y="77778"/>
                </a:lnTo>
                <a:lnTo>
                  <a:pt x="183803" y="65296"/>
                </a:lnTo>
                <a:lnTo>
                  <a:pt x="231170" y="53713"/>
                </a:lnTo>
                <a:lnTo>
                  <a:pt x="282219" y="43090"/>
                </a:lnTo>
                <a:lnTo>
                  <a:pt x="336698" y="33489"/>
                </a:lnTo>
                <a:lnTo>
                  <a:pt x="394361" y="24970"/>
                </a:lnTo>
                <a:lnTo>
                  <a:pt x="454958" y="17594"/>
                </a:lnTo>
                <a:lnTo>
                  <a:pt x="518240" y="11423"/>
                </a:lnTo>
                <a:lnTo>
                  <a:pt x="583958" y="6517"/>
                </a:lnTo>
                <a:lnTo>
                  <a:pt x="651863" y="2937"/>
                </a:lnTo>
                <a:lnTo>
                  <a:pt x="721708" y="744"/>
                </a:lnTo>
                <a:lnTo>
                  <a:pt x="793242" y="0"/>
                </a:lnTo>
                <a:lnTo>
                  <a:pt x="864775" y="744"/>
                </a:lnTo>
                <a:lnTo>
                  <a:pt x="934620" y="2937"/>
                </a:lnTo>
                <a:lnTo>
                  <a:pt x="1002525" y="6517"/>
                </a:lnTo>
                <a:lnTo>
                  <a:pt x="1068243" y="11423"/>
                </a:lnTo>
                <a:lnTo>
                  <a:pt x="1131525" y="17594"/>
                </a:lnTo>
                <a:lnTo>
                  <a:pt x="1192122" y="24970"/>
                </a:lnTo>
                <a:lnTo>
                  <a:pt x="1249785" y="33489"/>
                </a:lnTo>
                <a:lnTo>
                  <a:pt x="1304264" y="43090"/>
                </a:lnTo>
                <a:lnTo>
                  <a:pt x="1355313" y="53713"/>
                </a:lnTo>
                <a:lnTo>
                  <a:pt x="1402680" y="65296"/>
                </a:lnTo>
                <a:lnTo>
                  <a:pt x="1446118" y="77778"/>
                </a:lnTo>
                <a:lnTo>
                  <a:pt x="1485378" y="91098"/>
                </a:lnTo>
                <a:lnTo>
                  <a:pt x="1550367" y="120010"/>
                </a:lnTo>
                <a:lnTo>
                  <a:pt x="1595656" y="151544"/>
                </a:lnTo>
                <a:lnTo>
                  <a:pt x="1619254" y="185210"/>
                </a:lnTo>
                <a:lnTo>
                  <a:pt x="1622298" y="202692"/>
                </a:lnTo>
                <a:lnTo>
                  <a:pt x="1619254" y="220173"/>
                </a:lnTo>
                <a:lnTo>
                  <a:pt x="1595656" y="253839"/>
                </a:lnTo>
                <a:lnTo>
                  <a:pt x="1550367" y="285373"/>
                </a:lnTo>
                <a:lnTo>
                  <a:pt x="1485378" y="314285"/>
                </a:lnTo>
                <a:lnTo>
                  <a:pt x="1446118" y="327605"/>
                </a:lnTo>
                <a:lnTo>
                  <a:pt x="1402680" y="340087"/>
                </a:lnTo>
                <a:lnTo>
                  <a:pt x="1355313" y="351670"/>
                </a:lnTo>
                <a:lnTo>
                  <a:pt x="1304264" y="362293"/>
                </a:lnTo>
                <a:lnTo>
                  <a:pt x="1249785" y="371894"/>
                </a:lnTo>
                <a:lnTo>
                  <a:pt x="1192122" y="380413"/>
                </a:lnTo>
                <a:lnTo>
                  <a:pt x="1131525" y="387789"/>
                </a:lnTo>
                <a:lnTo>
                  <a:pt x="1068243" y="393960"/>
                </a:lnTo>
                <a:lnTo>
                  <a:pt x="1002525" y="398866"/>
                </a:lnTo>
                <a:lnTo>
                  <a:pt x="934620" y="402446"/>
                </a:lnTo>
                <a:lnTo>
                  <a:pt x="864775" y="404639"/>
                </a:lnTo>
                <a:lnTo>
                  <a:pt x="793242" y="405383"/>
                </a:lnTo>
                <a:lnTo>
                  <a:pt x="721708" y="404639"/>
                </a:lnTo>
                <a:lnTo>
                  <a:pt x="651863" y="402446"/>
                </a:lnTo>
                <a:lnTo>
                  <a:pt x="583958" y="398866"/>
                </a:lnTo>
                <a:lnTo>
                  <a:pt x="518240" y="393960"/>
                </a:lnTo>
                <a:lnTo>
                  <a:pt x="454958" y="387789"/>
                </a:lnTo>
                <a:lnTo>
                  <a:pt x="394361" y="380413"/>
                </a:lnTo>
                <a:lnTo>
                  <a:pt x="336698" y="371894"/>
                </a:lnTo>
                <a:lnTo>
                  <a:pt x="282219" y="362293"/>
                </a:lnTo>
                <a:lnTo>
                  <a:pt x="231170" y="351670"/>
                </a:lnTo>
                <a:lnTo>
                  <a:pt x="183803" y="340087"/>
                </a:lnTo>
                <a:lnTo>
                  <a:pt x="140365" y="327605"/>
                </a:lnTo>
                <a:lnTo>
                  <a:pt x="101105" y="314285"/>
                </a:lnTo>
                <a:lnTo>
                  <a:pt x="36116" y="285373"/>
                </a:lnTo>
                <a:lnTo>
                  <a:pt x="0" y="261185"/>
                </a:lnTo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950458"/>
            <a:ext cx="1622425" cy="405765"/>
          </a:xfrm>
          <a:custGeom>
            <a:avLst/>
            <a:gdLst/>
            <a:ahLst/>
            <a:cxnLst/>
            <a:rect l="l" t="t" r="r" b="b"/>
            <a:pathLst>
              <a:path w="1622425" h="405764">
                <a:moveTo>
                  <a:pt x="0" y="144179"/>
                </a:moveTo>
                <a:lnTo>
                  <a:pt x="36116" y="119988"/>
                </a:lnTo>
                <a:lnTo>
                  <a:pt x="101105" y="91076"/>
                </a:lnTo>
                <a:lnTo>
                  <a:pt x="140365" y="77756"/>
                </a:lnTo>
                <a:lnTo>
                  <a:pt x="183803" y="65276"/>
                </a:lnTo>
                <a:lnTo>
                  <a:pt x="231170" y="53695"/>
                </a:lnTo>
                <a:lnTo>
                  <a:pt x="282219" y="43074"/>
                </a:lnTo>
                <a:lnTo>
                  <a:pt x="336698" y="33476"/>
                </a:lnTo>
                <a:lnTo>
                  <a:pt x="394361" y="24959"/>
                </a:lnTo>
                <a:lnTo>
                  <a:pt x="454958" y="17586"/>
                </a:lnTo>
                <a:lnTo>
                  <a:pt x="518240" y="11417"/>
                </a:lnTo>
                <a:lnTo>
                  <a:pt x="583958" y="6513"/>
                </a:lnTo>
                <a:lnTo>
                  <a:pt x="651863" y="2935"/>
                </a:lnTo>
                <a:lnTo>
                  <a:pt x="721708" y="744"/>
                </a:lnTo>
                <a:lnTo>
                  <a:pt x="793242" y="0"/>
                </a:lnTo>
                <a:lnTo>
                  <a:pt x="864775" y="744"/>
                </a:lnTo>
                <a:lnTo>
                  <a:pt x="934620" y="2935"/>
                </a:lnTo>
                <a:lnTo>
                  <a:pt x="1002525" y="6513"/>
                </a:lnTo>
                <a:lnTo>
                  <a:pt x="1068243" y="11417"/>
                </a:lnTo>
                <a:lnTo>
                  <a:pt x="1131525" y="17586"/>
                </a:lnTo>
                <a:lnTo>
                  <a:pt x="1192122" y="24959"/>
                </a:lnTo>
                <a:lnTo>
                  <a:pt x="1249785" y="33476"/>
                </a:lnTo>
                <a:lnTo>
                  <a:pt x="1304264" y="43074"/>
                </a:lnTo>
                <a:lnTo>
                  <a:pt x="1355313" y="53695"/>
                </a:lnTo>
                <a:lnTo>
                  <a:pt x="1402680" y="65276"/>
                </a:lnTo>
                <a:lnTo>
                  <a:pt x="1446118" y="77756"/>
                </a:lnTo>
                <a:lnTo>
                  <a:pt x="1485378" y="91076"/>
                </a:lnTo>
                <a:lnTo>
                  <a:pt x="1550367" y="119988"/>
                </a:lnTo>
                <a:lnTo>
                  <a:pt x="1595656" y="151527"/>
                </a:lnTo>
                <a:lnTo>
                  <a:pt x="1619254" y="185203"/>
                </a:lnTo>
                <a:lnTo>
                  <a:pt x="1622298" y="202691"/>
                </a:lnTo>
                <a:lnTo>
                  <a:pt x="1619254" y="220180"/>
                </a:lnTo>
                <a:lnTo>
                  <a:pt x="1595656" y="253856"/>
                </a:lnTo>
                <a:lnTo>
                  <a:pt x="1550367" y="285395"/>
                </a:lnTo>
                <a:lnTo>
                  <a:pt x="1485378" y="314307"/>
                </a:lnTo>
                <a:lnTo>
                  <a:pt x="1446118" y="327627"/>
                </a:lnTo>
                <a:lnTo>
                  <a:pt x="1402680" y="340107"/>
                </a:lnTo>
                <a:lnTo>
                  <a:pt x="1355313" y="351688"/>
                </a:lnTo>
                <a:lnTo>
                  <a:pt x="1304264" y="362309"/>
                </a:lnTo>
                <a:lnTo>
                  <a:pt x="1249785" y="371907"/>
                </a:lnTo>
                <a:lnTo>
                  <a:pt x="1192122" y="380424"/>
                </a:lnTo>
                <a:lnTo>
                  <a:pt x="1131525" y="387797"/>
                </a:lnTo>
                <a:lnTo>
                  <a:pt x="1068243" y="393966"/>
                </a:lnTo>
                <a:lnTo>
                  <a:pt x="1002525" y="398870"/>
                </a:lnTo>
                <a:lnTo>
                  <a:pt x="934620" y="402448"/>
                </a:lnTo>
                <a:lnTo>
                  <a:pt x="864775" y="404639"/>
                </a:lnTo>
                <a:lnTo>
                  <a:pt x="793242" y="405383"/>
                </a:lnTo>
                <a:lnTo>
                  <a:pt x="721708" y="404639"/>
                </a:lnTo>
                <a:lnTo>
                  <a:pt x="651863" y="402448"/>
                </a:lnTo>
                <a:lnTo>
                  <a:pt x="583958" y="398870"/>
                </a:lnTo>
                <a:lnTo>
                  <a:pt x="518240" y="393966"/>
                </a:lnTo>
                <a:lnTo>
                  <a:pt x="454958" y="387797"/>
                </a:lnTo>
                <a:lnTo>
                  <a:pt x="394361" y="380424"/>
                </a:lnTo>
                <a:lnTo>
                  <a:pt x="336698" y="371907"/>
                </a:lnTo>
                <a:lnTo>
                  <a:pt x="282219" y="362309"/>
                </a:lnTo>
                <a:lnTo>
                  <a:pt x="231170" y="351688"/>
                </a:lnTo>
                <a:lnTo>
                  <a:pt x="183803" y="340107"/>
                </a:lnTo>
                <a:lnTo>
                  <a:pt x="140365" y="327627"/>
                </a:lnTo>
                <a:lnTo>
                  <a:pt x="101105" y="314307"/>
                </a:lnTo>
                <a:lnTo>
                  <a:pt x="36116" y="285395"/>
                </a:lnTo>
                <a:lnTo>
                  <a:pt x="0" y="261204"/>
                </a:lnTo>
              </a:path>
            </a:pathLst>
          </a:custGeom>
          <a:ln w="253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1238" y="1846326"/>
            <a:ext cx="1658620" cy="405765"/>
          </a:xfrm>
          <a:custGeom>
            <a:avLst/>
            <a:gdLst/>
            <a:ahLst/>
            <a:cxnLst/>
            <a:rect l="l" t="t" r="r" b="b"/>
            <a:pathLst>
              <a:path w="1658620" h="405764">
                <a:moveTo>
                  <a:pt x="0" y="202691"/>
                </a:moveTo>
                <a:lnTo>
                  <a:pt x="26644" y="151544"/>
                </a:lnTo>
                <a:lnTo>
                  <a:pt x="71936" y="120010"/>
                </a:lnTo>
                <a:lnTo>
                  <a:pt x="136929" y="91098"/>
                </a:lnTo>
                <a:lnTo>
                  <a:pt x="176191" y="77778"/>
                </a:lnTo>
                <a:lnTo>
                  <a:pt x="219630" y="65296"/>
                </a:lnTo>
                <a:lnTo>
                  <a:pt x="266999" y="53713"/>
                </a:lnTo>
                <a:lnTo>
                  <a:pt x="318049" y="43090"/>
                </a:lnTo>
                <a:lnTo>
                  <a:pt x="372529" y="33489"/>
                </a:lnTo>
                <a:lnTo>
                  <a:pt x="430192" y="24970"/>
                </a:lnTo>
                <a:lnTo>
                  <a:pt x="490788" y="17594"/>
                </a:lnTo>
                <a:lnTo>
                  <a:pt x="554069" y="11423"/>
                </a:lnTo>
                <a:lnTo>
                  <a:pt x="619785" y="6517"/>
                </a:lnTo>
                <a:lnTo>
                  <a:pt x="687687" y="2937"/>
                </a:lnTo>
                <a:lnTo>
                  <a:pt x="757527" y="744"/>
                </a:lnTo>
                <a:lnTo>
                  <a:pt x="829056" y="0"/>
                </a:lnTo>
                <a:lnTo>
                  <a:pt x="900584" y="744"/>
                </a:lnTo>
                <a:lnTo>
                  <a:pt x="970424" y="2937"/>
                </a:lnTo>
                <a:lnTo>
                  <a:pt x="1038326" y="6517"/>
                </a:lnTo>
                <a:lnTo>
                  <a:pt x="1104042" y="11423"/>
                </a:lnTo>
                <a:lnTo>
                  <a:pt x="1167323" y="17594"/>
                </a:lnTo>
                <a:lnTo>
                  <a:pt x="1227919" y="24970"/>
                </a:lnTo>
                <a:lnTo>
                  <a:pt x="1285582" y="33489"/>
                </a:lnTo>
                <a:lnTo>
                  <a:pt x="1340062" y="43090"/>
                </a:lnTo>
                <a:lnTo>
                  <a:pt x="1391112" y="53713"/>
                </a:lnTo>
                <a:lnTo>
                  <a:pt x="1438481" y="65296"/>
                </a:lnTo>
                <a:lnTo>
                  <a:pt x="1481920" y="77778"/>
                </a:lnTo>
                <a:lnTo>
                  <a:pt x="1521182" y="91098"/>
                </a:lnTo>
                <a:lnTo>
                  <a:pt x="1586175" y="120010"/>
                </a:lnTo>
                <a:lnTo>
                  <a:pt x="1631467" y="151544"/>
                </a:lnTo>
                <a:lnTo>
                  <a:pt x="1655068" y="185210"/>
                </a:lnTo>
                <a:lnTo>
                  <a:pt x="1658112" y="202691"/>
                </a:lnTo>
                <a:lnTo>
                  <a:pt x="1655068" y="220173"/>
                </a:lnTo>
                <a:lnTo>
                  <a:pt x="1631467" y="253839"/>
                </a:lnTo>
                <a:lnTo>
                  <a:pt x="1586175" y="285373"/>
                </a:lnTo>
                <a:lnTo>
                  <a:pt x="1521182" y="314285"/>
                </a:lnTo>
                <a:lnTo>
                  <a:pt x="1481920" y="327605"/>
                </a:lnTo>
                <a:lnTo>
                  <a:pt x="1438481" y="340087"/>
                </a:lnTo>
                <a:lnTo>
                  <a:pt x="1391112" y="351670"/>
                </a:lnTo>
                <a:lnTo>
                  <a:pt x="1340062" y="362293"/>
                </a:lnTo>
                <a:lnTo>
                  <a:pt x="1285582" y="371894"/>
                </a:lnTo>
                <a:lnTo>
                  <a:pt x="1227919" y="380413"/>
                </a:lnTo>
                <a:lnTo>
                  <a:pt x="1167323" y="387789"/>
                </a:lnTo>
                <a:lnTo>
                  <a:pt x="1104042" y="393960"/>
                </a:lnTo>
                <a:lnTo>
                  <a:pt x="1038326" y="398866"/>
                </a:lnTo>
                <a:lnTo>
                  <a:pt x="970424" y="402446"/>
                </a:lnTo>
                <a:lnTo>
                  <a:pt x="900584" y="404639"/>
                </a:lnTo>
                <a:lnTo>
                  <a:pt x="829056" y="405384"/>
                </a:lnTo>
                <a:lnTo>
                  <a:pt x="757527" y="404639"/>
                </a:lnTo>
                <a:lnTo>
                  <a:pt x="687687" y="402446"/>
                </a:lnTo>
                <a:lnTo>
                  <a:pt x="619785" y="398866"/>
                </a:lnTo>
                <a:lnTo>
                  <a:pt x="554069" y="393960"/>
                </a:lnTo>
                <a:lnTo>
                  <a:pt x="490788" y="387789"/>
                </a:lnTo>
                <a:lnTo>
                  <a:pt x="430192" y="380413"/>
                </a:lnTo>
                <a:lnTo>
                  <a:pt x="372529" y="371894"/>
                </a:lnTo>
                <a:lnTo>
                  <a:pt x="318049" y="362293"/>
                </a:lnTo>
                <a:lnTo>
                  <a:pt x="266999" y="351670"/>
                </a:lnTo>
                <a:lnTo>
                  <a:pt x="219630" y="340087"/>
                </a:lnTo>
                <a:lnTo>
                  <a:pt x="176191" y="327605"/>
                </a:lnTo>
                <a:lnTo>
                  <a:pt x="136929" y="314285"/>
                </a:lnTo>
                <a:lnTo>
                  <a:pt x="71936" y="285373"/>
                </a:lnTo>
                <a:lnTo>
                  <a:pt x="26644" y="253839"/>
                </a:lnTo>
                <a:lnTo>
                  <a:pt x="3043" y="220173"/>
                </a:lnTo>
                <a:lnTo>
                  <a:pt x="0" y="202691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4390" y="3384041"/>
            <a:ext cx="1824355" cy="405765"/>
          </a:xfrm>
          <a:custGeom>
            <a:avLst/>
            <a:gdLst/>
            <a:ahLst/>
            <a:cxnLst/>
            <a:rect l="l" t="t" r="r" b="b"/>
            <a:pathLst>
              <a:path w="1824354" h="405764">
                <a:moveTo>
                  <a:pt x="0" y="202692"/>
                </a:moveTo>
                <a:lnTo>
                  <a:pt x="26504" y="154001"/>
                </a:lnTo>
                <a:lnTo>
                  <a:pt x="71669" y="123819"/>
                </a:lnTo>
                <a:lnTo>
                  <a:pt x="136640" y="95947"/>
                </a:lnTo>
                <a:lnTo>
                  <a:pt x="175967" y="83009"/>
                </a:lnTo>
                <a:lnTo>
                  <a:pt x="219541" y="70805"/>
                </a:lnTo>
                <a:lnTo>
                  <a:pt x="267128" y="59388"/>
                </a:lnTo>
                <a:lnTo>
                  <a:pt x="318494" y="48810"/>
                </a:lnTo>
                <a:lnTo>
                  <a:pt x="373404" y="39124"/>
                </a:lnTo>
                <a:lnTo>
                  <a:pt x="431623" y="30381"/>
                </a:lnTo>
                <a:lnTo>
                  <a:pt x="492917" y="22634"/>
                </a:lnTo>
                <a:lnTo>
                  <a:pt x="557051" y="15936"/>
                </a:lnTo>
                <a:lnTo>
                  <a:pt x="623791" y="10338"/>
                </a:lnTo>
                <a:lnTo>
                  <a:pt x="692902" y="5894"/>
                </a:lnTo>
                <a:lnTo>
                  <a:pt x="764149" y="2654"/>
                </a:lnTo>
                <a:lnTo>
                  <a:pt x="837298" y="672"/>
                </a:lnTo>
                <a:lnTo>
                  <a:pt x="912113" y="0"/>
                </a:lnTo>
                <a:lnTo>
                  <a:pt x="986929" y="672"/>
                </a:lnTo>
                <a:lnTo>
                  <a:pt x="1060078" y="2654"/>
                </a:lnTo>
                <a:lnTo>
                  <a:pt x="1131325" y="5894"/>
                </a:lnTo>
                <a:lnTo>
                  <a:pt x="1200436" y="10338"/>
                </a:lnTo>
                <a:lnTo>
                  <a:pt x="1267176" y="15936"/>
                </a:lnTo>
                <a:lnTo>
                  <a:pt x="1331310" y="22634"/>
                </a:lnTo>
                <a:lnTo>
                  <a:pt x="1392604" y="30381"/>
                </a:lnTo>
                <a:lnTo>
                  <a:pt x="1450823" y="39124"/>
                </a:lnTo>
                <a:lnTo>
                  <a:pt x="1505733" y="48810"/>
                </a:lnTo>
                <a:lnTo>
                  <a:pt x="1557099" y="59388"/>
                </a:lnTo>
                <a:lnTo>
                  <a:pt x="1604686" y="70805"/>
                </a:lnTo>
                <a:lnTo>
                  <a:pt x="1648260" y="83009"/>
                </a:lnTo>
                <a:lnTo>
                  <a:pt x="1687587" y="95947"/>
                </a:lnTo>
                <a:lnTo>
                  <a:pt x="1752558" y="123819"/>
                </a:lnTo>
                <a:lnTo>
                  <a:pt x="1797723" y="154001"/>
                </a:lnTo>
                <a:lnTo>
                  <a:pt x="1821204" y="186075"/>
                </a:lnTo>
                <a:lnTo>
                  <a:pt x="1824227" y="202692"/>
                </a:lnTo>
                <a:lnTo>
                  <a:pt x="1821204" y="219308"/>
                </a:lnTo>
                <a:lnTo>
                  <a:pt x="1797723" y="251382"/>
                </a:lnTo>
                <a:lnTo>
                  <a:pt x="1752558" y="281564"/>
                </a:lnTo>
                <a:lnTo>
                  <a:pt x="1687587" y="309436"/>
                </a:lnTo>
                <a:lnTo>
                  <a:pt x="1648260" y="322374"/>
                </a:lnTo>
                <a:lnTo>
                  <a:pt x="1604686" y="334578"/>
                </a:lnTo>
                <a:lnTo>
                  <a:pt x="1557099" y="345995"/>
                </a:lnTo>
                <a:lnTo>
                  <a:pt x="1505733" y="356573"/>
                </a:lnTo>
                <a:lnTo>
                  <a:pt x="1450823" y="366259"/>
                </a:lnTo>
                <a:lnTo>
                  <a:pt x="1392604" y="375002"/>
                </a:lnTo>
                <a:lnTo>
                  <a:pt x="1331310" y="382749"/>
                </a:lnTo>
                <a:lnTo>
                  <a:pt x="1267176" y="389447"/>
                </a:lnTo>
                <a:lnTo>
                  <a:pt x="1200436" y="395045"/>
                </a:lnTo>
                <a:lnTo>
                  <a:pt x="1131325" y="399489"/>
                </a:lnTo>
                <a:lnTo>
                  <a:pt x="1060078" y="402729"/>
                </a:lnTo>
                <a:lnTo>
                  <a:pt x="986929" y="404711"/>
                </a:lnTo>
                <a:lnTo>
                  <a:pt x="912113" y="405384"/>
                </a:lnTo>
                <a:lnTo>
                  <a:pt x="837298" y="404711"/>
                </a:lnTo>
                <a:lnTo>
                  <a:pt x="764149" y="402729"/>
                </a:lnTo>
                <a:lnTo>
                  <a:pt x="692902" y="399489"/>
                </a:lnTo>
                <a:lnTo>
                  <a:pt x="623791" y="395045"/>
                </a:lnTo>
                <a:lnTo>
                  <a:pt x="557051" y="389447"/>
                </a:lnTo>
                <a:lnTo>
                  <a:pt x="492917" y="382749"/>
                </a:lnTo>
                <a:lnTo>
                  <a:pt x="431623" y="375002"/>
                </a:lnTo>
                <a:lnTo>
                  <a:pt x="373404" y="366259"/>
                </a:lnTo>
                <a:lnTo>
                  <a:pt x="318494" y="356573"/>
                </a:lnTo>
                <a:lnTo>
                  <a:pt x="267128" y="345995"/>
                </a:lnTo>
                <a:lnTo>
                  <a:pt x="219541" y="334578"/>
                </a:lnTo>
                <a:lnTo>
                  <a:pt x="175967" y="322374"/>
                </a:lnTo>
                <a:lnTo>
                  <a:pt x="136640" y="309436"/>
                </a:lnTo>
                <a:lnTo>
                  <a:pt x="71669" y="281564"/>
                </a:lnTo>
                <a:lnTo>
                  <a:pt x="26504" y="251382"/>
                </a:lnTo>
                <a:lnTo>
                  <a:pt x="3023" y="219308"/>
                </a:lnTo>
                <a:lnTo>
                  <a:pt x="0" y="202692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0570" y="5464302"/>
            <a:ext cx="1823085" cy="368935"/>
          </a:xfrm>
          <a:custGeom>
            <a:avLst/>
            <a:gdLst/>
            <a:ahLst/>
            <a:cxnLst/>
            <a:rect l="l" t="t" r="r" b="b"/>
            <a:pathLst>
              <a:path w="1823085" h="368935">
                <a:moveTo>
                  <a:pt x="0" y="184404"/>
                </a:moveTo>
                <a:lnTo>
                  <a:pt x="26487" y="140086"/>
                </a:lnTo>
                <a:lnTo>
                  <a:pt x="71622" y="112621"/>
                </a:lnTo>
                <a:lnTo>
                  <a:pt x="136547" y="87263"/>
                </a:lnTo>
                <a:lnTo>
                  <a:pt x="175845" y="75492"/>
                </a:lnTo>
                <a:lnTo>
                  <a:pt x="219386" y="64391"/>
                </a:lnTo>
                <a:lnTo>
                  <a:pt x="266938" y="54006"/>
                </a:lnTo>
                <a:lnTo>
                  <a:pt x="318264" y="44385"/>
                </a:lnTo>
                <a:lnTo>
                  <a:pt x="373130" y="35576"/>
                </a:lnTo>
                <a:lnTo>
                  <a:pt x="431301" y="27625"/>
                </a:lnTo>
                <a:lnTo>
                  <a:pt x="492544" y="20580"/>
                </a:lnTo>
                <a:lnTo>
                  <a:pt x="556623" y="14489"/>
                </a:lnTo>
                <a:lnTo>
                  <a:pt x="623303" y="9400"/>
                </a:lnTo>
                <a:lnTo>
                  <a:pt x="692351" y="5358"/>
                </a:lnTo>
                <a:lnTo>
                  <a:pt x="763532" y="2413"/>
                </a:lnTo>
                <a:lnTo>
                  <a:pt x="836610" y="611"/>
                </a:lnTo>
                <a:lnTo>
                  <a:pt x="911351" y="0"/>
                </a:lnTo>
                <a:lnTo>
                  <a:pt x="986093" y="611"/>
                </a:lnTo>
                <a:lnTo>
                  <a:pt x="1059171" y="2413"/>
                </a:lnTo>
                <a:lnTo>
                  <a:pt x="1130352" y="5358"/>
                </a:lnTo>
                <a:lnTo>
                  <a:pt x="1199400" y="9400"/>
                </a:lnTo>
                <a:lnTo>
                  <a:pt x="1266080" y="14489"/>
                </a:lnTo>
                <a:lnTo>
                  <a:pt x="1330159" y="20580"/>
                </a:lnTo>
                <a:lnTo>
                  <a:pt x="1391402" y="27625"/>
                </a:lnTo>
                <a:lnTo>
                  <a:pt x="1449573" y="35576"/>
                </a:lnTo>
                <a:lnTo>
                  <a:pt x="1504439" y="44385"/>
                </a:lnTo>
                <a:lnTo>
                  <a:pt x="1555765" y="54006"/>
                </a:lnTo>
                <a:lnTo>
                  <a:pt x="1603317" y="64391"/>
                </a:lnTo>
                <a:lnTo>
                  <a:pt x="1646858" y="75492"/>
                </a:lnTo>
                <a:lnTo>
                  <a:pt x="1686156" y="87263"/>
                </a:lnTo>
                <a:lnTo>
                  <a:pt x="1751081" y="112621"/>
                </a:lnTo>
                <a:lnTo>
                  <a:pt x="1796216" y="140086"/>
                </a:lnTo>
                <a:lnTo>
                  <a:pt x="1822703" y="184404"/>
                </a:lnTo>
                <a:lnTo>
                  <a:pt x="1819682" y="199527"/>
                </a:lnTo>
                <a:lnTo>
                  <a:pt x="1776240" y="242689"/>
                </a:lnTo>
                <a:lnTo>
                  <a:pt x="1720975" y="269147"/>
                </a:lnTo>
                <a:lnTo>
                  <a:pt x="1646858" y="293309"/>
                </a:lnTo>
                <a:lnTo>
                  <a:pt x="1603317" y="304411"/>
                </a:lnTo>
                <a:lnTo>
                  <a:pt x="1555765" y="314796"/>
                </a:lnTo>
                <a:lnTo>
                  <a:pt x="1504439" y="324417"/>
                </a:lnTo>
                <a:lnTo>
                  <a:pt x="1449573" y="333228"/>
                </a:lnTo>
                <a:lnTo>
                  <a:pt x="1391402" y="341179"/>
                </a:lnTo>
                <a:lnTo>
                  <a:pt x="1330159" y="348224"/>
                </a:lnTo>
                <a:lnTo>
                  <a:pt x="1266080" y="354316"/>
                </a:lnTo>
                <a:lnTo>
                  <a:pt x="1199400" y="359406"/>
                </a:lnTo>
                <a:lnTo>
                  <a:pt x="1130352" y="363448"/>
                </a:lnTo>
                <a:lnTo>
                  <a:pt x="1059171" y="366394"/>
                </a:lnTo>
                <a:lnTo>
                  <a:pt x="986093" y="368196"/>
                </a:lnTo>
                <a:lnTo>
                  <a:pt x="911351" y="368808"/>
                </a:lnTo>
                <a:lnTo>
                  <a:pt x="836610" y="368196"/>
                </a:lnTo>
                <a:lnTo>
                  <a:pt x="763532" y="366394"/>
                </a:lnTo>
                <a:lnTo>
                  <a:pt x="692351" y="363448"/>
                </a:lnTo>
                <a:lnTo>
                  <a:pt x="623303" y="359406"/>
                </a:lnTo>
                <a:lnTo>
                  <a:pt x="556623" y="354316"/>
                </a:lnTo>
                <a:lnTo>
                  <a:pt x="492544" y="348224"/>
                </a:lnTo>
                <a:lnTo>
                  <a:pt x="431301" y="341179"/>
                </a:lnTo>
                <a:lnTo>
                  <a:pt x="373130" y="333228"/>
                </a:lnTo>
                <a:lnTo>
                  <a:pt x="318264" y="324417"/>
                </a:lnTo>
                <a:lnTo>
                  <a:pt x="266938" y="314796"/>
                </a:lnTo>
                <a:lnTo>
                  <a:pt x="219386" y="304411"/>
                </a:lnTo>
                <a:lnTo>
                  <a:pt x="175845" y="293309"/>
                </a:lnTo>
                <a:lnTo>
                  <a:pt x="136547" y="281539"/>
                </a:lnTo>
                <a:lnTo>
                  <a:pt x="71622" y="256181"/>
                </a:lnTo>
                <a:lnTo>
                  <a:pt x="26487" y="228717"/>
                </a:lnTo>
                <a:lnTo>
                  <a:pt x="0" y="18440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772917" y="5877305"/>
            <a:ext cx="850900" cy="447040"/>
          </a:xfrm>
          <a:custGeom>
            <a:avLst/>
            <a:gdLst/>
            <a:ahLst/>
            <a:cxnLst/>
            <a:rect l="l" t="t" r="r" b="b"/>
            <a:pathLst>
              <a:path w="850900" h="447039">
                <a:moveTo>
                  <a:pt x="0" y="223266"/>
                </a:moveTo>
                <a:lnTo>
                  <a:pt x="18002" y="158784"/>
                </a:lnTo>
                <a:lnTo>
                  <a:pt x="68503" y="101696"/>
                </a:lnTo>
                <a:lnTo>
                  <a:pt x="104295" y="76787"/>
                </a:lnTo>
                <a:lnTo>
                  <a:pt x="146238" y="54764"/>
                </a:lnTo>
                <a:lnTo>
                  <a:pt x="193675" y="35970"/>
                </a:lnTo>
                <a:lnTo>
                  <a:pt x="245946" y="20751"/>
                </a:lnTo>
                <a:lnTo>
                  <a:pt x="302396" y="9453"/>
                </a:lnTo>
                <a:lnTo>
                  <a:pt x="362365" y="2420"/>
                </a:lnTo>
                <a:lnTo>
                  <a:pt x="425195" y="0"/>
                </a:lnTo>
                <a:lnTo>
                  <a:pt x="488026" y="2420"/>
                </a:lnTo>
                <a:lnTo>
                  <a:pt x="547995" y="9453"/>
                </a:lnTo>
                <a:lnTo>
                  <a:pt x="604445" y="20751"/>
                </a:lnTo>
                <a:lnTo>
                  <a:pt x="656716" y="35970"/>
                </a:lnTo>
                <a:lnTo>
                  <a:pt x="704153" y="54764"/>
                </a:lnTo>
                <a:lnTo>
                  <a:pt x="746096" y="76787"/>
                </a:lnTo>
                <a:lnTo>
                  <a:pt x="781888" y="101696"/>
                </a:lnTo>
                <a:lnTo>
                  <a:pt x="810872" y="129143"/>
                </a:lnTo>
                <a:lnTo>
                  <a:pt x="845781" y="190273"/>
                </a:lnTo>
                <a:lnTo>
                  <a:pt x="850392" y="223266"/>
                </a:lnTo>
                <a:lnTo>
                  <a:pt x="845781" y="256258"/>
                </a:lnTo>
                <a:lnTo>
                  <a:pt x="810872" y="317388"/>
                </a:lnTo>
                <a:lnTo>
                  <a:pt x="781888" y="344835"/>
                </a:lnTo>
                <a:lnTo>
                  <a:pt x="746096" y="369744"/>
                </a:lnTo>
                <a:lnTo>
                  <a:pt x="704153" y="391767"/>
                </a:lnTo>
                <a:lnTo>
                  <a:pt x="656716" y="410561"/>
                </a:lnTo>
                <a:lnTo>
                  <a:pt x="604445" y="425780"/>
                </a:lnTo>
                <a:lnTo>
                  <a:pt x="547995" y="437078"/>
                </a:lnTo>
                <a:lnTo>
                  <a:pt x="488026" y="444111"/>
                </a:lnTo>
                <a:lnTo>
                  <a:pt x="425195" y="446532"/>
                </a:lnTo>
                <a:lnTo>
                  <a:pt x="362365" y="444111"/>
                </a:lnTo>
                <a:lnTo>
                  <a:pt x="302396" y="437078"/>
                </a:lnTo>
                <a:lnTo>
                  <a:pt x="245946" y="425780"/>
                </a:lnTo>
                <a:lnTo>
                  <a:pt x="193675" y="410561"/>
                </a:lnTo>
                <a:lnTo>
                  <a:pt x="146238" y="391767"/>
                </a:lnTo>
                <a:lnTo>
                  <a:pt x="104295" y="369744"/>
                </a:lnTo>
                <a:lnTo>
                  <a:pt x="68503" y="344835"/>
                </a:lnTo>
                <a:lnTo>
                  <a:pt x="39519" y="317388"/>
                </a:lnTo>
                <a:lnTo>
                  <a:pt x="4610" y="256258"/>
                </a:lnTo>
                <a:lnTo>
                  <a:pt x="0" y="223266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83245" y="5877305"/>
            <a:ext cx="850900" cy="447040"/>
          </a:xfrm>
          <a:custGeom>
            <a:avLst/>
            <a:gdLst/>
            <a:ahLst/>
            <a:cxnLst/>
            <a:rect l="l" t="t" r="r" b="b"/>
            <a:pathLst>
              <a:path w="850900" h="447039">
                <a:moveTo>
                  <a:pt x="0" y="223266"/>
                </a:moveTo>
                <a:lnTo>
                  <a:pt x="18002" y="158784"/>
                </a:lnTo>
                <a:lnTo>
                  <a:pt x="68503" y="101696"/>
                </a:lnTo>
                <a:lnTo>
                  <a:pt x="104295" y="76787"/>
                </a:lnTo>
                <a:lnTo>
                  <a:pt x="146238" y="54764"/>
                </a:lnTo>
                <a:lnTo>
                  <a:pt x="193675" y="35970"/>
                </a:lnTo>
                <a:lnTo>
                  <a:pt x="245946" y="20751"/>
                </a:lnTo>
                <a:lnTo>
                  <a:pt x="302396" y="9453"/>
                </a:lnTo>
                <a:lnTo>
                  <a:pt x="362365" y="2420"/>
                </a:lnTo>
                <a:lnTo>
                  <a:pt x="425196" y="0"/>
                </a:lnTo>
                <a:lnTo>
                  <a:pt x="488026" y="2420"/>
                </a:lnTo>
                <a:lnTo>
                  <a:pt x="547995" y="9453"/>
                </a:lnTo>
                <a:lnTo>
                  <a:pt x="604445" y="20751"/>
                </a:lnTo>
                <a:lnTo>
                  <a:pt x="656716" y="35970"/>
                </a:lnTo>
                <a:lnTo>
                  <a:pt x="704153" y="54764"/>
                </a:lnTo>
                <a:lnTo>
                  <a:pt x="746096" y="76787"/>
                </a:lnTo>
                <a:lnTo>
                  <a:pt x="781888" y="101696"/>
                </a:lnTo>
                <a:lnTo>
                  <a:pt x="810872" y="129143"/>
                </a:lnTo>
                <a:lnTo>
                  <a:pt x="845781" y="190273"/>
                </a:lnTo>
                <a:lnTo>
                  <a:pt x="850392" y="223266"/>
                </a:lnTo>
                <a:lnTo>
                  <a:pt x="845781" y="256258"/>
                </a:lnTo>
                <a:lnTo>
                  <a:pt x="810872" y="317388"/>
                </a:lnTo>
                <a:lnTo>
                  <a:pt x="781888" y="344835"/>
                </a:lnTo>
                <a:lnTo>
                  <a:pt x="746096" y="369744"/>
                </a:lnTo>
                <a:lnTo>
                  <a:pt x="704153" y="391767"/>
                </a:lnTo>
                <a:lnTo>
                  <a:pt x="656716" y="410561"/>
                </a:lnTo>
                <a:lnTo>
                  <a:pt x="604445" y="425780"/>
                </a:lnTo>
                <a:lnTo>
                  <a:pt x="547995" y="437078"/>
                </a:lnTo>
                <a:lnTo>
                  <a:pt x="488026" y="444111"/>
                </a:lnTo>
                <a:lnTo>
                  <a:pt x="425196" y="446532"/>
                </a:lnTo>
                <a:lnTo>
                  <a:pt x="362365" y="444111"/>
                </a:lnTo>
                <a:lnTo>
                  <a:pt x="302396" y="437078"/>
                </a:lnTo>
                <a:lnTo>
                  <a:pt x="245946" y="425780"/>
                </a:lnTo>
                <a:lnTo>
                  <a:pt x="193675" y="410561"/>
                </a:lnTo>
                <a:lnTo>
                  <a:pt x="146238" y="391767"/>
                </a:lnTo>
                <a:lnTo>
                  <a:pt x="104295" y="369744"/>
                </a:lnTo>
                <a:lnTo>
                  <a:pt x="68503" y="344835"/>
                </a:lnTo>
                <a:lnTo>
                  <a:pt x="39519" y="317388"/>
                </a:lnTo>
                <a:lnTo>
                  <a:pt x="4610" y="256258"/>
                </a:lnTo>
                <a:lnTo>
                  <a:pt x="0" y="223266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01134" y="5734050"/>
            <a:ext cx="2426335" cy="539750"/>
          </a:xfrm>
          <a:custGeom>
            <a:avLst/>
            <a:gdLst/>
            <a:ahLst/>
            <a:cxnLst/>
            <a:rect l="l" t="t" r="r" b="b"/>
            <a:pathLst>
              <a:path w="2426334" h="539750">
                <a:moveTo>
                  <a:pt x="0" y="269747"/>
                </a:moveTo>
                <a:lnTo>
                  <a:pt x="19546" y="221258"/>
                </a:lnTo>
                <a:lnTo>
                  <a:pt x="53237" y="190470"/>
                </a:lnTo>
                <a:lnTo>
                  <a:pt x="102273" y="161174"/>
                </a:lnTo>
                <a:lnTo>
                  <a:pt x="165636" y="133598"/>
                </a:lnTo>
                <a:lnTo>
                  <a:pt x="202373" y="120525"/>
                </a:lnTo>
                <a:lnTo>
                  <a:pt x="242311" y="107966"/>
                </a:lnTo>
                <a:lnTo>
                  <a:pt x="285324" y="95950"/>
                </a:lnTo>
                <a:lnTo>
                  <a:pt x="331284" y="84504"/>
                </a:lnTo>
                <a:lnTo>
                  <a:pt x="380064" y="73658"/>
                </a:lnTo>
                <a:lnTo>
                  <a:pt x="431538" y="63439"/>
                </a:lnTo>
                <a:lnTo>
                  <a:pt x="485578" y="53875"/>
                </a:lnTo>
                <a:lnTo>
                  <a:pt x="542058" y="44995"/>
                </a:lnTo>
                <a:lnTo>
                  <a:pt x="600851" y="36827"/>
                </a:lnTo>
                <a:lnTo>
                  <a:pt x="661829" y="29398"/>
                </a:lnTo>
                <a:lnTo>
                  <a:pt x="724865" y="22738"/>
                </a:lnTo>
                <a:lnTo>
                  <a:pt x="789834" y="16875"/>
                </a:lnTo>
                <a:lnTo>
                  <a:pt x="856607" y="11836"/>
                </a:lnTo>
                <a:lnTo>
                  <a:pt x="925059" y="7650"/>
                </a:lnTo>
                <a:lnTo>
                  <a:pt x="995061" y="4345"/>
                </a:lnTo>
                <a:lnTo>
                  <a:pt x="1066487" y="1950"/>
                </a:lnTo>
                <a:lnTo>
                  <a:pt x="1139210" y="492"/>
                </a:lnTo>
                <a:lnTo>
                  <a:pt x="1213103" y="0"/>
                </a:lnTo>
                <a:lnTo>
                  <a:pt x="1286997" y="492"/>
                </a:lnTo>
                <a:lnTo>
                  <a:pt x="1359720" y="1950"/>
                </a:lnTo>
                <a:lnTo>
                  <a:pt x="1431146" y="4345"/>
                </a:lnTo>
                <a:lnTo>
                  <a:pt x="1501148" y="7650"/>
                </a:lnTo>
                <a:lnTo>
                  <a:pt x="1569600" y="11836"/>
                </a:lnTo>
                <a:lnTo>
                  <a:pt x="1636373" y="16875"/>
                </a:lnTo>
                <a:lnTo>
                  <a:pt x="1701342" y="22738"/>
                </a:lnTo>
                <a:lnTo>
                  <a:pt x="1764378" y="29398"/>
                </a:lnTo>
                <a:lnTo>
                  <a:pt x="1825356" y="36827"/>
                </a:lnTo>
                <a:lnTo>
                  <a:pt x="1884149" y="44995"/>
                </a:lnTo>
                <a:lnTo>
                  <a:pt x="1940629" y="53875"/>
                </a:lnTo>
                <a:lnTo>
                  <a:pt x="1994669" y="63439"/>
                </a:lnTo>
                <a:lnTo>
                  <a:pt x="2046143" y="73658"/>
                </a:lnTo>
                <a:lnTo>
                  <a:pt x="2094923" y="84504"/>
                </a:lnTo>
                <a:lnTo>
                  <a:pt x="2140883" y="95950"/>
                </a:lnTo>
                <a:lnTo>
                  <a:pt x="2183896" y="107966"/>
                </a:lnTo>
                <a:lnTo>
                  <a:pt x="2223834" y="120525"/>
                </a:lnTo>
                <a:lnTo>
                  <a:pt x="2260571" y="133598"/>
                </a:lnTo>
                <a:lnTo>
                  <a:pt x="2323934" y="161174"/>
                </a:lnTo>
                <a:lnTo>
                  <a:pt x="2372970" y="190470"/>
                </a:lnTo>
                <a:lnTo>
                  <a:pt x="2406661" y="221258"/>
                </a:lnTo>
                <a:lnTo>
                  <a:pt x="2426208" y="269747"/>
                </a:lnTo>
                <a:lnTo>
                  <a:pt x="2423993" y="286179"/>
                </a:lnTo>
                <a:lnTo>
                  <a:pt x="2391797" y="333799"/>
                </a:lnTo>
                <a:lnTo>
                  <a:pt x="2350306" y="363869"/>
                </a:lnTo>
                <a:lnTo>
                  <a:pt x="2293980" y="392332"/>
                </a:lnTo>
                <a:lnTo>
                  <a:pt x="2223834" y="418965"/>
                </a:lnTo>
                <a:lnTo>
                  <a:pt x="2183896" y="431524"/>
                </a:lnTo>
                <a:lnTo>
                  <a:pt x="2140883" y="443540"/>
                </a:lnTo>
                <a:lnTo>
                  <a:pt x="2094923" y="454986"/>
                </a:lnTo>
                <a:lnTo>
                  <a:pt x="2046143" y="465832"/>
                </a:lnTo>
                <a:lnTo>
                  <a:pt x="1994669" y="476052"/>
                </a:lnTo>
                <a:lnTo>
                  <a:pt x="1940629" y="485616"/>
                </a:lnTo>
                <a:lnTo>
                  <a:pt x="1884149" y="494497"/>
                </a:lnTo>
                <a:lnTo>
                  <a:pt x="1825356" y="502665"/>
                </a:lnTo>
                <a:lnTo>
                  <a:pt x="1764378" y="510094"/>
                </a:lnTo>
                <a:lnTo>
                  <a:pt x="1701342" y="516755"/>
                </a:lnTo>
                <a:lnTo>
                  <a:pt x="1636373" y="522619"/>
                </a:lnTo>
                <a:lnTo>
                  <a:pt x="1569600" y="527658"/>
                </a:lnTo>
                <a:lnTo>
                  <a:pt x="1501148" y="531844"/>
                </a:lnTo>
                <a:lnTo>
                  <a:pt x="1431146" y="535149"/>
                </a:lnTo>
                <a:lnTo>
                  <a:pt x="1359720" y="537545"/>
                </a:lnTo>
                <a:lnTo>
                  <a:pt x="1286997" y="539003"/>
                </a:lnTo>
                <a:lnTo>
                  <a:pt x="1213103" y="539496"/>
                </a:lnTo>
                <a:lnTo>
                  <a:pt x="1139210" y="539003"/>
                </a:lnTo>
                <a:lnTo>
                  <a:pt x="1066487" y="537545"/>
                </a:lnTo>
                <a:lnTo>
                  <a:pt x="995061" y="535149"/>
                </a:lnTo>
                <a:lnTo>
                  <a:pt x="925059" y="531844"/>
                </a:lnTo>
                <a:lnTo>
                  <a:pt x="856607" y="527658"/>
                </a:lnTo>
                <a:lnTo>
                  <a:pt x="789834" y="522619"/>
                </a:lnTo>
                <a:lnTo>
                  <a:pt x="724865" y="516755"/>
                </a:lnTo>
                <a:lnTo>
                  <a:pt x="661829" y="510094"/>
                </a:lnTo>
                <a:lnTo>
                  <a:pt x="600851" y="502666"/>
                </a:lnTo>
                <a:lnTo>
                  <a:pt x="542058" y="494497"/>
                </a:lnTo>
                <a:lnTo>
                  <a:pt x="485578" y="485616"/>
                </a:lnTo>
                <a:lnTo>
                  <a:pt x="431538" y="476052"/>
                </a:lnTo>
                <a:lnTo>
                  <a:pt x="380064" y="465832"/>
                </a:lnTo>
                <a:lnTo>
                  <a:pt x="331284" y="454986"/>
                </a:lnTo>
                <a:lnTo>
                  <a:pt x="285324" y="443540"/>
                </a:lnTo>
                <a:lnTo>
                  <a:pt x="242311" y="431524"/>
                </a:lnTo>
                <a:lnTo>
                  <a:pt x="202373" y="418965"/>
                </a:lnTo>
                <a:lnTo>
                  <a:pt x="165636" y="405892"/>
                </a:lnTo>
                <a:lnTo>
                  <a:pt x="102273" y="378315"/>
                </a:lnTo>
                <a:lnTo>
                  <a:pt x="53237" y="349021"/>
                </a:lnTo>
                <a:lnTo>
                  <a:pt x="19546" y="318233"/>
                </a:lnTo>
                <a:lnTo>
                  <a:pt x="0" y="269747"/>
                </a:lnTo>
                <a:close/>
              </a:path>
            </a:pathLst>
          </a:custGeom>
          <a:ln w="254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49902" y="5182361"/>
            <a:ext cx="1823085" cy="335280"/>
          </a:xfrm>
          <a:custGeom>
            <a:avLst/>
            <a:gdLst/>
            <a:ahLst/>
            <a:cxnLst/>
            <a:rect l="l" t="t" r="r" b="b"/>
            <a:pathLst>
              <a:path w="1823085" h="335279">
                <a:moveTo>
                  <a:pt x="0" y="167640"/>
                </a:moveTo>
                <a:lnTo>
                  <a:pt x="26487" y="127354"/>
                </a:lnTo>
                <a:lnTo>
                  <a:pt x="71622" y="102387"/>
                </a:lnTo>
                <a:lnTo>
                  <a:pt x="136547" y="79335"/>
                </a:lnTo>
                <a:lnTo>
                  <a:pt x="175845" y="68634"/>
                </a:lnTo>
                <a:lnTo>
                  <a:pt x="219386" y="58542"/>
                </a:lnTo>
                <a:lnTo>
                  <a:pt x="266938" y="49101"/>
                </a:lnTo>
                <a:lnTo>
                  <a:pt x="318264" y="40354"/>
                </a:lnTo>
                <a:lnTo>
                  <a:pt x="373130" y="32345"/>
                </a:lnTo>
                <a:lnTo>
                  <a:pt x="431301" y="25116"/>
                </a:lnTo>
                <a:lnTo>
                  <a:pt x="492544" y="18712"/>
                </a:lnTo>
                <a:lnTo>
                  <a:pt x="556623" y="13174"/>
                </a:lnTo>
                <a:lnTo>
                  <a:pt x="623303" y="8546"/>
                </a:lnTo>
                <a:lnTo>
                  <a:pt x="692351" y="4872"/>
                </a:lnTo>
                <a:lnTo>
                  <a:pt x="763532" y="2194"/>
                </a:lnTo>
                <a:lnTo>
                  <a:pt x="836610" y="555"/>
                </a:lnTo>
                <a:lnTo>
                  <a:pt x="911351" y="0"/>
                </a:lnTo>
                <a:lnTo>
                  <a:pt x="986093" y="555"/>
                </a:lnTo>
                <a:lnTo>
                  <a:pt x="1059171" y="2194"/>
                </a:lnTo>
                <a:lnTo>
                  <a:pt x="1130352" y="4872"/>
                </a:lnTo>
                <a:lnTo>
                  <a:pt x="1199400" y="8546"/>
                </a:lnTo>
                <a:lnTo>
                  <a:pt x="1266080" y="13174"/>
                </a:lnTo>
                <a:lnTo>
                  <a:pt x="1330159" y="18712"/>
                </a:lnTo>
                <a:lnTo>
                  <a:pt x="1391402" y="25116"/>
                </a:lnTo>
                <a:lnTo>
                  <a:pt x="1449573" y="32345"/>
                </a:lnTo>
                <a:lnTo>
                  <a:pt x="1504439" y="40354"/>
                </a:lnTo>
                <a:lnTo>
                  <a:pt x="1555765" y="49101"/>
                </a:lnTo>
                <a:lnTo>
                  <a:pt x="1603317" y="58542"/>
                </a:lnTo>
                <a:lnTo>
                  <a:pt x="1646858" y="68634"/>
                </a:lnTo>
                <a:lnTo>
                  <a:pt x="1686156" y="79335"/>
                </a:lnTo>
                <a:lnTo>
                  <a:pt x="1751081" y="102387"/>
                </a:lnTo>
                <a:lnTo>
                  <a:pt x="1796216" y="127354"/>
                </a:lnTo>
                <a:lnTo>
                  <a:pt x="1822703" y="167640"/>
                </a:lnTo>
                <a:lnTo>
                  <a:pt x="1819682" y="181388"/>
                </a:lnTo>
                <a:lnTo>
                  <a:pt x="1776240" y="220626"/>
                </a:lnTo>
                <a:lnTo>
                  <a:pt x="1720975" y="244679"/>
                </a:lnTo>
                <a:lnTo>
                  <a:pt x="1646858" y="266645"/>
                </a:lnTo>
                <a:lnTo>
                  <a:pt x="1603317" y="276737"/>
                </a:lnTo>
                <a:lnTo>
                  <a:pt x="1555765" y="286178"/>
                </a:lnTo>
                <a:lnTo>
                  <a:pt x="1504439" y="294925"/>
                </a:lnTo>
                <a:lnTo>
                  <a:pt x="1449573" y="302934"/>
                </a:lnTo>
                <a:lnTo>
                  <a:pt x="1391402" y="310163"/>
                </a:lnTo>
                <a:lnTo>
                  <a:pt x="1330159" y="316567"/>
                </a:lnTo>
                <a:lnTo>
                  <a:pt x="1266080" y="322105"/>
                </a:lnTo>
                <a:lnTo>
                  <a:pt x="1199400" y="326733"/>
                </a:lnTo>
                <a:lnTo>
                  <a:pt x="1130352" y="330407"/>
                </a:lnTo>
                <a:lnTo>
                  <a:pt x="1059171" y="333085"/>
                </a:lnTo>
                <a:lnTo>
                  <a:pt x="986093" y="334724"/>
                </a:lnTo>
                <a:lnTo>
                  <a:pt x="911351" y="335279"/>
                </a:lnTo>
                <a:lnTo>
                  <a:pt x="836610" y="334724"/>
                </a:lnTo>
                <a:lnTo>
                  <a:pt x="763532" y="333085"/>
                </a:lnTo>
                <a:lnTo>
                  <a:pt x="692351" y="330407"/>
                </a:lnTo>
                <a:lnTo>
                  <a:pt x="623303" y="326733"/>
                </a:lnTo>
                <a:lnTo>
                  <a:pt x="556623" y="322105"/>
                </a:lnTo>
                <a:lnTo>
                  <a:pt x="492544" y="316567"/>
                </a:lnTo>
                <a:lnTo>
                  <a:pt x="431301" y="310163"/>
                </a:lnTo>
                <a:lnTo>
                  <a:pt x="373130" y="302934"/>
                </a:lnTo>
                <a:lnTo>
                  <a:pt x="318264" y="294925"/>
                </a:lnTo>
                <a:lnTo>
                  <a:pt x="266938" y="286178"/>
                </a:lnTo>
                <a:lnTo>
                  <a:pt x="219386" y="276737"/>
                </a:lnTo>
                <a:lnTo>
                  <a:pt x="175845" y="266645"/>
                </a:lnTo>
                <a:lnTo>
                  <a:pt x="136547" y="255944"/>
                </a:lnTo>
                <a:lnTo>
                  <a:pt x="71622" y="232892"/>
                </a:lnTo>
                <a:lnTo>
                  <a:pt x="26487" y="207925"/>
                </a:lnTo>
                <a:lnTo>
                  <a:pt x="0" y="16764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5" y="115265"/>
            <a:ext cx="52717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solidFill>
                  <a:srgbClr val="77923B"/>
                </a:solidFill>
              </a:rPr>
              <a:t>The Income</a:t>
            </a:r>
            <a:r>
              <a:rPr sz="4400" spc="-80" dirty="0">
                <a:solidFill>
                  <a:srgbClr val="77923B"/>
                </a:solidFill>
              </a:rPr>
              <a:t> </a:t>
            </a:r>
            <a:r>
              <a:rPr sz="4400" spc="-20" dirty="0">
                <a:solidFill>
                  <a:srgbClr val="77923B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279017"/>
            <a:ext cx="8054340" cy="299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78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b="1" spc="-5" dirty="0">
                <a:latin typeface="Calibri"/>
                <a:cs typeface="Calibri"/>
              </a:rPr>
              <a:t>income </a:t>
            </a:r>
            <a:r>
              <a:rPr sz="2800" b="1" spc="-20" dirty="0">
                <a:latin typeface="Calibri"/>
                <a:cs typeface="Calibri"/>
              </a:rPr>
              <a:t>statement</a:t>
            </a:r>
            <a:r>
              <a:rPr sz="2800" spc="-20" dirty="0">
                <a:latin typeface="Calibri"/>
                <a:cs typeface="Calibri"/>
              </a:rPr>
              <a:t>,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b="1" spc="-25" dirty="0">
                <a:latin typeface="Calibri"/>
                <a:cs typeface="Calibri"/>
              </a:rPr>
              <a:t>statement </a:t>
            </a:r>
            <a:r>
              <a:rPr sz="2800" b="1" spc="-5" dirty="0">
                <a:latin typeface="Calibri"/>
                <a:cs typeface="Calibri"/>
              </a:rPr>
              <a:t>of financial  </a:t>
            </a:r>
            <a:r>
              <a:rPr sz="2800" b="1" spc="-10" dirty="0">
                <a:latin typeface="Calibri"/>
                <a:cs typeface="Calibri"/>
              </a:rPr>
              <a:t>performance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15" dirty="0">
                <a:latin typeface="Calibri"/>
                <a:cs typeface="Calibri"/>
              </a:rPr>
              <a:t>lists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35" dirty="0">
                <a:latin typeface="Calibri"/>
                <a:cs typeface="Calibri"/>
              </a:rPr>
              <a:t>firm’s </a:t>
            </a:r>
            <a:r>
              <a:rPr sz="2800" spc="-15" dirty="0">
                <a:latin typeface="Calibri"/>
                <a:cs typeface="Calibri"/>
              </a:rPr>
              <a:t>revenues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15" dirty="0">
                <a:latin typeface="Calibri"/>
                <a:cs typeface="Calibri"/>
              </a:rPr>
              <a:t>expenses  over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period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time.</a:t>
            </a:r>
            <a:endParaRPr sz="2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Shows </a:t>
            </a:r>
            <a:r>
              <a:rPr sz="2400" spc="-30" dirty="0">
                <a:latin typeface="Calibri"/>
                <a:cs typeface="Calibri"/>
              </a:rPr>
              <a:t>firm’s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net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income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earnings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6285" marR="462280" lvl="1" indent="-286385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b="1" spc="-5" dirty="0">
                <a:latin typeface="Calibri"/>
                <a:cs typeface="Calibri"/>
              </a:rPr>
              <a:t>income </a:t>
            </a:r>
            <a:r>
              <a:rPr sz="2400" b="1" dirty="0">
                <a:latin typeface="Calibri"/>
                <a:cs typeface="Calibri"/>
              </a:rPr>
              <a:t>is </a:t>
            </a:r>
            <a:r>
              <a:rPr sz="2400" b="1" spc="-15" dirty="0">
                <a:latin typeface="Calibri"/>
                <a:cs typeface="Calibri"/>
              </a:rPr>
              <a:t>greater </a:t>
            </a:r>
            <a:r>
              <a:rPr sz="2400" b="1" dirty="0">
                <a:latin typeface="Calibri"/>
                <a:cs typeface="Calibri"/>
              </a:rPr>
              <a:t>than </a:t>
            </a:r>
            <a:r>
              <a:rPr sz="2400" b="1" spc="-10" dirty="0">
                <a:latin typeface="Calibri"/>
                <a:cs typeface="Calibri"/>
              </a:rPr>
              <a:t>expenditure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year </a:t>
            </a:r>
            <a:r>
              <a:rPr sz="2400" dirty="0">
                <a:latin typeface="Calibri"/>
                <a:cs typeface="Calibri"/>
              </a:rPr>
              <a:t>then  the </a:t>
            </a:r>
            <a:r>
              <a:rPr sz="2400" spc="-15" dirty="0">
                <a:latin typeface="Calibri"/>
                <a:cs typeface="Calibri"/>
              </a:rPr>
              <a:t>company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made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profit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580"/>
              </a:spcBef>
              <a:buFont typeface="Arial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 </a:t>
            </a:r>
            <a:r>
              <a:rPr sz="2400" b="1" spc="-10" dirty="0">
                <a:latin typeface="Calibri"/>
                <a:cs typeface="Calibri"/>
              </a:rPr>
              <a:t>expenditure </a:t>
            </a:r>
            <a:r>
              <a:rPr sz="2400" b="1" spc="-15" dirty="0">
                <a:latin typeface="Calibri"/>
                <a:cs typeface="Calibri"/>
              </a:rPr>
              <a:t>exceeds </a:t>
            </a:r>
            <a:r>
              <a:rPr sz="2400" b="1" spc="-5" dirty="0">
                <a:latin typeface="Calibri"/>
                <a:cs typeface="Calibri"/>
              </a:rPr>
              <a:t>income </a:t>
            </a:r>
            <a:r>
              <a:rPr sz="2400" dirty="0">
                <a:latin typeface="Calibri"/>
                <a:cs typeface="Calibri"/>
              </a:rPr>
              <a:t>then a </a:t>
            </a:r>
            <a:r>
              <a:rPr sz="2400" b="1" dirty="0">
                <a:latin typeface="Calibri"/>
                <a:cs typeface="Calibri"/>
              </a:rPr>
              <a:t>loss </a:t>
            </a:r>
            <a:r>
              <a:rPr sz="2400" spc="-5" dirty="0">
                <a:latin typeface="Calibri"/>
                <a:cs typeface="Calibri"/>
              </a:rPr>
              <a:t>has been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made.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05956" y="4700015"/>
            <a:ext cx="2026920" cy="15331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1123" y="4703064"/>
            <a:ext cx="4651248" cy="6705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1123" y="5318759"/>
            <a:ext cx="5615940" cy="914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31664" y="4700015"/>
            <a:ext cx="1295400" cy="6537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385" y="161036"/>
            <a:ext cx="5271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77923B"/>
                </a:solidFill>
              </a:rPr>
              <a:t>The Income</a:t>
            </a:r>
            <a:r>
              <a:rPr sz="4400" spc="-90" dirty="0">
                <a:solidFill>
                  <a:srgbClr val="77923B"/>
                </a:solidFill>
              </a:rPr>
              <a:t> </a:t>
            </a:r>
            <a:r>
              <a:rPr sz="4400" spc="-20" dirty="0">
                <a:solidFill>
                  <a:srgbClr val="77923B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380479" y="1216913"/>
            <a:ext cx="2425700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b="1" spc="-5" dirty="0">
                <a:latin typeface="Calibri"/>
                <a:cs typeface="Calibri"/>
              </a:rPr>
              <a:t>income  </a:t>
            </a:r>
            <a:r>
              <a:rPr sz="2200" b="1" spc="-20" dirty="0">
                <a:latin typeface="Calibri"/>
                <a:cs typeface="Calibri"/>
              </a:rPr>
              <a:t>statement </a:t>
            </a:r>
            <a:r>
              <a:rPr sz="2200" spc="-10" dirty="0">
                <a:latin typeface="Calibri"/>
                <a:cs typeface="Calibri"/>
              </a:rPr>
              <a:t>shows </a:t>
            </a:r>
            <a:r>
              <a:rPr sz="2200" spc="-5" dirty="0">
                <a:latin typeface="Calibri"/>
                <a:cs typeface="Calibri"/>
              </a:rPr>
              <a:t>a  </a:t>
            </a:r>
            <a:r>
              <a:rPr sz="2200" spc="-20" dirty="0">
                <a:latin typeface="Calibri"/>
                <a:cs typeface="Calibri"/>
              </a:rPr>
              <a:t>company’s  </a:t>
            </a:r>
            <a:r>
              <a:rPr sz="2200" spc="-10" dirty="0">
                <a:latin typeface="Calibri"/>
                <a:cs typeface="Calibri"/>
              </a:rPr>
              <a:t>performance over </a:t>
            </a:r>
            <a:r>
              <a:rPr sz="2200" spc="-5" dirty="0">
                <a:latin typeface="Calibri"/>
                <a:cs typeface="Calibri"/>
              </a:rPr>
              <a:t>a  </a:t>
            </a:r>
            <a:r>
              <a:rPr sz="2200" spc="-10" dirty="0">
                <a:latin typeface="Calibri"/>
                <a:cs typeface="Calibri"/>
              </a:rPr>
              <a:t>period </a:t>
            </a:r>
            <a:r>
              <a:rPr sz="2200" spc="-5" dirty="0">
                <a:latin typeface="Calibri"/>
                <a:cs typeface="Calibri"/>
              </a:rPr>
              <a:t>of time </a:t>
            </a:r>
            <a:r>
              <a:rPr sz="2200" spc="-10" dirty="0">
                <a:latin typeface="Calibri"/>
                <a:cs typeface="Calibri"/>
              </a:rPr>
              <a:t>by  subtracting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expenses  </a:t>
            </a:r>
            <a:r>
              <a:rPr sz="2200" spc="-15" dirty="0">
                <a:latin typeface="Calibri"/>
                <a:cs typeface="Calibri"/>
              </a:rPr>
              <a:t>from </a:t>
            </a:r>
            <a:r>
              <a:rPr sz="2200" b="1" spc="-15" dirty="0">
                <a:latin typeface="Calibri"/>
                <a:cs typeface="Calibri"/>
              </a:rPr>
              <a:t>revenues </a:t>
            </a:r>
            <a:r>
              <a:rPr sz="2200" spc="-20" dirty="0">
                <a:latin typeface="Calibri"/>
                <a:cs typeface="Calibri"/>
              </a:rPr>
              <a:t>to  </a:t>
            </a:r>
            <a:r>
              <a:rPr sz="2200" spc="-10" dirty="0">
                <a:latin typeface="Calibri"/>
                <a:cs typeface="Calibri"/>
              </a:rPr>
              <a:t>obtain </a:t>
            </a:r>
            <a:r>
              <a:rPr sz="2200" b="1" spc="-10" dirty="0">
                <a:latin typeface="Calibri"/>
                <a:cs typeface="Calibri"/>
              </a:rPr>
              <a:t>net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income</a:t>
            </a:r>
            <a:r>
              <a:rPr sz="2200" spc="-1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36562" y="1181100"/>
          <a:ext cx="5424805" cy="495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2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88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45" dirty="0"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Sales/Revenues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8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Cost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Sales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8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GROSS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PROFIT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8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Expenses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81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OPERATING</a:t>
                      </a:r>
                      <a:r>
                        <a:rPr sz="20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INCOME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8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+/- Other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income/Other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expenses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9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EARNINGS BEFORE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INTEREST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2000" b="1" spc="-40" dirty="0">
                          <a:latin typeface="Calibri"/>
                          <a:cs typeface="Calibri"/>
                        </a:rPr>
                        <a:t>TAXES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(EBIT)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88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+/-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Interest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Income/Interest</a:t>
                      </a:r>
                      <a:r>
                        <a:rPr sz="20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Expense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8818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= </a:t>
                      </a:r>
                      <a:r>
                        <a:rPr sz="2000" b="1" spc="-25" dirty="0">
                          <a:latin typeface="Calibri"/>
                          <a:cs typeface="Calibri"/>
                        </a:rPr>
                        <a:t>PRE-TAX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INCOME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883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Taxes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880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= NET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INCOME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6B8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1689" y="50672"/>
            <a:ext cx="52717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77923B"/>
                </a:solidFill>
              </a:rPr>
              <a:t>The Income</a:t>
            </a:r>
            <a:r>
              <a:rPr sz="4400" spc="-85" dirty="0">
                <a:solidFill>
                  <a:srgbClr val="77923B"/>
                </a:solidFill>
              </a:rPr>
              <a:t> </a:t>
            </a:r>
            <a:r>
              <a:rPr sz="4400" spc="-20" dirty="0">
                <a:solidFill>
                  <a:srgbClr val="77923B"/>
                </a:solidFill>
              </a:rPr>
              <a:t>Statement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775716" y="982980"/>
            <a:ext cx="7592568" cy="5303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886" y="5365241"/>
            <a:ext cx="1824355" cy="368935"/>
          </a:xfrm>
          <a:custGeom>
            <a:avLst/>
            <a:gdLst/>
            <a:ahLst/>
            <a:cxnLst/>
            <a:rect l="l" t="t" r="r" b="b"/>
            <a:pathLst>
              <a:path w="1824355" h="368935">
                <a:moveTo>
                  <a:pt x="0" y="184404"/>
                </a:moveTo>
                <a:lnTo>
                  <a:pt x="26508" y="140086"/>
                </a:lnTo>
                <a:lnTo>
                  <a:pt x="71678" y="112621"/>
                </a:lnTo>
                <a:lnTo>
                  <a:pt x="136655" y="87263"/>
                </a:lnTo>
                <a:lnTo>
                  <a:pt x="175985" y="75492"/>
                </a:lnTo>
                <a:lnTo>
                  <a:pt x="219562" y="64391"/>
                </a:lnTo>
                <a:lnTo>
                  <a:pt x="267152" y="54006"/>
                </a:lnTo>
                <a:lnTo>
                  <a:pt x="318520" y="44385"/>
                </a:lnTo>
                <a:lnTo>
                  <a:pt x="373431" y="35576"/>
                </a:lnTo>
                <a:lnTo>
                  <a:pt x="431651" y="27625"/>
                </a:lnTo>
                <a:lnTo>
                  <a:pt x="492945" y="20580"/>
                </a:lnTo>
                <a:lnTo>
                  <a:pt x="557078" y="14489"/>
                </a:lnTo>
                <a:lnTo>
                  <a:pt x="623815" y="9400"/>
                </a:lnTo>
                <a:lnTo>
                  <a:pt x="692922" y="5358"/>
                </a:lnTo>
                <a:lnTo>
                  <a:pt x="764164" y="2413"/>
                </a:lnTo>
                <a:lnTo>
                  <a:pt x="837306" y="611"/>
                </a:lnTo>
                <a:lnTo>
                  <a:pt x="912113" y="0"/>
                </a:lnTo>
                <a:lnTo>
                  <a:pt x="986929" y="611"/>
                </a:lnTo>
                <a:lnTo>
                  <a:pt x="1060078" y="2413"/>
                </a:lnTo>
                <a:lnTo>
                  <a:pt x="1131325" y="5358"/>
                </a:lnTo>
                <a:lnTo>
                  <a:pt x="1200436" y="9400"/>
                </a:lnTo>
                <a:lnTo>
                  <a:pt x="1267176" y="14489"/>
                </a:lnTo>
                <a:lnTo>
                  <a:pt x="1331310" y="20580"/>
                </a:lnTo>
                <a:lnTo>
                  <a:pt x="1392604" y="27625"/>
                </a:lnTo>
                <a:lnTo>
                  <a:pt x="1450823" y="35576"/>
                </a:lnTo>
                <a:lnTo>
                  <a:pt x="1505733" y="44385"/>
                </a:lnTo>
                <a:lnTo>
                  <a:pt x="1557099" y="54006"/>
                </a:lnTo>
                <a:lnTo>
                  <a:pt x="1604686" y="64391"/>
                </a:lnTo>
                <a:lnTo>
                  <a:pt x="1648260" y="75492"/>
                </a:lnTo>
                <a:lnTo>
                  <a:pt x="1687587" y="87263"/>
                </a:lnTo>
                <a:lnTo>
                  <a:pt x="1752558" y="112621"/>
                </a:lnTo>
                <a:lnTo>
                  <a:pt x="1797723" y="140086"/>
                </a:lnTo>
                <a:lnTo>
                  <a:pt x="1824227" y="184404"/>
                </a:lnTo>
                <a:lnTo>
                  <a:pt x="1821204" y="199527"/>
                </a:lnTo>
                <a:lnTo>
                  <a:pt x="1777733" y="242689"/>
                </a:lnTo>
                <a:lnTo>
                  <a:pt x="1722431" y="269147"/>
                </a:lnTo>
                <a:lnTo>
                  <a:pt x="1648260" y="293309"/>
                </a:lnTo>
                <a:lnTo>
                  <a:pt x="1604686" y="304411"/>
                </a:lnTo>
                <a:lnTo>
                  <a:pt x="1557099" y="314796"/>
                </a:lnTo>
                <a:lnTo>
                  <a:pt x="1505733" y="324417"/>
                </a:lnTo>
                <a:lnTo>
                  <a:pt x="1450823" y="333228"/>
                </a:lnTo>
                <a:lnTo>
                  <a:pt x="1392604" y="341179"/>
                </a:lnTo>
                <a:lnTo>
                  <a:pt x="1331310" y="348224"/>
                </a:lnTo>
                <a:lnTo>
                  <a:pt x="1267176" y="354316"/>
                </a:lnTo>
                <a:lnTo>
                  <a:pt x="1200436" y="359406"/>
                </a:lnTo>
                <a:lnTo>
                  <a:pt x="1131325" y="363448"/>
                </a:lnTo>
                <a:lnTo>
                  <a:pt x="1060078" y="366394"/>
                </a:lnTo>
                <a:lnTo>
                  <a:pt x="986929" y="368196"/>
                </a:lnTo>
                <a:lnTo>
                  <a:pt x="912113" y="368808"/>
                </a:lnTo>
                <a:lnTo>
                  <a:pt x="837306" y="368196"/>
                </a:lnTo>
                <a:lnTo>
                  <a:pt x="764164" y="366394"/>
                </a:lnTo>
                <a:lnTo>
                  <a:pt x="692922" y="363448"/>
                </a:lnTo>
                <a:lnTo>
                  <a:pt x="623815" y="359406"/>
                </a:lnTo>
                <a:lnTo>
                  <a:pt x="557078" y="354316"/>
                </a:lnTo>
                <a:lnTo>
                  <a:pt x="492945" y="348224"/>
                </a:lnTo>
                <a:lnTo>
                  <a:pt x="431651" y="341179"/>
                </a:lnTo>
                <a:lnTo>
                  <a:pt x="373431" y="333228"/>
                </a:lnTo>
                <a:lnTo>
                  <a:pt x="318520" y="324417"/>
                </a:lnTo>
                <a:lnTo>
                  <a:pt x="267152" y="314796"/>
                </a:lnTo>
                <a:lnTo>
                  <a:pt x="219562" y="304411"/>
                </a:lnTo>
                <a:lnTo>
                  <a:pt x="175985" y="293309"/>
                </a:lnTo>
                <a:lnTo>
                  <a:pt x="136655" y="281539"/>
                </a:lnTo>
                <a:lnTo>
                  <a:pt x="71678" y="256181"/>
                </a:lnTo>
                <a:lnTo>
                  <a:pt x="26508" y="228717"/>
                </a:lnTo>
                <a:lnTo>
                  <a:pt x="0" y="184404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9026" y="2710433"/>
            <a:ext cx="1824355" cy="367665"/>
          </a:xfrm>
          <a:custGeom>
            <a:avLst/>
            <a:gdLst/>
            <a:ahLst/>
            <a:cxnLst/>
            <a:rect l="l" t="t" r="r" b="b"/>
            <a:pathLst>
              <a:path w="1824355" h="367664">
                <a:moveTo>
                  <a:pt x="0" y="183641"/>
                </a:moveTo>
                <a:lnTo>
                  <a:pt x="26508" y="139494"/>
                </a:lnTo>
                <a:lnTo>
                  <a:pt x="71678" y="112139"/>
                </a:lnTo>
                <a:lnTo>
                  <a:pt x="136655" y="86884"/>
                </a:lnTo>
                <a:lnTo>
                  <a:pt x="175985" y="75163"/>
                </a:lnTo>
                <a:lnTo>
                  <a:pt x="219562" y="64109"/>
                </a:lnTo>
                <a:lnTo>
                  <a:pt x="267152" y="53768"/>
                </a:lnTo>
                <a:lnTo>
                  <a:pt x="318520" y="44189"/>
                </a:lnTo>
                <a:lnTo>
                  <a:pt x="373431" y="35417"/>
                </a:lnTo>
                <a:lnTo>
                  <a:pt x="431651" y="27501"/>
                </a:lnTo>
                <a:lnTo>
                  <a:pt x="492945" y="20488"/>
                </a:lnTo>
                <a:lnTo>
                  <a:pt x="557078" y="14424"/>
                </a:lnTo>
                <a:lnTo>
                  <a:pt x="623815" y="9357"/>
                </a:lnTo>
                <a:lnTo>
                  <a:pt x="692922" y="5334"/>
                </a:lnTo>
                <a:lnTo>
                  <a:pt x="764164" y="2402"/>
                </a:lnTo>
                <a:lnTo>
                  <a:pt x="837306" y="608"/>
                </a:lnTo>
                <a:lnTo>
                  <a:pt x="912113" y="0"/>
                </a:lnTo>
                <a:lnTo>
                  <a:pt x="986929" y="608"/>
                </a:lnTo>
                <a:lnTo>
                  <a:pt x="1060078" y="2402"/>
                </a:lnTo>
                <a:lnTo>
                  <a:pt x="1131325" y="5334"/>
                </a:lnTo>
                <a:lnTo>
                  <a:pt x="1200436" y="9357"/>
                </a:lnTo>
                <a:lnTo>
                  <a:pt x="1267176" y="14424"/>
                </a:lnTo>
                <a:lnTo>
                  <a:pt x="1331310" y="20488"/>
                </a:lnTo>
                <a:lnTo>
                  <a:pt x="1392604" y="27501"/>
                </a:lnTo>
                <a:lnTo>
                  <a:pt x="1450823" y="35417"/>
                </a:lnTo>
                <a:lnTo>
                  <a:pt x="1505733" y="44189"/>
                </a:lnTo>
                <a:lnTo>
                  <a:pt x="1557099" y="53768"/>
                </a:lnTo>
                <a:lnTo>
                  <a:pt x="1604686" y="64109"/>
                </a:lnTo>
                <a:lnTo>
                  <a:pt x="1648260" y="75163"/>
                </a:lnTo>
                <a:lnTo>
                  <a:pt x="1687587" y="86884"/>
                </a:lnTo>
                <a:lnTo>
                  <a:pt x="1752558" y="112139"/>
                </a:lnTo>
                <a:lnTo>
                  <a:pt x="1797723" y="139494"/>
                </a:lnTo>
                <a:lnTo>
                  <a:pt x="1824228" y="183641"/>
                </a:lnTo>
                <a:lnTo>
                  <a:pt x="1821204" y="198710"/>
                </a:lnTo>
                <a:lnTo>
                  <a:pt x="1777733" y="241706"/>
                </a:lnTo>
                <a:lnTo>
                  <a:pt x="1722431" y="268058"/>
                </a:lnTo>
                <a:lnTo>
                  <a:pt x="1648260" y="292120"/>
                </a:lnTo>
                <a:lnTo>
                  <a:pt x="1604686" y="303174"/>
                </a:lnTo>
                <a:lnTo>
                  <a:pt x="1557099" y="313515"/>
                </a:lnTo>
                <a:lnTo>
                  <a:pt x="1505733" y="323094"/>
                </a:lnTo>
                <a:lnTo>
                  <a:pt x="1450823" y="331866"/>
                </a:lnTo>
                <a:lnTo>
                  <a:pt x="1392604" y="339782"/>
                </a:lnTo>
                <a:lnTo>
                  <a:pt x="1331310" y="346795"/>
                </a:lnTo>
                <a:lnTo>
                  <a:pt x="1267176" y="352859"/>
                </a:lnTo>
                <a:lnTo>
                  <a:pt x="1200436" y="357926"/>
                </a:lnTo>
                <a:lnTo>
                  <a:pt x="1131325" y="361949"/>
                </a:lnTo>
                <a:lnTo>
                  <a:pt x="1060078" y="364881"/>
                </a:lnTo>
                <a:lnTo>
                  <a:pt x="986929" y="366675"/>
                </a:lnTo>
                <a:lnTo>
                  <a:pt x="912113" y="367283"/>
                </a:lnTo>
                <a:lnTo>
                  <a:pt x="837306" y="366675"/>
                </a:lnTo>
                <a:lnTo>
                  <a:pt x="764164" y="364881"/>
                </a:lnTo>
                <a:lnTo>
                  <a:pt x="692922" y="361949"/>
                </a:lnTo>
                <a:lnTo>
                  <a:pt x="623815" y="357926"/>
                </a:lnTo>
                <a:lnTo>
                  <a:pt x="557078" y="352859"/>
                </a:lnTo>
                <a:lnTo>
                  <a:pt x="492945" y="346795"/>
                </a:lnTo>
                <a:lnTo>
                  <a:pt x="431651" y="339782"/>
                </a:lnTo>
                <a:lnTo>
                  <a:pt x="373431" y="331866"/>
                </a:lnTo>
                <a:lnTo>
                  <a:pt x="318520" y="323094"/>
                </a:lnTo>
                <a:lnTo>
                  <a:pt x="267152" y="313515"/>
                </a:lnTo>
                <a:lnTo>
                  <a:pt x="219562" y="303174"/>
                </a:lnTo>
                <a:lnTo>
                  <a:pt x="175985" y="292120"/>
                </a:lnTo>
                <a:lnTo>
                  <a:pt x="136655" y="280399"/>
                </a:lnTo>
                <a:lnTo>
                  <a:pt x="71678" y="255144"/>
                </a:lnTo>
                <a:lnTo>
                  <a:pt x="26508" y="227789"/>
                </a:lnTo>
                <a:lnTo>
                  <a:pt x="0" y="183641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7002" y="4222241"/>
            <a:ext cx="4299585" cy="445134"/>
          </a:xfrm>
          <a:custGeom>
            <a:avLst/>
            <a:gdLst/>
            <a:ahLst/>
            <a:cxnLst/>
            <a:rect l="l" t="t" r="r" b="b"/>
            <a:pathLst>
              <a:path w="4299585" h="445135">
                <a:moveTo>
                  <a:pt x="0" y="222503"/>
                </a:moveTo>
                <a:lnTo>
                  <a:pt x="22294" y="190328"/>
                </a:lnTo>
                <a:lnTo>
                  <a:pt x="67087" y="167117"/>
                </a:lnTo>
                <a:lnTo>
                  <a:pt x="109587" y="152156"/>
                </a:lnTo>
                <a:lnTo>
                  <a:pt x="161746" y="137652"/>
                </a:lnTo>
                <a:lnTo>
                  <a:pt x="223174" y="123647"/>
                </a:lnTo>
                <a:lnTo>
                  <a:pt x="293482" y="110179"/>
                </a:lnTo>
                <a:lnTo>
                  <a:pt x="331846" y="103659"/>
                </a:lnTo>
                <a:lnTo>
                  <a:pt x="372283" y="97289"/>
                </a:lnTo>
                <a:lnTo>
                  <a:pt x="414747" y="91074"/>
                </a:lnTo>
                <a:lnTo>
                  <a:pt x="459188" y="85018"/>
                </a:lnTo>
                <a:lnTo>
                  <a:pt x="505558" y="79126"/>
                </a:lnTo>
                <a:lnTo>
                  <a:pt x="553808" y="73404"/>
                </a:lnTo>
                <a:lnTo>
                  <a:pt x="603889" y="67857"/>
                </a:lnTo>
                <a:lnTo>
                  <a:pt x="655754" y="62489"/>
                </a:lnTo>
                <a:lnTo>
                  <a:pt x="709354" y="57306"/>
                </a:lnTo>
                <a:lnTo>
                  <a:pt x="764639" y="52313"/>
                </a:lnTo>
                <a:lnTo>
                  <a:pt x="821561" y="47514"/>
                </a:lnTo>
                <a:lnTo>
                  <a:pt x="880073" y="42915"/>
                </a:lnTo>
                <a:lnTo>
                  <a:pt x="940125" y="38521"/>
                </a:lnTo>
                <a:lnTo>
                  <a:pt x="1001668" y="34336"/>
                </a:lnTo>
                <a:lnTo>
                  <a:pt x="1064655" y="30367"/>
                </a:lnTo>
                <a:lnTo>
                  <a:pt x="1129036" y="26617"/>
                </a:lnTo>
                <a:lnTo>
                  <a:pt x="1194763" y="23091"/>
                </a:lnTo>
                <a:lnTo>
                  <a:pt x="1261787" y="19796"/>
                </a:lnTo>
                <a:lnTo>
                  <a:pt x="1330061" y="16735"/>
                </a:lnTo>
                <a:lnTo>
                  <a:pt x="1399534" y="13914"/>
                </a:lnTo>
                <a:lnTo>
                  <a:pt x="1470160" y="11338"/>
                </a:lnTo>
                <a:lnTo>
                  <a:pt x="1541888" y="9012"/>
                </a:lnTo>
                <a:lnTo>
                  <a:pt x="1614671" y="6941"/>
                </a:lnTo>
                <a:lnTo>
                  <a:pt x="1688460" y="5129"/>
                </a:lnTo>
                <a:lnTo>
                  <a:pt x="1763207" y="3583"/>
                </a:lnTo>
                <a:lnTo>
                  <a:pt x="1838862" y="2306"/>
                </a:lnTo>
                <a:lnTo>
                  <a:pt x="1915378" y="1304"/>
                </a:lnTo>
                <a:lnTo>
                  <a:pt x="1992706" y="583"/>
                </a:lnTo>
                <a:lnTo>
                  <a:pt x="2070796" y="146"/>
                </a:lnTo>
                <a:lnTo>
                  <a:pt x="2149602" y="0"/>
                </a:lnTo>
                <a:lnTo>
                  <a:pt x="2228407" y="146"/>
                </a:lnTo>
                <a:lnTo>
                  <a:pt x="2306497" y="583"/>
                </a:lnTo>
                <a:lnTo>
                  <a:pt x="2383825" y="1304"/>
                </a:lnTo>
                <a:lnTo>
                  <a:pt x="2460341" y="2306"/>
                </a:lnTo>
                <a:lnTo>
                  <a:pt x="2535996" y="3583"/>
                </a:lnTo>
                <a:lnTo>
                  <a:pt x="2610743" y="5129"/>
                </a:lnTo>
                <a:lnTo>
                  <a:pt x="2684532" y="6941"/>
                </a:lnTo>
                <a:lnTo>
                  <a:pt x="2757315" y="9012"/>
                </a:lnTo>
                <a:lnTo>
                  <a:pt x="2829043" y="11338"/>
                </a:lnTo>
                <a:lnTo>
                  <a:pt x="2899669" y="13914"/>
                </a:lnTo>
                <a:lnTo>
                  <a:pt x="2969142" y="16735"/>
                </a:lnTo>
                <a:lnTo>
                  <a:pt x="3037416" y="19796"/>
                </a:lnTo>
                <a:lnTo>
                  <a:pt x="3104440" y="23091"/>
                </a:lnTo>
                <a:lnTo>
                  <a:pt x="3170167" y="26617"/>
                </a:lnTo>
                <a:lnTo>
                  <a:pt x="3234548" y="30367"/>
                </a:lnTo>
                <a:lnTo>
                  <a:pt x="3297535" y="34336"/>
                </a:lnTo>
                <a:lnTo>
                  <a:pt x="3359078" y="38521"/>
                </a:lnTo>
                <a:lnTo>
                  <a:pt x="3419130" y="42915"/>
                </a:lnTo>
                <a:lnTo>
                  <a:pt x="3477642" y="47514"/>
                </a:lnTo>
                <a:lnTo>
                  <a:pt x="3534564" y="52313"/>
                </a:lnTo>
                <a:lnTo>
                  <a:pt x="3589849" y="57306"/>
                </a:lnTo>
                <a:lnTo>
                  <a:pt x="3643449" y="62489"/>
                </a:lnTo>
                <a:lnTo>
                  <a:pt x="3695314" y="67857"/>
                </a:lnTo>
                <a:lnTo>
                  <a:pt x="3745395" y="73404"/>
                </a:lnTo>
                <a:lnTo>
                  <a:pt x="3793645" y="79126"/>
                </a:lnTo>
                <a:lnTo>
                  <a:pt x="3840015" y="85018"/>
                </a:lnTo>
                <a:lnTo>
                  <a:pt x="3884456" y="91074"/>
                </a:lnTo>
                <a:lnTo>
                  <a:pt x="3926920" y="97289"/>
                </a:lnTo>
                <a:lnTo>
                  <a:pt x="3967357" y="103659"/>
                </a:lnTo>
                <a:lnTo>
                  <a:pt x="4005721" y="110179"/>
                </a:lnTo>
                <a:lnTo>
                  <a:pt x="4076029" y="123647"/>
                </a:lnTo>
                <a:lnTo>
                  <a:pt x="4137457" y="137652"/>
                </a:lnTo>
                <a:lnTo>
                  <a:pt x="4189616" y="152156"/>
                </a:lnTo>
                <a:lnTo>
                  <a:pt x="4232116" y="167117"/>
                </a:lnTo>
                <a:lnTo>
                  <a:pt x="4276909" y="190328"/>
                </a:lnTo>
                <a:lnTo>
                  <a:pt x="4299204" y="222503"/>
                </a:lnTo>
                <a:lnTo>
                  <a:pt x="4297786" y="230664"/>
                </a:lnTo>
                <a:lnTo>
                  <a:pt x="4264571" y="262512"/>
                </a:lnTo>
                <a:lnTo>
                  <a:pt x="4212098" y="285426"/>
                </a:lnTo>
                <a:lnTo>
                  <a:pt x="4164719" y="300163"/>
                </a:lnTo>
                <a:lnTo>
                  <a:pt x="4107878" y="314422"/>
                </a:lnTo>
                <a:lnTo>
                  <a:pt x="4041961" y="328164"/>
                </a:lnTo>
                <a:lnTo>
                  <a:pt x="3967357" y="341348"/>
                </a:lnTo>
                <a:lnTo>
                  <a:pt x="3926920" y="347718"/>
                </a:lnTo>
                <a:lnTo>
                  <a:pt x="3884456" y="353933"/>
                </a:lnTo>
                <a:lnTo>
                  <a:pt x="3840015" y="359989"/>
                </a:lnTo>
                <a:lnTo>
                  <a:pt x="3793645" y="365881"/>
                </a:lnTo>
                <a:lnTo>
                  <a:pt x="3745395" y="371603"/>
                </a:lnTo>
                <a:lnTo>
                  <a:pt x="3695314" y="377150"/>
                </a:lnTo>
                <a:lnTo>
                  <a:pt x="3643449" y="382518"/>
                </a:lnTo>
                <a:lnTo>
                  <a:pt x="3589849" y="387701"/>
                </a:lnTo>
                <a:lnTo>
                  <a:pt x="3534564" y="392694"/>
                </a:lnTo>
                <a:lnTo>
                  <a:pt x="3477642" y="397493"/>
                </a:lnTo>
                <a:lnTo>
                  <a:pt x="3419130" y="402092"/>
                </a:lnTo>
                <a:lnTo>
                  <a:pt x="3359078" y="406486"/>
                </a:lnTo>
                <a:lnTo>
                  <a:pt x="3297535" y="410671"/>
                </a:lnTo>
                <a:lnTo>
                  <a:pt x="3234548" y="414640"/>
                </a:lnTo>
                <a:lnTo>
                  <a:pt x="3170167" y="418390"/>
                </a:lnTo>
                <a:lnTo>
                  <a:pt x="3104440" y="421916"/>
                </a:lnTo>
                <a:lnTo>
                  <a:pt x="3037416" y="425211"/>
                </a:lnTo>
                <a:lnTo>
                  <a:pt x="2969142" y="428272"/>
                </a:lnTo>
                <a:lnTo>
                  <a:pt x="2899669" y="431093"/>
                </a:lnTo>
                <a:lnTo>
                  <a:pt x="2829043" y="433669"/>
                </a:lnTo>
                <a:lnTo>
                  <a:pt x="2757315" y="435995"/>
                </a:lnTo>
                <a:lnTo>
                  <a:pt x="2684532" y="438066"/>
                </a:lnTo>
                <a:lnTo>
                  <a:pt x="2610743" y="439878"/>
                </a:lnTo>
                <a:lnTo>
                  <a:pt x="2535996" y="441424"/>
                </a:lnTo>
                <a:lnTo>
                  <a:pt x="2460341" y="442701"/>
                </a:lnTo>
                <a:lnTo>
                  <a:pt x="2383825" y="443703"/>
                </a:lnTo>
                <a:lnTo>
                  <a:pt x="2306497" y="444424"/>
                </a:lnTo>
                <a:lnTo>
                  <a:pt x="2228407" y="444861"/>
                </a:lnTo>
                <a:lnTo>
                  <a:pt x="2149602" y="445007"/>
                </a:lnTo>
                <a:lnTo>
                  <a:pt x="2070796" y="444861"/>
                </a:lnTo>
                <a:lnTo>
                  <a:pt x="1992706" y="444424"/>
                </a:lnTo>
                <a:lnTo>
                  <a:pt x="1915378" y="443703"/>
                </a:lnTo>
                <a:lnTo>
                  <a:pt x="1838862" y="442701"/>
                </a:lnTo>
                <a:lnTo>
                  <a:pt x="1763207" y="441424"/>
                </a:lnTo>
                <a:lnTo>
                  <a:pt x="1688460" y="439878"/>
                </a:lnTo>
                <a:lnTo>
                  <a:pt x="1614671" y="438066"/>
                </a:lnTo>
                <a:lnTo>
                  <a:pt x="1541888" y="435995"/>
                </a:lnTo>
                <a:lnTo>
                  <a:pt x="1470160" y="433669"/>
                </a:lnTo>
                <a:lnTo>
                  <a:pt x="1399534" y="431093"/>
                </a:lnTo>
                <a:lnTo>
                  <a:pt x="1330061" y="428272"/>
                </a:lnTo>
                <a:lnTo>
                  <a:pt x="1261787" y="425211"/>
                </a:lnTo>
                <a:lnTo>
                  <a:pt x="1194763" y="421916"/>
                </a:lnTo>
                <a:lnTo>
                  <a:pt x="1129036" y="418390"/>
                </a:lnTo>
                <a:lnTo>
                  <a:pt x="1064655" y="414640"/>
                </a:lnTo>
                <a:lnTo>
                  <a:pt x="1001668" y="410671"/>
                </a:lnTo>
                <a:lnTo>
                  <a:pt x="940125" y="406486"/>
                </a:lnTo>
                <a:lnTo>
                  <a:pt x="880073" y="402092"/>
                </a:lnTo>
                <a:lnTo>
                  <a:pt x="821561" y="397493"/>
                </a:lnTo>
                <a:lnTo>
                  <a:pt x="764639" y="392694"/>
                </a:lnTo>
                <a:lnTo>
                  <a:pt x="709354" y="387701"/>
                </a:lnTo>
                <a:lnTo>
                  <a:pt x="655754" y="382518"/>
                </a:lnTo>
                <a:lnTo>
                  <a:pt x="603889" y="377150"/>
                </a:lnTo>
                <a:lnTo>
                  <a:pt x="553808" y="371603"/>
                </a:lnTo>
                <a:lnTo>
                  <a:pt x="505558" y="365881"/>
                </a:lnTo>
                <a:lnTo>
                  <a:pt x="459188" y="359989"/>
                </a:lnTo>
                <a:lnTo>
                  <a:pt x="414747" y="353933"/>
                </a:lnTo>
                <a:lnTo>
                  <a:pt x="372283" y="347718"/>
                </a:lnTo>
                <a:lnTo>
                  <a:pt x="331846" y="341348"/>
                </a:lnTo>
                <a:lnTo>
                  <a:pt x="293482" y="334828"/>
                </a:lnTo>
                <a:lnTo>
                  <a:pt x="223174" y="321360"/>
                </a:lnTo>
                <a:lnTo>
                  <a:pt x="161746" y="307355"/>
                </a:lnTo>
                <a:lnTo>
                  <a:pt x="109587" y="292851"/>
                </a:lnTo>
                <a:lnTo>
                  <a:pt x="67087" y="277890"/>
                </a:lnTo>
                <a:lnTo>
                  <a:pt x="22294" y="254679"/>
                </a:lnTo>
                <a:lnTo>
                  <a:pt x="0" y="222503"/>
                </a:lnTo>
                <a:close/>
              </a:path>
            </a:pathLst>
          </a:custGeom>
          <a:ln w="253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1291</Words>
  <Application>Microsoft Office PowerPoint</Application>
  <PresentationFormat>On-screen Show (4:3)</PresentationFormat>
  <Paragraphs>153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Financial Performance Management  RBP020L062S</vt:lpstr>
      <vt:lpstr>Learning outcomes</vt:lpstr>
      <vt:lpstr>PowerPoint Presentation</vt:lpstr>
      <vt:lpstr>Financial Statements</vt:lpstr>
      <vt:lpstr>The Balance Sheet</vt:lpstr>
      <vt:lpstr>The Balance Sheet</vt:lpstr>
      <vt:lpstr>The Income Statement</vt:lpstr>
      <vt:lpstr>The Income Statement</vt:lpstr>
      <vt:lpstr>The Income Statement</vt:lpstr>
      <vt:lpstr>The Statement of Cash Flows</vt:lpstr>
      <vt:lpstr>The Statement of Cash Flows</vt:lpstr>
      <vt:lpstr>Read the Notes</vt:lpstr>
      <vt:lpstr>Ratio Analysis</vt:lpstr>
      <vt:lpstr>Financial ratio analysis</vt:lpstr>
      <vt:lpstr>PowerPoint Presentation</vt:lpstr>
      <vt:lpstr>Financial ratio analysis</vt:lpstr>
      <vt:lpstr>Can a business meet  its current debt  obligations with its  current assets?</vt:lpstr>
      <vt:lpstr>How many days it takes to  convert working capital into  revenues. How efficiently the firm is  using its assets to generate  sales and maximise profit  (i.e. efficiency ratios)</vt:lpstr>
      <vt:lpstr>PowerPoint Presentation</vt:lpstr>
      <vt:lpstr>Formula Snapshot</vt:lpstr>
      <vt:lpstr>Performance Using Accounting ratios</vt:lpstr>
      <vt:lpstr>Ratio analysis</vt:lpstr>
      <vt:lpstr>PowerPoint Presentation</vt:lpstr>
      <vt:lpstr>Ratio analysis: exercise</vt:lpstr>
      <vt:lpstr>https://www.coca-colacompany.com/</vt:lpstr>
      <vt:lpstr>https://www.coca-colacompany.com/</vt:lpstr>
      <vt:lpstr>Working towards the assignment</vt:lpstr>
      <vt:lpstr>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Performance Management RBP020L062S</dc:title>
  <dc:creator>Irma Malafronte</dc:creator>
  <cp:lastModifiedBy>Dumebi Konwea</cp:lastModifiedBy>
  <cp:revision>1</cp:revision>
  <dcterms:created xsi:type="dcterms:W3CDTF">2024-01-26T18:41:23Z</dcterms:created>
  <dcterms:modified xsi:type="dcterms:W3CDTF">2025-07-23T12:26:46Z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2024-01-26T00:00:00Z</vt:filetime>
  </property>
</Properties>
</file>