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80"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D9D9D9">
              <a:alpha val="50195"/>
            </a:srgbClr>
          </a:solidFill>
        </p:spPr>
        <p:txBody>
          <a:bodyPr wrap="square" lIns="0" tIns="0" rIns="0" bIns="0" rtlCol="0"/>
          <a:lstStyle/>
          <a:p>
            <a:endParaRPr/>
          </a:p>
        </p:txBody>
      </p:sp>
      <p:sp>
        <p:nvSpPr>
          <p:cNvPr id="17" name="bk object 17"/>
          <p:cNvSpPr/>
          <p:nvPr/>
        </p:nvSpPr>
        <p:spPr>
          <a:xfrm>
            <a:off x="761" y="621030"/>
            <a:ext cx="9144000" cy="0"/>
          </a:xfrm>
          <a:custGeom>
            <a:avLst/>
            <a:gdLst/>
            <a:ahLst/>
            <a:cxnLst/>
            <a:rect l="l" t="t" r="r" b="b"/>
            <a:pathLst>
              <a:path w="9144000">
                <a:moveTo>
                  <a:pt x="0" y="0"/>
                </a:moveTo>
                <a:lnTo>
                  <a:pt x="9144000" y="0"/>
                </a:lnTo>
              </a:path>
            </a:pathLst>
          </a:custGeom>
          <a:ln w="38100">
            <a:solidFill>
              <a:srgbClr val="17375E"/>
            </a:solidFill>
          </a:ln>
        </p:spPr>
        <p:txBody>
          <a:bodyPr wrap="square" lIns="0" tIns="0" rIns="0" bIns="0" rtlCol="0"/>
          <a:lstStyle/>
          <a:p>
            <a:endParaRPr/>
          </a:p>
        </p:txBody>
      </p:sp>
      <p:sp>
        <p:nvSpPr>
          <p:cNvPr id="18" name="bk object 18"/>
          <p:cNvSpPr/>
          <p:nvPr/>
        </p:nvSpPr>
        <p:spPr>
          <a:xfrm>
            <a:off x="6300215" y="141731"/>
            <a:ext cx="2746247" cy="277368"/>
          </a:xfrm>
          <a:prstGeom prst="rect">
            <a:avLst/>
          </a:prstGeom>
          <a:blipFill>
            <a:blip r:embed="rId2" cstate="print"/>
            <a:stretch>
              <a:fillRect/>
            </a:stretch>
          </a:blipFill>
        </p:spPr>
        <p:txBody>
          <a:bodyPr wrap="square" lIns="0" tIns="0" rIns="0" bIns="0" rtlCol="0"/>
          <a:lstStyle/>
          <a:p>
            <a:endParaRPr/>
          </a:p>
        </p:txBody>
      </p:sp>
      <p:sp>
        <p:nvSpPr>
          <p:cNvPr id="19" name="bk object 19"/>
          <p:cNvSpPr/>
          <p:nvPr/>
        </p:nvSpPr>
        <p:spPr>
          <a:xfrm>
            <a:off x="477012" y="1592580"/>
            <a:ext cx="8464296" cy="4713732"/>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231140" y="147573"/>
            <a:ext cx="8681719" cy="39115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25"/>
              </a:lnSpc>
            </a:pPr>
            <a:r>
              <a:rPr spc="-25" dirty="0"/>
              <a:t>Dr. </a:t>
            </a:r>
            <a:r>
              <a:rPr dirty="0"/>
              <a:t>Irma</a:t>
            </a:r>
            <a:r>
              <a:rPr spc="-50" dirty="0"/>
              <a:t> </a:t>
            </a:r>
            <a:r>
              <a:rPr dirty="0"/>
              <a:t>Malafronte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375F9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25"/>
              </a:lnSpc>
            </a:pPr>
            <a:r>
              <a:rPr spc="-25" dirty="0"/>
              <a:t>Dr. </a:t>
            </a:r>
            <a:r>
              <a:rPr dirty="0"/>
              <a:t>Irma</a:t>
            </a:r>
            <a:r>
              <a:rPr spc="-50" dirty="0"/>
              <a:t> </a:t>
            </a:r>
            <a:r>
              <a:rPr dirty="0"/>
              <a:t>Malafronte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D9D9D9">
              <a:alpha val="50195"/>
            </a:srgbClr>
          </a:solidFill>
        </p:spPr>
        <p:txBody>
          <a:bodyPr wrap="square" lIns="0" tIns="0" rIns="0" bIns="0" rtlCol="0"/>
          <a:lstStyle/>
          <a:p>
            <a:endParaRPr/>
          </a:p>
        </p:txBody>
      </p:sp>
      <p:sp>
        <p:nvSpPr>
          <p:cNvPr id="17" name="bk object 17"/>
          <p:cNvSpPr/>
          <p:nvPr/>
        </p:nvSpPr>
        <p:spPr>
          <a:xfrm>
            <a:off x="761" y="621030"/>
            <a:ext cx="9144000" cy="0"/>
          </a:xfrm>
          <a:custGeom>
            <a:avLst/>
            <a:gdLst/>
            <a:ahLst/>
            <a:cxnLst/>
            <a:rect l="l" t="t" r="r" b="b"/>
            <a:pathLst>
              <a:path w="9144000">
                <a:moveTo>
                  <a:pt x="0" y="0"/>
                </a:moveTo>
                <a:lnTo>
                  <a:pt x="9144000" y="0"/>
                </a:lnTo>
              </a:path>
            </a:pathLst>
          </a:custGeom>
          <a:ln w="38100">
            <a:solidFill>
              <a:srgbClr val="17375E"/>
            </a:solidFill>
          </a:ln>
        </p:spPr>
        <p:txBody>
          <a:bodyPr wrap="square" lIns="0" tIns="0" rIns="0" bIns="0" rtlCol="0"/>
          <a:lstStyle/>
          <a:p>
            <a:endParaRPr/>
          </a:p>
        </p:txBody>
      </p:sp>
      <p:sp>
        <p:nvSpPr>
          <p:cNvPr id="18" name="bk object 18"/>
          <p:cNvSpPr/>
          <p:nvPr/>
        </p:nvSpPr>
        <p:spPr>
          <a:xfrm>
            <a:off x="6300215" y="141731"/>
            <a:ext cx="2746247" cy="277368"/>
          </a:xfrm>
          <a:prstGeom prst="rect">
            <a:avLst/>
          </a:prstGeom>
          <a:blipFill>
            <a:blip r:embed="rId2" cstate="print"/>
            <a:stretch>
              <a:fillRect/>
            </a:stretch>
          </a:blipFill>
        </p:spPr>
        <p:txBody>
          <a:bodyPr wrap="square" lIns="0" tIns="0" rIns="0" bIns="0" rtlCol="0"/>
          <a:lstStyle/>
          <a:p>
            <a:endParaRPr/>
          </a:p>
        </p:txBody>
      </p:sp>
      <p:sp>
        <p:nvSpPr>
          <p:cNvPr id="19" name="bk object 19"/>
          <p:cNvSpPr/>
          <p:nvPr/>
        </p:nvSpPr>
        <p:spPr>
          <a:xfrm>
            <a:off x="5233415" y="1848611"/>
            <a:ext cx="3103245" cy="1557655"/>
          </a:xfrm>
          <a:custGeom>
            <a:avLst/>
            <a:gdLst/>
            <a:ahLst/>
            <a:cxnLst/>
            <a:rect l="l" t="t" r="r" b="b"/>
            <a:pathLst>
              <a:path w="3103245" h="1557654">
                <a:moveTo>
                  <a:pt x="0" y="1557527"/>
                </a:moveTo>
                <a:lnTo>
                  <a:pt x="3102864" y="1557527"/>
                </a:lnTo>
                <a:lnTo>
                  <a:pt x="3102864" y="0"/>
                </a:lnTo>
                <a:lnTo>
                  <a:pt x="0" y="0"/>
                </a:lnTo>
                <a:lnTo>
                  <a:pt x="0" y="1557527"/>
                </a:lnTo>
                <a:close/>
              </a:path>
            </a:pathLst>
          </a:custGeom>
          <a:solidFill>
            <a:srgbClr val="00AF5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0" i="0">
                <a:solidFill>
                  <a:srgbClr val="375F92"/>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25"/>
              </a:lnSpc>
            </a:pPr>
            <a:r>
              <a:rPr spc="-25" dirty="0"/>
              <a:t>Dr. </a:t>
            </a:r>
            <a:r>
              <a:rPr dirty="0"/>
              <a:t>Irma</a:t>
            </a:r>
            <a:r>
              <a:rPr spc="-50" dirty="0"/>
              <a:t> </a:t>
            </a:r>
            <a:r>
              <a:rPr dirty="0"/>
              <a:t>Malafronte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375F9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25"/>
              </a:lnSpc>
            </a:pPr>
            <a:r>
              <a:rPr spc="-25" dirty="0"/>
              <a:t>Dr. </a:t>
            </a:r>
            <a:r>
              <a:rPr dirty="0"/>
              <a:t>Irma</a:t>
            </a:r>
            <a:r>
              <a:rPr spc="-50" dirty="0"/>
              <a:t> </a:t>
            </a:r>
            <a:r>
              <a:rPr dirty="0"/>
              <a:t>Malafronte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D9D9D9">
              <a:alpha val="50195"/>
            </a:srgbClr>
          </a:solidFill>
        </p:spPr>
        <p:txBody>
          <a:bodyPr wrap="square" lIns="0" tIns="0" rIns="0" bIns="0" rtlCol="0"/>
          <a:lstStyle/>
          <a:p>
            <a:endParaRPr/>
          </a:p>
        </p:txBody>
      </p:sp>
      <p:sp>
        <p:nvSpPr>
          <p:cNvPr id="17" name="bk object 17"/>
          <p:cNvSpPr/>
          <p:nvPr/>
        </p:nvSpPr>
        <p:spPr>
          <a:xfrm>
            <a:off x="0" y="477012"/>
            <a:ext cx="9143999" cy="555040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25"/>
              </a:lnSpc>
            </a:pPr>
            <a:r>
              <a:rPr spc="-25" dirty="0"/>
              <a:t>Dr. </a:t>
            </a:r>
            <a:r>
              <a:rPr dirty="0"/>
              <a:t>Irma</a:t>
            </a:r>
            <a:r>
              <a:rPr spc="-50" dirty="0"/>
              <a:t> </a:t>
            </a:r>
            <a:r>
              <a:rPr dirty="0"/>
              <a:t>Malafronte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D9D9D9">
              <a:alpha val="50195"/>
            </a:srgbClr>
          </a:solidFill>
        </p:spPr>
        <p:txBody>
          <a:bodyPr wrap="square" lIns="0" tIns="0" rIns="0" bIns="0" rtlCol="0"/>
          <a:lstStyle/>
          <a:p>
            <a:endParaRPr/>
          </a:p>
        </p:txBody>
      </p:sp>
      <p:sp>
        <p:nvSpPr>
          <p:cNvPr id="2" name="Holder 2"/>
          <p:cNvSpPr>
            <a:spLocks noGrp="1"/>
          </p:cNvSpPr>
          <p:nvPr>
            <p:ph type="title"/>
          </p:nvPr>
        </p:nvSpPr>
        <p:spPr>
          <a:xfrm>
            <a:off x="940155" y="53086"/>
            <a:ext cx="7263688" cy="635000"/>
          </a:xfrm>
          <a:prstGeom prst="rect">
            <a:avLst/>
          </a:prstGeom>
        </p:spPr>
        <p:txBody>
          <a:bodyPr wrap="square" lIns="0" tIns="0" rIns="0" bIns="0">
            <a:spAutoFit/>
          </a:bodyPr>
          <a:lstStyle>
            <a:lvl1pPr>
              <a:defRPr sz="4000" b="0" i="0">
                <a:solidFill>
                  <a:srgbClr val="375F92"/>
                </a:solidFill>
                <a:latin typeface="Calibri"/>
                <a:cs typeface="Calibri"/>
              </a:defRPr>
            </a:lvl1pPr>
          </a:lstStyle>
          <a:p>
            <a:endParaRPr/>
          </a:p>
        </p:txBody>
      </p:sp>
      <p:sp>
        <p:nvSpPr>
          <p:cNvPr id="3" name="Holder 3"/>
          <p:cNvSpPr>
            <a:spLocks noGrp="1"/>
          </p:cNvSpPr>
          <p:nvPr>
            <p:ph type="body" idx="1"/>
          </p:nvPr>
        </p:nvSpPr>
        <p:spPr>
          <a:xfrm>
            <a:off x="762380" y="2900298"/>
            <a:ext cx="7619238" cy="1671954"/>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905250" y="6446122"/>
            <a:ext cx="1332864" cy="196215"/>
          </a:xfrm>
          <a:prstGeom prst="rect">
            <a:avLst/>
          </a:prstGeom>
        </p:spPr>
        <p:txBody>
          <a:bodyPr wrap="square" lIns="0" tIns="0" rIns="0" bIns="0">
            <a:spAutoFit/>
          </a:bodyPr>
          <a:lstStyle>
            <a:lvl1pPr>
              <a:defRPr sz="1200" b="0" i="0">
                <a:solidFill>
                  <a:srgbClr val="888888"/>
                </a:solidFill>
                <a:latin typeface="Arial"/>
                <a:cs typeface="Arial"/>
              </a:defRPr>
            </a:lvl1pPr>
          </a:lstStyle>
          <a:p>
            <a:pPr marL="12700">
              <a:lnSpc>
                <a:spcPts val="1425"/>
              </a:lnSpc>
            </a:pPr>
            <a:r>
              <a:rPr spc="-25" dirty="0"/>
              <a:t>Dr. </a:t>
            </a:r>
            <a:r>
              <a:rPr dirty="0"/>
              <a:t>Irma</a:t>
            </a:r>
            <a:r>
              <a:rPr spc="-50" dirty="0"/>
              <a:t> </a:t>
            </a:r>
            <a:r>
              <a:rPr dirty="0"/>
              <a:t>Malafronte</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7/27/2025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7.png"/><Relationship Id="rId7" Type="http://schemas.openxmlformats.org/officeDocument/2006/relationships/image" Target="../media/image21.jp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www.unglobalcompact.org/" TargetMode="External"/><Relationship Id="rId2" Type="http://schemas.openxmlformats.org/officeDocument/2006/relationships/hyperlink" Target="http://eur-lex.europa.eu/legal-content/EN/TXT/?uri=CELEX%3A32014L0095" TargetMode="Externa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hyperlink" Target="http://www.iso.org/iso/home/standards/iso26000.htm" TargetMode="External"/><Relationship Id="rId4" Type="http://schemas.openxmlformats.org/officeDocument/2006/relationships/hyperlink" Target="http://www.oecd.org/corporate/mn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4.xml"/><Relationship Id="rId5" Type="http://schemas.openxmlformats.org/officeDocument/2006/relationships/image" Target="../media/image27.jpg"/><Relationship Id="rId4" Type="http://schemas.openxmlformats.org/officeDocument/2006/relationships/image" Target="../media/image2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iberdrola.com/shareholders-investors/annual-reports" TargetMode="External"/><Relationship Id="rId7" Type="http://schemas.openxmlformats.org/officeDocument/2006/relationships/image" Target="../media/image32.jpg"/><Relationship Id="rId2" Type="http://schemas.openxmlformats.org/officeDocument/2006/relationships/image" Target="../media/image30.jpg"/><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hyperlink" Target="https://www.generali.com/investors" TargetMode="External"/><Relationship Id="rId4" Type="http://schemas.openxmlformats.org/officeDocument/2006/relationships/hyperlink" Target="https://www.abnamro.com/en/investor-relations/financial-disclosures/index.html?from=01-10-2017&amp;amp;until=31-12-2017"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4.xml"/><Relationship Id="rId5" Type="http://schemas.openxmlformats.org/officeDocument/2006/relationships/image" Target="../media/image36.jpg"/><Relationship Id="rId4" Type="http://schemas.openxmlformats.org/officeDocument/2006/relationships/image" Target="../media/image35.jp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www.integratedreporting.org/news/iirc-publishes-revisions-to-international-framework-to-enable-enhanced-repor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hyperlink" Target="https://www.novartis.com/investors/novartis-annual-reporting-suite/reporting-archive" TargetMode="External"/><Relationship Id="rId7" Type="http://schemas.openxmlformats.org/officeDocument/2006/relationships/image" Target="../media/image10.jpg"/><Relationship Id="rId2" Type="http://schemas.openxmlformats.org/officeDocument/2006/relationships/hyperlink" Target="https://www.coca-colahellenic.com/en/investor-relations" TargetMode="Externa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hyperlink" Target="https://www.axa.com/en/investor/annual-and-interim-reports-archiv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1939" y="1997455"/>
            <a:ext cx="7654925" cy="1244600"/>
          </a:xfrm>
          <a:prstGeom prst="rect">
            <a:avLst/>
          </a:prstGeom>
        </p:spPr>
        <p:txBody>
          <a:bodyPr vert="horz" wrap="square" lIns="0" tIns="12065" rIns="0" bIns="0" rtlCol="0">
            <a:spAutoFit/>
          </a:bodyPr>
          <a:lstStyle/>
          <a:p>
            <a:pPr marL="2350770" marR="5080" indent="-2338705">
              <a:lnSpc>
                <a:spcPct val="100000"/>
              </a:lnSpc>
              <a:spcBef>
                <a:spcPts val="95"/>
              </a:spcBef>
            </a:pPr>
            <a:r>
              <a:rPr b="1" spc="-5" dirty="0">
                <a:solidFill>
                  <a:srgbClr val="000000"/>
                </a:solidFill>
                <a:latin typeface="Calibri"/>
                <a:cs typeface="Calibri"/>
              </a:rPr>
              <a:t>Financial </a:t>
            </a:r>
            <a:r>
              <a:rPr b="1" spc="-15" dirty="0">
                <a:solidFill>
                  <a:srgbClr val="000000"/>
                </a:solidFill>
                <a:latin typeface="Calibri"/>
                <a:cs typeface="Calibri"/>
              </a:rPr>
              <a:t>Performance Management  </a:t>
            </a:r>
            <a:r>
              <a:rPr b="1" spc="-5" dirty="0">
                <a:solidFill>
                  <a:srgbClr val="000000"/>
                </a:solidFill>
                <a:latin typeface="Calibri"/>
                <a:cs typeface="Calibri"/>
              </a:rPr>
              <a:t>RBP020L062S</a:t>
            </a:r>
          </a:p>
        </p:txBody>
      </p:sp>
      <p:sp>
        <p:nvSpPr>
          <p:cNvPr id="3" name="object 3"/>
          <p:cNvSpPr txBox="1"/>
          <p:nvPr/>
        </p:nvSpPr>
        <p:spPr>
          <a:xfrm>
            <a:off x="1146149" y="3484346"/>
            <a:ext cx="6614795" cy="1684020"/>
          </a:xfrm>
          <a:prstGeom prst="rect">
            <a:avLst/>
          </a:prstGeom>
        </p:spPr>
        <p:txBody>
          <a:bodyPr vert="horz" wrap="square" lIns="0" tIns="110490" rIns="0" bIns="0" rtlCol="0">
            <a:spAutoFit/>
          </a:bodyPr>
          <a:lstStyle/>
          <a:p>
            <a:pPr algn="ctr">
              <a:lnSpc>
                <a:spcPct val="100000"/>
              </a:lnSpc>
              <a:spcBef>
                <a:spcPts val="870"/>
              </a:spcBef>
            </a:pPr>
            <a:r>
              <a:rPr sz="3200" b="1" spc="-30" dirty="0">
                <a:solidFill>
                  <a:srgbClr val="77923B"/>
                </a:solidFill>
                <a:latin typeface="Calibri"/>
                <a:cs typeface="Calibri"/>
              </a:rPr>
              <a:t>Week</a:t>
            </a:r>
            <a:r>
              <a:rPr sz="3200" b="1" spc="-10" dirty="0">
                <a:solidFill>
                  <a:srgbClr val="77923B"/>
                </a:solidFill>
                <a:latin typeface="Calibri"/>
                <a:cs typeface="Calibri"/>
              </a:rPr>
              <a:t> </a:t>
            </a:r>
            <a:r>
              <a:rPr sz="3200" b="1" dirty="0">
                <a:solidFill>
                  <a:srgbClr val="77923B"/>
                </a:solidFill>
                <a:latin typeface="Calibri"/>
                <a:cs typeface="Calibri"/>
              </a:rPr>
              <a:t>3</a:t>
            </a:r>
            <a:endParaRPr sz="3200">
              <a:latin typeface="Calibri"/>
              <a:cs typeface="Calibri"/>
            </a:endParaRPr>
          </a:p>
          <a:p>
            <a:pPr algn="ctr">
              <a:lnSpc>
                <a:spcPct val="100000"/>
              </a:lnSpc>
              <a:spcBef>
                <a:spcPts val="770"/>
              </a:spcBef>
            </a:pPr>
            <a:r>
              <a:rPr sz="3200" b="1" spc="-5" dirty="0">
                <a:solidFill>
                  <a:srgbClr val="77923B"/>
                </a:solidFill>
                <a:latin typeface="Calibri"/>
                <a:cs typeface="Calibri"/>
              </a:rPr>
              <a:t>The evolution </a:t>
            </a:r>
            <a:r>
              <a:rPr sz="3200" b="1" dirty="0">
                <a:solidFill>
                  <a:srgbClr val="77923B"/>
                </a:solidFill>
                <a:latin typeface="Calibri"/>
                <a:cs typeface="Calibri"/>
              </a:rPr>
              <a:t>of </a:t>
            </a:r>
            <a:r>
              <a:rPr sz="3200" b="1" spc="-20" dirty="0">
                <a:solidFill>
                  <a:srgbClr val="77923B"/>
                </a:solidFill>
                <a:latin typeface="Calibri"/>
                <a:cs typeface="Calibri"/>
              </a:rPr>
              <a:t>Corporate </a:t>
            </a:r>
            <a:r>
              <a:rPr sz="3200" b="1" spc="-10" dirty="0">
                <a:solidFill>
                  <a:srgbClr val="77923B"/>
                </a:solidFill>
                <a:latin typeface="Calibri"/>
                <a:cs typeface="Calibri"/>
              </a:rPr>
              <a:t>Reporting</a:t>
            </a:r>
            <a:r>
              <a:rPr sz="3200" b="1" spc="-30" dirty="0">
                <a:solidFill>
                  <a:srgbClr val="77923B"/>
                </a:solidFill>
                <a:latin typeface="Calibri"/>
                <a:cs typeface="Calibri"/>
              </a:rPr>
              <a:t> </a:t>
            </a:r>
            <a:r>
              <a:rPr sz="3200" b="1" dirty="0">
                <a:solidFill>
                  <a:srgbClr val="77923B"/>
                </a:solidFill>
                <a:latin typeface="Calibri"/>
                <a:cs typeface="Calibri"/>
              </a:rPr>
              <a:t>–</a:t>
            </a:r>
            <a:endParaRPr sz="3200">
              <a:latin typeface="Calibri"/>
              <a:cs typeface="Calibri"/>
            </a:endParaRPr>
          </a:p>
          <a:p>
            <a:pPr algn="ctr">
              <a:lnSpc>
                <a:spcPct val="100000"/>
              </a:lnSpc>
            </a:pPr>
            <a:r>
              <a:rPr sz="3200" b="1" spc="-25" dirty="0">
                <a:solidFill>
                  <a:srgbClr val="77923B"/>
                </a:solidFill>
                <a:latin typeface="Calibri"/>
                <a:cs typeface="Calibri"/>
              </a:rPr>
              <a:t>Integrated</a:t>
            </a:r>
            <a:r>
              <a:rPr sz="3200" b="1" spc="-45" dirty="0">
                <a:solidFill>
                  <a:srgbClr val="77923B"/>
                </a:solidFill>
                <a:latin typeface="Calibri"/>
                <a:cs typeface="Calibri"/>
              </a:rPr>
              <a:t> </a:t>
            </a:r>
            <a:r>
              <a:rPr sz="3200" b="1" spc="-10" dirty="0">
                <a:solidFill>
                  <a:srgbClr val="77923B"/>
                </a:solidFill>
                <a:latin typeface="Calibri"/>
                <a:cs typeface="Calibri"/>
              </a:rPr>
              <a:t>Reporting</a:t>
            </a:r>
            <a:endParaRPr sz="3200">
              <a:latin typeface="Calibri"/>
              <a:cs typeface="Calibri"/>
            </a:endParaRPr>
          </a:p>
        </p:txBody>
      </p:sp>
      <p:sp>
        <p:nvSpPr>
          <p:cNvPr id="4" name="object 4"/>
          <p:cNvSpPr/>
          <p:nvPr/>
        </p:nvSpPr>
        <p:spPr>
          <a:xfrm>
            <a:off x="35051" y="44196"/>
            <a:ext cx="2592322" cy="12969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140" y="147573"/>
            <a:ext cx="4977765"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244060"/>
                </a:solidFill>
                <a:latin typeface="Verdana"/>
                <a:cs typeface="Verdana"/>
              </a:rPr>
              <a:t>Why &lt;IR&gt;: </a:t>
            </a:r>
            <a:r>
              <a:rPr sz="2400" dirty="0">
                <a:solidFill>
                  <a:srgbClr val="244060"/>
                </a:solidFill>
                <a:latin typeface="Verdana"/>
                <a:cs typeface="Verdana"/>
              </a:rPr>
              <a:t>More </a:t>
            </a:r>
            <a:r>
              <a:rPr sz="2400" spc="-5" dirty="0">
                <a:solidFill>
                  <a:srgbClr val="244060"/>
                </a:solidFill>
                <a:latin typeface="Verdana"/>
                <a:cs typeface="Verdana"/>
              </a:rPr>
              <a:t>than</a:t>
            </a:r>
            <a:r>
              <a:rPr sz="2400" spc="30" dirty="0">
                <a:solidFill>
                  <a:srgbClr val="244060"/>
                </a:solidFill>
                <a:latin typeface="Verdana"/>
                <a:cs typeface="Verdana"/>
              </a:rPr>
              <a:t> </a:t>
            </a:r>
            <a:r>
              <a:rPr sz="2400" spc="-5" dirty="0">
                <a:solidFill>
                  <a:srgbClr val="244060"/>
                </a:solidFill>
                <a:latin typeface="Verdana"/>
                <a:cs typeface="Verdana"/>
              </a:rPr>
              <a:t>financials</a:t>
            </a:r>
            <a:endParaRPr sz="2400">
              <a:latin typeface="Verdana"/>
              <a:cs typeface="Verdana"/>
            </a:endParaRPr>
          </a:p>
        </p:txBody>
      </p:sp>
      <p:sp>
        <p:nvSpPr>
          <p:cNvPr id="3" name="object 3"/>
          <p:cNvSpPr txBox="1"/>
          <p:nvPr/>
        </p:nvSpPr>
        <p:spPr>
          <a:xfrm>
            <a:off x="547217" y="6332626"/>
            <a:ext cx="2146935" cy="186690"/>
          </a:xfrm>
          <a:prstGeom prst="rect">
            <a:avLst/>
          </a:prstGeom>
        </p:spPr>
        <p:txBody>
          <a:bodyPr vert="horz" wrap="square" lIns="0" tIns="13335" rIns="0" bIns="0" rtlCol="0">
            <a:spAutoFit/>
          </a:bodyPr>
          <a:lstStyle/>
          <a:p>
            <a:pPr marL="12700">
              <a:lnSpc>
                <a:spcPct val="100000"/>
              </a:lnSpc>
              <a:spcBef>
                <a:spcPts val="105"/>
              </a:spcBef>
            </a:pPr>
            <a:r>
              <a:rPr sz="1050" spc="-5" dirty="0">
                <a:latin typeface="Calibri"/>
                <a:cs typeface="Calibri"/>
              </a:rPr>
              <a:t>Source: </a:t>
            </a:r>
            <a:r>
              <a:rPr sz="1050" dirty="0">
                <a:latin typeface="Calibri"/>
                <a:cs typeface="Calibri"/>
              </a:rPr>
              <a:t>IIRC </a:t>
            </a:r>
            <a:r>
              <a:rPr sz="1050" spc="-5" dirty="0">
                <a:latin typeface="Calibri"/>
                <a:cs typeface="Calibri"/>
              </a:rPr>
              <a:t>presentation January</a:t>
            </a:r>
            <a:r>
              <a:rPr sz="1050" spc="-45" dirty="0">
                <a:latin typeface="Calibri"/>
                <a:cs typeface="Calibri"/>
              </a:rPr>
              <a:t> </a:t>
            </a:r>
            <a:r>
              <a:rPr sz="1050" dirty="0">
                <a:latin typeface="Calibri"/>
                <a:cs typeface="Calibri"/>
              </a:rPr>
              <a:t>2014</a:t>
            </a:r>
            <a:endParaRPr sz="1050">
              <a:latin typeface="Calibri"/>
              <a:cs typeface="Calibri"/>
            </a:endParaRPr>
          </a:p>
        </p:txBody>
      </p:sp>
      <p:sp>
        <p:nvSpPr>
          <p:cNvPr id="4" name="object 4"/>
          <p:cNvSpPr txBox="1"/>
          <p:nvPr/>
        </p:nvSpPr>
        <p:spPr>
          <a:xfrm>
            <a:off x="2465323" y="1005331"/>
            <a:ext cx="3996054"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006FC0"/>
                </a:solidFill>
                <a:latin typeface="Arial"/>
                <a:cs typeface="Arial"/>
              </a:rPr>
              <a:t>Market value – S&amp;P</a:t>
            </a:r>
            <a:r>
              <a:rPr sz="2800" b="1" spc="-40" dirty="0">
                <a:solidFill>
                  <a:srgbClr val="006FC0"/>
                </a:solidFill>
                <a:latin typeface="Arial"/>
                <a:cs typeface="Arial"/>
              </a:rPr>
              <a:t> </a:t>
            </a:r>
            <a:r>
              <a:rPr sz="2800" b="1" spc="-5" dirty="0">
                <a:solidFill>
                  <a:srgbClr val="006FC0"/>
                </a:solidFill>
                <a:latin typeface="Arial"/>
                <a:cs typeface="Arial"/>
              </a:rPr>
              <a:t>500</a:t>
            </a:r>
            <a:endParaRPr sz="28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09971" y="2522346"/>
            <a:ext cx="2351405" cy="208279"/>
          </a:xfrm>
          <a:prstGeom prst="rect">
            <a:avLst/>
          </a:prstGeom>
        </p:spPr>
        <p:txBody>
          <a:bodyPr vert="horz" wrap="square" lIns="0" tIns="12700" rIns="0" bIns="0" rtlCol="0">
            <a:spAutoFit/>
          </a:bodyPr>
          <a:lstStyle/>
          <a:p>
            <a:pPr marL="12700">
              <a:lnSpc>
                <a:spcPct val="100000"/>
              </a:lnSpc>
              <a:spcBef>
                <a:spcPts val="100"/>
              </a:spcBef>
            </a:pPr>
            <a:r>
              <a:rPr sz="1200" spc="-15" dirty="0">
                <a:solidFill>
                  <a:srgbClr val="FFFFFF"/>
                </a:solidFill>
                <a:latin typeface="Verdana"/>
                <a:cs typeface="Verdana"/>
              </a:rPr>
              <a:t>STRATEGY </a:t>
            </a:r>
            <a:r>
              <a:rPr sz="1200" spc="-5" dirty="0">
                <a:solidFill>
                  <a:srgbClr val="FFFFFF"/>
                </a:solidFill>
                <a:latin typeface="Verdana"/>
                <a:cs typeface="Verdana"/>
              </a:rPr>
              <a:t>AND</a:t>
            </a:r>
            <a:r>
              <a:rPr sz="1200" spc="-25" dirty="0">
                <a:solidFill>
                  <a:srgbClr val="FFFFFF"/>
                </a:solidFill>
                <a:latin typeface="Verdana"/>
                <a:cs typeface="Verdana"/>
              </a:rPr>
              <a:t> </a:t>
            </a:r>
            <a:r>
              <a:rPr sz="1200" spc="-5" dirty="0">
                <a:solidFill>
                  <a:srgbClr val="FFFFFF"/>
                </a:solidFill>
                <a:latin typeface="Verdana"/>
                <a:cs typeface="Verdana"/>
              </a:rPr>
              <a:t>GOVERNANCE</a:t>
            </a:r>
            <a:endParaRPr sz="1200">
              <a:latin typeface="Verdana"/>
              <a:cs typeface="Verdana"/>
            </a:endParaRPr>
          </a:p>
        </p:txBody>
      </p:sp>
      <p:sp>
        <p:nvSpPr>
          <p:cNvPr id="3" name="object 3"/>
          <p:cNvSpPr/>
          <p:nvPr/>
        </p:nvSpPr>
        <p:spPr>
          <a:xfrm>
            <a:off x="5233415" y="3395471"/>
            <a:ext cx="3103245" cy="1287780"/>
          </a:xfrm>
          <a:custGeom>
            <a:avLst/>
            <a:gdLst/>
            <a:ahLst/>
            <a:cxnLst/>
            <a:rect l="l" t="t" r="r" b="b"/>
            <a:pathLst>
              <a:path w="3103245" h="1287779">
                <a:moveTo>
                  <a:pt x="0" y="1287779"/>
                </a:moveTo>
                <a:lnTo>
                  <a:pt x="3102864" y="1287779"/>
                </a:lnTo>
                <a:lnTo>
                  <a:pt x="3102864" y="0"/>
                </a:lnTo>
                <a:lnTo>
                  <a:pt x="0" y="0"/>
                </a:lnTo>
                <a:lnTo>
                  <a:pt x="0" y="1287779"/>
                </a:lnTo>
                <a:close/>
              </a:path>
            </a:pathLst>
          </a:custGeom>
          <a:solidFill>
            <a:srgbClr val="C00000"/>
          </a:solidFill>
        </p:spPr>
        <p:txBody>
          <a:bodyPr wrap="square" lIns="0" tIns="0" rIns="0" bIns="0" rtlCol="0"/>
          <a:lstStyle/>
          <a:p>
            <a:endParaRPr/>
          </a:p>
        </p:txBody>
      </p:sp>
      <p:sp>
        <p:nvSpPr>
          <p:cNvPr id="4" name="object 4"/>
          <p:cNvSpPr txBox="1"/>
          <p:nvPr/>
        </p:nvSpPr>
        <p:spPr>
          <a:xfrm>
            <a:off x="5808090" y="3934714"/>
            <a:ext cx="1954530" cy="208279"/>
          </a:xfrm>
          <a:prstGeom prst="rect">
            <a:avLst/>
          </a:prstGeom>
        </p:spPr>
        <p:txBody>
          <a:bodyPr vert="horz" wrap="square" lIns="0" tIns="12700" rIns="0" bIns="0" rtlCol="0">
            <a:spAutoFit/>
          </a:bodyPr>
          <a:lstStyle/>
          <a:p>
            <a:pPr marL="12700">
              <a:lnSpc>
                <a:spcPct val="100000"/>
              </a:lnSpc>
              <a:spcBef>
                <a:spcPts val="100"/>
              </a:spcBef>
            </a:pPr>
            <a:r>
              <a:rPr sz="1200" spc="-15" dirty="0">
                <a:solidFill>
                  <a:srgbClr val="FFFFFF"/>
                </a:solidFill>
                <a:latin typeface="Verdana"/>
                <a:cs typeface="Verdana"/>
              </a:rPr>
              <a:t>IMPLEMENTATION</a:t>
            </a:r>
            <a:r>
              <a:rPr sz="1200" spc="-35" dirty="0">
                <a:solidFill>
                  <a:srgbClr val="FFFFFF"/>
                </a:solidFill>
                <a:latin typeface="Verdana"/>
                <a:cs typeface="Verdana"/>
              </a:rPr>
              <a:t> </a:t>
            </a:r>
            <a:r>
              <a:rPr sz="1200" spc="-5" dirty="0">
                <a:solidFill>
                  <a:srgbClr val="FFFFFF"/>
                </a:solidFill>
                <a:latin typeface="Verdana"/>
                <a:cs typeface="Verdana"/>
              </a:rPr>
              <a:t>PLANS</a:t>
            </a:r>
            <a:endParaRPr sz="1200">
              <a:latin typeface="Verdana"/>
              <a:cs typeface="Verdana"/>
            </a:endParaRPr>
          </a:p>
        </p:txBody>
      </p:sp>
      <p:sp>
        <p:nvSpPr>
          <p:cNvPr id="5" name="object 5"/>
          <p:cNvSpPr/>
          <p:nvPr/>
        </p:nvSpPr>
        <p:spPr>
          <a:xfrm>
            <a:off x="5233415" y="4677155"/>
            <a:ext cx="3103245" cy="1416050"/>
          </a:xfrm>
          <a:custGeom>
            <a:avLst/>
            <a:gdLst/>
            <a:ahLst/>
            <a:cxnLst/>
            <a:rect l="l" t="t" r="r" b="b"/>
            <a:pathLst>
              <a:path w="3103245" h="1416050">
                <a:moveTo>
                  <a:pt x="0" y="1415796"/>
                </a:moveTo>
                <a:lnTo>
                  <a:pt x="3102864" y="1415796"/>
                </a:lnTo>
                <a:lnTo>
                  <a:pt x="3102864" y="0"/>
                </a:lnTo>
                <a:lnTo>
                  <a:pt x="0" y="0"/>
                </a:lnTo>
                <a:lnTo>
                  <a:pt x="0" y="1415796"/>
                </a:lnTo>
                <a:close/>
              </a:path>
            </a:pathLst>
          </a:custGeom>
          <a:solidFill>
            <a:srgbClr val="17375E"/>
          </a:solidFill>
        </p:spPr>
        <p:txBody>
          <a:bodyPr wrap="square" lIns="0" tIns="0" rIns="0" bIns="0" rtlCol="0"/>
          <a:lstStyle/>
          <a:p>
            <a:endParaRPr/>
          </a:p>
        </p:txBody>
      </p:sp>
      <p:sp>
        <p:nvSpPr>
          <p:cNvPr id="6" name="object 6"/>
          <p:cNvSpPr txBox="1"/>
          <p:nvPr/>
        </p:nvSpPr>
        <p:spPr>
          <a:xfrm>
            <a:off x="5955919" y="5280405"/>
            <a:ext cx="1659889"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Verdana"/>
                <a:cs typeface="Verdana"/>
              </a:rPr>
              <a:t>BUSINESS AS</a:t>
            </a:r>
            <a:r>
              <a:rPr sz="1200" spc="-40" dirty="0">
                <a:solidFill>
                  <a:srgbClr val="FFFFFF"/>
                </a:solidFill>
                <a:latin typeface="Verdana"/>
                <a:cs typeface="Verdana"/>
              </a:rPr>
              <a:t> </a:t>
            </a:r>
            <a:r>
              <a:rPr sz="1200" spc="-5" dirty="0">
                <a:solidFill>
                  <a:srgbClr val="FFFFFF"/>
                </a:solidFill>
                <a:latin typeface="Verdana"/>
                <a:cs typeface="Verdana"/>
              </a:rPr>
              <a:t>USUAL</a:t>
            </a:r>
            <a:endParaRPr sz="1200">
              <a:latin typeface="Verdana"/>
              <a:cs typeface="Verdana"/>
            </a:endParaRPr>
          </a:p>
        </p:txBody>
      </p:sp>
      <p:sp>
        <p:nvSpPr>
          <p:cNvPr id="7" name="object 7"/>
          <p:cNvSpPr txBox="1"/>
          <p:nvPr/>
        </p:nvSpPr>
        <p:spPr>
          <a:xfrm>
            <a:off x="5180838" y="1213230"/>
            <a:ext cx="1536065" cy="269240"/>
          </a:xfrm>
          <a:prstGeom prst="rect">
            <a:avLst/>
          </a:prstGeom>
        </p:spPr>
        <p:txBody>
          <a:bodyPr vert="horz" wrap="square" lIns="0" tIns="12065" rIns="0" bIns="0" rtlCol="0">
            <a:spAutoFit/>
          </a:bodyPr>
          <a:lstStyle/>
          <a:p>
            <a:pPr marL="12700">
              <a:lnSpc>
                <a:spcPct val="100000"/>
              </a:lnSpc>
              <a:spcBef>
                <a:spcPts val="95"/>
              </a:spcBef>
            </a:pPr>
            <a:r>
              <a:rPr sz="1600" i="1" spc="-5" dirty="0">
                <a:solidFill>
                  <a:srgbClr val="244060"/>
                </a:solidFill>
                <a:latin typeface="Verdana"/>
                <a:cs typeface="Verdana"/>
              </a:rPr>
              <a:t>Business</a:t>
            </a:r>
            <a:r>
              <a:rPr sz="1600" i="1" spc="-40" dirty="0">
                <a:solidFill>
                  <a:srgbClr val="244060"/>
                </a:solidFill>
                <a:latin typeface="Verdana"/>
                <a:cs typeface="Verdana"/>
              </a:rPr>
              <a:t> </a:t>
            </a:r>
            <a:r>
              <a:rPr sz="1600" i="1" spc="-5" dirty="0">
                <a:solidFill>
                  <a:srgbClr val="244060"/>
                </a:solidFill>
                <a:latin typeface="Verdana"/>
                <a:cs typeface="Verdana"/>
              </a:rPr>
              <a:t>value</a:t>
            </a:r>
            <a:endParaRPr sz="1600">
              <a:latin typeface="Verdana"/>
              <a:cs typeface="Verdana"/>
            </a:endParaRPr>
          </a:p>
        </p:txBody>
      </p:sp>
      <p:sp>
        <p:nvSpPr>
          <p:cNvPr id="8" name="object 8"/>
          <p:cNvSpPr/>
          <p:nvPr/>
        </p:nvSpPr>
        <p:spPr>
          <a:xfrm>
            <a:off x="864108" y="1848611"/>
            <a:ext cx="3101340" cy="641985"/>
          </a:xfrm>
          <a:custGeom>
            <a:avLst/>
            <a:gdLst/>
            <a:ahLst/>
            <a:cxnLst/>
            <a:rect l="l" t="t" r="r" b="b"/>
            <a:pathLst>
              <a:path w="3101340" h="641985">
                <a:moveTo>
                  <a:pt x="0" y="641603"/>
                </a:moveTo>
                <a:lnTo>
                  <a:pt x="3101340" y="641603"/>
                </a:lnTo>
                <a:lnTo>
                  <a:pt x="3101340" y="0"/>
                </a:lnTo>
                <a:lnTo>
                  <a:pt x="0" y="0"/>
                </a:lnTo>
                <a:lnTo>
                  <a:pt x="0" y="641603"/>
                </a:lnTo>
                <a:close/>
              </a:path>
            </a:pathLst>
          </a:custGeom>
          <a:solidFill>
            <a:srgbClr val="00AF50"/>
          </a:solidFill>
        </p:spPr>
        <p:txBody>
          <a:bodyPr wrap="square" lIns="0" tIns="0" rIns="0" bIns="0" rtlCol="0"/>
          <a:lstStyle/>
          <a:p>
            <a:endParaRPr/>
          </a:p>
        </p:txBody>
      </p:sp>
      <p:sp>
        <p:nvSpPr>
          <p:cNvPr id="9" name="object 9"/>
          <p:cNvSpPr txBox="1"/>
          <p:nvPr/>
        </p:nvSpPr>
        <p:spPr>
          <a:xfrm>
            <a:off x="1645666" y="2064258"/>
            <a:ext cx="1539240" cy="208279"/>
          </a:xfrm>
          <a:prstGeom prst="rect">
            <a:avLst/>
          </a:prstGeom>
        </p:spPr>
        <p:txBody>
          <a:bodyPr vert="horz" wrap="square" lIns="0" tIns="12700" rIns="0" bIns="0" rtlCol="0">
            <a:spAutoFit/>
          </a:bodyPr>
          <a:lstStyle/>
          <a:p>
            <a:pPr marL="12700">
              <a:lnSpc>
                <a:spcPct val="100000"/>
              </a:lnSpc>
              <a:spcBef>
                <a:spcPts val="100"/>
              </a:spcBef>
            </a:pPr>
            <a:r>
              <a:rPr sz="1200" spc="-15" dirty="0">
                <a:solidFill>
                  <a:srgbClr val="FFFFFF"/>
                </a:solidFill>
                <a:latin typeface="Verdana"/>
                <a:cs typeface="Verdana"/>
              </a:rPr>
              <a:t>STRATEGIC</a:t>
            </a:r>
            <a:r>
              <a:rPr sz="1200" spc="-30" dirty="0">
                <a:solidFill>
                  <a:srgbClr val="FFFFFF"/>
                </a:solidFill>
                <a:latin typeface="Verdana"/>
                <a:cs typeface="Verdana"/>
              </a:rPr>
              <a:t> </a:t>
            </a:r>
            <a:r>
              <a:rPr sz="1200" spc="-10" dirty="0">
                <a:solidFill>
                  <a:srgbClr val="FFFFFF"/>
                </a:solidFill>
                <a:latin typeface="Verdana"/>
                <a:cs typeface="Verdana"/>
              </a:rPr>
              <a:t>ISSUES</a:t>
            </a:r>
            <a:endParaRPr sz="1200">
              <a:latin typeface="Verdana"/>
              <a:cs typeface="Verdana"/>
            </a:endParaRPr>
          </a:p>
        </p:txBody>
      </p:sp>
      <p:sp>
        <p:nvSpPr>
          <p:cNvPr id="10" name="object 10"/>
          <p:cNvSpPr/>
          <p:nvPr/>
        </p:nvSpPr>
        <p:spPr>
          <a:xfrm>
            <a:off x="864108" y="2487167"/>
            <a:ext cx="3101340" cy="1028700"/>
          </a:xfrm>
          <a:custGeom>
            <a:avLst/>
            <a:gdLst/>
            <a:ahLst/>
            <a:cxnLst/>
            <a:rect l="l" t="t" r="r" b="b"/>
            <a:pathLst>
              <a:path w="3101340" h="1028700">
                <a:moveTo>
                  <a:pt x="0" y="1028700"/>
                </a:moveTo>
                <a:lnTo>
                  <a:pt x="3101340" y="1028700"/>
                </a:lnTo>
                <a:lnTo>
                  <a:pt x="3101340" y="0"/>
                </a:lnTo>
                <a:lnTo>
                  <a:pt x="0" y="0"/>
                </a:lnTo>
                <a:lnTo>
                  <a:pt x="0" y="1028700"/>
                </a:lnTo>
                <a:close/>
              </a:path>
            </a:pathLst>
          </a:custGeom>
          <a:solidFill>
            <a:srgbClr val="C00000"/>
          </a:solidFill>
        </p:spPr>
        <p:txBody>
          <a:bodyPr wrap="square" lIns="0" tIns="0" rIns="0" bIns="0" rtlCol="0"/>
          <a:lstStyle/>
          <a:p>
            <a:endParaRPr/>
          </a:p>
        </p:txBody>
      </p:sp>
      <p:sp>
        <p:nvSpPr>
          <p:cNvPr id="11" name="object 11"/>
          <p:cNvSpPr txBox="1"/>
          <p:nvPr/>
        </p:nvSpPr>
        <p:spPr>
          <a:xfrm>
            <a:off x="1601469" y="2896565"/>
            <a:ext cx="1626235"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Verdana"/>
                <a:cs typeface="Verdana"/>
              </a:rPr>
              <a:t>FORECASTS </a:t>
            </a:r>
            <a:r>
              <a:rPr sz="1200" dirty="0">
                <a:solidFill>
                  <a:srgbClr val="FFFFFF"/>
                </a:solidFill>
                <a:latin typeface="Verdana"/>
                <a:cs typeface="Verdana"/>
              </a:rPr>
              <a:t>/</a:t>
            </a:r>
            <a:r>
              <a:rPr sz="1200" spc="-40" dirty="0">
                <a:solidFill>
                  <a:srgbClr val="FFFFFF"/>
                </a:solidFill>
                <a:latin typeface="Verdana"/>
                <a:cs typeface="Verdana"/>
              </a:rPr>
              <a:t> </a:t>
            </a:r>
            <a:r>
              <a:rPr sz="1200" spc="-5" dirty="0">
                <a:solidFill>
                  <a:srgbClr val="FFFFFF"/>
                </a:solidFill>
                <a:latin typeface="Verdana"/>
                <a:cs typeface="Verdana"/>
              </a:rPr>
              <a:t>PLANS</a:t>
            </a:r>
            <a:endParaRPr sz="1200">
              <a:latin typeface="Verdana"/>
              <a:cs typeface="Verdana"/>
            </a:endParaRPr>
          </a:p>
        </p:txBody>
      </p:sp>
      <p:sp>
        <p:nvSpPr>
          <p:cNvPr id="12" name="object 12"/>
          <p:cNvSpPr/>
          <p:nvPr/>
        </p:nvSpPr>
        <p:spPr>
          <a:xfrm>
            <a:off x="864108" y="3515867"/>
            <a:ext cx="3101340" cy="2577465"/>
          </a:xfrm>
          <a:custGeom>
            <a:avLst/>
            <a:gdLst/>
            <a:ahLst/>
            <a:cxnLst/>
            <a:rect l="l" t="t" r="r" b="b"/>
            <a:pathLst>
              <a:path w="3101340" h="2577465">
                <a:moveTo>
                  <a:pt x="0" y="2577083"/>
                </a:moveTo>
                <a:lnTo>
                  <a:pt x="3101340" y="2577083"/>
                </a:lnTo>
                <a:lnTo>
                  <a:pt x="3101340" y="0"/>
                </a:lnTo>
                <a:lnTo>
                  <a:pt x="0" y="0"/>
                </a:lnTo>
                <a:lnTo>
                  <a:pt x="0" y="2577083"/>
                </a:lnTo>
                <a:close/>
              </a:path>
            </a:pathLst>
          </a:custGeom>
          <a:solidFill>
            <a:srgbClr val="17375E"/>
          </a:solidFill>
        </p:spPr>
        <p:txBody>
          <a:bodyPr wrap="square" lIns="0" tIns="0" rIns="0" bIns="0" rtlCol="0"/>
          <a:lstStyle/>
          <a:p>
            <a:endParaRPr/>
          </a:p>
        </p:txBody>
      </p:sp>
      <p:sp>
        <p:nvSpPr>
          <p:cNvPr id="13" name="object 13"/>
          <p:cNvSpPr txBox="1"/>
          <p:nvPr/>
        </p:nvSpPr>
        <p:spPr>
          <a:xfrm>
            <a:off x="1601469" y="4700142"/>
            <a:ext cx="1626870"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FFFFFF"/>
                </a:solidFill>
                <a:latin typeface="Verdana"/>
                <a:cs typeface="Verdana"/>
              </a:rPr>
              <a:t>PAST</a:t>
            </a:r>
            <a:r>
              <a:rPr sz="1200" spc="-55" dirty="0">
                <a:solidFill>
                  <a:srgbClr val="FFFFFF"/>
                </a:solidFill>
                <a:latin typeface="Verdana"/>
                <a:cs typeface="Verdana"/>
              </a:rPr>
              <a:t> </a:t>
            </a:r>
            <a:r>
              <a:rPr sz="1200" spc="-5" dirty="0">
                <a:solidFill>
                  <a:srgbClr val="FFFFFF"/>
                </a:solidFill>
                <a:latin typeface="Verdana"/>
                <a:cs typeface="Verdana"/>
              </a:rPr>
              <a:t>PERFORMANCE</a:t>
            </a:r>
            <a:endParaRPr sz="1200">
              <a:latin typeface="Verdana"/>
              <a:cs typeface="Verdana"/>
            </a:endParaRPr>
          </a:p>
        </p:txBody>
      </p:sp>
      <p:sp>
        <p:nvSpPr>
          <p:cNvPr id="14" name="object 14"/>
          <p:cNvSpPr txBox="1"/>
          <p:nvPr/>
        </p:nvSpPr>
        <p:spPr>
          <a:xfrm>
            <a:off x="862075" y="1213230"/>
            <a:ext cx="1852295" cy="269240"/>
          </a:xfrm>
          <a:prstGeom prst="rect">
            <a:avLst/>
          </a:prstGeom>
        </p:spPr>
        <p:txBody>
          <a:bodyPr vert="horz" wrap="square" lIns="0" tIns="12065" rIns="0" bIns="0" rtlCol="0">
            <a:spAutoFit/>
          </a:bodyPr>
          <a:lstStyle/>
          <a:p>
            <a:pPr marL="12700">
              <a:lnSpc>
                <a:spcPct val="100000"/>
              </a:lnSpc>
              <a:spcBef>
                <a:spcPts val="95"/>
              </a:spcBef>
            </a:pPr>
            <a:r>
              <a:rPr sz="1600" i="1" spc="-5" dirty="0">
                <a:solidFill>
                  <a:srgbClr val="244060"/>
                </a:solidFill>
                <a:latin typeface="Verdana"/>
                <a:cs typeface="Verdana"/>
              </a:rPr>
              <a:t>Reporting</a:t>
            </a:r>
            <a:r>
              <a:rPr sz="1600" i="1" spc="-40" dirty="0">
                <a:solidFill>
                  <a:srgbClr val="244060"/>
                </a:solidFill>
                <a:latin typeface="Verdana"/>
                <a:cs typeface="Verdana"/>
              </a:rPr>
              <a:t> </a:t>
            </a:r>
            <a:r>
              <a:rPr sz="1600" i="1" spc="-5" dirty="0">
                <a:solidFill>
                  <a:srgbClr val="244060"/>
                </a:solidFill>
                <a:latin typeface="Verdana"/>
                <a:cs typeface="Verdana"/>
              </a:rPr>
              <a:t>content</a:t>
            </a:r>
            <a:endParaRPr sz="1600">
              <a:latin typeface="Verdana"/>
              <a:cs typeface="Verdana"/>
            </a:endParaRPr>
          </a:p>
        </p:txBody>
      </p:sp>
      <p:sp>
        <p:nvSpPr>
          <p:cNvPr id="15" name="object 15"/>
          <p:cNvSpPr/>
          <p:nvPr/>
        </p:nvSpPr>
        <p:spPr>
          <a:xfrm>
            <a:off x="3966209" y="3516629"/>
            <a:ext cx="1268730" cy="1129030"/>
          </a:xfrm>
          <a:custGeom>
            <a:avLst/>
            <a:gdLst/>
            <a:ahLst/>
            <a:cxnLst/>
            <a:rect l="l" t="t" r="r" b="b"/>
            <a:pathLst>
              <a:path w="1268729" h="1129029">
                <a:moveTo>
                  <a:pt x="0" y="0"/>
                </a:moveTo>
                <a:lnTo>
                  <a:pt x="1268476" y="1128649"/>
                </a:lnTo>
              </a:path>
            </a:pathLst>
          </a:custGeom>
          <a:ln w="19050">
            <a:solidFill>
              <a:srgbClr val="17375E"/>
            </a:solidFill>
          </a:ln>
        </p:spPr>
        <p:txBody>
          <a:bodyPr wrap="square" lIns="0" tIns="0" rIns="0" bIns="0" rtlCol="0"/>
          <a:lstStyle/>
          <a:p>
            <a:endParaRPr/>
          </a:p>
        </p:txBody>
      </p:sp>
      <p:sp>
        <p:nvSpPr>
          <p:cNvPr id="16" name="object 16"/>
          <p:cNvSpPr/>
          <p:nvPr/>
        </p:nvSpPr>
        <p:spPr>
          <a:xfrm>
            <a:off x="3966209" y="2487929"/>
            <a:ext cx="1266825" cy="901700"/>
          </a:xfrm>
          <a:custGeom>
            <a:avLst/>
            <a:gdLst/>
            <a:ahLst/>
            <a:cxnLst/>
            <a:rect l="l" t="t" r="r" b="b"/>
            <a:pathLst>
              <a:path w="1266825" h="901700">
                <a:moveTo>
                  <a:pt x="0" y="0"/>
                </a:moveTo>
                <a:lnTo>
                  <a:pt x="1266825" y="901700"/>
                </a:lnTo>
              </a:path>
            </a:pathLst>
          </a:custGeom>
          <a:ln w="19050">
            <a:solidFill>
              <a:srgbClr val="17375E"/>
            </a:solidFill>
          </a:ln>
        </p:spPr>
        <p:txBody>
          <a:bodyPr wrap="square" lIns="0" tIns="0" rIns="0" bIns="0" rtlCol="0"/>
          <a:lstStyle/>
          <a:p>
            <a:endParaRPr/>
          </a:p>
        </p:txBody>
      </p:sp>
      <p:sp>
        <p:nvSpPr>
          <p:cNvPr id="17" name="object 17"/>
          <p:cNvSpPr/>
          <p:nvPr/>
        </p:nvSpPr>
        <p:spPr>
          <a:xfrm>
            <a:off x="3969258" y="1870710"/>
            <a:ext cx="1247775" cy="0"/>
          </a:xfrm>
          <a:custGeom>
            <a:avLst/>
            <a:gdLst/>
            <a:ahLst/>
            <a:cxnLst/>
            <a:rect l="l" t="t" r="r" b="b"/>
            <a:pathLst>
              <a:path w="1247775">
                <a:moveTo>
                  <a:pt x="0" y="0"/>
                </a:moveTo>
                <a:lnTo>
                  <a:pt x="1247775" y="0"/>
                </a:lnTo>
              </a:path>
            </a:pathLst>
          </a:custGeom>
          <a:ln w="19050">
            <a:solidFill>
              <a:srgbClr val="17375E"/>
            </a:solidFill>
          </a:ln>
        </p:spPr>
        <p:txBody>
          <a:bodyPr wrap="square" lIns="0" tIns="0" rIns="0" bIns="0" rtlCol="0"/>
          <a:lstStyle/>
          <a:p>
            <a:endParaRPr/>
          </a:p>
        </p:txBody>
      </p:sp>
      <p:sp>
        <p:nvSpPr>
          <p:cNvPr id="18" name="object 18"/>
          <p:cNvSpPr txBox="1">
            <a:spLocks noGrp="1"/>
          </p:cNvSpPr>
          <p:nvPr>
            <p:ph type="title"/>
          </p:nvPr>
        </p:nvSpPr>
        <p:spPr>
          <a:xfrm>
            <a:off x="231140" y="147573"/>
            <a:ext cx="5567045"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244060"/>
                </a:solidFill>
                <a:latin typeface="Verdana"/>
                <a:cs typeface="Verdana"/>
              </a:rPr>
              <a:t>Why &lt;IR&gt;: </a:t>
            </a:r>
            <a:r>
              <a:rPr sz="2400" dirty="0">
                <a:solidFill>
                  <a:srgbClr val="244060"/>
                </a:solidFill>
                <a:latin typeface="Verdana"/>
                <a:cs typeface="Verdana"/>
              </a:rPr>
              <a:t>The </a:t>
            </a:r>
            <a:r>
              <a:rPr sz="2400" spc="-5" dirty="0">
                <a:solidFill>
                  <a:srgbClr val="244060"/>
                </a:solidFill>
                <a:latin typeface="Verdana"/>
                <a:cs typeface="Verdana"/>
              </a:rPr>
              <a:t>reporting</a:t>
            </a:r>
            <a:r>
              <a:rPr sz="2400" spc="35" dirty="0">
                <a:solidFill>
                  <a:srgbClr val="244060"/>
                </a:solidFill>
                <a:latin typeface="Verdana"/>
                <a:cs typeface="Verdana"/>
              </a:rPr>
              <a:t> </a:t>
            </a:r>
            <a:r>
              <a:rPr sz="2400" dirty="0">
                <a:solidFill>
                  <a:srgbClr val="244060"/>
                </a:solidFill>
                <a:latin typeface="Verdana"/>
                <a:cs typeface="Verdana"/>
              </a:rPr>
              <a:t>mismatch</a:t>
            </a:r>
            <a:endParaRPr sz="2400">
              <a:latin typeface="Verdana"/>
              <a:cs typeface="Verdana"/>
            </a:endParaRPr>
          </a:p>
        </p:txBody>
      </p:sp>
      <p:sp>
        <p:nvSpPr>
          <p:cNvPr id="19" name="object 19"/>
          <p:cNvSpPr txBox="1"/>
          <p:nvPr/>
        </p:nvSpPr>
        <p:spPr>
          <a:xfrm>
            <a:off x="905967" y="6346952"/>
            <a:ext cx="2146935" cy="186690"/>
          </a:xfrm>
          <a:prstGeom prst="rect">
            <a:avLst/>
          </a:prstGeom>
        </p:spPr>
        <p:txBody>
          <a:bodyPr vert="horz" wrap="square" lIns="0" tIns="13335" rIns="0" bIns="0" rtlCol="0">
            <a:spAutoFit/>
          </a:bodyPr>
          <a:lstStyle/>
          <a:p>
            <a:pPr marL="12700">
              <a:lnSpc>
                <a:spcPct val="100000"/>
              </a:lnSpc>
              <a:spcBef>
                <a:spcPts val="105"/>
              </a:spcBef>
            </a:pPr>
            <a:r>
              <a:rPr sz="1050" spc="-5" dirty="0">
                <a:latin typeface="Calibri"/>
                <a:cs typeface="Calibri"/>
              </a:rPr>
              <a:t>Source: </a:t>
            </a:r>
            <a:r>
              <a:rPr sz="1050" dirty="0">
                <a:latin typeface="Calibri"/>
                <a:cs typeface="Calibri"/>
              </a:rPr>
              <a:t>IIRC </a:t>
            </a:r>
            <a:r>
              <a:rPr sz="1050" spc="-5" dirty="0">
                <a:latin typeface="Calibri"/>
                <a:cs typeface="Calibri"/>
              </a:rPr>
              <a:t>presentation January</a:t>
            </a:r>
            <a:r>
              <a:rPr sz="1050" spc="-45" dirty="0">
                <a:latin typeface="Calibri"/>
                <a:cs typeface="Calibri"/>
              </a:rPr>
              <a:t> </a:t>
            </a:r>
            <a:r>
              <a:rPr sz="1050" dirty="0">
                <a:latin typeface="Calibri"/>
                <a:cs typeface="Calibri"/>
              </a:rPr>
              <a:t>2014</a:t>
            </a:r>
            <a:endParaRPr sz="105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9032" y="124155"/>
            <a:ext cx="4806950" cy="635000"/>
          </a:xfrm>
          <a:prstGeom prst="rect">
            <a:avLst/>
          </a:prstGeom>
        </p:spPr>
        <p:txBody>
          <a:bodyPr vert="horz" wrap="square" lIns="0" tIns="12065" rIns="0" bIns="0" rtlCol="0">
            <a:spAutoFit/>
          </a:bodyPr>
          <a:lstStyle/>
          <a:p>
            <a:pPr marL="12700">
              <a:lnSpc>
                <a:spcPct val="100000"/>
              </a:lnSpc>
              <a:spcBef>
                <a:spcPts val="95"/>
              </a:spcBef>
            </a:pPr>
            <a:r>
              <a:rPr spc="-10" dirty="0">
                <a:solidFill>
                  <a:srgbClr val="000000"/>
                </a:solidFill>
              </a:rPr>
              <a:t>Sustainability</a:t>
            </a:r>
            <a:r>
              <a:rPr spc="-85" dirty="0">
                <a:solidFill>
                  <a:srgbClr val="000000"/>
                </a:solidFill>
              </a:rPr>
              <a:t> </a:t>
            </a:r>
            <a:r>
              <a:rPr spc="-10" dirty="0">
                <a:solidFill>
                  <a:srgbClr val="000000"/>
                </a:solidFill>
              </a:rPr>
              <a:t>reporting</a:t>
            </a:r>
          </a:p>
        </p:txBody>
      </p:sp>
      <p:sp>
        <p:nvSpPr>
          <p:cNvPr id="3" name="object 3"/>
          <p:cNvSpPr txBox="1"/>
          <p:nvPr/>
        </p:nvSpPr>
        <p:spPr>
          <a:xfrm>
            <a:off x="535940" y="997712"/>
            <a:ext cx="7912100" cy="4233545"/>
          </a:xfrm>
          <a:prstGeom prst="rect">
            <a:avLst/>
          </a:prstGeom>
        </p:spPr>
        <p:txBody>
          <a:bodyPr vert="horz" wrap="square" lIns="0" tIns="13335" rIns="0" bIns="0" rtlCol="0">
            <a:spAutoFit/>
          </a:bodyPr>
          <a:lstStyle/>
          <a:p>
            <a:pPr marL="355600" marR="5080" indent="-342900">
              <a:lnSpc>
                <a:spcPct val="100000"/>
              </a:lnSpc>
              <a:spcBef>
                <a:spcPts val="105"/>
              </a:spcBef>
              <a:buFont typeface="Arial"/>
              <a:buChar char="•"/>
              <a:tabLst>
                <a:tab pos="355600" algn="l"/>
                <a:tab pos="356235" algn="l"/>
              </a:tabLst>
            </a:pPr>
            <a:r>
              <a:rPr sz="2000" dirty="0">
                <a:latin typeface="Calibri"/>
                <a:cs typeface="Calibri"/>
              </a:rPr>
              <a:t>A </a:t>
            </a:r>
            <a:r>
              <a:rPr sz="2000" spc="-5" dirty="0">
                <a:latin typeface="Calibri"/>
                <a:cs typeface="Calibri"/>
              </a:rPr>
              <a:t>sustainability report </a:t>
            </a:r>
            <a:r>
              <a:rPr sz="2000" dirty="0">
                <a:latin typeface="Calibri"/>
                <a:cs typeface="Calibri"/>
              </a:rPr>
              <a:t>is a </a:t>
            </a:r>
            <a:r>
              <a:rPr sz="2000" spc="-5" dirty="0">
                <a:latin typeface="Calibri"/>
                <a:cs typeface="Calibri"/>
              </a:rPr>
              <a:t>report published </a:t>
            </a:r>
            <a:r>
              <a:rPr sz="2000" spc="-10" dirty="0">
                <a:latin typeface="Calibri"/>
                <a:cs typeface="Calibri"/>
              </a:rPr>
              <a:t>by </a:t>
            </a:r>
            <a:r>
              <a:rPr sz="2000" dirty="0">
                <a:latin typeface="Calibri"/>
                <a:cs typeface="Calibri"/>
              </a:rPr>
              <a:t>a </a:t>
            </a:r>
            <a:r>
              <a:rPr sz="2000" spc="-5" dirty="0">
                <a:latin typeface="Calibri"/>
                <a:cs typeface="Calibri"/>
              </a:rPr>
              <a:t>company or </a:t>
            </a:r>
            <a:r>
              <a:rPr sz="2000" spc="-10" dirty="0">
                <a:latin typeface="Calibri"/>
                <a:cs typeface="Calibri"/>
              </a:rPr>
              <a:t>organization  </a:t>
            </a:r>
            <a:r>
              <a:rPr sz="2000" dirty="0">
                <a:latin typeface="Calibri"/>
                <a:cs typeface="Calibri"/>
              </a:rPr>
              <a:t>about the economic, </a:t>
            </a:r>
            <a:r>
              <a:rPr sz="2000" spc="-15" dirty="0">
                <a:latin typeface="Calibri"/>
                <a:cs typeface="Calibri"/>
              </a:rPr>
              <a:t>environmental </a:t>
            </a:r>
            <a:r>
              <a:rPr sz="2000" dirty="0">
                <a:latin typeface="Calibri"/>
                <a:cs typeface="Calibri"/>
              </a:rPr>
              <a:t>and </a:t>
            </a:r>
            <a:r>
              <a:rPr sz="2000" spc="-5" dirty="0">
                <a:latin typeface="Calibri"/>
                <a:cs typeface="Calibri"/>
              </a:rPr>
              <a:t>social impacts </a:t>
            </a:r>
            <a:r>
              <a:rPr sz="2000" dirty="0">
                <a:latin typeface="Calibri"/>
                <a:cs typeface="Calibri"/>
              </a:rPr>
              <a:t>caused </a:t>
            </a:r>
            <a:r>
              <a:rPr sz="2000" spc="-5" dirty="0">
                <a:latin typeface="Calibri"/>
                <a:cs typeface="Calibri"/>
              </a:rPr>
              <a:t>by </a:t>
            </a:r>
            <a:r>
              <a:rPr sz="2000" dirty="0">
                <a:latin typeface="Calibri"/>
                <a:cs typeface="Calibri"/>
              </a:rPr>
              <a:t>its  </a:t>
            </a:r>
            <a:r>
              <a:rPr sz="2000" spc="-15" dirty="0">
                <a:latin typeface="Calibri"/>
                <a:cs typeface="Calibri"/>
              </a:rPr>
              <a:t>everyday</a:t>
            </a:r>
            <a:r>
              <a:rPr sz="2000" spc="-5" dirty="0">
                <a:latin typeface="Calibri"/>
                <a:cs typeface="Calibri"/>
              </a:rPr>
              <a:t> activities.</a:t>
            </a:r>
            <a:endParaRPr sz="2000" dirty="0">
              <a:latin typeface="Calibri"/>
              <a:cs typeface="Calibri"/>
            </a:endParaRPr>
          </a:p>
          <a:p>
            <a:pPr marL="355600" marR="50165" indent="-342900">
              <a:lnSpc>
                <a:spcPct val="100000"/>
              </a:lnSpc>
              <a:spcBef>
                <a:spcPts val="480"/>
              </a:spcBef>
              <a:buFont typeface="Arial"/>
              <a:buChar char="•"/>
              <a:tabLst>
                <a:tab pos="355600" algn="l"/>
                <a:tab pos="356235" algn="l"/>
              </a:tabLst>
            </a:pPr>
            <a:r>
              <a:rPr sz="2000" b="1" spc="-5" dirty="0">
                <a:solidFill>
                  <a:srgbClr val="006FC0"/>
                </a:solidFill>
                <a:latin typeface="Calibri"/>
                <a:cs typeface="Calibri"/>
              </a:rPr>
              <a:t>GRI Sustainability Reporting Standards (GRI Standards) </a:t>
            </a:r>
            <a:r>
              <a:rPr sz="2000" spc="-5" dirty="0">
                <a:latin typeface="Calibri"/>
                <a:cs typeface="Calibri"/>
              </a:rPr>
              <a:t>help businesses,  </a:t>
            </a:r>
            <a:r>
              <a:rPr sz="2000" spc="-10" dirty="0">
                <a:latin typeface="Calibri"/>
                <a:cs typeface="Calibri"/>
              </a:rPr>
              <a:t>governments </a:t>
            </a:r>
            <a:r>
              <a:rPr sz="2000" dirty="0">
                <a:latin typeface="Calibri"/>
                <a:cs typeface="Calibri"/>
              </a:rPr>
              <a:t>and </a:t>
            </a:r>
            <a:r>
              <a:rPr sz="2000" spc="-5" dirty="0">
                <a:latin typeface="Calibri"/>
                <a:cs typeface="Calibri"/>
              </a:rPr>
              <a:t>other </a:t>
            </a:r>
            <a:r>
              <a:rPr sz="2000" spc="-10" dirty="0">
                <a:latin typeface="Calibri"/>
                <a:cs typeface="Calibri"/>
              </a:rPr>
              <a:t>organizations understand </a:t>
            </a:r>
            <a:r>
              <a:rPr sz="2000" dirty="0">
                <a:latin typeface="Calibri"/>
                <a:cs typeface="Calibri"/>
              </a:rPr>
              <a:t>and </a:t>
            </a:r>
            <a:r>
              <a:rPr sz="2000" spc="-5" dirty="0">
                <a:latin typeface="Calibri"/>
                <a:cs typeface="Calibri"/>
              </a:rPr>
              <a:t>communicate </a:t>
            </a:r>
            <a:r>
              <a:rPr sz="2000" dirty="0">
                <a:latin typeface="Calibri"/>
                <a:cs typeface="Calibri"/>
              </a:rPr>
              <a:t>the  </a:t>
            </a:r>
            <a:r>
              <a:rPr sz="2000" spc="-5" dirty="0">
                <a:latin typeface="Calibri"/>
                <a:cs typeface="Calibri"/>
              </a:rPr>
              <a:t>impact of business on critical sustainability</a:t>
            </a:r>
            <a:r>
              <a:rPr sz="2000" spc="40" dirty="0">
                <a:latin typeface="Calibri"/>
                <a:cs typeface="Calibri"/>
              </a:rPr>
              <a:t> </a:t>
            </a:r>
            <a:r>
              <a:rPr sz="2000" spc="-5" dirty="0">
                <a:latin typeface="Calibri"/>
                <a:cs typeface="Calibri"/>
              </a:rPr>
              <a:t>issues.</a:t>
            </a:r>
            <a:endParaRPr sz="2000" dirty="0">
              <a:latin typeface="Calibri"/>
              <a:cs typeface="Calibri"/>
            </a:endParaRPr>
          </a:p>
          <a:p>
            <a:pPr marL="355600" indent="-342900">
              <a:lnSpc>
                <a:spcPct val="100000"/>
              </a:lnSpc>
              <a:spcBef>
                <a:spcPts val="480"/>
              </a:spcBef>
              <a:buFont typeface="Arial"/>
              <a:buChar char="•"/>
              <a:tabLst>
                <a:tab pos="355600" algn="l"/>
                <a:tab pos="356235" algn="l"/>
              </a:tabLst>
            </a:pPr>
            <a:r>
              <a:rPr sz="2000" spc="-15" dirty="0">
                <a:solidFill>
                  <a:srgbClr val="006FC0"/>
                </a:solidFill>
                <a:latin typeface="Calibri"/>
                <a:cs typeface="Calibri"/>
              </a:rPr>
              <a:t>Environmental, </a:t>
            </a:r>
            <a:r>
              <a:rPr sz="2000" spc="-5" dirty="0">
                <a:solidFill>
                  <a:srgbClr val="006FC0"/>
                </a:solidFill>
                <a:latin typeface="Calibri"/>
                <a:cs typeface="Calibri"/>
              </a:rPr>
              <a:t>Social, Governance (ESG)</a:t>
            </a:r>
            <a:r>
              <a:rPr sz="2000" spc="30" dirty="0">
                <a:solidFill>
                  <a:srgbClr val="006FC0"/>
                </a:solidFill>
                <a:latin typeface="Calibri"/>
                <a:cs typeface="Calibri"/>
              </a:rPr>
              <a:t> </a:t>
            </a:r>
            <a:r>
              <a:rPr sz="2000" spc="-5" dirty="0">
                <a:solidFill>
                  <a:srgbClr val="006FC0"/>
                </a:solidFill>
                <a:latin typeface="Calibri"/>
                <a:cs typeface="Calibri"/>
              </a:rPr>
              <a:t>performance</a:t>
            </a:r>
            <a:endParaRPr sz="2000" dirty="0">
              <a:latin typeface="Calibri"/>
              <a:cs typeface="Calibri"/>
            </a:endParaRPr>
          </a:p>
          <a:p>
            <a:pPr>
              <a:lnSpc>
                <a:spcPct val="100000"/>
              </a:lnSpc>
              <a:spcBef>
                <a:spcPts val="25"/>
              </a:spcBef>
              <a:buChar char="•"/>
            </a:pPr>
            <a:endParaRPr sz="2900" dirty="0">
              <a:latin typeface="Times New Roman"/>
              <a:cs typeface="Times New Roman"/>
            </a:endParaRPr>
          </a:p>
          <a:p>
            <a:pPr marL="12700">
              <a:lnSpc>
                <a:spcPct val="100000"/>
              </a:lnSpc>
              <a:spcBef>
                <a:spcPts val="5"/>
              </a:spcBef>
            </a:pPr>
            <a:r>
              <a:rPr sz="2000" b="1" dirty="0">
                <a:solidFill>
                  <a:srgbClr val="006FC0"/>
                </a:solidFill>
                <a:latin typeface="Calibri"/>
                <a:cs typeface="Calibri"/>
              </a:rPr>
              <a:t>Benefits</a:t>
            </a:r>
            <a:r>
              <a:rPr sz="2000" dirty="0">
                <a:latin typeface="Calibri"/>
                <a:cs typeface="Calibri"/>
              </a:rPr>
              <a:t>:</a:t>
            </a:r>
          </a:p>
          <a:p>
            <a:pPr marL="355600" indent="-342900">
              <a:lnSpc>
                <a:spcPct val="100000"/>
              </a:lnSpc>
              <a:buFont typeface="Arial"/>
              <a:buChar char="•"/>
              <a:tabLst>
                <a:tab pos="355600" algn="l"/>
                <a:tab pos="356235" algn="l"/>
              </a:tabLst>
            </a:pPr>
            <a:r>
              <a:rPr sz="2000" spc="-5" dirty="0">
                <a:latin typeface="Calibri"/>
                <a:cs typeface="Calibri"/>
              </a:rPr>
              <a:t>Reporting not </a:t>
            </a:r>
            <a:r>
              <a:rPr sz="2000" dirty="0">
                <a:latin typeface="Calibri"/>
                <a:cs typeface="Calibri"/>
              </a:rPr>
              <a:t>a PR</a:t>
            </a:r>
            <a:r>
              <a:rPr sz="2000" spc="-30" dirty="0">
                <a:latin typeface="Calibri"/>
                <a:cs typeface="Calibri"/>
              </a:rPr>
              <a:t> </a:t>
            </a:r>
            <a:r>
              <a:rPr sz="2000" spc="-15" dirty="0">
                <a:latin typeface="Calibri"/>
                <a:cs typeface="Calibri"/>
              </a:rPr>
              <a:t>exercise</a:t>
            </a:r>
            <a:endParaRPr sz="2000" dirty="0">
              <a:latin typeface="Calibri"/>
              <a:cs typeface="Calibri"/>
            </a:endParaRPr>
          </a:p>
          <a:p>
            <a:pPr marL="355600" indent="-342900">
              <a:lnSpc>
                <a:spcPct val="100000"/>
              </a:lnSpc>
              <a:buFont typeface="Arial"/>
              <a:buChar char="•"/>
              <a:tabLst>
                <a:tab pos="355600" algn="l"/>
                <a:tab pos="356235" algn="l"/>
              </a:tabLst>
            </a:pPr>
            <a:r>
              <a:rPr sz="2000" spc="-10" dirty="0">
                <a:latin typeface="Calibri"/>
                <a:cs typeface="Calibri"/>
              </a:rPr>
              <a:t>Interaction </a:t>
            </a:r>
            <a:r>
              <a:rPr sz="2000" dirty="0">
                <a:latin typeface="Calibri"/>
                <a:cs typeface="Calibri"/>
              </a:rPr>
              <a:t>with</a:t>
            </a:r>
            <a:r>
              <a:rPr sz="2000" spc="-5" dirty="0">
                <a:latin typeface="Calibri"/>
                <a:cs typeface="Calibri"/>
              </a:rPr>
              <a:t> </a:t>
            </a:r>
            <a:r>
              <a:rPr sz="2000" spc="-15" dirty="0">
                <a:latin typeface="Calibri"/>
                <a:cs typeface="Calibri"/>
              </a:rPr>
              <a:t>stakeholders</a:t>
            </a:r>
            <a:endParaRPr sz="2000" dirty="0">
              <a:latin typeface="Calibri"/>
              <a:cs typeface="Calibri"/>
            </a:endParaRPr>
          </a:p>
          <a:p>
            <a:pPr marL="355600" indent="-342900">
              <a:lnSpc>
                <a:spcPct val="100000"/>
              </a:lnSpc>
              <a:buFont typeface="Arial"/>
              <a:buChar char="•"/>
              <a:tabLst>
                <a:tab pos="355600" algn="l"/>
                <a:tab pos="356235" algn="l"/>
              </a:tabLst>
            </a:pPr>
            <a:r>
              <a:rPr sz="2000" spc="-15" dirty="0">
                <a:latin typeface="Calibri"/>
                <a:cs typeface="Calibri"/>
              </a:rPr>
              <a:t>Transparency</a:t>
            </a:r>
            <a:endParaRPr sz="2000" dirty="0">
              <a:latin typeface="Calibri"/>
              <a:cs typeface="Calibri"/>
            </a:endParaRPr>
          </a:p>
          <a:p>
            <a:pPr marL="355600" indent="-342900">
              <a:lnSpc>
                <a:spcPct val="100000"/>
              </a:lnSpc>
              <a:buFont typeface="Arial"/>
              <a:buChar char="•"/>
              <a:tabLst>
                <a:tab pos="355600" algn="l"/>
                <a:tab pos="356235" algn="l"/>
              </a:tabLst>
            </a:pPr>
            <a:r>
              <a:rPr sz="2000" spc="-10" dirty="0">
                <a:latin typeface="Calibri"/>
                <a:cs typeface="Calibri"/>
              </a:rPr>
              <a:t>Brand</a:t>
            </a:r>
            <a:r>
              <a:rPr sz="2000" spc="-20" dirty="0">
                <a:latin typeface="Calibri"/>
                <a:cs typeface="Calibri"/>
              </a:rPr>
              <a:t> </a:t>
            </a:r>
            <a:r>
              <a:rPr sz="2000" spc="-5" dirty="0">
                <a:latin typeface="Calibri"/>
                <a:cs typeface="Calibri"/>
              </a:rPr>
              <a:t>Management</a:t>
            </a:r>
            <a:endParaRPr sz="2000" dirty="0">
              <a:latin typeface="Calibri"/>
              <a:cs typeface="Calibri"/>
            </a:endParaRPr>
          </a:p>
        </p:txBody>
      </p:sp>
      <p:sp>
        <p:nvSpPr>
          <p:cNvPr id="4" name="object 4"/>
          <p:cNvSpPr/>
          <p:nvPr/>
        </p:nvSpPr>
        <p:spPr>
          <a:xfrm>
            <a:off x="4439411" y="3387852"/>
            <a:ext cx="4247388" cy="264566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5382" y="14681"/>
            <a:ext cx="3790950" cy="697230"/>
          </a:xfrm>
          <a:prstGeom prst="rect">
            <a:avLst/>
          </a:prstGeom>
        </p:spPr>
        <p:txBody>
          <a:bodyPr vert="horz" wrap="square" lIns="0" tIns="13335" rIns="0" bIns="0" rtlCol="0">
            <a:spAutoFit/>
          </a:bodyPr>
          <a:lstStyle/>
          <a:p>
            <a:pPr marL="12700">
              <a:lnSpc>
                <a:spcPct val="100000"/>
              </a:lnSpc>
              <a:spcBef>
                <a:spcPts val="105"/>
              </a:spcBef>
            </a:pPr>
            <a:r>
              <a:rPr sz="4400" spc="-5" dirty="0">
                <a:solidFill>
                  <a:srgbClr val="000000"/>
                </a:solidFill>
              </a:rPr>
              <a:t>The big</a:t>
            </a:r>
            <a:r>
              <a:rPr sz="4400" spc="-45" dirty="0">
                <a:solidFill>
                  <a:srgbClr val="000000"/>
                </a:solidFill>
              </a:rPr>
              <a:t> </a:t>
            </a:r>
            <a:r>
              <a:rPr sz="4400" spc="-20" dirty="0">
                <a:solidFill>
                  <a:srgbClr val="000000"/>
                </a:solidFill>
              </a:rPr>
              <a:t>five/four</a:t>
            </a:r>
            <a:endParaRPr sz="4400"/>
          </a:p>
        </p:txBody>
      </p:sp>
      <p:sp>
        <p:nvSpPr>
          <p:cNvPr id="3" name="object 3"/>
          <p:cNvSpPr/>
          <p:nvPr/>
        </p:nvSpPr>
        <p:spPr>
          <a:xfrm>
            <a:off x="6804659" y="2897123"/>
            <a:ext cx="1906524" cy="153466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75360" y="2939795"/>
            <a:ext cx="5273040" cy="84886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419855" y="1135380"/>
            <a:ext cx="2974848" cy="130911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88263" y="1103375"/>
            <a:ext cx="2403348" cy="1339596"/>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6804659" y="822960"/>
            <a:ext cx="1728216" cy="1729739"/>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862583" y="4312920"/>
            <a:ext cx="5521452" cy="1840992"/>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6731507" y="4748784"/>
            <a:ext cx="1955292" cy="1607820"/>
          </a:xfrm>
          <a:prstGeom prst="rect">
            <a:avLst/>
          </a:prstGeom>
          <a:blipFill>
            <a:blip r:embed="rId8"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9889" y="124155"/>
            <a:ext cx="4822825"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0000"/>
                </a:solidFill>
              </a:rPr>
              <a:t>Non-financial</a:t>
            </a:r>
            <a:r>
              <a:rPr spc="-85" dirty="0">
                <a:solidFill>
                  <a:srgbClr val="000000"/>
                </a:solidFill>
              </a:rPr>
              <a:t> </a:t>
            </a:r>
            <a:r>
              <a:rPr spc="-10" dirty="0">
                <a:solidFill>
                  <a:srgbClr val="000000"/>
                </a:solidFill>
              </a:rPr>
              <a:t>reporting</a:t>
            </a:r>
          </a:p>
        </p:txBody>
      </p:sp>
      <p:sp>
        <p:nvSpPr>
          <p:cNvPr id="3" name="object 3"/>
          <p:cNvSpPr txBox="1"/>
          <p:nvPr/>
        </p:nvSpPr>
        <p:spPr>
          <a:xfrm>
            <a:off x="535940" y="786764"/>
            <a:ext cx="7874634" cy="941069"/>
          </a:xfrm>
          <a:prstGeom prst="rect">
            <a:avLst/>
          </a:prstGeom>
        </p:spPr>
        <p:txBody>
          <a:bodyPr vert="horz" wrap="square" lIns="0" tIns="13335" rIns="0" bIns="0" rtlCol="0">
            <a:spAutoFit/>
          </a:bodyPr>
          <a:lstStyle/>
          <a:p>
            <a:pPr marL="355600" marR="5080" indent="-342900">
              <a:lnSpc>
                <a:spcPct val="100000"/>
              </a:lnSpc>
              <a:spcBef>
                <a:spcPts val="105"/>
              </a:spcBef>
              <a:buFont typeface="Arial"/>
              <a:buChar char="•"/>
              <a:tabLst>
                <a:tab pos="355600" algn="l"/>
                <a:tab pos="356235" algn="l"/>
              </a:tabLst>
            </a:pPr>
            <a:r>
              <a:rPr sz="2000" dirty="0">
                <a:latin typeface="Calibri"/>
                <a:cs typeface="Calibri"/>
              </a:rPr>
              <a:t>EU </a:t>
            </a:r>
            <a:r>
              <a:rPr sz="2000" spc="-10" dirty="0">
                <a:latin typeface="Calibri"/>
                <a:cs typeface="Calibri"/>
              </a:rPr>
              <a:t>Directive (</a:t>
            </a:r>
            <a:r>
              <a:rPr sz="2000" u="heavy" spc="-10" dirty="0">
                <a:solidFill>
                  <a:srgbClr val="0000FF"/>
                </a:solidFill>
                <a:uFill>
                  <a:solidFill>
                    <a:srgbClr val="0000FF"/>
                  </a:solidFill>
                </a:uFill>
                <a:latin typeface="Calibri"/>
                <a:cs typeface="Calibri"/>
                <a:hlinkClick r:id="rId2"/>
              </a:rPr>
              <a:t>Directive </a:t>
            </a:r>
            <a:r>
              <a:rPr sz="2000" u="heavy" dirty="0">
                <a:solidFill>
                  <a:srgbClr val="0000FF"/>
                </a:solidFill>
                <a:uFill>
                  <a:solidFill>
                    <a:srgbClr val="0000FF"/>
                  </a:solidFill>
                </a:uFill>
                <a:latin typeface="Calibri"/>
                <a:cs typeface="Calibri"/>
                <a:hlinkClick r:id="rId2"/>
              </a:rPr>
              <a:t>2014/95/EU</a:t>
            </a:r>
            <a:r>
              <a:rPr sz="2000" dirty="0">
                <a:latin typeface="Calibri"/>
                <a:cs typeface="Calibri"/>
              </a:rPr>
              <a:t>) </a:t>
            </a:r>
            <a:r>
              <a:rPr sz="2000" spc="-10" dirty="0">
                <a:latin typeface="Calibri"/>
                <a:cs typeface="Calibri"/>
              </a:rPr>
              <a:t>requires large </a:t>
            </a:r>
            <a:r>
              <a:rPr sz="2000" spc="-5" dirty="0">
                <a:latin typeface="Calibri"/>
                <a:cs typeface="Calibri"/>
              </a:rPr>
              <a:t>companies </a:t>
            </a:r>
            <a:r>
              <a:rPr sz="2000" spc="-10" dirty="0">
                <a:latin typeface="Calibri"/>
                <a:cs typeface="Calibri"/>
              </a:rPr>
              <a:t>to </a:t>
            </a:r>
            <a:r>
              <a:rPr sz="2000" dirty="0">
                <a:latin typeface="Calibri"/>
                <a:cs typeface="Calibri"/>
              </a:rPr>
              <a:t>disclose  </a:t>
            </a:r>
            <a:r>
              <a:rPr sz="2000" spc="-5" dirty="0">
                <a:latin typeface="Calibri"/>
                <a:cs typeface="Calibri"/>
              </a:rPr>
              <a:t>certain </a:t>
            </a:r>
            <a:r>
              <a:rPr sz="2000" spc="-10" dirty="0">
                <a:latin typeface="Calibri"/>
                <a:cs typeface="Calibri"/>
              </a:rPr>
              <a:t>information </a:t>
            </a:r>
            <a:r>
              <a:rPr sz="2000" spc="-5" dirty="0">
                <a:latin typeface="Calibri"/>
                <a:cs typeface="Calibri"/>
              </a:rPr>
              <a:t>on </a:t>
            </a:r>
            <a:r>
              <a:rPr sz="2000" dirty="0">
                <a:latin typeface="Calibri"/>
                <a:cs typeface="Calibri"/>
              </a:rPr>
              <a:t>the </a:t>
            </a:r>
            <a:r>
              <a:rPr sz="2000" spc="-25" dirty="0">
                <a:latin typeface="Calibri"/>
                <a:cs typeface="Calibri"/>
              </a:rPr>
              <a:t>way </a:t>
            </a:r>
            <a:r>
              <a:rPr sz="2000" spc="-5" dirty="0">
                <a:latin typeface="Calibri"/>
                <a:cs typeface="Calibri"/>
              </a:rPr>
              <a:t>they </a:t>
            </a:r>
            <a:r>
              <a:rPr sz="2000" spc="-15" dirty="0">
                <a:latin typeface="Calibri"/>
                <a:cs typeface="Calibri"/>
              </a:rPr>
              <a:t>operate </a:t>
            </a:r>
            <a:r>
              <a:rPr sz="2000" dirty="0">
                <a:latin typeface="Calibri"/>
                <a:cs typeface="Calibri"/>
              </a:rPr>
              <a:t>and manage </a:t>
            </a:r>
            <a:r>
              <a:rPr sz="2000" spc="-5" dirty="0">
                <a:latin typeface="Calibri"/>
                <a:cs typeface="Calibri"/>
              </a:rPr>
              <a:t>social </a:t>
            </a:r>
            <a:r>
              <a:rPr sz="2000" dirty="0">
                <a:latin typeface="Calibri"/>
                <a:cs typeface="Calibri"/>
              </a:rPr>
              <a:t>and  </a:t>
            </a:r>
            <a:r>
              <a:rPr sz="2000" spc="-15" dirty="0">
                <a:latin typeface="Calibri"/>
                <a:cs typeface="Calibri"/>
              </a:rPr>
              <a:t>environmental</a:t>
            </a:r>
            <a:r>
              <a:rPr sz="2000" spc="5" dirty="0">
                <a:latin typeface="Calibri"/>
                <a:cs typeface="Calibri"/>
              </a:rPr>
              <a:t> </a:t>
            </a:r>
            <a:r>
              <a:rPr sz="2000" spc="-5" dirty="0">
                <a:latin typeface="Calibri"/>
                <a:cs typeface="Calibri"/>
              </a:rPr>
              <a:t>challenges.</a:t>
            </a:r>
            <a:endParaRPr sz="2000">
              <a:latin typeface="Calibri"/>
              <a:cs typeface="Calibri"/>
            </a:endParaRPr>
          </a:p>
        </p:txBody>
      </p:sp>
      <p:sp>
        <p:nvSpPr>
          <p:cNvPr id="4" name="object 4"/>
          <p:cNvSpPr txBox="1"/>
          <p:nvPr/>
        </p:nvSpPr>
        <p:spPr>
          <a:xfrm>
            <a:off x="535940" y="1688681"/>
            <a:ext cx="1663064" cy="2459355"/>
          </a:xfrm>
          <a:prstGeom prst="rect">
            <a:avLst/>
          </a:prstGeom>
        </p:spPr>
        <p:txBody>
          <a:bodyPr vert="horz" wrap="square" lIns="0" tIns="275590" rIns="0" bIns="0" rtlCol="0">
            <a:spAutoFit/>
          </a:bodyPr>
          <a:lstStyle/>
          <a:p>
            <a:pPr marL="355600" indent="-342900">
              <a:lnSpc>
                <a:spcPct val="100000"/>
              </a:lnSpc>
              <a:spcBef>
                <a:spcPts val="2170"/>
              </a:spcBef>
              <a:buFont typeface="Arial"/>
              <a:buChar char="•"/>
              <a:tabLst>
                <a:tab pos="356235" algn="l"/>
              </a:tabLst>
            </a:pPr>
            <a:r>
              <a:rPr sz="3600" b="1" spc="-5" dirty="0">
                <a:solidFill>
                  <a:srgbClr val="006FC0"/>
                </a:solidFill>
                <a:latin typeface="Calibri"/>
                <a:cs typeface="Calibri"/>
              </a:rPr>
              <a:t>WHO</a:t>
            </a:r>
            <a:r>
              <a:rPr sz="3600" spc="-5" dirty="0">
                <a:latin typeface="Calibri"/>
                <a:cs typeface="Calibri"/>
              </a:rPr>
              <a:t>:</a:t>
            </a:r>
            <a:endParaRPr sz="3600">
              <a:latin typeface="Calibri"/>
              <a:cs typeface="Calibri"/>
            </a:endParaRPr>
          </a:p>
          <a:p>
            <a:pPr marL="355600" indent="-342900">
              <a:lnSpc>
                <a:spcPct val="100000"/>
              </a:lnSpc>
              <a:spcBef>
                <a:spcPts val="2065"/>
              </a:spcBef>
              <a:buFont typeface="Arial"/>
              <a:buChar char="•"/>
              <a:tabLst>
                <a:tab pos="356235" algn="l"/>
              </a:tabLst>
            </a:pPr>
            <a:r>
              <a:rPr sz="3600" b="1" spc="-5" dirty="0">
                <a:solidFill>
                  <a:srgbClr val="006FC0"/>
                </a:solidFill>
                <a:latin typeface="Calibri"/>
                <a:cs typeface="Calibri"/>
              </a:rPr>
              <a:t>WH</a:t>
            </a:r>
            <a:r>
              <a:rPr sz="3600" b="1" spc="-275" dirty="0">
                <a:solidFill>
                  <a:srgbClr val="006FC0"/>
                </a:solidFill>
                <a:latin typeface="Calibri"/>
                <a:cs typeface="Calibri"/>
              </a:rPr>
              <a:t>A</a:t>
            </a:r>
            <a:r>
              <a:rPr sz="3600" b="1" spc="5" dirty="0">
                <a:solidFill>
                  <a:srgbClr val="006FC0"/>
                </a:solidFill>
                <a:latin typeface="Calibri"/>
                <a:cs typeface="Calibri"/>
              </a:rPr>
              <a:t>T</a:t>
            </a:r>
            <a:r>
              <a:rPr sz="3600" dirty="0">
                <a:latin typeface="Calibri"/>
                <a:cs typeface="Calibri"/>
              </a:rPr>
              <a:t>:</a:t>
            </a:r>
            <a:endParaRPr sz="3600">
              <a:latin typeface="Calibri"/>
              <a:cs typeface="Calibri"/>
            </a:endParaRPr>
          </a:p>
          <a:p>
            <a:pPr marL="355600" indent="-342900">
              <a:lnSpc>
                <a:spcPct val="100000"/>
              </a:lnSpc>
              <a:spcBef>
                <a:spcPts val="2065"/>
              </a:spcBef>
              <a:buFont typeface="Arial"/>
              <a:buChar char="•"/>
              <a:tabLst>
                <a:tab pos="356235" algn="l"/>
              </a:tabLst>
            </a:pPr>
            <a:r>
              <a:rPr sz="3600" b="1" spc="-15" dirty="0">
                <a:solidFill>
                  <a:srgbClr val="006FC0"/>
                </a:solidFill>
                <a:latin typeface="Calibri"/>
                <a:cs typeface="Calibri"/>
              </a:rPr>
              <a:t>HOW</a:t>
            </a:r>
            <a:r>
              <a:rPr sz="3600" spc="-15" dirty="0">
                <a:latin typeface="Calibri"/>
                <a:cs typeface="Calibri"/>
              </a:rPr>
              <a:t>:</a:t>
            </a:r>
            <a:endParaRPr sz="3600">
              <a:latin typeface="Calibri"/>
              <a:cs typeface="Calibri"/>
            </a:endParaRPr>
          </a:p>
        </p:txBody>
      </p:sp>
      <p:sp>
        <p:nvSpPr>
          <p:cNvPr id="5" name="object 5"/>
          <p:cNvSpPr txBox="1">
            <a:spLocks noGrp="1"/>
          </p:cNvSpPr>
          <p:nvPr>
            <p:ph type="body" idx="1"/>
          </p:nvPr>
        </p:nvSpPr>
        <p:spPr>
          <a:prstGeom prst="rect">
            <a:avLst/>
          </a:prstGeom>
        </p:spPr>
        <p:txBody>
          <a:bodyPr vert="horz" wrap="square" lIns="0" tIns="12700" rIns="0" bIns="0" rtlCol="0">
            <a:spAutoFit/>
          </a:bodyPr>
          <a:lstStyle/>
          <a:p>
            <a:pPr marL="2971800" indent="-342900">
              <a:lnSpc>
                <a:spcPct val="100000"/>
              </a:lnSpc>
              <a:spcBef>
                <a:spcPts val="100"/>
              </a:spcBef>
              <a:buFont typeface="Arial"/>
              <a:buChar char="•"/>
              <a:tabLst>
                <a:tab pos="2972435" algn="l"/>
                <a:tab pos="2973070" algn="l"/>
              </a:tabLst>
            </a:pPr>
            <a:r>
              <a:rPr spc="-10" dirty="0"/>
              <a:t>environmental protection</a:t>
            </a:r>
          </a:p>
          <a:p>
            <a:pPr marL="2971800" indent="-342900">
              <a:lnSpc>
                <a:spcPct val="100000"/>
              </a:lnSpc>
              <a:buFont typeface="Arial"/>
              <a:buChar char="•"/>
              <a:tabLst>
                <a:tab pos="2972435" algn="l"/>
                <a:tab pos="2973070" algn="l"/>
              </a:tabLst>
            </a:pPr>
            <a:r>
              <a:rPr spc="-5" dirty="0"/>
              <a:t>social responsibility </a:t>
            </a:r>
            <a:r>
              <a:rPr dirty="0"/>
              <a:t>and </a:t>
            </a:r>
            <a:r>
              <a:rPr spc="-10" dirty="0"/>
              <a:t>treatment </a:t>
            </a:r>
            <a:r>
              <a:rPr spc="-5" dirty="0"/>
              <a:t>of</a:t>
            </a:r>
            <a:r>
              <a:rPr spc="10" dirty="0"/>
              <a:t> </a:t>
            </a:r>
            <a:r>
              <a:rPr spc="-5" dirty="0"/>
              <a:t>employees</a:t>
            </a:r>
          </a:p>
          <a:p>
            <a:pPr marL="2971800" indent="-342900">
              <a:lnSpc>
                <a:spcPct val="100000"/>
              </a:lnSpc>
              <a:buFont typeface="Arial"/>
              <a:buChar char="•"/>
              <a:tabLst>
                <a:tab pos="2972435" algn="l"/>
                <a:tab pos="2973070" algn="l"/>
              </a:tabLst>
            </a:pPr>
            <a:r>
              <a:rPr spc="-10" dirty="0"/>
              <a:t>respect </a:t>
            </a:r>
            <a:r>
              <a:rPr spc="-15" dirty="0"/>
              <a:t>for </a:t>
            </a:r>
            <a:r>
              <a:rPr spc="-5" dirty="0"/>
              <a:t>human</a:t>
            </a:r>
            <a:r>
              <a:rPr spc="20" dirty="0"/>
              <a:t> </a:t>
            </a:r>
            <a:r>
              <a:rPr spc="-5" dirty="0"/>
              <a:t>rights</a:t>
            </a:r>
          </a:p>
          <a:p>
            <a:pPr marL="2971800" indent="-342900">
              <a:lnSpc>
                <a:spcPct val="100000"/>
              </a:lnSpc>
              <a:buFont typeface="Arial"/>
              <a:buChar char="•"/>
              <a:tabLst>
                <a:tab pos="2972435" algn="l"/>
                <a:tab pos="2973070" algn="l"/>
              </a:tabLst>
            </a:pPr>
            <a:r>
              <a:rPr spc="-10" dirty="0"/>
              <a:t>anti-corruption </a:t>
            </a:r>
            <a:r>
              <a:rPr dirty="0"/>
              <a:t>and</a:t>
            </a:r>
            <a:r>
              <a:rPr spc="40" dirty="0"/>
              <a:t> </a:t>
            </a:r>
            <a:r>
              <a:rPr spc="-5" dirty="0"/>
              <a:t>bribery</a:t>
            </a:r>
          </a:p>
          <a:p>
            <a:pPr marL="2971800" marR="5080" indent="-342900">
              <a:lnSpc>
                <a:spcPct val="100000"/>
              </a:lnSpc>
              <a:buFont typeface="Arial"/>
              <a:buChar char="•"/>
              <a:tabLst>
                <a:tab pos="2972435" algn="l"/>
                <a:tab pos="2973070" algn="l"/>
              </a:tabLst>
            </a:pPr>
            <a:r>
              <a:rPr spc="-10" dirty="0"/>
              <a:t>diversity </a:t>
            </a:r>
            <a:r>
              <a:rPr spc="-5" dirty="0"/>
              <a:t>on </a:t>
            </a:r>
            <a:r>
              <a:rPr spc="-10" dirty="0"/>
              <a:t>company boards (in terms </a:t>
            </a:r>
            <a:r>
              <a:rPr spc="-5" dirty="0"/>
              <a:t>of age,  </a:t>
            </a:r>
            <a:r>
              <a:rPr spc="-25" dirty="0"/>
              <a:t>gender, </a:t>
            </a:r>
            <a:r>
              <a:rPr spc="-10" dirty="0"/>
              <a:t>educational </a:t>
            </a:r>
            <a:r>
              <a:rPr dirty="0"/>
              <a:t>and </a:t>
            </a:r>
            <a:r>
              <a:rPr spc="-10" dirty="0"/>
              <a:t>professional</a:t>
            </a:r>
            <a:r>
              <a:rPr spc="65" dirty="0"/>
              <a:t> </a:t>
            </a:r>
            <a:r>
              <a:rPr spc="-10" dirty="0"/>
              <a:t>background)</a:t>
            </a:r>
          </a:p>
        </p:txBody>
      </p:sp>
      <p:sp>
        <p:nvSpPr>
          <p:cNvPr id="6" name="object 6"/>
          <p:cNvSpPr txBox="1"/>
          <p:nvPr/>
        </p:nvSpPr>
        <p:spPr>
          <a:xfrm>
            <a:off x="3379089" y="1954148"/>
            <a:ext cx="4427855" cy="848994"/>
          </a:xfrm>
          <a:prstGeom prst="rect">
            <a:avLst/>
          </a:prstGeom>
        </p:spPr>
        <p:txBody>
          <a:bodyPr vert="horz" wrap="square" lIns="0" tIns="12700" rIns="0" bIns="0" rtlCol="0">
            <a:spAutoFit/>
          </a:bodyPr>
          <a:lstStyle/>
          <a:p>
            <a:pPr marL="12700" marR="5080">
              <a:lnSpc>
                <a:spcPct val="100000"/>
              </a:lnSpc>
              <a:spcBef>
                <a:spcPts val="100"/>
              </a:spcBef>
            </a:pPr>
            <a:r>
              <a:rPr sz="1800" spc="-10" dirty="0">
                <a:latin typeface="Calibri"/>
                <a:cs typeface="Calibri"/>
              </a:rPr>
              <a:t>large public-interest companies </a:t>
            </a:r>
            <a:r>
              <a:rPr sz="1800" spc="-5" dirty="0">
                <a:latin typeface="Calibri"/>
                <a:cs typeface="Calibri"/>
              </a:rPr>
              <a:t>with </a:t>
            </a:r>
            <a:r>
              <a:rPr sz="1800" spc="-10" dirty="0">
                <a:latin typeface="Calibri"/>
                <a:cs typeface="Calibri"/>
              </a:rPr>
              <a:t>more </a:t>
            </a:r>
            <a:r>
              <a:rPr sz="1800" dirty="0">
                <a:latin typeface="Calibri"/>
                <a:cs typeface="Calibri"/>
              </a:rPr>
              <a:t>than  500 </a:t>
            </a:r>
            <a:r>
              <a:rPr sz="1800" spc="-5" dirty="0">
                <a:latin typeface="Calibri"/>
                <a:cs typeface="Calibri"/>
              </a:rPr>
              <a:t>employees </a:t>
            </a:r>
            <a:r>
              <a:rPr sz="1800" spc="-10" dirty="0">
                <a:latin typeface="Calibri"/>
                <a:cs typeface="Calibri"/>
              </a:rPr>
              <a:t>(approximately </a:t>
            </a:r>
            <a:r>
              <a:rPr sz="1800" spc="-5" dirty="0">
                <a:latin typeface="Calibri"/>
                <a:cs typeface="Calibri"/>
              </a:rPr>
              <a:t>6,000 </a:t>
            </a:r>
            <a:r>
              <a:rPr sz="1800" spc="-10" dirty="0">
                <a:latin typeface="Calibri"/>
                <a:cs typeface="Calibri"/>
              </a:rPr>
              <a:t>large  </a:t>
            </a:r>
            <a:r>
              <a:rPr sz="1800" spc="-5" dirty="0">
                <a:latin typeface="Calibri"/>
                <a:cs typeface="Calibri"/>
              </a:rPr>
              <a:t>companies </a:t>
            </a:r>
            <a:r>
              <a:rPr sz="1800" dirty="0">
                <a:latin typeface="Calibri"/>
                <a:cs typeface="Calibri"/>
              </a:rPr>
              <a:t>and </a:t>
            </a:r>
            <a:r>
              <a:rPr sz="1800" spc="-10" dirty="0">
                <a:latin typeface="Calibri"/>
                <a:cs typeface="Calibri"/>
              </a:rPr>
              <a:t>groups </a:t>
            </a:r>
            <a:r>
              <a:rPr sz="1800" spc="-5" dirty="0">
                <a:latin typeface="Calibri"/>
                <a:cs typeface="Calibri"/>
              </a:rPr>
              <a:t>across</a:t>
            </a:r>
            <a:r>
              <a:rPr sz="1800" spc="15" dirty="0">
                <a:latin typeface="Calibri"/>
                <a:cs typeface="Calibri"/>
              </a:rPr>
              <a:t> </a:t>
            </a:r>
            <a:r>
              <a:rPr sz="1800" spc="-5" dirty="0">
                <a:latin typeface="Calibri"/>
                <a:cs typeface="Calibri"/>
              </a:rPr>
              <a:t>EU)</a:t>
            </a:r>
            <a:endParaRPr sz="1800">
              <a:latin typeface="Calibri"/>
              <a:cs typeface="Calibri"/>
            </a:endParaRPr>
          </a:p>
        </p:txBody>
      </p:sp>
      <p:sp>
        <p:nvSpPr>
          <p:cNvPr id="7" name="object 7"/>
          <p:cNvSpPr txBox="1"/>
          <p:nvPr/>
        </p:nvSpPr>
        <p:spPr>
          <a:xfrm>
            <a:off x="301548" y="4730953"/>
            <a:ext cx="3861435" cy="1671955"/>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1800" spc="-5" dirty="0">
                <a:latin typeface="Calibri"/>
                <a:cs typeface="Calibri"/>
              </a:rPr>
              <a:t>companies </a:t>
            </a:r>
            <a:r>
              <a:rPr sz="1800" spc="-15" dirty="0">
                <a:latin typeface="Calibri"/>
                <a:cs typeface="Calibri"/>
              </a:rPr>
              <a:t>may </a:t>
            </a:r>
            <a:r>
              <a:rPr sz="1800" spc="-5" dirty="0">
                <a:latin typeface="Calibri"/>
                <a:cs typeface="Calibri"/>
              </a:rPr>
              <a:t>use</a:t>
            </a:r>
            <a:r>
              <a:rPr sz="1800" spc="10" dirty="0">
                <a:latin typeface="Calibri"/>
                <a:cs typeface="Calibri"/>
              </a:rPr>
              <a:t> </a:t>
            </a:r>
            <a:r>
              <a:rPr sz="1800" spc="-10" dirty="0">
                <a:latin typeface="Calibri"/>
                <a:cs typeface="Calibri"/>
              </a:rPr>
              <a:t>international,</a:t>
            </a:r>
            <a:endParaRPr sz="1800">
              <a:latin typeface="Calibri"/>
              <a:cs typeface="Calibri"/>
            </a:endParaRPr>
          </a:p>
          <a:p>
            <a:pPr marL="355600">
              <a:lnSpc>
                <a:spcPct val="100000"/>
              </a:lnSpc>
              <a:spcBef>
                <a:spcPts val="5"/>
              </a:spcBef>
            </a:pPr>
            <a:r>
              <a:rPr sz="1800" spc="-10" dirty="0">
                <a:latin typeface="Calibri"/>
                <a:cs typeface="Calibri"/>
              </a:rPr>
              <a:t>European </a:t>
            </a:r>
            <a:r>
              <a:rPr sz="1800" spc="-5" dirty="0">
                <a:latin typeface="Calibri"/>
                <a:cs typeface="Calibri"/>
              </a:rPr>
              <a:t>or national</a:t>
            </a:r>
            <a:r>
              <a:rPr sz="1800" spc="15" dirty="0">
                <a:latin typeface="Calibri"/>
                <a:cs typeface="Calibri"/>
              </a:rPr>
              <a:t> </a:t>
            </a:r>
            <a:r>
              <a:rPr sz="1800" spc="-5" dirty="0">
                <a:latin typeface="Calibri"/>
                <a:cs typeface="Calibri"/>
              </a:rPr>
              <a:t>guidelines</a:t>
            </a:r>
            <a:endParaRPr sz="1800">
              <a:latin typeface="Calibri"/>
              <a:cs typeface="Calibri"/>
            </a:endParaRPr>
          </a:p>
          <a:p>
            <a:pPr marL="355600" indent="-342900">
              <a:lnSpc>
                <a:spcPct val="100000"/>
              </a:lnSpc>
              <a:buFont typeface="Arial"/>
              <a:buChar char="•"/>
              <a:tabLst>
                <a:tab pos="354965" algn="l"/>
                <a:tab pos="355600" algn="l"/>
              </a:tabLst>
            </a:pPr>
            <a:r>
              <a:rPr sz="1800" dirty="0">
                <a:latin typeface="Calibri"/>
                <a:cs typeface="Calibri"/>
              </a:rPr>
              <a:t>the</a:t>
            </a:r>
            <a:r>
              <a:rPr sz="1800" dirty="0">
                <a:solidFill>
                  <a:srgbClr val="0000FF"/>
                </a:solidFill>
                <a:latin typeface="Calibri"/>
                <a:cs typeface="Calibri"/>
              </a:rPr>
              <a:t> </a:t>
            </a:r>
            <a:r>
              <a:rPr sz="1800" u="heavy" dirty="0">
                <a:solidFill>
                  <a:srgbClr val="0000FF"/>
                </a:solidFill>
                <a:uFill>
                  <a:solidFill>
                    <a:srgbClr val="0000FF"/>
                  </a:solidFill>
                </a:uFill>
                <a:latin typeface="Calibri"/>
                <a:cs typeface="Calibri"/>
                <a:hlinkClick r:id="rId3"/>
              </a:rPr>
              <a:t>UN Global</a:t>
            </a:r>
            <a:r>
              <a:rPr sz="1800" u="heavy" spc="10" dirty="0">
                <a:solidFill>
                  <a:srgbClr val="0000FF"/>
                </a:solidFill>
                <a:uFill>
                  <a:solidFill>
                    <a:srgbClr val="0000FF"/>
                  </a:solidFill>
                </a:uFill>
                <a:latin typeface="Calibri"/>
                <a:cs typeface="Calibri"/>
                <a:hlinkClick r:id="rId3"/>
              </a:rPr>
              <a:t> </a:t>
            </a:r>
            <a:r>
              <a:rPr sz="1800" u="heavy" spc="-5" dirty="0">
                <a:solidFill>
                  <a:srgbClr val="0000FF"/>
                </a:solidFill>
                <a:uFill>
                  <a:solidFill>
                    <a:srgbClr val="0000FF"/>
                  </a:solidFill>
                </a:uFill>
                <a:latin typeface="Calibri"/>
                <a:cs typeface="Calibri"/>
                <a:hlinkClick r:id="rId3"/>
              </a:rPr>
              <a:t>Compact</a:t>
            </a:r>
            <a:endParaRPr sz="1800">
              <a:latin typeface="Calibri"/>
              <a:cs typeface="Calibri"/>
            </a:endParaRPr>
          </a:p>
          <a:p>
            <a:pPr marL="355600" marR="5080" indent="-342900">
              <a:lnSpc>
                <a:spcPct val="100000"/>
              </a:lnSpc>
              <a:buFont typeface="Arial"/>
              <a:buChar char="•"/>
              <a:tabLst>
                <a:tab pos="354965" algn="l"/>
                <a:tab pos="355600" algn="l"/>
              </a:tabLst>
            </a:pPr>
            <a:r>
              <a:rPr sz="1800" dirty="0">
                <a:latin typeface="Calibri"/>
                <a:cs typeface="Calibri"/>
                <a:hlinkClick r:id="rId4"/>
              </a:rPr>
              <a:t>the</a:t>
            </a:r>
            <a:r>
              <a:rPr sz="1800" dirty="0">
                <a:solidFill>
                  <a:srgbClr val="0000FF"/>
                </a:solidFill>
                <a:latin typeface="Calibri"/>
                <a:cs typeface="Calibri"/>
                <a:hlinkClick r:id="rId4"/>
              </a:rPr>
              <a:t> </a:t>
            </a:r>
            <a:r>
              <a:rPr sz="1800" u="heavy" spc="-15" dirty="0">
                <a:solidFill>
                  <a:srgbClr val="0000FF"/>
                </a:solidFill>
                <a:uFill>
                  <a:solidFill>
                    <a:srgbClr val="0000FF"/>
                  </a:solidFill>
                </a:uFill>
                <a:latin typeface="Calibri"/>
                <a:cs typeface="Calibri"/>
                <a:hlinkClick r:id="rId4"/>
              </a:rPr>
              <a:t>OECD </a:t>
            </a:r>
            <a:r>
              <a:rPr sz="1800" u="heavy" spc="-5" dirty="0">
                <a:solidFill>
                  <a:srgbClr val="0000FF"/>
                </a:solidFill>
                <a:uFill>
                  <a:solidFill>
                    <a:srgbClr val="0000FF"/>
                  </a:solidFill>
                </a:uFill>
                <a:latin typeface="Calibri"/>
                <a:cs typeface="Calibri"/>
                <a:hlinkClick r:id="rId4"/>
              </a:rPr>
              <a:t>guidelines </a:t>
            </a:r>
            <a:r>
              <a:rPr sz="1800" u="heavy" spc="-15" dirty="0">
                <a:solidFill>
                  <a:srgbClr val="0000FF"/>
                </a:solidFill>
                <a:uFill>
                  <a:solidFill>
                    <a:srgbClr val="0000FF"/>
                  </a:solidFill>
                </a:uFill>
                <a:latin typeface="Calibri"/>
                <a:cs typeface="Calibri"/>
                <a:hlinkClick r:id="rId4"/>
              </a:rPr>
              <a:t>for </a:t>
            </a:r>
            <a:r>
              <a:rPr sz="1800" u="heavy" spc="-5" dirty="0">
                <a:solidFill>
                  <a:srgbClr val="0000FF"/>
                </a:solidFill>
                <a:uFill>
                  <a:solidFill>
                    <a:srgbClr val="0000FF"/>
                  </a:solidFill>
                </a:uFill>
                <a:latin typeface="Calibri"/>
                <a:cs typeface="Calibri"/>
                <a:hlinkClick r:id="rId4"/>
              </a:rPr>
              <a:t>multinational  enterprises</a:t>
            </a:r>
            <a:endParaRPr sz="1800">
              <a:latin typeface="Calibri"/>
              <a:cs typeface="Calibri"/>
            </a:endParaRPr>
          </a:p>
          <a:p>
            <a:pPr marL="355600" indent="-342900">
              <a:lnSpc>
                <a:spcPct val="100000"/>
              </a:lnSpc>
              <a:buClr>
                <a:srgbClr val="000000"/>
              </a:buClr>
              <a:buFont typeface="Arial"/>
              <a:buChar char="•"/>
              <a:tabLst>
                <a:tab pos="354965" algn="l"/>
                <a:tab pos="355600" algn="l"/>
              </a:tabLst>
            </a:pPr>
            <a:r>
              <a:rPr sz="1800" u="heavy" dirty="0">
                <a:solidFill>
                  <a:srgbClr val="0000FF"/>
                </a:solidFill>
                <a:uFill>
                  <a:solidFill>
                    <a:srgbClr val="0000FF"/>
                  </a:solidFill>
                </a:uFill>
                <a:latin typeface="Calibri"/>
                <a:cs typeface="Calibri"/>
                <a:hlinkClick r:id="rId5"/>
              </a:rPr>
              <a:t>ISO</a:t>
            </a:r>
            <a:r>
              <a:rPr sz="1800" u="heavy" spc="-5" dirty="0">
                <a:solidFill>
                  <a:srgbClr val="0000FF"/>
                </a:solidFill>
                <a:uFill>
                  <a:solidFill>
                    <a:srgbClr val="0000FF"/>
                  </a:solidFill>
                </a:uFill>
                <a:latin typeface="Calibri"/>
                <a:cs typeface="Calibri"/>
                <a:hlinkClick r:id="rId5"/>
              </a:rPr>
              <a:t> 26000</a:t>
            </a:r>
            <a:endParaRPr sz="1800">
              <a:latin typeface="Calibri"/>
              <a:cs typeface="Calibri"/>
            </a:endParaRPr>
          </a:p>
        </p:txBody>
      </p:sp>
      <p:sp>
        <p:nvSpPr>
          <p:cNvPr id="8" name="object 8"/>
          <p:cNvSpPr/>
          <p:nvPr/>
        </p:nvSpPr>
        <p:spPr>
          <a:xfrm>
            <a:off x="2207514" y="2143505"/>
            <a:ext cx="1080770" cy="297180"/>
          </a:xfrm>
          <a:custGeom>
            <a:avLst/>
            <a:gdLst/>
            <a:ahLst/>
            <a:cxnLst/>
            <a:rect l="l" t="t" r="r" b="b"/>
            <a:pathLst>
              <a:path w="1080770" h="297180">
                <a:moveTo>
                  <a:pt x="931926" y="0"/>
                </a:moveTo>
                <a:lnTo>
                  <a:pt x="931926" y="74295"/>
                </a:lnTo>
                <a:lnTo>
                  <a:pt x="0" y="74295"/>
                </a:lnTo>
                <a:lnTo>
                  <a:pt x="0" y="222885"/>
                </a:lnTo>
                <a:lnTo>
                  <a:pt x="931926" y="222885"/>
                </a:lnTo>
                <a:lnTo>
                  <a:pt x="931926" y="297180"/>
                </a:lnTo>
                <a:lnTo>
                  <a:pt x="1080515" y="148590"/>
                </a:lnTo>
                <a:lnTo>
                  <a:pt x="931926" y="0"/>
                </a:lnTo>
                <a:close/>
              </a:path>
            </a:pathLst>
          </a:custGeom>
          <a:solidFill>
            <a:srgbClr val="4F81BC"/>
          </a:solidFill>
        </p:spPr>
        <p:txBody>
          <a:bodyPr wrap="square" lIns="0" tIns="0" rIns="0" bIns="0" rtlCol="0"/>
          <a:lstStyle/>
          <a:p>
            <a:endParaRPr/>
          </a:p>
        </p:txBody>
      </p:sp>
      <p:sp>
        <p:nvSpPr>
          <p:cNvPr id="9" name="object 9"/>
          <p:cNvSpPr/>
          <p:nvPr/>
        </p:nvSpPr>
        <p:spPr>
          <a:xfrm>
            <a:off x="2207514" y="2143505"/>
            <a:ext cx="1080770" cy="297180"/>
          </a:xfrm>
          <a:custGeom>
            <a:avLst/>
            <a:gdLst/>
            <a:ahLst/>
            <a:cxnLst/>
            <a:rect l="l" t="t" r="r" b="b"/>
            <a:pathLst>
              <a:path w="1080770" h="297180">
                <a:moveTo>
                  <a:pt x="0" y="74295"/>
                </a:moveTo>
                <a:lnTo>
                  <a:pt x="931926" y="74295"/>
                </a:lnTo>
                <a:lnTo>
                  <a:pt x="931926" y="0"/>
                </a:lnTo>
                <a:lnTo>
                  <a:pt x="1080515" y="148590"/>
                </a:lnTo>
                <a:lnTo>
                  <a:pt x="931926" y="297180"/>
                </a:lnTo>
                <a:lnTo>
                  <a:pt x="931926" y="222885"/>
                </a:lnTo>
                <a:lnTo>
                  <a:pt x="0" y="222885"/>
                </a:lnTo>
                <a:lnTo>
                  <a:pt x="0" y="74295"/>
                </a:lnTo>
                <a:close/>
              </a:path>
            </a:pathLst>
          </a:custGeom>
          <a:ln w="25400">
            <a:solidFill>
              <a:srgbClr val="385D89"/>
            </a:solidFill>
          </a:ln>
        </p:spPr>
        <p:txBody>
          <a:bodyPr wrap="square" lIns="0" tIns="0" rIns="0" bIns="0" rtlCol="0"/>
          <a:lstStyle/>
          <a:p>
            <a:endParaRPr/>
          </a:p>
        </p:txBody>
      </p:sp>
      <p:sp>
        <p:nvSpPr>
          <p:cNvPr id="10" name="object 10"/>
          <p:cNvSpPr/>
          <p:nvPr/>
        </p:nvSpPr>
        <p:spPr>
          <a:xfrm>
            <a:off x="2204466" y="2955798"/>
            <a:ext cx="1082040" cy="273050"/>
          </a:xfrm>
          <a:custGeom>
            <a:avLst/>
            <a:gdLst/>
            <a:ahLst/>
            <a:cxnLst/>
            <a:rect l="l" t="t" r="r" b="b"/>
            <a:pathLst>
              <a:path w="1082039" h="273050">
                <a:moveTo>
                  <a:pt x="945641" y="0"/>
                </a:moveTo>
                <a:lnTo>
                  <a:pt x="945641" y="68199"/>
                </a:lnTo>
                <a:lnTo>
                  <a:pt x="0" y="68199"/>
                </a:lnTo>
                <a:lnTo>
                  <a:pt x="0" y="204597"/>
                </a:lnTo>
                <a:lnTo>
                  <a:pt x="945641" y="204597"/>
                </a:lnTo>
                <a:lnTo>
                  <a:pt x="945641" y="272796"/>
                </a:lnTo>
                <a:lnTo>
                  <a:pt x="1082039" y="136398"/>
                </a:lnTo>
                <a:lnTo>
                  <a:pt x="945641" y="0"/>
                </a:lnTo>
                <a:close/>
              </a:path>
            </a:pathLst>
          </a:custGeom>
          <a:solidFill>
            <a:srgbClr val="4F81BC"/>
          </a:solidFill>
        </p:spPr>
        <p:txBody>
          <a:bodyPr wrap="square" lIns="0" tIns="0" rIns="0" bIns="0" rtlCol="0"/>
          <a:lstStyle/>
          <a:p>
            <a:endParaRPr/>
          </a:p>
        </p:txBody>
      </p:sp>
      <p:sp>
        <p:nvSpPr>
          <p:cNvPr id="11" name="object 11"/>
          <p:cNvSpPr/>
          <p:nvPr/>
        </p:nvSpPr>
        <p:spPr>
          <a:xfrm>
            <a:off x="2204466" y="2955798"/>
            <a:ext cx="1082040" cy="273050"/>
          </a:xfrm>
          <a:custGeom>
            <a:avLst/>
            <a:gdLst/>
            <a:ahLst/>
            <a:cxnLst/>
            <a:rect l="l" t="t" r="r" b="b"/>
            <a:pathLst>
              <a:path w="1082039" h="273050">
                <a:moveTo>
                  <a:pt x="0" y="68199"/>
                </a:moveTo>
                <a:lnTo>
                  <a:pt x="945641" y="68199"/>
                </a:lnTo>
                <a:lnTo>
                  <a:pt x="945641" y="0"/>
                </a:lnTo>
                <a:lnTo>
                  <a:pt x="1082039" y="136398"/>
                </a:lnTo>
                <a:lnTo>
                  <a:pt x="945641" y="272796"/>
                </a:lnTo>
                <a:lnTo>
                  <a:pt x="945641" y="204597"/>
                </a:lnTo>
                <a:lnTo>
                  <a:pt x="0" y="204597"/>
                </a:lnTo>
                <a:lnTo>
                  <a:pt x="0" y="68199"/>
                </a:lnTo>
                <a:close/>
              </a:path>
            </a:pathLst>
          </a:custGeom>
          <a:ln w="25399">
            <a:solidFill>
              <a:srgbClr val="385D89"/>
            </a:solidFill>
          </a:ln>
        </p:spPr>
        <p:txBody>
          <a:bodyPr wrap="square" lIns="0" tIns="0" rIns="0" bIns="0" rtlCol="0"/>
          <a:lstStyle/>
          <a:p>
            <a:endParaRPr/>
          </a:p>
        </p:txBody>
      </p:sp>
      <p:sp>
        <p:nvSpPr>
          <p:cNvPr id="12" name="object 12"/>
          <p:cNvSpPr/>
          <p:nvPr/>
        </p:nvSpPr>
        <p:spPr>
          <a:xfrm>
            <a:off x="1187958" y="4171950"/>
            <a:ext cx="288290" cy="567055"/>
          </a:xfrm>
          <a:custGeom>
            <a:avLst/>
            <a:gdLst/>
            <a:ahLst/>
            <a:cxnLst/>
            <a:rect l="l" t="t" r="r" b="b"/>
            <a:pathLst>
              <a:path w="288290" h="567054">
                <a:moveTo>
                  <a:pt x="288035" y="422910"/>
                </a:moveTo>
                <a:lnTo>
                  <a:pt x="0" y="422910"/>
                </a:lnTo>
                <a:lnTo>
                  <a:pt x="144017" y="566927"/>
                </a:lnTo>
                <a:lnTo>
                  <a:pt x="288035" y="422910"/>
                </a:lnTo>
                <a:close/>
              </a:path>
              <a:path w="288290" h="567054">
                <a:moveTo>
                  <a:pt x="216026" y="0"/>
                </a:moveTo>
                <a:lnTo>
                  <a:pt x="72008" y="0"/>
                </a:lnTo>
                <a:lnTo>
                  <a:pt x="72008" y="422910"/>
                </a:lnTo>
                <a:lnTo>
                  <a:pt x="216026" y="422910"/>
                </a:lnTo>
                <a:lnTo>
                  <a:pt x="216026" y="0"/>
                </a:lnTo>
                <a:close/>
              </a:path>
            </a:pathLst>
          </a:custGeom>
          <a:solidFill>
            <a:srgbClr val="4F81BC"/>
          </a:solidFill>
        </p:spPr>
        <p:txBody>
          <a:bodyPr wrap="square" lIns="0" tIns="0" rIns="0" bIns="0" rtlCol="0"/>
          <a:lstStyle/>
          <a:p>
            <a:endParaRPr/>
          </a:p>
        </p:txBody>
      </p:sp>
      <p:sp>
        <p:nvSpPr>
          <p:cNvPr id="13" name="object 13"/>
          <p:cNvSpPr/>
          <p:nvPr/>
        </p:nvSpPr>
        <p:spPr>
          <a:xfrm>
            <a:off x="1187958" y="4171950"/>
            <a:ext cx="288290" cy="567055"/>
          </a:xfrm>
          <a:custGeom>
            <a:avLst/>
            <a:gdLst/>
            <a:ahLst/>
            <a:cxnLst/>
            <a:rect l="l" t="t" r="r" b="b"/>
            <a:pathLst>
              <a:path w="288290" h="567054">
                <a:moveTo>
                  <a:pt x="0" y="422910"/>
                </a:moveTo>
                <a:lnTo>
                  <a:pt x="72008" y="422910"/>
                </a:lnTo>
                <a:lnTo>
                  <a:pt x="72008" y="0"/>
                </a:lnTo>
                <a:lnTo>
                  <a:pt x="216026" y="0"/>
                </a:lnTo>
                <a:lnTo>
                  <a:pt x="216026" y="422910"/>
                </a:lnTo>
                <a:lnTo>
                  <a:pt x="288035" y="422910"/>
                </a:lnTo>
                <a:lnTo>
                  <a:pt x="144017" y="566927"/>
                </a:lnTo>
                <a:lnTo>
                  <a:pt x="0" y="422910"/>
                </a:lnTo>
                <a:close/>
              </a:path>
            </a:pathLst>
          </a:custGeom>
          <a:ln w="25400">
            <a:solidFill>
              <a:srgbClr val="385D89"/>
            </a:solidFill>
          </a:ln>
        </p:spPr>
        <p:txBody>
          <a:bodyPr wrap="square" lIns="0" tIns="0" rIns="0" bIns="0" rtlCol="0"/>
          <a:lstStyle/>
          <a:p>
            <a:endParaRPr/>
          </a:p>
        </p:txBody>
      </p:sp>
      <p:sp>
        <p:nvSpPr>
          <p:cNvPr id="15" name="object 15"/>
          <p:cNvSpPr txBox="1"/>
          <p:nvPr/>
        </p:nvSpPr>
        <p:spPr>
          <a:xfrm>
            <a:off x="4507484" y="5729427"/>
            <a:ext cx="3985895" cy="756920"/>
          </a:xfrm>
          <a:prstGeom prst="rect">
            <a:avLst/>
          </a:prstGeom>
        </p:spPr>
        <p:txBody>
          <a:bodyPr vert="horz" wrap="square" lIns="0" tIns="12700" rIns="0" bIns="0" rtlCol="0">
            <a:spAutoFit/>
          </a:bodyPr>
          <a:lstStyle/>
          <a:p>
            <a:pPr marL="12700" marR="5080">
              <a:lnSpc>
                <a:spcPct val="100000"/>
              </a:lnSpc>
              <a:spcBef>
                <a:spcPts val="100"/>
              </a:spcBef>
            </a:pPr>
            <a:r>
              <a:rPr sz="2400" b="1" spc="-5" dirty="0">
                <a:solidFill>
                  <a:srgbClr val="FF0000"/>
                </a:solidFill>
                <a:latin typeface="Arial"/>
                <a:cs typeface="Arial"/>
              </a:rPr>
              <a:t>Corporate </a:t>
            </a:r>
            <a:r>
              <a:rPr sz="2400" b="1" dirty="0">
                <a:solidFill>
                  <a:srgbClr val="FF0000"/>
                </a:solidFill>
                <a:latin typeface="Arial"/>
                <a:cs typeface="Arial"/>
              </a:rPr>
              <a:t>Sustainability  </a:t>
            </a:r>
            <a:r>
              <a:rPr sz="2400" b="1" spc="-5" dirty="0">
                <a:solidFill>
                  <a:srgbClr val="FF0000"/>
                </a:solidFill>
                <a:latin typeface="Arial"/>
                <a:cs typeface="Arial"/>
              </a:rPr>
              <a:t>Reporting Directive</a:t>
            </a:r>
            <a:r>
              <a:rPr sz="2400" b="1" spc="-15" dirty="0">
                <a:solidFill>
                  <a:srgbClr val="FF0000"/>
                </a:solidFill>
                <a:latin typeface="Arial"/>
                <a:cs typeface="Arial"/>
              </a:rPr>
              <a:t> </a:t>
            </a:r>
            <a:r>
              <a:rPr sz="2400" b="1" spc="-5" dirty="0">
                <a:solidFill>
                  <a:srgbClr val="FF0000"/>
                </a:solidFill>
                <a:latin typeface="Arial"/>
                <a:cs typeface="Arial"/>
              </a:rPr>
              <a:t>(CSRD)</a:t>
            </a:r>
            <a:endParaRPr sz="2400">
              <a:latin typeface="Arial"/>
              <a:cs typeface="Arial"/>
            </a:endParaRPr>
          </a:p>
        </p:txBody>
      </p:sp>
      <p:sp>
        <p:nvSpPr>
          <p:cNvPr id="16" name="object 16"/>
          <p:cNvSpPr/>
          <p:nvPr/>
        </p:nvSpPr>
        <p:spPr>
          <a:xfrm>
            <a:off x="6943343" y="4797552"/>
            <a:ext cx="1978152" cy="976884"/>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2873" y="42418"/>
            <a:ext cx="4321810" cy="513715"/>
          </a:xfrm>
          <a:prstGeom prst="rect">
            <a:avLst/>
          </a:prstGeom>
        </p:spPr>
        <p:txBody>
          <a:bodyPr vert="horz" wrap="square" lIns="0" tIns="12700" rIns="0" bIns="0" rtlCol="0">
            <a:spAutoFit/>
          </a:bodyPr>
          <a:lstStyle/>
          <a:p>
            <a:pPr marL="12700">
              <a:lnSpc>
                <a:spcPct val="100000"/>
              </a:lnSpc>
              <a:spcBef>
                <a:spcPts val="100"/>
              </a:spcBef>
            </a:pPr>
            <a:r>
              <a:rPr sz="3200" spc="-10" dirty="0">
                <a:solidFill>
                  <a:srgbClr val="000000"/>
                </a:solidFill>
              </a:rPr>
              <a:t>Sustainability </a:t>
            </a:r>
            <a:r>
              <a:rPr sz="3200" dirty="0">
                <a:solidFill>
                  <a:srgbClr val="000000"/>
                </a:solidFill>
              </a:rPr>
              <a:t>in</a:t>
            </a:r>
            <a:r>
              <a:rPr sz="3200" spc="70" dirty="0">
                <a:solidFill>
                  <a:srgbClr val="000000"/>
                </a:solidFill>
              </a:rPr>
              <a:t> </a:t>
            </a:r>
            <a:r>
              <a:rPr sz="3200" spc="-10" dirty="0">
                <a:solidFill>
                  <a:srgbClr val="000000"/>
                </a:solidFill>
              </a:rPr>
              <a:t>practice…</a:t>
            </a:r>
            <a:endParaRPr sz="3200"/>
          </a:p>
        </p:txBody>
      </p:sp>
      <p:sp>
        <p:nvSpPr>
          <p:cNvPr id="3" name="object 3"/>
          <p:cNvSpPr txBox="1"/>
          <p:nvPr/>
        </p:nvSpPr>
        <p:spPr>
          <a:xfrm>
            <a:off x="548640" y="1034520"/>
            <a:ext cx="519430" cy="294640"/>
          </a:xfrm>
          <a:prstGeom prst="rect">
            <a:avLst/>
          </a:prstGeom>
        </p:spPr>
        <p:txBody>
          <a:bodyPr vert="horz" wrap="square" lIns="0" tIns="0" rIns="0" bIns="0" rtlCol="0">
            <a:spAutoFit/>
          </a:bodyPr>
          <a:lstStyle/>
          <a:p>
            <a:pPr>
              <a:lnSpc>
                <a:spcPts val="2215"/>
              </a:lnSpc>
              <a:tabLst>
                <a:tab pos="342900" algn="l"/>
              </a:tabLst>
            </a:pPr>
            <a:r>
              <a:rPr sz="2000" dirty="0">
                <a:latin typeface="Arial"/>
                <a:cs typeface="Arial"/>
              </a:rPr>
              <a:t>•	</a:t>
            </a:r>
            <a:r>
              <a:rPr sz="2000" dirty="0">
                <a:latin typeface="Calibri"/>
                <a:cs typeface="Calibri"/>
              </a:rPr>
              <a:t>…</a:t>
            </a:r>
            <a:endParaRPr sz="2000">
              <a:latin typeface="Calibri"/>
              <a:cs typeface="Calibri"/>
            </a:endParaRPr>
          </a:p>
        </p:txBody>
      </p:sp>
      <p:sp>
        <p:nvSpPr>
          <p:cNvPr id="4" name="object 4"/>
          <p:cNvSpPr/>
          <p:nvPr/>
        </p:nvSpPr>
        <p:spPr>
          <a:xfrm>
            <a:off x="356615" y="827532"/>
            <a:ext cx="5007864" cy="265938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12891" y="758951"/>
            <a:ext cx="3456432" cy="451408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27304" y="5556502"/>
            <a:ext cx="2659380" cy="130149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83108" y="3976115"/>
            <a:ext cx="3956304" cy="1580388"/>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9642" y="200355"/>
            <a:ext cx="4206875" cy="635000"/>
          </a:xfrm>
          <a:prstGeom prst="rect">
            <a:avLst/>
          </a:prstGeom>
        </p:spPr>
        <p:txBody>
          <a:bodyPr vert="horz" wrap="square" lIns="0" tIns="12065" rIns="0" bIns="0" rtlCol="0">
            <a:spAutoFit/>
          </a:bodyPr>
          <a:lstStyle/>
          <a:p>
            <a:pPr marL="12700">
              <a:lnSpc>
                <a:spcPct val="100000"/>
              </a:lnSpc>
              <a:spcBef>
                <a:spcPts val="95"/>
              </a:spcBef>
            </a:pPr>
            <a:r>
              <a:rPr spc="-30" dirty="0">
                <a:solidFill>
                  <a:srgbClr val="000000"/>
                </a:solidFill>
              </a:rPr>
              <a:t>Integrated</a:t>
            </a:r>
            <a:r>
              <a:rPr spc="-25" dirty="0">
                <a:solidFill>
                  <a:srgbClr val="000000"/>
                </a:solidFill>
              </a:rPr>
              <a:t> </a:t>
            </a:r>
            <a:r>
              <a:rPr spc="-10" dirty="0">
                <a:solidFill>
                  <a:srgbClr val="000000"/>
                </a:solidFill>
              </a:rPr>
              <a:t>reporting</a:t>
            </a:r>
          </a:p>
        </p:txBody>
      </p:sp>
      <p:sp>
        <p:nvSpPr>
          <p:cNvPr id="3" name="object 3"/>
          <p:cNvSpPr txBox="1"/>
          <p:nvPr/>
        </p:nvSpPr>
        <p:spPr>
          <a:xfrm>
            <a:off x="535940" y="1239138"/>
            <a:ext cx="7992109" cy="4488180"/>
          </a:xfrm>
          <a:prstGeom prst="rect">
            <a:avLst/>
          </a:prstGeom>
        </p:spPr>
        <p:txBody>
          <a:bodyPr vert="horz" wrap="square" lIns="0" tIns="12065" rIns="0" bIns="0" rtlCol="0">
            <a:spAutoFit/>
          </a:bodyPr>
          <a:lstStyle/>
          <a:p>
            <a:pPr marL="355600" marR="5080" indent="-342900">
              <a:lnSpc>
                <a:spcPct val="100000"/>
              </a:lnSpc>
              <a:spcBef>
                <a:spcPts val="95"/>
              </a:spcBef>
              <a:buFont typeface="Arial"/>
              <a:buChar char="•"/>
              <a:tabLst>
                <a:tab pos="355600" algn="l"/>
                <a:tab pos="356235" algn="l"/>
              </a:tabLst>
            </a:pPr>
            <a:r>
              <a:rPr sz="2200" spc="-10" dirty="0">
                <a:latin typeface="Calibri"/>
                <a:cs typeface="Calibri"/>
              </a:rPr>
              <a:t>The International </a:t>
            </a:r>
            <a:r>
              <a:rPr sz="2200" spc="-20" dirty="0">
                <a:latin typeface="Calibri"/>
                <a:cs typeface="Calibri"/>
              </a:rPr>
              <a:t>Integrated </a:t>
            </a:r>
            <a:r>
              <a:rPr sz="2200" spc="-10" dirty="0">
                <a:latin typeface="Calibri"/>
                <a:cs typeface="Calibri"/>
              </a:rPr>
              <a:t>Reporting </a:t>
            </a:r>
            <a:r>
              <a:rPr sz="2200" spc="-5" dirty="0">
                <a:latin typeface="Calibri"/>
                <a:cs typeface="Calibri"/>
              </a:rPr>
              <a:t>Council </a:t>
            </a:r>
            <a:r>
              <a:rPr sz="2200" spc="-15" dirty="0">
                <a:latin typeface="Calibri"/>
                <a:cs typeface="Calibri"/>
              </a:rPr>
              <a:t>(IIRC) defines </a:t>
            </a:r>
            <a:r>
              <a:rPr sz="2200" spc="-15" dirty="0">
                <a:solidFill>
                  <a:srgbClr val="00AF50"/>
                </a:solidFill>
                <a:latin typeface="Calibri"/>
                <a:cs typeface="Calibri"/>
              </a:rPr>
              <a:t> </a:t>
            </a:r>
            <a:r>
              <a:rPr sz="2200" b="1" i="1" spc="-15" dirty="0">
                <a:solidFill>
                  <a:srgbClr val="00AF50"/>
                </a:solidFill>
                <a:latin typeface="Calibri"/>
                <a:cs typeface="Calibri"/>
              </a:rPr>
              <a:t>integrated </a:t>
            </a:r>
            <a:r>
              <a:rPr sz="2200" b="1" i="1" spc="-10" dirty="0">
                <a:solidFill>
                  <a:srgbClr val="00AF50"/>
                </a:solidFill>
                <a:latin typeface="Calibri"/>
                <a:cs typeface="Calibri"/>
              </a:rPr>
              <a:t>reporting </a:t>
            </a:r>
            <a:r>
              <a:rPr sz="2200" spc="-5" dirty="0">
                <a:latin typeface="Calibri"/>
                <a:cs typeface="Calibri"/>
              </a:rPr>
              <a:t>as </a:t>
            </a:r>
            <a:r>
              <a:rPr sz="2200" i="1" spc="-40" dirty="0">
                <a:latin typeface="Calibri"/>
                <a:cs typeface="Calibri"/>
              </a:rPr>
              <a:t>‘a </a:t>
            </a:r>
            <a:r>
              <a:rPr sz="2200" i="1" spc="-10" dirty="0">
                <a:latin typeface="Calibri"/>
                <a:cs typeface="Calibri"/>
              </a:rPr>
              <a:t>process founded </a:t>
            </a:r>
            <a:r>
              <a:rPr sz="2200" i="1" spc="-5" dirty="0">
                <a:latin typeface="Calibri"/>
                <a:cs typeface="Calibri"/>
              </a:rPr>
              <a:t>on </a:t>
            </a:r>
            <a:r>
              <a:rPr sz="2200" b="1" i="1" spc="-15" dirty="0">
                <a:solidFill>
                  <a:srgbClr val="00AF50"/>
                </a:solidFill>
                <a:latin typeface="Calibri"/>
                <a:cs typeface="Calibri"/>
              </a:rPr>
              <a:t>integrated </a:t>
            </a:r>
            <a:r>
              <a:rPr sz="2200" b="1" i="1" spc="-5" dirty="0">
                <a:solidFill>
                  <a:srgbClr val="00AF50"/>
                </a:solidFill>
                <a:latin typeface="Calibri"/>
                <a:cs typeface="Calibri"/>
              </a:rPr>
              <a:t>thinking </a:t>
            </a:r>
            <a:r>
              <a:rPr sz="2200" b="1" i="1" spc="-5" dirty="0">
                <a:latin typeface="Calibri"/>
                <a:cs typeface="Calibri"/>
              </a:rPr>
              <a:t> </a:t>
            </a:r>
            <a:r>
              <a:rPr sz="2200" i="1" spc="-5" dirty="0">
                <a:latin typeface="Calibri"/>
                <a:cs typeface="Calibri"/>
              </a:rPr>
              <a:t>that results in a periodic </a:t>
            </a:r>
            <a:r>
              <a:rPr sz="2200" i="1" spc="-15" dirty="0">
                <a:latin typeface="Calibri"/>
                <a:cs typeface="Calibri"/>
              </a:rPr>
              <a:t>integrated </a:t>
            </a:r>
            <a:r>
              <a:rPr sz="2200" i="1" spc="-5" dirty="0">
                <a:latin typeface="Calibri"/>
                <a:cs typeface="Calibri"/>
              </a:rPr>
              <a:t>report </a:t>
            </a:r>
            <a:r>
              <a:rPr sz="2200" i="1" spc="-10" dirty="0">
                <a:latin typeface="Calibri"/>
                <a:cs typeface="Calibri"/>
              </a:rPr>
              <a:t>by </a:t>
            </a:r>
            <a:r>
              <a:rPr sz="2200" i="1" spc="-5" dirty="0">
                <a:latin typeface="Calibri"/>
                <a:cs typeface="Calibri"/>
              </a:rPr>
              <a:t>an </a:t>
            </a:r>
            <a:r>
              <a:rPr sz="2200" i="1" spc="-10" dirty="0">
                <a:latin typeface="Calibri"/>
                <a:cs typeface="Calibri"/>
              </a:rPr>
              <a:t>organization about </a:t>
            </a:r>
            <a:r>
              <a:rPr sz="2200" i="1" spc="-10" dirty="0">
                <a:solidFill>
                  <a:srgbClr val="00AF50"/>
                </a:solidFill>
                <a:latin typeface="Calibri"/>
                <a:cs typeface="Calibri"/>
              </a:rPr>
              <a:t> </a:t>
            </a:r>
            <a:r>
              <a:rPr sz="2200" b="1" i="1" spc="-5" dirty="0">
                <a:solidFill>
                  <a:srgbClr val="00AF50"/>
                </a:solidFill>
                <a:latin typeface="Calibri"/>
                <a:cs typeface="Calibri"/>
              </a:rPr>
              <a:t>value </a:t>
            </a:r>
            <a:r>
              <a:rPr sz="2200" b="1" i="1" spc="-10" dirty="0">
                <a:solidFill>
                  <a:srgbClr val="00AF50"/>
                </a:solidFill>
                <a:latin typeface="Calibri"/>
                <a:cs typeface="Calibri"/>
              </a:rPr>
              <a:t>creation </a:t>
            </a:r>
            <a:r>
              <a:rPr sz="2200" b="1" i="1" spc="-5" dirty="0">
                <a:solidFill>
                  <a:srgbClr val="00AF50"/>
                </a:solidFill>
                <a:latin typeface="Calibri"/>
                <a:cs typeface="Calibri"/>
              </a:rPr>
              <a:t>over time </a:t>
            </a:r>
            <a:r>
              <a:rPr sz="2200" i="1" spc="-5" dirty="0">
                <a:latin typeface="Calibri"/>
                <a:cs typeface="Calibri"/>
              </a:rPr>
              <a:t>and </a:t>
            </a:r>
            <a:r>
              <a:rPr sz="2200" i="1" spc="-10" dirty="0">
                <a:latin typeface="Calibri"/>
                <a:cs typeface="Calibri"/>
              </a:rPr>
              <a:t>related communications regarding  aspects </a:t>
            </a:r>
            <a:r>
              <a:rPr sz="2200" i="1" spc="-5" dirty="0">
                <a:latin typeface="Calibri"/>
                <a:cs typeface="Calibri"/>
              </a:rPr>
              <a:t>of value creation’ </a:t>
            </a:r>
            <a:r>
              <a:rPr sz="2200" spc="-15" dirty="0">
                <a:latin typeface="Calibri"/>
                <a:cs typeface="Calibri"/>
              </a:rPr>
              <a:t>(IIRC,</a:t>
            </a:r>
            <a:r>
              <a:rPr sz="2200" spc="10" dirty="0">
                <a:latin typeface="Calibri"/>
                <a:cs typeface="Calibri"/>
              </a:rPr>
              <a:t> </a:t>
            </a:r>
            <a:r>
              <a:rPr sz="2200" spc="-5" dirty="0">
                <a:latin typeface="Calibri"/>
                <a:cs typeface="Calibri"/>
              </a:rPr>
              <a:t>2021).</a:t>
            </a:r>
            <a:endParaRPr sz="2200">
              <a:latin typeface="Calibri"/>
              <a:cs typeface="Calibri"/>
            </a:endParaRPr>
          </a:p>
          <a:p>
            <a:pPr marL="355600" marR="27305" indent="-342900">
              <a:lnSpc>
                <a:spcPct val="100000"/>
              </a:lnSpc>
              <a:spcBef>
                <a:spcPts val="1730"/>
              </a:spcBef>
              <a:buFont typeface="Arial"/>
              <a:buChar char="•"/>
              <a:tabLst>
                <a:tab pos="355600" algn="l"/>
                <a:tab pos="356235" algn="l"/>
              </a:tabLst>
            </a:pPr>
            <a:r>
              <a:rPr sz="2200" spc="-10" dirty="0">
                <a:latin typeface="Calibri"/>
                <a:cs typeface="Calibri"/>
              </a:rPr>
              <a:t>The </a:t>
            </a:r>
            <a:r>
              <a:rPr sz="2200" spc="-15" dirty="0">
                <a:latin typeface="Calibri"/>
                <a:cs typeface="Calibri"/>
              </a:rPr>
              <a:t>concept </a:t>
            </a:r>
            <a:r>
              <a:rPr sz="2200" spc="-5" dirty="0">
                <a:latin typeface="Calibri"/>
                <a:cs typeface="Calibri"/>
              </a:rPr>
              <a:t>of </a:t>
            </a:r>
            <a:r>
              <a:rPr sz="2200" spc="-20" dirty="0">
                <a:latin typeface="Calibri"/>
                <a:cs typeface="Calibri"/>
              </a:rPr>
              <a:t>integrated </a:t>
            </a:r>
            <a:r>
              <a:rPr sz="2200" spc="-5" dirty="0">
                <a:latin typeface="Calibri"/>
                <a:cs typeface="Calibri"/>
              </a:rPr>
              <a:t>reporting </a:t>
            </a:r>
            <a:r>
              <a:rPr sz="2200" spc="-10" dirty="0">
                <a:latin typeface="Calibri"/>
                <a:cs typeface="Calibri"/>
              </a:rPr>
              <a:t>was </a:t>
            </a:r>
            <a:r>
              <a:rPr sz="2200" spc="-15" dirty="0">
                <a:latin typeface="Calibri"/>
                <a:cs typeface="Calibri"/>
              </a:rPr>
              <a:t>introduced </a:t>
            </a:r>
            <a:r>
              <a:rPr sz="2200" spc="-5" dirty="0">
                <a:latin typeface="Calibri"/>
                <a:cs typeface="Calibri"/>
              </a:rPr>
              <a:t>in </a:t>
            </a:r>
            <a:r>
              <a:rPr sz="2200" b="1" spc="-5" dirty="0">
                <a:latin typeface="Calibri"/>
                <a:cs typeface="Calibri"/>
              </a:rPr>
              <a:t>South Africa  in 2009 </a:t>
            </a:r>
            <a:r>
              <a:rPr sz="2200" spc="-10" dirty="0">
                <a:latin typeface="Calibri"/>
                <a:cs typeface="Calibri"/>
              </a:rPr>
              <a:t>through </a:t>
            </a:r>
            <a:r>
              <a:rPr sz="2200" b="1" spc="-5" dirty="0">
                <a:latin typeface="Calibri"/>
                <a:cs typeface="Calibri"/>
              </a:rPr>
              <a:t>King III</a:t>
            </a:r>
            <a:r>
              <a:rPr sz="2200" spc="-5" dirty="0">
                <a:latin typeface="Calibri"/>
                <a:cs typeface="Calibri"/>
              </a:rPr>
              <a:t>, the </a:t>
            </a:r>
            <a:r>
              <a:rPr sz="2200" spc="-15" dirty="0">
                <a:latin typeface="Calibri"/>
                <a:cs typeface="Calibri"/>
              </a:rPr>
              <a:t>code </a:t>
            </a:r>
            <a:r>
              <a:rPr sz="2200" spc="-5" dirty="0">
                <a:latin typeface="Calibri"/>
                <a:cs typeface="Calibri"/>
              </a:rPr>
              <a:t>of </a:t>
            </a:r>
            <a:r>
              <a:rPr sz="2200" spc="-20" dirty="0">
                <a:latin typeface="Calibri"/>
                <a:cs typeface="Calibri"/>
              </a:rPr>
              <a:t>corporate </a:t>
            </a:r>
            <a:r>
              <a:rPr sz="2200" spc="-10" dirty="0">
                <a:latin typeface="Calibri"/>
                <a:cs typeface="Calibri"/>
              </a:rPr>
              <a:t>governance. The  </a:t>
            </a:r>
            <a:r>
              <a:rPr sz="2200" spc="-5" dirty="0">
                <a:latin typeface="Calibri"/>
                <a:cs typeface="Calibri"/>
              </a:rPr>
              <a:t>Johannesburg </a:t>
            </a:r>
            <a:r>
              <a:rPr sz="2200" spc="-10" dirty="0">
                <a:latin typeface="Calibri"/>
                <a:cs typeface="Calibri"/>
              </a:rPr>
              <a:t>Stock </a:t>
            </a:r>
            <a:r>
              <a:rPr sz="2200" spc="-15" dirty="0">
                <a:latin typeface="Calibri"/>
                <a:cs typeface="Calibri"/>
              </a:rPr>
              <a:t>Exchange </a:t>
            </a:r>
            <a:r>
              <a:rPr sz="2200" spc="-10" dirty="0">
                <a:latin typeface="Calibri"/>
                <a:cs typeface="Calibri"/>
              </a:rPr>
              <a:t>adopted </a:t>
            </a:r>
            <a:r>
              <a:rPr sz="2200" spc="-5" dirty="0">
                <a:latin typeface="Calibri"/>
                <a:cs typeface="Calibri"/>
              </a:rPr>
              <a:t>King III, and all </a:t>
            </a:r>
            <a:r>
              <a:rPr sz="2200" spc="-10" dirty="0">
                <a:latin typeface="Calibri"/>
                <a:cs typeface="Calibri"/>
              </a:rPr>
              <a:t>listed  companies are now required </a:t>
            </a:r>
            <a:r>
              <a:rPr sz="2200" spc="-20" dirty="0">
                <a:latin typeface="Calibri"/>
                <a:cs typeface="Calibri"/>
              </a:rPr>
              <a:t>to </a:t>
            </a:r>
            <a:r>
              <a:rPr sz="2200" b="1" spc="-15" dirty="0">
                <a:latin typeface="Calibri"/>
                <a:cs typeface="Calibri"/>
              </a:rPr>
              <a:t>“apply </a:t>
            </a:r>
            <a:r>
              <a:rPr sz="2200" b="1" spc="-10" dirty="0">
                <a:latin typeface="Calibri"/>
                <a:cs typeface="Calibri"/>
              </a:rPr>
              <a:t>or explain” </a:t>
            </a:r>
            <a:r>
              <a:rPr sz="2200" spc="-5" dirty="0">
                <a:latin typeface="Calibri"/>
                <a:cs typeface="Calibri"/>
              </a:rPr>
              <a:t>the King III  </a:t>
            </a:r>
            <a:r>
              <a:rPr sz="2200" spc="-10" dirty="0">
                <a:latin typeface="Calibri"/>
                <a:cs typeface="Calibri"/>
              </a:rPr>
              <a:t>principles, </a:t>
            </a:r>
            <a:r>
              <a:rPr sz="2200" spc="-5" dirty="0">
                <a:latin typeface="Calibri"/>
                <a:cs typeface="Calibri"/>
              </a:rPr>
              <a:t>of which IR is</a:t>
            </a:r>
            <a:r>
              <a:rPr sz="2200" spc="5" dirty="0">
                <a:latin typeface="Calibri"/>
                <a:cs typeface="Calibri"/>
              </a:rPr>
              <a:t> </a:t>
            </a:r>
            <a:r>
              <a:rPr sz="2200" spc="-10" dirty="0">
                <a:latin typeface="Calibri"/>
                <a:cs typeface="Calibri"/>
              </a:rPr>
              <a:t>one.</a:t>
            </a:r>
            <a:endParaRPr sz="2200">
              <a:latin typeface="Calibri"/>
              <a:cs typeface="Calibri"/>
            </a:endParaRPr>
          </a:p>
          <a:p>
            <a:pPr marL="355600" marR="584835" indent="-342900">
              <a:lnSpc>
                <a:spcPct val="100000"/>
              </a:lnSpc>
              <a:spcBef>
                <a:spcPts val="1735"/>
              </a:spcBef>
              <a:buFont typeface="Arial"/>
              <a:buChar char="•"/>
              <a:tabLst>
                <a:tab pos="355600" algn="l"/>
                <a:tab pos="356235" algn="l"/>
              </a:tabLst>
            </a:pPr>
            <a:r>
              <a:rPr sz="2200" spc="-10" dirty="0">
                <a:latin typeface="Calibri"/>
                <a:cs typeface="Calibri"/>
              </a:rPr>
              <a:t>The </a:t>
            </a:r>
            <a:r>
              <a:rPr sz="2200" b="1" spc="-5" dirty="0">
                <a:solidFill>
                  <a:srgbClr val="00AF50"/>
                </a:solidFill>
                <a:latin typeface="Calibri"/>
                <a:cs typeface="Calibri"/>
              </a:rPr>
              <a:t>IIRC</a:t>
            </a:r>
            <a:r>
              <a:rPr sz="2200" spc="-5" dirty="0">
                <a:latin typeface="Calibri"/>
                <a:cs typeface="Calibri"/>
              </a:rPr>
              <a:t>, </a:t>
            </a:r>
            <a:r>
              <a:rPr sz="2200" spc="-10" dirty="0">
                <a:latin typeface="Calibri"/>
                <a:cs typeface="Calibri"/>
              </a:rPr>
              <a:t>set </a:t>
            </a:r>
            <a:r>
              <a:rPr sz="2200" spc="-5" dirty="0">
                <a:latin typeface="Calibri"/>
                <a:cs typeface="Calibri"/>
              </a:rPr>
              <a:t>up </a:t>
            </a:r>
            <a:r>
              <a:rPr sz="2200" spc="-15" dirty="0">
                <a:latin typeface="Calibri"/>
                <a:cs typeface="Calibri"/>
              </a:rPr>
              <a:t>at </a:t>
            </a:r>
            <a:r>
              <a:rPr sz="2200" spc="-5" dirty="0">
                <a:latin typeface="Calibri"/>
                <a:cs typeface="Calibri"/>
              </a:rPr>
              <a:t>the end of 2010, aims </a:t>
            </a:r>
            <a:r>
              <a:rPr sz="2200" spc="-20" dirty="0">
                <a:latin typeface="Calibri"/>
                <a:cs typeface="Calibri"/>
              </a:rPr>
              <a:t>to create </a:t>
            </a:r>
            <a:r>
              <a:rPr sz="2200" spc="-5" dirty="0">
                <a:latin typeface="Calibri"/>
                <a:cs typeface="Calibri"/>
              </a:rPr>
              <a:t>the globally  </a:t>
            </a:r>
            <a:r>
              <a:rPr sz="2200" spc="-10" dirty="0">
                <a:latin typeface="Calibri"/>
                <a:cs typeface="Calibri"/>
              </a:rPr>
              <a:t>accepted </a:t>
            </a:r>
            <a:r>
              <a:rPr sz="2200" b="1" spc="-25" dirty="0">
                <a:solidFill>
                  <a:srgbClr val="00AF50"/>
                </a:solidFill>
                <a:latin typeface="Calibri"/>
                <a:cs typeface="Calibri"/>
              </a:rPr>
              <a:t>integrated </a:t>
            </a:r>
            <a:r>
              <a:rPr sz="2200" b="1" spc="-15" dirty="0">
                <a:solidFill>
                  <a:srgbClr val="00AF50"/>
                </a:solidFill>
                <a:latin typeface="Calibri"/>
                <a:cs typeface="Calibri"/>
              </a:rPr>
              <a:t>reporting</a:t>
            </a:r>
            <a:r>
              <a:rPr sz="2200" b="1" spc="110" dirty="0">
                <a:solidFill>
                  <a:srgbClr val="00AF50"/>
                </a:solidFill>
                <a:latin typeface="Calibri"/>
                <a:cs typeface="Calibri"/>
              </a:rPr>
              <a:t> </a:t>
            </a:r>
            <a:r>
              <a:rPr sz="2200" b="1" spc="-15" dirty="0">
                <a:solidFill>
                  <a:srgbClr val="00AF50"/>
                </a:solidFill>
                <a:latin typeface="Calibri"/>
                <a:cs typeface="Calibri"/>
              </a:rPr>
              <a:t>framework</a:t>
            </a:r>
            <a:r>
              <a:rPr sz="2200" spc="-15" dirty="0">
                <a:latin typeface="Calibri"/>
                <a:cs typeface="Calibri"/>
              </a:rPr>
              <a:t>.</a:t>
            </a:r>
            <a:endParaRPr sz="220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0"/>
            <a:ext cx="8155940" cy="1776730"/>
          </a:xfrm>
          <a:prstGeom prst="rect">
            <a:avLst/>
          </a:prstGeom>
        </p:spPr>
        <p:txBody>
          <a:bodyPr vert="horz" wrap="square" lIns="0" tIns="231775" rIns="0" bIns="0" rtlCol="0">
            <a:spAutoFit/>
          </a:bodyPr>
          <a:lstStyle/>
          <a:p>
            <a:pPr marL="1946275">
              <a:lnSpc>
                <a:spcPct val="100000"/>
              </a:lnSpc>
              <a:spcBef>
                <a:spcPts val="1825"/>
              </a:spcBef>
            </a:pPr>
            <a:r>
              <a:rPr spc="-30" dirty="0">
                <a:solidFill>
                  <a:srgbClr val="000000"/>
                </a:solidFill>
              </a:rPr>
              <a:t>Integrated</a:t>
            </a:r>
            <a:r>
              <a:rPr spc="-5" dirty="0">
                <a:solidFill>
                  <a:srgbClr val="000000"/>
                </a:solidFill>
              </a:rPr>
              <a:t> </a:t>
            </a:r>
            <a:r>
              <a:rPr spc="-10" dirty="0">
                <a:solidFill>
                  <a:srgbClr val="000000"/>
                </a:solidFill>
              </a:rPr>
              <a:t>reporting</a:t>
            </a:r>
          </a:p>
          <a:p>
            <a:pPr marL="12700" marR="5080" algn="just">
              <a:lnSpc>
                <a:spcPct val="100000"/>
              </a:lnSpc>
              <a:spcBef>
                <a:spcPts val="780"/>
              </a:spcBef>
            </a:pPr>
            <a:r>
              <a:rPr sz="1800" dirty="0">
                <a:solidFill>
                  <a:srgbClr val="000000"/>
                </a:solidFill>
              </a:rPr>
              <a:t>An </a:t>
            </a:r>
            <a:r>
              <a:rPr sz="1800" b="1" spc="-15" dirty="0">
                <a:solidFill>
                  <a:srgbClr val="00AF50"/>
                </a:solidFill>
                <a:latin typeface="Calibri"/>
                <a:cs typeface="Calibri"/>
              </a:rPr>
              <a:t>integrated </a:t>
            </a:r>
            <a:r>
              <a:rPr sz="1800" b="1" spc="-5" dirty="0">
                <a:solidFill>
                  <a:srgbClr val="00AF50"/>
                </a:solidFill>
                <a:latin typeface="Calibri"/>
                <a:cs typeface="Calibri"/>
              </a:rPr>
              <a:t>report </a:t>
            </a:r>
            <a:r>
              <a:rPr sz="1800" spc="-5" dirty="0">
                <a:solidFill>
                  <a:srgbClr val="000000"/>
                </a:solidFill>
              </a:rPr>
              <a:t>is </a:t>
            </a:r>
            <a:r>
              <a:rPr sz="1800" i="1" spc="-35" dirty="0">
                <a:solidFill>
                  <a:srgbClr val="000000"/>
                </a:solidFill>
                <a:latin typeface="Calibri"/>
                <a:cs typeface="Calibri"/>
              </a:rPr>
              <a:t>‘a </a:t>
            </a:r>
            <a:r>
              <a:rPr sz="1800" i="1" spc="-10" dirty="0">
                <a:solidFill>
                  <a:srgbClr val="000000"/>
                </a:solidFill>
                <a:latin typeface="Calibri"/>
                <a:cs typeface="Calibri"/>
              </a:rPr>
              <a:t>concise communication </a:t>
            </a:r>
            <a:r>
              <a:rPr sz="1800" i="1" spc="-5" dirty="0">
                <a:solidFill>
                  <a:srgbClr val="000000"/>
                </a:solidFill>
                <a:latin typeface="Calibri"/>
                <a:cs typeface="Calibri"/>
              </a:rPr>
              <a:t>about how an </a:t>
            </a:r>
            <a:r>
              <a:rPr sz="1800" i="1" spc="-15" dirty="0">
                <a:solidFill>
                  <a:srgbClr val="000000"/>
                </a:solidFill>
                <a:latin typeface="Calibri"/>
                <a:cs typeface="Calibri"/>
              </a:rPr>
              <a:t>organization’s </a:t>
            </a:r>
            <a:r>
              <a:rPr sz="1800" i="1" spc="-20" dirty="0">
                <a:solidFill>
                  <a:srgbClr val="000000"/>
                </a:solidFill>
                <a:latin typeface="Calibri"/>
                <a:cs typeface="Calibri"/>
              </a:rPr>
              <a:t>strategy,  </a:t>
            </a:r>
            <a:r>
              <a:rPr sz="1800" i="1" spc="-5" dirty="0">
                <a:solidFill>
                  <a:srgbClr val="000000"/>
                </a:solidFill>
                <a:latin typeface="Calibri"/>
                <a:cs typeface="Calibri"/>
              </a:rPr>
              <a:t>governance, </a:t>
            </a:r>
            <a:r>
              <a:rPr sz="1800" i="1" spc="-10" dirty="0">
                <a:solidFill>
                  <a:srgbClr val="000000"/>
                </a:solidFill>
                <a:latin typeface="Calibri"/>
                <a:cs typeface="Calibri"/>
              </a:rPr>
              <a:t>performance </a:t>
            </a:r>
            <a:r>
              <a:rPr sz="1800" i="1" spc="-5" dirty="0">
                <a:solidFill>
                  <a:srgbClr val="000000"/>
                </a:solidFill>
                <a:latin typeface="Calibri"/>
                <a:cs typeface="Calibri"/>
              </a:rPr>
              <a:t>and </a:t>
            </a:r>
            <a:r>
              <a:rPr sz="1800" i="1" spc="-10" dirty="0">
                <a:solidFill>
                  <a:srgbClr val="000000"/>
                </a:solidFill>
                <a:latin typeface="Calibri"/>
                <a:cs typeface="Calibri"/>
              </a:rPr>
              <a:t>prospects, </a:t>
            </a:r>
            <a:r>
              <a:rPr sz="1800" i="1" spc="-5" dirty="0">
                <a:solidFill>
                  <a:srgbClr val="000000"/>
                </a:solidFill>
                <a:latin typeface="Calibri"/>
                <a:cs typeface="Calibri"/>
              </a:rPr>
              <a:t>in </a:t>
            </a:r>
            <a:r>
              <a:rPr sz="1800" i="1" dirty="0">
                <a:solidFill>
                  <a:srgbClr val="000000"/>
                </a:solidFill>
                <a:latin typeface="Calibri"/>
                <a:cs typeface="Calibri"/>
              </a:rPr>
              <a:t>the </a:t>
            </a:r>
            <a:r>
              <a:rPr sz="1800" i="1" spc="-20" dirty="0">
                <a:solidFill>
                  <a:srgbClr val="000000"/>
                </a:solidFill>
                <a:latin typeface="Calibri"/>
                <a:cs typeface="Calibri"/>
              </a:rPr>
              <a:t>context </a:t>
            </a:r>
            <a:r>
              <a:rPr sz="1800" i="1" spc="-5" dirty="0">
                <a:solidFill>
                  <a:srgbClr val="000000"/>
                </a:solidFill>
                <a:latin typeface="Calibri"/>
                <a:cs typeface="Calibri"/>
              </a:rPr>
              <a:t>of </a:t>
            </a:r>
            <a:r>
              <a:rPr sz="1800" i="1" dirty="0">
                <a:solidFill>
                  <a:srgbClr val="000000"/>
                </a:solidFill>
                <a:latin typeface="Calibri"/>
                <a:cs typeface="Calibri"/>
              </a:rPr>
              <a:t>its </a:t>
            </a:r>
            <a:r>
              <a:rPr sz="1800" i="1" spc="-10" dirty="0">
                <a:solidFill>
                  <a:srgbClr val="000000"/>
                </a:solidFill>
                <a:latin typeface="Calibri"/>
                <a:cs typeface="Calibri"/>
              </a:rPr>
              <a:t>external environment, </a:t>
            </a:r>
            <a:r>
              <a:rPr sz="1800" i="1" spc="-5" dirty="0">
                <a:solidFill>
                  <a:srgbClr val="000000"/>
                </a:solidFill>
                <a:latin typeface="Calibri"/>
                <a:cs typeface="Calibri"/>
              </a:rPr>
              <a:t>lead  </a:t>
            </a:r>
            <a:r>
              <a:rPr sz="1800" i="1" spc="-15" dirty="0">
                <a:solidFill>
                  <a:srgbClr val="000000"/>
                </a:solidFill>
                <a:latin typeface="Calibri"/>
                <a:cs typeface="Calibri"/>
              </a:rPr>
              <a:t>to </a:t>
            </a:r>
            <a:r>
              <a:rPr sz="1800" i="1" dirty="0">
                <a:solidFill>
                  <a:srgbClr val="000000"/>
                </a:solidFill>
                <a:latin typeface="Calibri"/>
                <a:cs typeface="Calibri"/>
              </a:rPr>
              <a:t>the </a:t>
            </a:r>
            <a:r>
              <a:rPr sz="1800" i="1" spc="-5" dirty="0">
                <a:solidFill>
                  <a:srgbClr val="000000"/>
                </a:solidFill>
                <a:latin typeface="Calibri"/>
                <a:cs typeface="Calibri"/>
              </a:rPr>
              <a:t>creation of value </a:t>
            </a:r>
            <a:r>
              <a:rPr sz="1800" i="1" dirty="0">
                <a:solidFill>
                  <a:srgbClr val="000000"/>
                </a:solidFill>
                <a:latin typeface="Calibri"/>
                <a:cs typeface="Calibri"/>
              </a:rPr>
              <a:t>in the </a:t>
            </a:r>
            <a:r>
              <a:rPr sz="1800" i="1" spc="-5" dirty="0">
                <a:solidFill>
                  <a:srgbClr val="000000"/>
                </a:solidFill>
                <a:latin typeface="Calibri"/>
                <a:cs typeface="Calibri"/>
              </a:rPr>
              <a:t>short, medium and long </a:t>
            </a:r>
            <a:r>
              <a:rPr sz="1800" i="1" spc="-10" dirty="0">
                <a:solidFill>
                  <a:srgbClr val="000000"/>
                </a:solidFill>
                <a:latin typeface="Calibri"/>
                <a:cs typeface="Calibri"/>
              </a:rPr>
              <a:t>term’ </a:t>
            </a:r>
            <a:r>
              <a:rPr sz="1800" spc="-10" dirty="0">
                <a:solidFill>
                  <a:srgbClr val="000000"/>
                </a:solidFill>
              </a:rPr>
              <a:t>(IIRC,</a:t>
            </a:r>
            <a:r>
              <a:rPr sz="1800" spc="150" dirty="0">
                <a:solidFill>
                  <a:srgbClr val="000000"/>
                </a:solidFill>
              </a:rPr>
              <a:t> </a:t>
            </a:r>
            <a:r>
              <a:rPr sz="1800" spc="-5" dirty="0">
                <a:solidFill>
                  <a:srgbClr val="000000"/>
                </a:solidFill>
              </a:rPr>
              <a:t>2021).</a:t>
            </a:r>
            <a:endParaRPr sz="1800">
              <a:latin typeface="Calibri"/>
              <a:cs typeface="Calibri"/>
            </a:endParaRPr>
          </a:p>
        </p:txBody>
      </p:sp>
      <p:sp>
        <p:nvSpPr>
          <p:cNvPr id="3" name="object 3"/>
          <p:cNvSpPr/>
          <p:nvPr/>
        </p:nvSpPr>
        <p:spPr>
          <a:xfrm>
            <a:off x="336804" y="2133600"/>
            <a:ext cx="8554212" cy="472414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9254" y="124155"/>
            <a:ext cx="4869180" cy="635000"/>
          </a:xfrm>
          <a:prstGeom prst="rect">
            <a:avLst/>
          </a:prstGeom>
        </p:spPr>
        <p:txBody>
          <a:bodyPr vert="horz" wrap="square" lIns="0" tIns="12065" rIns="0" bIns="0" rtlCol="0">
            <a:spAutoFit/>
          </a:bodyPr>
          <a:lstStyle/>
          <a:p>
            <a:pPr marL="12700">
              <a:lnSpc>
                <a:spcPct val="100000"/>
              </a:lnSpc>
              <a:spcBef>
                <a:spcPts val="95"/>
              </a:spcBef>
            </a:pPr>
            <a:r>
              <a:rPr spc="-15" dirty="0">
                <a:solidFill>
                  <a:srgbClr val="000000"/>
                </a:solidFill>
              </a:rPr>
              <a:t>Costs </a:t>
            </a:r>
            <a:r>
              <a:rPr spc="-5" dirty="0">
                <a:solidFill>
                  <a:srgbClr val="000000"/>
                </a:solidFill>
              </a:rPr>
              <a:t>and </a:t>
            </a:r>
            <a:r>
              <a:rPr spc="-10" dirty="0">
                <a:solidFill>
                  <a:srgbClr val="000000"/>
                </a:solidFill>
              </a:rPr>
              <a:t>Benefits </a:t>
            </a:r>
            <a:r>
              <a:rPr spc="-5" dirty="0">
                <a:solidFill>
                  <a:srgbClr val="000000"/>
                </a:solidFill>
              </a:rPr>
              <a:t>of</a:t>
            </a:r>
            <a:r>
              <a:rPr spc="-45" dirty="0">
                <a:solidFill>
                  <a:srgbClr val="000000"/>
                </a:solidFill>
              </a:rPr>
              <a:t> </a:t>
            </a:r>
            <a:r>
              <a:rPr spc="-5" dirty="0">
                <a:solidFill>
                  <a:srgbClr val="000000"/>
                </a:solidFill>
              </a:rPr>
              <a:t>IR</a:t>
            </a:r>
          </a:p>
        </p:txBody>
      </p:sp>
      <p:sp>
        <p:nvSpPr>
          <p:cNvPr id="3" name="object 3"/>
          <p:cNvSpPr/>
          <p:nvPr/>
        </p:nvSpPr>
        <p:spPr>
          <a:xfrm>
            <a:off x="577595" y="876322"/>
            <a:ext cx="7938267" cy="507624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40791" y="6027521"/>
            <a:ext cx="56134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Source:</a:t>
            </a:r>
            <a:r>
              <a:rPr sz="1200" spc="-20" dirty="0">
                <a:latin typeface="Arial"/>
                <a:cs typeface="Arial"/>
              </a:rPr>
              <a:t> </a:t>
            </a:r>
            <a:r>
              <a:rPr sz="1200" dirty="0">
                <a:latin typeface="Arial"/>
                <a:cs typeface="Arial"/>
              </a:rPr>
              <a:t>IMA</a:t>
            </a:r>
            <a:r>
              <a:rPr sz="1200" spc="-60" dirty="0">
                <a:latin typeface="Arial"/>
                <a:cs typeface="Arial"/>
              </a:rPr>
              <a:t> </a:t>
            </a:r>
            <a:r>
              <a:rPr sz="1200" dirty="0">
                <a:latin typeface="Arial"/>
                <a:cs typeface="Arial"/>
              </a:rPr>
              <a:t>(2016),</a:t>
            </a:r>
            <a:r>
              <a:rPr sz="1200" spc="-35" dirty="0">
                <a:latin typeface="Arial"/>
                <a:cs typeface="Arial"/>
              </a:rPr>
              <a:t> </a:t>
            </a:r>
            <a:r>
              <a:rPr sz="1200" dirty="0">
                <a:latin typeface="Arial"/>
                <a:cs typeface="Arial"/>
              </a:rPr>
              <a:t>“Integrated</a:t>
            </a:r>
            <a:r>
              <a:rPr sz="1200" spc="-20" dirty="0">
                <a:latin typeface="Arial"/>
                <a:cs typeface="Arial"/>
              </a:rPr>
              <a:t> </a:t>
            </a:r>
            <a:r>
              <a:rPr sz="1200" spc="-5" dirty="0">
                <a:latin typeface="Arial"/>
                <a:cs typeface="Arial"/>
              </a:rPr>
              <a:t>Reporting.</a:t>
            </a:r>
            <a:r>
              <a:rPr sz="1200" spc="-35" dirty="0">
                <a:latin typeface="Arial"/>
                <a:cs typeface="Arial"/>
              </a:rPr>
              <a:t> </a:t>
            </a:r>
            <a:r>
              <a:rPr sz="1200" dirty="0">
                <a:latin typeface="Arial"/>
                <a:cs typeface="Arial"/>
              </a:rPr>
              <a:t>Statement</a:t>
            </a:r>
            <a:r>
              <a:rPr sz="1200" spc="-20" dirty="0">
                <a:latin typeface="Arial"/>
                <a:cs typeface="Arial"/>
              </a:rPr>
              <a:t> </a:t>
            </a:r>
            <a:r>
              <a:rPr sz="1200" dirty="0">
                <a:latin typeface="Arial"/>
                <a:cs typeface="Arial"/>
              </a:rPr>
              <a:t>on</a:t>
            </a:r>
            <a:r>
              <a:rPr sz="1200" spc="-20" dirty="0">
                <a:latin typeface="Arial"/>
                <a:cs typeface="Arial"/>
              </a:rPr>
              <a:t> </a:t>
            </a:r>
            <a:r>
              <a:rPr sz="1200" spc="-5" dirty="0">
                <a:latin typeface="Arial"/>
                <a:cs typeface="Arial"/>
              </a:rPr>
              <a:t>Management</a:t>
            </a:r>
            <a:r>
              <a:rPr sz="1200" spc="-95" dirty="0">
                <a:latin typeface="Arial"/>
                <a:cs typeface="Arial"/>
              </a:rPr>
              <a:t> </a:t>
            </a:r>
            <a:r>
              <a:rPr sz="1200" spc="-5" dirty="0">
                <a:latin typeface="Arial"/>
                <a:cs typeface="Arial"/>
              </a:rPr>
              <a:t>Accounting”</a:t>
            </a:r>
            <a:endParaRPr sz="12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6108" y="169240"/>
            <a:ext cx="4351020" cy="697230"/>
          </a:xfrm>
          <a:prstGeom prst="rect">
            <a:avLst/>
          </a:prstGeom>
        </p:spPr>
        <p:txBody>
          <a:bodyPr vert="horz" wrap="square" lIns="0" tIns="13335" rIns="0" bIns="0" rtlCol="0">
            <a:spAutoFit/>
          </a:bodyPr>
          <a:lstStyle/>
          <a:p>
            <a:pPr marL="12700">
              <a:lnSpc>
                <a:spcPct val="100000"/>
              </a:lnSpc>
              <a:spcBef>
                <a:spcPts val="105"/>
              </a:spcBef>
            </a:pPr>
            <a:r>
              <a:rPr sz="4400" spc="-5" dirty="0">
                <a:solidFill>
                  <a:srgbClr val="000000"/>
                </a:solidFill>
              </a:rPr>
              <a:t>Learning</a:t>
            </a:r>
            <a:r>
              <a:rPr sz="4400" spc="-55" dirty="0">
                <a:solidFill>
                  <a:srgbClr val="000000"/>
                </a:solidFill>
              </a:rPr>
              <a:t> </a:t>
            </a:r>
            <a:r>
              <a:rPr sz="4400" spc="-10" dirty="0">
                <a:solidFill>
                  <a:srgbClr val="000000"/>
                </a:solidFill>
              </a:rPr>
              <a:t>outcomes</a:t>
            </a:r>
            <a:endParaRPr sz="4400"/>
          </a:p>
        </p:txBody>
      </p:sp>
      <p:sp>
        <p:nvSpPr>
          <p:cNvPr id="3" name="object 3"/>
          <p:cNvSpPr txBox="1"/>
          <p:nvPr/>
        </p:nvSpPr>
        <p:spPr>
          <a:xfrm>
            <a:off x="742594" y="1351610"/>
            <a:ext cx="6932930" cy="3037840"/>
          </a:xfrm>
          <a:prstGeom prst="rect">
            <a:avLst/>
          </a:prstGeom>
        </p:spPr>
        <p:txBody>
          <a:bodyPr vert="horz" wrap="square" lIns="0" tIns="12065" rIns="0" bIns="0" rtlCol="0">
            <a:spAutoFit/>
          </a:bodyPr>
          <a:lstStyle/>
          <a:p>
            <a:pPr marL="12700">
              <a:lnSpc>
                <a:spcPct val="100000"/>
              </a:lnSpc>
              <a:spcBef>
                <a:spcPts val="95"/>
              </a:spcBef>
            </a:pPr>
            <a:r>
              <a:rPr sz="2800" spc="-40" dirty="0">
                <a:latin typeface="Calibri"/>
                <a:cs typeface="Calibri"/>
              </a:rPr>
              <a:t>At </a:t>
            </a:r>
            <a:r>
              <a:rPr sz="2800" spc="-5" dirty="0">
                <a:latin typeface="Calibri"/>
                <a:cs typeface="Calibri"/>
              </a:rPr>
              <a:t>the end of this </a:t>
            </a:r>
            <a:r>
              <a:rPr sz="2800" spc="-10" dirty="0">
                <a:latin typeface="Calibri"/>
                <a:cs typeface="Calibri"/>
              </a:rPr>
              <a:t>session </a:t>
            </a:r>
            <a:r>
              <a:rPr sz="2800" spc="-20" dirty="0">
                <a:latin typeface="Calibri"/>
                <a:cs typeface="Calibri"/>
              </a:rPr>
              <a:t>you </a:t>
            </a:r>
            <a:r>
              <a:rPr sz="2800" spc="-10" dirty="0">
                <a:latin typeface="Calibri"/>
                <a:cs typeface="Calibri"/>
              </a:rPr>
              <a:t>should </a:t>
            </a:r>
            <a:r>
              <a:rPr sz="2800" spc="-5" dirty="0">
                <a:latin typeface="Calibri"/>
                <a:cs typeface="Calibri"/>
              </a:rPr>
              <a:t>be able</a:t>
            </a:r>
            <a:r>
              <a:rPr sz="2800" spc="200" dirty="0">
                <a:latin typeface="Calibri"/>
                <a:cs typeface="Calibri"/>
              </a:rPr>
              <a:t> </a:t>
            </a:r>
            <a:r>
              <a:rPr sz="2800" spc="-15" dirty="0">
                <a:latin typeface="Calibri"/>
                <a:cs typeface="Calibri"/>
              </a:rPr>
              <a:t>to:</a:t>
            </a:r>
            <a:endParaRPr sz="2800">
              <a:latin typeface="Calibri"/>
              <a:cs typeface="Calibri"/>
            </a:endParaRPr>
          </a:p>
          <a:p>
            <a:pPr marL="355600" indent="-342900">
              <a:lnSpc>
                <a:spcPct val="100000"/>
              </a:lnSpc>
              <a:spcBef>
                <a:spcPts val="2410"/>
              </a:spcBef>
              <a:buFont typeface="Arial"/>
              <a:buChar char="•"/>
              <a:tabLst>
                <a:tab pos="354965" algn="l"/>
                <a:tab pos="355600" algn="l"/>
              </a:tabLst>
            </a:pPr>
            <a:r>
              <a:rPr sz="2400" spc="-5" dirty="0">
                <a:latin typeface="Calibri"/>
                <a:cs typeface="Calibri"/>
              </a:rPr>
              <a:t>Describe </a:t>
            </a:r>
            <a:r>
              <a:rPr sz="2400" dirty="0">
                <a:latin typeface="Calibri"/>
                <a:cs typeface="Calibri"/>
              </a:rPr>
              <a:t>the </a:t>
            </a:r>
            <a:r>
              <a:rPr sz="2400" b="1" spc="-5" dirty="0">
                <a:solidFill>
                  <a:srgbClr val="77923B"/>
                </a:solidFill>
                <a:latin typeface="Calibri"/>
                <a:cs typeface="Calibri"/>
              </a:rPr>
              <a:t>evolution </a:t>
            </a:r>
            <a:r>
              <a:rPr sz="2400" b="1" dirty="0">
                <a:solidFill>
                  <a:srgbClr val="77923B"/>
                </a:solidFill>
                <a:latin typeface="Calibri"/>
                <a:cs typeface="Calibri"/>
              </a:rPr>
              <a:t>of </a:t>
            </a:r>
            <a:r>
              <a:rPr sz="2400" b="1" spc="-15" dirty="0">
                <a:solidFill>
                  <a:srgbClr val="77923B"/>
                </a:solidFill>
                <a:latin typeface="Calibri"/>
                <a:cs typeface="Calibri"/>
              </a:rPr>
              <a:t>corporate</a:t>
            </a:r>
            <a:r>
              <a:rPr sz="2400" b="1" spc="-50" dirty="0">
                <a:solidFill>
                  <a:srgbClr val="77923B"/>
                </a:solidFill>
                <a:latin typeface="Calibri"/>
                <a:cs typeface="Calibri"/>
              </a:rPr>
              <a:t> </a:t>
            </a:r>
            <a:r>
              <a:rPr sz="2400" b="1" spc="-10" dirty="0">
                <a:solidFill>
                  <a:srgbClr val="77923B"/>
                </a:solidFill>
                <a:latin typeface="Calibri"/>
                <a:cs typeface="Calibri"/>
              </a:rPr>
              <a:t>reporting</a:t>
            </a:r>
            <a:r>
              <a:rPr sz="2400" spc="-10" dirty="0">
                <a:latin typeface="Calibri"/>
                <a:cs typeface="Calibri"/>
              </a:rPr>
              <a:t>.</a:t>
            </a:r>
            <a:endParaRPr sz="2400">
              <a:latin typeface="Calibri"/>
              <a:cs typeface="Calibri"/>
            </a:endParaRPr>
          </a:p>
          <a:p>
            <a:pPr marL="355600" indent="-342900">
              <a:lnSpc>
                <a:spcPct val="100000"/>
              </a:lnSpc>
              <a:spcBef>
                <a:spcPts val="2375"/>
              </a:spcBef>
              <a:buFont typeface="Arial"/>
              <a:buChar char="•"/>
              <a:tabLst>
                <a:tab pos="354965" algn="l"/>
                <a:tab pos="355600" algn="l"/>
              </a:tabLst>
            </a:pPr>
            <a:r>
              <a:rPr sz="2400" spc="-10" dirty="0">
                <a:latin typeface="Calibri"/>
                <a:cs typeface="Calibri"/>
              </a:rPr>
              <a:t>Appreciate </a:t>
            </a:r>
            <a:r>
              <a:rPr sz="2400" dirty="0">
                <a:latin typeface="Calibri"/>
                <a:cs typeface="Calibri"/>
              </a:rPr>
              <a:t>the </a:t>
            </a:r>
            <a:r>
              <a:rPr sz="2400" spc="-10" dirty="0">
                <a:latin typeface="Calibri"/>
                <a:cs typeface="Calibri"/>
              </a:rPr>
              <a:t>characteristics </a:t>
            </a:r>
            <a:r>
              <a:rPr sz="2400" dirty="0">
                <a:latin typeface="Calibri"/>
                <a:cs typeface="Calibri"/>
              </a:rPr>
              <a:t>and </a:t>
            </a:r>
            <a:r>
              <a:rPr sz="2400" spc="-5" dirty="0">
                <a:latin typeface="Calibri"/>
                <a:cs typeface="Calibri"/>
              </a:rPr>
              <a:t>purposes</a:t>
            </a:r>
            <a:r>
              <a:rPr sz="2400" spc="-55" dirty="0">
                <a:latin typeface="Calibri"/>
                <a:cs typeface="Calibri"/>
              </a:rPr>
              <a:t> </a:t>
            </a:r>
            <a:r>
              <a:rPr sz="2400" spc="-10" dirty="0">
                <a:latin typeface="Calibri"/>
                <a:cs typeface="Calibri"/>
              </a:rPr>
              <a:t>of</a:t>
            </a:r>
            <a:endParaRPr sz="2400">
              <a:latin typeface="Calibri"/>
              <a:cs typeface="Calibri"/>
            </a:endParaRPr>
          </a:p>
          <a:p>
            <a:pPr marL="354965">
              <a:lnSpc>
                <a:spcPct val="100000"/>
              </a:lnSpc>
            </a:pPr>
            <a:r>
              <a:rPr sz="2400" b="1" spc="-10" dirty="0">
                <a:solidFill>
                  <a:srgbClr val="77923B"/>
                </a:solidFill>
                <a:latin typeface="Calibri"/>
                <a:cs typeface="Calibri"/>
              </a:rPr>
              <a:t>sustainability reporting </a:t>
            </a:r>
            <a:r>
              <a:rPr sz="2400" dirty="0">
                <a:latin typeface="Calibri"/>
                <a:cs typeface="Calibri"/>
              </a:rPr>
              <a:t>and </a:t>
            </a:r>
            <a:r>
              <a:rPr sz="2400" b="1" spc="-20" dirty="0">
                <a:solidFill>
                  <a:srgbClr val="77923B"/>
                </a:solidFill>
                <a:latin typeface="Calibri"/>
                <a:cs typeface="Calibri"/>
              </a:rPr>
              <a:t>integrated</a:t>
            </a:r>
            <a:r>
              <a:rPr sz="2400" b="1" spc="40" dirty="0">
                <a:solidFill>
                  <a:srgbClr val="77923B"/>
                </a:solidFill>
                <a:latin typeface="Calibri"/>
                <a:cs typeface="Calibri"/>
              </a:rPr>
              <a:t> </a:t>
            </a:r>
            <a:r>
              <a:rPr sz="2400" b="1" spc="-5" dirty="0">
                <a:solidFill>
                  <a:srgbClr val="77923B"/>
                </a:solidFill>
                <a:latin typeface="Calibri"/>
                <a:cs typeface="Calibri"/>
              </a:rPr>
              <a:t>reporting</a:t>
            </a:r>
            <a:r>
              <a:rPr sz="2400" spc="-5" dirty="0">
                <a:latin typeface="Calibri"/>
                <a:cs typeface="Calibri"/>
              </a:rPr>
              <a:t>.</a:t>
            </a:r>
            <a:endParaRPr sz="2400">
              <a:latin typeface="Calibri"/>
              <a:cs typeface="Calibri"/>
            </a:endParaRPr>
          </a:p>
          <a:p>
            <a:pPr marL="355600" indent="-342900">
              <a:lnSpc>
                <a:spcPct val="100000"/>
              </a:lnSpc>
              <a:spcBef>
                <a:spcPts val="1180"/>
              </a:spcBef>
              <a:buFont typeface="Arial"/>
              <a:buChar char="•"/>
              <a:tabLst>
                <a:tab pos="354965" algn="l"/>
                <a:tab pos="355600" algn="l"/>
              </a:tabLst>
            </a:pPr>
            <a:r>
              <a:rPr sz="2400" spc="-114" dirty="0">
                <a:latin typeface="Calibri"/>
                <a:cs typeface="Calibri"/>
              </a:rPr>
              <a:t>To </a:t>
            </a:r>
            <a:r>
              <a:rPr sz="2400" spc="-10" dirty="0">
                <a:latin typeface="Calibri"/>
                <a:cs typeface="Calibri"/>
              </a:rPr>
              <a:t>analyse recent </a:t>
            </a:r>
            <a:r>
              <a:rPr sz="2400" b="1" spc="-10" dirty="0">
                <a:solidFill>
                  <a:srgbClr val="77923B"/>
                </a:solidFill>
                <a:latin typeface="Calibri"/>
                <a:cs typeface="Calibri"/>
              </a:rPr>
              <a:t>examples </a:t>
            </a:r>
            <a:r>
              <a:rPr sz="2400" b="1" dirty="0">
                <a:solidFill>
                  <a:srgbClr val="77923B"/>
                </a:solidFill>
                <a:latin typeface="Calibri"/>
                <a:cs typeface="Calibri"/>
              </a:rPr>
              <a:t>of </a:t>
            </a:r>
            <a:r>
              <a:rPr sz="2400" b="1" spc="-20" dirty="0">
                <a:solidFill>
                  <a:srgbClr val="77923B"/>
                </a:solidFill>
                <a:latin typeface="Calibri"/>
                <a:cs typeface="Calibri"/>
              </a:rPr>
              <a:t>integrated</a:t>
            </a:r>
            <a:r>
              <a:rPr sz="2400" b="1" spc="105" dirty="0">
                <a:solidFill>
                  <a:srgbClr val="77923B"/>
                </a:solidFill>
                <a:latin typeface="Calibri"/>
                <a:cs typeface="Calibri"/>
              </a:rPr>
              <a:t> </a:t>
            </a:r>
            <a:r>
              <a:rPr sz="2400" b="1" spc="-10" dirty="0">
                <a:solidFill>
                  <a:srgbClr val="77923B"/>
                </a:solidFill>
                <a:latin typeface="Calibri"/>
                <a:cs typeface="Calibri"/>
              </a:rPr>
              <a:t>reporting</a:t>
            </a:r>
            <a:endParaRPr sz="2400">
              <a:latin typeface="Calibri"/>
              <a:cs typeface="Calibri"/>
            </a:endParaRPr>
          </a:p>
          <a:p>
            <a:pPr marL="354965">
              <a:lnSpc>
                <a:spcPct val="100000"/>
              </a:lnSpc>
            </a:pPr>
            <a:r>
              <a:rPr sz="2400" spc="-5" dirty="0">
                <a:latin typeface="Calibri"/>
                <a:cs typeface="Calibri"/>
              </a:rPr>
              <a:t>practices.</a:t>
            </a:r>
            <a:endParaRPr sz="24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59735" y="1303019"/>
            <a:ext cx="1946148" cy="110642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30" dirty="0"/>
              <a:t>Integrated </a:t>
            </a:r>
            <a:r>
              <a:rPr spc="-10" dirty="0"/>
              <a:t>Reporting: </a:t>
            </a:r>
            <a:r>
              <a:rPr spc="-5" dirty="0"/>
              <a:t>the </a:t>
            </a:r>
            <a:r>
              <a:rPr spc="-15" dirty="0"/>
              <a:t>case </a:t>
            </a:r>
            <a:r>
              <a:rPr spc="-5" dirty="0"/>
              <a:t>of</a:t>
            </a:r>
            <a:r>
              <a:rPr spc="20" dirty="0"/>
              <a:t> </a:t>
            </a:r>
            <a:r>
              <a:rPr spc="-5" dirty="0"/>
              <a:t>…</a:t>
            </a:r>
          </a:p>
        </p:txBody>
      </p:sp>
      <p:sp>
        <p:nvSpPr>
          <p:cNvPr id="4" name="object 4"/>
          <p:cNvSpPr txBox="1"/>
          <p:nvPr/>
        </p:nvSpPr>
        <p:spPr>
          <a:xfrm>
            <a:off x="450291" y="2205989"/>
            <a:ext cx="4035425" cy="905510"/>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006FC0"/>
                </a:solidFill>
                <a:latin typeface="Calibri"/>
                <a:cs typeface="Calibri"/>
              </a:rPr>
              <a:t>IBERDROLA</a:t>
            </a:r>
            <a:endParaRPr sz="2000">
              <a:latin typeface="Calibri"/>
              <a:cs typeface="Calibri"/>
            </a:endParaRPr>
          </a:p>
          <a:p>
            <a:pPr marL="355600" indent="-342900">
              <a:lnSpc>
                <a:spcPct val="100000"/>
              </a:lnSpc>
              <a:spcBef>
                <a:spcPts val="5"/>
              </a:spcBef>
              <a:buClr>
                <a:srgbClr val="000000"/>
              </a:buClr>
              <a:buFont typeface="Arial"/>
              <a:buChar char="•"/>
              <a:tabLst>
                <a:tab pos="354965" algn="l"/>
                <a:tab pos="355600" algn="l"/>
              </a:tabLst>
            </a:pPr>
            <a:r>
              <a:rPr sz="1800" u="heavy" spc="-15" dirty="0">
                <a:solidFill>
                  <a:srgbClr val="0000FF"/>
                </a:solidFill>
                <a:uFill>
                  <a:solidFill>
                    <a:srgbClr val="0000FF"/>
                  </a:solidFill>
                </a:uFill>
                <a:latin typeface="Calibri"/>
                <a:cs typeface="Calibri"/>
                <a:hlinkClick r:id="rId3"/>
              </a:rPr>
              <a:t>https://www.iberdrola.com/shareholde</a:t>
            </a:r>
            <a:endParaRPr sz="1800">
              <a:latin typeface="Calibri"/>
              <a:cs typeface="Calibri"/>
            </a:endParaRPr>
          </a:p>
          <a:p>
            <a:pPr marL="355600">
              <a:lnSpc>
                <a:spcPct val="100000"/>
              </a:lnSpc>
              <a:spcBef>
                <a:spcPts val="195"/>
              </a:spcBef>
            </a:pPr>
            <a:r>
              <a:rPr sz="1800" u="heavy" spc="-10" dirty="0">
                <a:solidFill>
                  <a:srgbClr val="0000FF"/>
                </a:solidFill>
                <a:uFill>
                  <a:solidFill>
                    <a:srgbClr val="0000FF"/>
                  </a:solidFill>
                </a:uFill>
                <a:latin typeface="Calibri"/>
                <a:cs typeface="Calibri"/>
                <a:hlinkClick r:id="rId3"/>
              </a:rPr>
              <a:t>rs-investors/annual-reports</a:t>
            </a:r>
            <a:endParaRPr sz="1800">
              <a:latin typeface="Calibri"/>
              <a:cs typeface="Calibri"/>
            </a:endParaRPr>
          </a:p>
        </p:txBody>
      </p:sp>
      <p:sp>
        <p:nvSpPr>
          <p:cNvPr id="5" name="object 5"/>
          <p:cNvSpPr txBox="1"/>
          <p:nvPr/>
        </p:nvSpPr>
        <p:spPr>
          <a:xfrm>
            <a:off x="5467603" y="2745994"/>
            <a:ext cx="3318510" cy="142938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6FC0"/>
                </a:solidFill>
                <a:latin typeface="Calibri"/>
                <a:cs typeface="Calibri"/>
              </a:rPr>
              <a:t>ABN</a:t>
            </a:r>
            <a:r>
              <a:rPr sz="2000" b="1" spc="-15" dirty="0">
                <a:solidFill>
                  <a:srgbClr val="006FC0"/>
                </a:solidFill>
                <a:latin typeface="Calibri"/>
                <a:cs typeface="Calibri"/>
              </a:rPr>
              <a:t> </a:t>
            </a:r>
            <a:r>
              <a:rPr sz="2000" b="1" spc="-5" dirty="0">
                <a:solidFill>
                  <a:srgbClr val="006FC0"/>
                </a:solidFill>
                <a:latin typeface="Calibri"/>
                <a:cs typeface="Calibri"/>
              </a:rPr>
              <a:t>AMRO</a:t>
            </a:r>
            <a:endParaRPr sz="2000">
              <a:latin typeface="Calibri"/>
              <a:cs typeface="Calibri"/>
            </a:endParaRPr>
          </a:p>
          <a:p>
            <a:pPr marL="355600" marR="5080" indent="-342900">
              <a:lnSpc>
                <a:spcPct val="100000"/>
              </a:lnSpc>
              <a:spcBef>
                <a:spcPts val="5"/>
              </a:spcBef>
              <a:buClr>
                <a:srgbClr val="000000"/>
              </a:buClr>
              <a:buFont typeface="Arial"/>
              <a:buChar char="•"/>
              <a:tabLst>
                <a:tab pos="354965" algn="l"/>
                <a:tab pos="355600" algn="l"/>
              </a:tabLst>
            </a:pPr>
            <a:r>
              <a:rPr sz="1800" u="heavy" spc="-15" dirty="0">
                <a:solidFill>
                  <a:srgbClr val="0000FF"/>
                </a:solidFill>
                <a:uFill>
                  <a:solidFill>
                    <a:srgbClr val="0000FF"/>
                  </a:solidFill>
                </a:uFill>
                <a:latin typeface="Calibri"/>
                <a:cs typeface="Calibri"/>
                <a:hlinkClick r:id="rId4"/>
              </a:rPr>
              <a:t>https://www.abnamro.com/en/  </a:t>
            </a:r>
            <a:r>
              <a:rPr sz="1800" u="heavy" spc="-10" dirty="0">
                <a:solidFill>
                  <a:srgbClr val="0000FF"/>
                </a:solidFill>
                <a:uFill>
                  <a:solidFill>
                    <a:srgbClr val="0000FF"/>
                  </a:solidFill>
                </a:uFill>
                <a:latin typeface="Calibri"/>
                <a:cs typeface="Calibri"/>
                <a:hlinkClick r:id="rId4"/>
              </a:rPr>
              <a:t>investor-relations/financial-  disclosures/index.html?from=0  </a:t>
            </a:r>
            <a:r>
              <a:rPr sz="1800" u="heavy" spc="-5" dirty="0">
                <a:solidFill>
                  <a:srgbClr val="0000FF"/>
                </a:solidFill>
                <a:uFill>
                  <a:solidFill>
                    <a:srgbClr val="0000FF"/>
                  </a:solidFill>
                </a:uFill>
                <a:latin typeface="Calibri"/>
                <a:cs typeface="Calibri"/>
                <a:hlinkClick r:id="rId4"/>
              </a:rPr>
              <a:t>1-10-2017&amp;until=31-12-2017</a:t>
            </a:r>
            <a:endParaRPr sz="1800">
              <a:latin typeface="Calibri"/>
              <a:cs typeface="Calibri"/>
            </a:endParaRPr>
          </a:p>
        </p:txBody>
      </p:sp>
      <p:sp>
        <p:nvSpPr>
          <p:cNvPr id="6" name="object 6"/>
          <p:cNvSpPr txBox="1"/>
          <p:nvPr/>
        </p:nvSpPr>
        <p:spPr>
          <a:xfrm>
            <a:off x="2393695" y="4350842"/>
            <a:ext cx="3739515" cy="60706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6FC0"/>
                </a:solidFill>
                <a:latin typeface="Calibri"/>
                <a:cs typeface="Calibri"/>
              </a:rPr>
              <a:t>ASSICURAZIONI</a:t>
            </a:r>
            <a:r>
              <a:rPr sz="2000" b="1" spc="-35" dirty="0">
                <a:solidFill>
                  <a:srgbClr val="006FC0"/>
                </a:solidFill>
                <a:latin typeface="Calibri"/>
                <a:cs typeface="Calibri"/>
              </a:rPr>
              <a:t> </a:t>
            </a:r>
            <a:r>
              <a:rPr sz="2000" b="1" spc="-5" dirty="0">
                <a:solidFill>
                  <a:srgbClr val="006FC0"/>
                </a:solidFill>
                <a:latin typeface="Calibri"/>
                <a:cs typeface="Calibri"/>
              </a:rPr>
              <a:t>GENERALI</a:t>
            </a:r>
            <a:endParaRPr sz="2000">
              <a:latin typeface="Calibri"/>
              <a:cs typeface="Calibri"/>
            </a:endParaRPr>
          </a:p>
          <a:p>
            <a:pPr marL="355600" indent="-342900">
              <a:lnSpc>
                <a:spcPct val="100000"/>
              </a:lnSpc>
              <a:spcBef>
                <a:spcPts val="10"/>
              </a:spcBef>
              <a:buClr>
                <a:srgbClr val="000000"/>
              </a:buClr>
              <a:buFont typeface="Arial"/>
              <a:buChar char="•"/>
              <a:tabLst>
                <a:tab pos="354965" algn="l"/>
                <a:tab pos="355600" algn="l"/>
              </a:tabLst>
            </a:pPr>
            <a:r>
              <a:rPr sz="1800" u="heavy" spc="-15" dirty="0">
                <a:solidFill>
                  <a:srgbClr val="0000FF"/>
                </a:solidFill>
                <a:uFill>
                  <a:solidFill>
                    <a:srgbClr val="0000FF"/>
                  </a:solidFill>
                </a:uFill>
                <a:latin typeface="Calibri"/>
                <a:cs typeface="Calibri"/>
                <a:hlinkClick r:id="rId5"/>
              </a:rPr>
              <a:t>https://www.generali.com/investors</a:t>
            </a:r>
            <a:endParaRPr sz="1800">
              <a:latin typeface="Calibri"/>
              <a:cs typeface="Calibri"/>
            </a:endParaRPr>
          </a:p>
        </p:txBody>
      </p:sp>
      <p:sp>
        <p:nvSpPr>
          <p:cNvPr id="7" name="object 7"/>
          <p:cNvSpPr/>
          <p:nvPr/>
        </p:nvSpPr>
        <p:spPr>
          <a:xfrm>
            <a:off x="5387340" y="1539239"/>
            <a:ext cx="3390900" cy="108966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371856" y="4248911"/>
            <a:ext cx="1921764" cy="1527048"/>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145023" y="118871"/>
            <a:ext cx="3998976" cy="314858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26542" y="2573527"/>
            <a:ext cx="4846320" cy="878840"/>
          </a:xfrm>
          <a:prstGeom prst="rect">
            <a:avLst/>
          </a:prstGeom>
        </p:spPr>
        <p:txBody>
          <a:bodyPr vert="horz" wrap="square" lIns="0" tIns="12065" rIns="0" bIns="0" rtlCol="0">
            <a:spAutoFit/>
          </a:bodyPr>
          <a:lstStyle/>
          <a:p>
            <a:pPr marL="882650" marR="5080" indent="-870585">
              <a:lnSpc>
                <a:spcPct val="100000"/>
              </a:lnSpc>
              <a:spcBef>
                <a:spcPts val="95"/>
              </a:spcBef>
            </a:pPr>
            <a:r>
              <a:rPr sz="2800" b="1" spc="-25" dirty="0">
                <a:solidFill>
                  <a:srgbClr val="548ED4"/>
                </a:solidFill>
                <a:latin typeface="Calibri"/>
                <a:cs typeface="Calibri"/>
              </a:rPr>
              <a:t>Integrated </a:t>
            </a:r>
            <a:r>
              <a:rPr sz="2800" b="1" spc="-10" dirty="0">
                <a:solidFill>
                  <a:srgbClr val="548ED4"/>
                </a:solidFill>
                <a:latin typeface="Calibri"/>
                <a:cs typeface="Calibri"/>
              </a:rPr>
              <a:t>reporting </a:t>
            </a:r>
            <a:r>
              <a:rPr sz="2800" b="1" spc="-5" dirty="0">
                <a:solidFill>
                  <a:srgbClr val="548ED4"/>
                </a:solidFill>
                <a:latin typeface="Calibri"/>
                <a:cs typeface="Calibri"/>
              </a:rPr>
              <a:t>in </a:t>
            </a:r>
            <a:r>
              <a:rPr sz="2800" b="1" spc="-10" dirty="0">
                <a:solidFill>
                  <a:srgbClr val="548ED4"/>
                </a:solidFill>
                <a:latin typeface="Calibri"/>
                <a:cs typeface="Calibri"/>
              </a:rPr>
              <a:t>academic  </a:t>
            </a:r>
            <a:r>
              <a:rPr sz="2800" b="1" spc="-20" dirty="0">
                <a:solidFill>
                  <a:srgbClr val="548ED4"/>
                </a:solidFill>
                <a:latin typeface="Calibri"/>
                <a:cs typeface="Calibri"/>
              </a:rPr>
              <a:t>literature </a:t>
            </a:r>
            <a:r>
              <a:rPr sz="2000" b="1" spc="-5" dirty="0">
                <a:solidFill>
                  <a:srgbClr val="000000"/>
                </a:solidFill>
                <a:latin typeface="Calibri"/>
                <a:cs typeface="Calibri"/>
              </a:rPr>
              <a:t>(among</a:t>
            </a:r>
            <a:r>
              <a:rPr sz="2000" b="1" spc="45" dirty="0">
                <a:solidFill>
                  <a:srgbClr val="000000"/>
                </a:solidFill>
                <a:latin typeface="Calibri"/>
                <a:cs typeface="Calibri"/>
              </a:rPr>
              <a:t> </a:t>
            </a:r>
            <a:r>
              <a:rPr sz="2000" b="1" spc="-5" dirty="0">
                <a:solidFill>
                  <a:srgbClr val="000000"/>
                </a:solidFill>
                <a:latin typeface="Calibri"/>
                <a:cs typeface="Calibri"/>
              </a:rPr>
              <a:t>others)</a:t>
            </a:r>
            <a:endParaRPr sz="2000">
              <a:latin typeface="Calibri"/>
              <a:cs typeface="Calibri"/>
            </a:endParaRPr>
          </a:p>
        </p:txBody>
      </p:sp>
      <p:sp>
        <p:nvSpPr>
          <p:cNvPr id="4" name="object 4"/>
          <p:cNvSpPr/>
          <p:nvPr/>
        </p:nvSpPr>
        <p:spPr>
          <a:xfrm>
            <a:off x="22859" y="79247"/>
            <a:ext cx="5134354" cy="249478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3917950" y="6458822"/>
            <a:ext cx="330835" cy="170815"/>
          </a:xfrm>
          <a:prstGeom prst="rect">
            <a:avLst/>
          </a:prstGeom>
        </p:spPr>
        <p:txBody>
          <a:bodyPr vert="horz" wrap="square" lIns="0" tIns="0" rIns="0" bIns="0" rtlCol="0">
            <a:spAutoFit/>
          </a:bodyPr>
          <a:lstStyle/>
          <a:p>
            <a:pPr>
              <a:lnSpc>
                <a:spcPts val="1325"/>
              </a:lnSpc>
            </a:pPr>
            <a:r>
              <a:rPr sz="1200" spc="-25" dirty="0">
                <a:solidFill>
                  <a:srgbClr val="888888"/>
                </a:solidFill>
                <a:latin typeface="Arial"/>
                <a:cs typeface="Arial"/>
              </a:rPr>
              <a:t>Dr.</a:t>
            </a:r>
            <a:r>
              <a:rPr sz="1200" spc="-95" dirty="0">
                <a:solidFill>
                  <a:srgbClr val="888888"/>
                </a:solidFill>
                <a:latin typeface="Arial"/>
                <a:cs typeface="Arial"/>
              </a:rPr>
              <a:t> </a:t>
            </a:r>
            <a:r>
              <a:rPr sz="1200" dirty="0">
                <a:solidFill>
                  <a:srgbClr val="888888"/>
                </a:solidFill>
                <a:latin typeface="Arial"/>
                <a:cs typeface="Arial"/>
              </a:rPr>
              <a:t>Ir</a:t>
            </a:r>
            <a:endParaRPr sz="1200">
              <a:latin typeface="Arial"/>
              <a:cs typeface="Arial"/>
            </a:endParaRPr>
          </a:p>
        </p:txBody>
      </p:sp>
      <p:sp>
        <p:nvSpPr>
          <p:cNvPr id="6" name="object 6"/>
          <p:cNvSpPr txBox="1"/>
          <p:nvPr/>
        </p:nvSpPr>
        <p:spPr>
          <a:xfrm>
            <a:off x="4629200" y="6458822"/>
            <a:ext cx="596265" cy="170815"/>
          </a:xfrm>
          <a:prstGeom prst="rect">
            <a:avLst/>
          </a:prstGeom>
        </p:spPr>
        <p:txBody>
          <a:bodyPr vert="horz" wrap="square" lIns="0" tIns="0" rIns="0" bIns="0" rtlCol="0">
            <a:spAutoFit/>
          </a:bodyPr>
          <a:lstStyle/>
          <a:p>
            <a:pPr>
              <a:lnSpc>
                <a:spcPts val="1325"/>
              </a:lnSpc>
            </a:pPr>
            <a:r>
              <a:rPr sz="1200" spc="-5" dirty="0">
                <a:solidFill>
                  <a:srgbClr val="888888"/>
                </a:solidFill>
                <a:latin typeface="Arial"/>
                <a:cs typeface="Arial"/>
              </a:rPr>
              <a:t>ala</a:t>
            </a:r>
            <a:r>
              <a:rPr sz="1200" spc="15" dirty="0">
                <a:solidFill>
                  <a:srgbClr val="888888"/>
                </a:solidFill>
                <a:latin typeface="Arial"/>
                <a:cs typeface="Arial"/>
              </a:rPr>
              <a:t>f</a:t>
            </a:r>
            <a:r>
              <a:rPr sz="1200" spc="-5" dirty="0">
                <a:solidFill>
                  <a:srgbClr val="888888"/>
                </a:solidFill>
                <a:latin typeface="Arial"/>
                <a:cs typeface="Arial"/>
              </a:rPr>
              <a:t>ron</a:t>
            </a:r>
            <a:r>
              <a:rPr sz="1200" dirty="0">
                <a:solidFill>
                  <a:srgbClr val="888888"/>
                </a:solidFill>
                <a:latin typeface="Arial"/>
                <a:cs typeface="Arial"/>
              </a:rPr>
              <a:t>te</a:t>
            </a:r>
            <a:endParaRPr sz="1200" dirty="0">
              <a:latin typeface="Arial"/>
              <a:cs typeface="Arial"/>
            </a:endParaRPr>
          </a:p>
        </p:txBody>
      </p:sp>
      <p:sp>
        <p:nvSpPr>
          <p:cNvPr id="7" name="object 7"/>
          <p:cNvSpPr/>
          <p:nvPr/>
        </p:nvSpPr>
        <p:spPr>
          <a:xfrm>
            <a:off x="370331" y="3723132"/>
            <a:ext cx="3845052" cy="294894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668011" y="3723130"/>
            <a:ext cx="4105655" cy="3023616"/>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3582" y="158953"/>
            <a:ext cx="2116455" cy="697230"/>
          </a:xfrm>
          <a:prstGeom prst="rect">
            <a:avLst/>
          </a:prstGeom>
        </p:spPr>
        <p:txBody>
          <a:bodyPr vert="horz" wrap="square" lIns="0" tIns="13335" rIns="0" bIns="0" rtlCol="0">
            <a:spAutoFit/>
          </a:bodyPr>
          <a:lstStyle/>
          <a:p>
            <a:pPr marL="12700">
              <a:lnSpc>
                <a:spcPct val="100000"/>
              </a:lnSpc>
              <a:spcBef>
                <a:spcPts val="105"/>
              </a:spcBef>
            </a:pPr>
            <a:r>
              <a:rPr sz="4400" b="1" spc="-60" dirty="0">
                <a:solidFill>
                  <a:srgbClr val="000000"/>
                </a:solidFill>
                <a:latin typeface="Calibri"/>
                <a:cs typeface="Calibri"/>
              </a:rPr>
              <a:t>R</a:t>
            </a:r>
            <a:r>
              <a:rPr sz="4400" b="1" spc="-5" dirty="0">
                <a:solidFill>
                  <a:srgbClr val="000000"/>
                </a:solidFill>
                <a:latin typeface="Calibri"/>
                <a:cs typeface="Calibri"/>
              </a:rPr>
              <a:t>eadings</a:t>
            </a:r>
            <a:endParaRPr sz="4400">
              <a:latin typeface="Calibri"/>
              <a:cs typeface="Calibri"/>
            </a:endParaRPr>
          </a:p>
        </p:txBody>
      </p:sp>
      <p:sp>
        <p:nvSpPr>
          <p:cNvPr id="3" name="object 3"/>
          <p:cNvSpPr txBox="1"/>
          <p:nvPr/>
        </p:nvSpPr>
        <p:spPr>
          <a:xfrm>
            <a:off x="535940" y="1282065"/>
            <a:ext cx="8031480" cy="3077845"/>
          </a:xfrm>
          <a:prstGeom prst="rect">
            <a:avLst/>
          </a:prstGeom>
        </p:spPr>
        <p:txBody>
          <a:bodyPr vert="horz" wrap="square" lIns="0" tIns="8890" rIns="0" bIns="0" rtlCol="0">
            <a:spAutoFit/>
          </a:bodyPr>
          <a:lstStyle/>
          <a:p>
            <a:pPr marL="355600" marR="106045" indent="-342900">
              <a:lnSpc>
                <a:spcPct val="101000"/>
              </a:lnSpc>
              <a:spcBef>
                <a:spcPts val="70"/>
              </a:spcBef>
              <a:buFont typeface="Arial"/>
              <a:buChar char="•"/>
              <a:tabLst>
                <a:tab pos="355600" algn="l"/>
                <a:tab pos="356235" algn="l"/>
              </a:tabLst>
            </a:pPr>
            <a:r>
              <a:rPr sz="2000" spc="-5" dirty="0">
                <a:latin typeface="Calibri"/>
                <a:cs typeface="Calibri"/>
                <a:hlinkClick r:id="rId2"/>
              </a:rPr>
              <a:t>IIRC </a:t>
            </a:r>
            <a:r>
              <a:rPr sz="2000" dirty="0">
                <a:latin typeface="Calibri"/>
                <a:cs typeface="Calibri"/>
                <a:hlinkClick r:id="rId2"/>
              </a:rPr>
              <a:t>(2021). </a:t>
            </a:r>
            <a:r>
              <a:rPr sz="2000" spc="-5" dirty="0">
                <a:latin typeface="Calibri"/>
                <a:cs typeface="Calibri"/>
                <a:hlinkClick r:id="rId2"/>
              </a:rPr>
              <a:t>International &lt;IR&gt; </a:t>
            </a:r>
            <a:r>
              <a:rPr sz="2000" spc="-10" dirty="0">
                <a:latin typeface="Calibri"/>
                <a:cs typeface="Calibri"/>
                <a:hlinkClick r:id="rId2"/>
              </a:rPr>
              <a:t>framework. Available </a:t>
            </a:r>
            <a:r>
              <a:rPr sz="2400" spc="-15" dirty="0">
                <a:latin typeface="Calibri"/>
                <a:cs typeface="Calibri"/>
                <a:hlinkClick r:id="rId2"/>
              </a:rPr>
              <a:t>at</a:t>
            </a:r>
            <a:r>
              <a:rPr sz="2400" spc="-15" dirty="0">
                <a:solidFill>
                  <a:srgbClr val="0000FF"/>
                </a:solidFill>
                <a:latin typeface="Calibri"/>
                <a:cs typeface="Calibri"/>
                <a:hlinkClick r:id="rId2"/>
              </a:rPr>
              <a:t> </a:t>
            </a:r>
            <a:r>
              <a:rPr sz="2000" u="heavy" spc="-5" dirty="0">
                <a:solidFill>
                  <a:srgbClr val="0000FF"/>
                </a:solidFill>
                <a:uFill>
                  <a:solidFill>
                    <a:srgbClr val="0000FF"/>
                  </a:solidFill>
                </a:uFill>
                <a:latin typeface="Calibri"/>
                <a:cs typeface="Calibri"/>
                <a:hlinkClick r:id="rId2"/>
              </a:rPr>
              <a:t>International &lt;IR&gt;  </a:t>
            </a:r>
            <a:r>
              <a:rPr sz="2000" u="heavy" spc="-15" dirty="0">
                <a:solidFill>
                  <a:srgbClr val="0000FF"/>
                </a:solidFill>
                <a:uFill>
                  <a:solidFill>
                    <a:srgbClr val="0000FF"/>
                  </a:solidFill>
                </a:uFill>
                <a:latin typeface="Calibri"/>
                <a:cs typeface="Calibri"/>
                <a:hlinkClick r:id="rId2"/>
              </a:rPr>
              <a:t>Framework</a:t>
            </a:r>
            <a:endParaRPr sz="2000">
              <a:latin typeface="Calibri"/>
              <a:cs typeface="Calibri"/>
            </a:endParaRPr>
          </a:p>
          <a:p>
            <a:pPr marL="355600" marR="864235" indent="-342900">
              <a:lnSpc>
                <a:spcPct val="100000"/>
              </a:lnSpc>
              <a:spcBef>
                <a:spcPts val="1080"/>
              </a:spcBef>
              <a:buFont typeface="Arial"/>
              <a:buChar char="•"/>
              <a:tabLst>
                <a:tab pos="355600" algn="l"/>
                <a:tab pos="356235" algn="l"/>
              </a:tabLst>
            </a:pPr>
            <a:r>
              <a:rPr sz="2000" spc="-10" dirty="0">
                <a:latin typeface="Calibri"/>
                <a:cs typeface="Calibri"/>
              </a:rPr>
              <a:t>Busco, </a:t>
            </a:r>
            <a:r>
              <a:rPr sz="2000" spc="-5" dirty="0">
                <a:latin typeface="Calibri"/>
                <a:cs typeface="Calibri"/>
              </a:rPr>
              <a:t>C., </a:t>
            </a:r>
            <a:r>
              <a:rPr sz="2000" spc="-10" dirty="0">
                <a:latin typeface="Calibri"/>
                <a:cs typeface="Calibri"/>
              </a:rPr>
              <a:t>Malafronte, </a:t>
            </a:r>
            <a:r>
              <a:rPr sz="2000" dirty="0">
                <a:latin typeface="Calibri"/>
                <a:cs typeface="Calibri"/>
              </a:rPr>
              <a:t>I., </a:t>
            </a:r>
            <a:r>
              <a:rPr sz="2000" spc="-15" dirty="0">
                <a:latin typeface="Calibri"/>
                <a:cs typeface="Calibri"/>
              </a:rPr>
              <a:t>Pereira, </a:t>
            </a:r>
            <a:r>
              <a:rPr sz="2000" spc="-10" dirty="0">
                <a:latin typeface="Calibri"/>
                <a:cs typeface="Calibri"/>
              </a:rPr>
              <a:t>J. </a:t>
            </a:r>
            <a:r>
              <a:rPr sz="2000" dirty="0">
                <a:latin typeface="Calibri"/>
                <a:cs typeface="Calibri"/>
              </a:rPr>
              <a:t>and </a:t>
            </a:r>
            <a:r>
              <a:rPr sz="2000" spc="-10" dirty="0">
                <a:latin typeface="Calibri"/>
                <a:cs typeface="Calibri"/>
              </a:rPr>
              <a:t>Starita, M.G. </a:t>
            </a:r>
            <a:r>
              <a:rPr sz="2000" dirty="0">
                <a:latin typeface="Calibri"/>
                <a:cs typeface="Calibri"/>
              </a:rPr>
              <a:t>(2019). </a:t>
            </a:r>
            <a:r>
              <a:rPr sz="2000" spc="-5" dirty="0">
                <a:latin typeface="Calibri"/>
                <a:cs typeface="Calibri"/>
              </a:rPr>
              <a:t>The  determinants of companies’ </a:t>
            </a:r>
            <a:r>
              <a:rPr sz="2000" spc="-10" dirty="0">
                <a:latin typeface="Calibri"/>
                <a:cs typeface="Calibri"/>
              </a:rPr>
              <a:t>levels </a:t>
            </a:r>
            <a:r>
              <a:rPr sz="2000" spc="-5" dirty="0">
                <a:latin typeface="Calibri"/>
                <a:cs typeface="Calibri"/>
              </a:rPr>
              <a:t>of </a:t>
            </a:r>
            <a:r>
              <a:rPr sz="2000" spc="-10" dirty="0">
                <a:latin typeface="Calibri"/>
                <a:cs typeface="Calibri"/>
              </a:rPr>
              <a:t>integration: </a:t>
            </a:r>
            <a:r>
              <a:rPr sz="2000" dirty="0">
                <a:latin typeface="Calibri"/>
                <a:cs typeface="Calibri"/>
              </a:rPr>
              <a:t>Does </a:t>
            </a:r>
            <a:r>
              <a:rPr sz="2000" spc="-5" dirty="0">
                <a:latin typeface="Calibri"/>
                <a:cs typeface="Calibri"/>
              </a:rPr>
              <a:t>one </a:t>
            </a:r>
            <a:r>
              <a:rPr sz="2000" spc="-15" dirty="0">
                <a:latin typeface="Calibri"/>
                <a:cs typeface="Calibri"/>
              </a:rPr>
              <a:t>size </a:t>
            </a:r>
            <a:r>
              <a:rPr sz="2000" spc="-5" dirty="0">
                <a:latin typeface="Calibri"/>
                <a:cs typeface="Calibri"/>
              </a:rPr>
              <a:t>fit  all?. </a:t>
            </a:r>
            <a:r>
              <a:rPr sz="2000" i="1" spc="-5" dirty="0">
                <a:latin typeface="Calibri"/>
                <a:cs typeface="Calibri"/>
              </a:rPr>
              <a:t>The </a:t>
            </a:r>
            <a:r>
              <a:rPr sz="2000" i="1" dirty="0">
                <a:latin typeface="Calibri"/>
                <a:cs typeface="Calibri"/>
              </a:rPr>
              <a:t>British </a:t>
            </a:r>
            <a:r>
              <a:rPr sz="2000" i="1" spc="-5" dirty="0">
                <a:latin typeface="Calibri"/>
                <a:cs typeface="Calibri"/>
              </a:rPr>
              <a:t>Accounting </a:t>
            </a:r>
            <a:r>
              <a:rPr sz="2000" i="1" spc="-10" dirty="0">
                <a:latin typeface="Calibri"/>
                <a:cs typeface="Calibri"/>
              </a:rPr>
              <a:t>Review</a:t>
            </a:r>
            <a:r>
              <a:rPr sz="2000" spc="-10" dirty="0">
                <a:latin typeface="Calibri"/>
                <a:cs typeface="Calibri"/>
              </a:rPr>
              <a:t>, </a:t>
            </a:r>
            <a:r>
              <a:rPr sz="2000" i="1" dirty="0">
                <a:latin typeface="Calibri"/>
                <a:cs typeface="Calibri"/>
              </a:rPr>
              <a:t>51</a:t>
            </a:r>
            <a:r>
              <a:rPr sz="2000" dirty="0">
                <a:latin typeface="Calibri"/>
                <a:cs typeface="Calibri"/>
              </a:rPr>
              <a:t>(3),</a:t>
            </a:r>
            <a:r>
              <a:rPr sz="2000" spc="-70" dirty="0">
                <a:latin typeface="Calibri"/>
                <a:cs typeface="Calibri"/>
              </a:rPr>
              <a:t> </a:t>
            </a:r>
            <a:r>
              <a:rPr sz="2000" dirty="0">
                <a:latin typeface="Calibri"/>
                <a:cs typeface="Calibri"/>
              </a:rPr>
              <a:t>pp.277-298.</a:t>
            </a:r>
            <a:endParaRPr sz="2000">
              <a:latin typeface="Calibri"/>
              <a:cs typeface="Calibri"/>
            </a:endParaRPr>
          </a:p>
          <a:p>
            <a:pPr marL="355600" indent="-342900">
              <a:lnSpc>
                <a:spcPct val="100000"/>
              </a:lnSpc>
              <a:spcBef>
                <a:spcPts val="1085"/>
              </a:spcBef>
              <a:buFont typeface="Arial"/>
              <a:buChar char="•"/>
              <a:tabLst>
                <a:tab pos="355600" algn="l"/>
                <a:tab pos="356235" algn="l"/>
              </a:tabLst>
            </a:pPr>
            <a:r>
              <a:rPr sz="2000" spc="-10" dirty="0">
                <a:latin typeface="Calibri"/>
                <a:cs typeface="Calibri"/>
              </a:rPr>
              <a:t>ESG </a:t>
            </a:r>
            <a:r>
              <a:rPr sz="2000" spc="-5" dirty="0">
                <a:latin typeface="Calibri"/>
                <a:cs typeface="Calibri"/>
              </a:rPr>
              <a:t>Reporting </a:t>
            </a:r>
            <a:r>
              <a:rPr sz="2000" dirty="0">
                <a:latin typeface="Calibri"/>
                <a:cs typeface="Calibri"/>
              </a:rPr>
              <a:t>Guide (2018), </a:t>
            </a:r>
            <a:r>
              <a:rPr sz="2000" spc="-5" dirty="0">
                <a:latin typeface="Calibri"/>
                <a:cs typeface="Calibri"/>
              </a:rPr>
              <a:t>London </a:t>
            </a:r>
            <a:r>
              <a:rPr sz="2000" spc="-10" dirty="0">
                <a:latin typeface="Calibri"/>
                <a:cs typeface="Calibri"/>
              </a:rPr>
              <a:t>Stock </a:t>
            </a:r>
            <a:r>
              <a:rPr sz="2000" spc="-5" dirty="0">
                <a:latin typeface="Calibri"/>
                <a:cs typeface="Calibri"/>
              </a:rPr>
              <a:t>Exchange</a:t>
            </a:r>
            <a:r>
              <a:rPr sz="2000" spc="-100" dirty="0">
                <a:latin typeface="Calibri"/>
                <a:cs typeface="Calibri"/>
              </a:rPr>
              <a:t> </a:t>
            </a:r>
            <a:r>
              <a:rPr sz="2000" spc="-10" dirty="0">
                <a:latin typeface="Calibri"/>
                <a:cs typeface="Calibri"/>
              </a:rPr>
              <a:t>Group.</a:t>
            </a:r>
            <a:endParaRPr sz="2000">
              <a:latin typeface="Calibri"/>
              <a:cs typeface="Calibri"/>
            </a:endParaRPr>
          </a:p>
          <a:p>
            <a:pPr marL="355600" indent="-342900">
              <a:lnSpc>
                <a:spcPct val="100000"/>
              </a:lnSpc>
              <a:spcBef>
                <a:spcPts val="1080"/>
              </a:spcBef>
              <a:buFont typeface="Arial"/>
              <a:buChar char="•"/>
              <a:tabLst>
                <a:tab pos="355600" algn="l"/>
                <a:tab pos="356235" algn="l"/>
              </a:tabLst>
            </a:pPr>
            <a:r>
              <a:rPr sz="2000" dirty="0">
                <a:latin typeface="Calibri"/>
                <a:cs typeface="Calibri"/>
              </a:rPr>
              <a:t>IMA (2016). </a:t>
            </a:r>
            <a:r>
              <a:rPr sz="2000" spc="-15" dirty="0">
                <a:latin typeface="Calibri"/>
                <a:cs typeface="Calibri"/>
              </a:rPr>
              <a:t>Integrated </a:t>
            </a:r>
            <a:r>
              <a:rPr sz="2000" spc="-5" dirty="0">
                <a:latin typeface="Calibri"/>
                <a:cs typeface="Calibri"/>
              </a:rPr>
              <a:t>Reporting. </a:t>
            </a:r>
            <a:r>
              <a:rPr sz="2000" spc="-15" dirty="0">
                <a:latin typeface="Calibri"/>
                <a:cs typeface="Calibri"/>
              </a:rPr>
              <a:t>Statement </a:t>
            </a:r>
            <a:r>
              <a:rPr sz="2000" spc="-5" dirty="0">
                <a:latin typeface="Calibri"/>
                <a:cs typeface="Calibri"/>
              </a:rPr>
              <a:t>on Management</a:t>
            </a:r>
            <a:r>
              <a:rPr sz="2000" spc="60" dirty="0">
                <a:latin typeface="Calibri"/>
                <a:cs typeface="Calibri"/>
              </a:rPr>
              <a:t> </a:t>
            </a:r>
            <a:r>
              <a:rPr sz="2000" spc="-5" dirty="0">
                <a:latin typeface="Calibri"/>
                <a:cs typeface="Calibri"/>
              </a:rPr>
              <a:t>Accounting.</a:t>
            </a:r>
            <a:endParaRPr sz="2000">
              <a:latin typeface="Calibri"/>
              <a:cs typeface="Calibri"/>
            </a:endParaRPr>
          </a:p>
          <a:p>
            <a:pPr marL="355600" indent="-342900">
              <a:lnSpc>
                <a:spcPct val="100000"/>
              </a:lnSpc>
              <a:spcBef>
                <a:spcPts val="1080"/>
              </a:spcBef>
              <a:buFont typeface="Arial"/>
              <a:buChar char="•"/>
              <a:tabLst>
                <a:tab pos="355600" algn="l"/>
                <a:tab pos="356235" algn="l"/>
              </a:tabLst>
            </a:pPr>
            <a:r>
              <a:rPr sz="2000" dirty="0">
                <a:latin typeface="Calibri"/>
                <a:cs typeface="Calibri"/>
              </a:rPr>
              <a:t>EY (2014). </a:t>
            </a:r>
            <a:r>
              <a:rPr sz="2000" spc="-15" dirty="0">
                <a:latin typeface="Calibri"/>
                <a:cs typeface="Calibri"/>
              </a:rPr>
              <a:t>Integrated </a:t>
            </a:r>
            <a:r>
              <a:rPr sz="2000" spc="-5" dirty="0">
                <a:latin typeface="Calibri"/>
                <a:cs typeface="Calibri"/>
              </a:rPr>
              <a:t>reporting. </a:t>
            </a:r>
            <a:r>
              <a:rPr sz="2000" spc="-10" dirty="0">
                <a:latin typeface="Calibri"/>
                <a:cs typeface="Calibri"/>
              </a:rPr>
              <a:t>Elevating</a:t>
            </a:r>
            <a:r>
              <a:rPr sz="2000" spc="-55" dirty="0">
                <a:latin typeface="Calibri"/>
                <a:cs typeface="Calibri"/>
              </a:rPr>
              <a:t> </a:t>
            </a:r>
            <a:r>
              <a:rPr sz="2000" spc="-5" dirty="0">
                <a:latin typeface="Calibri"/>
                <a:cs typeface="Calibri"/>
              </a:rPr>
              <a:t>value.</a:t>
            </a:r>
            <a:endParaRPr sz="2000">
              <a:latin typeface="Calibri"/>
              <a:cs typeface="Calibri"/>
            </a:endParaRPr>
          </a:p>
        </p:txBody>
      </p:sp>
      <p:sp>
        <p:nvSpPr>
          <p:cNvPr id="5" name="object 5"/>
          <p:cNvSpPr txBox="1"/>
          <p:nvPr/>
        </p:nvSpPr>
        <p:spPr>
          <a:xfrm>
            <a:off x="3017647" y="5236565"/>
            <a:ext cx="5587365" cy="878840"/>
          </a:xfrm>
          <a:prstGeom prst="rect">
            <a:avLst/>
          </a:prstGeom>
        </p:spPr>
        <p:txBody>
          <a:bodyPr vert="horz" wrap="square" lIns="0" tIns="12065" rIns="0" bIns="0" rtlCol="0">
            <a:spAutoFit/>
          </a:bodyPr>
          <a:lstStyle/>
          <a:p>
            <a:pPr marL="12700" marR="5080" indent="302895">
              <a:lnSpc>
                <a:spcPct val="100000"/>
              </a:lnSpc>
              <a:spcBef>
                <a:spcPts val="95"/>
              </a:spcBef>
            </a:pPr>
            <a:r>
              <a:rPr sz="2800" spc="-5" dirty="0">
                <a:solidFill>
                  <a:srgbClr val="4F81BC"/>
                </a:solidFill>
                <a:latin typeface="Arial"/>
                <a:cs typeface="Arial"/>
              </a:rPr>
              <a:t>Go to </a:t>
            </a:r>
            <a:r>
              <a:rPr sz="2800" b="1" spc="-5" dirty="0">
                <a:solidFill>
                  <a:srgbClr val="4F81BC"/>
                </a:solidFill>
                <a:latin typeface="Arial"/>
                <a:cs typeface="Arial"/>
              </a:rPr>
              <a:t>Explore </a:t>
            </a:r>
            <a:r>
              <a:rPr sz="2800" dirty="0">
                <a:solidFill>
                  <a:srgbClr val="4F81BC"/>
                </a:solidFill>
                <a:latin typeface="Arial"/>
                <a:cs typeface="Arial"/>
              </a:rPr>
              <a:t>section </a:t>
            </a:r>
            <a:r>
              <a:rPr sz="2800" spc="-5" dirty="0">
                <a:solidFill>
                  <a:srgbClr val="4F81BC"/>
                </a:solidFill>
                <a:latin typeface="Arial"/>
                <a:cs typeface="Arial"/>
              </a:rPr>
              <a:t>on Moodle  and </a:t>
            </a:r>
            <a:r>
              <a:rPr sz="2800" dirty="0">
                <a:solidFill>
                  <a:srgbClr val="4F81BC"/>
                </a:solidFill>
                <a:latin typeface="Arial"/>
                <a:cs typeface="Arial"/>
              </a:rPr>
              <a:t>to </a:t>
            </a:r>
            <a:r>
              <a:rPr sz="2800" spc="-5" dirty="0">
                <a:solidFill>
                  <a:srgbClr val="4F81BC"/>
                </a:solidFill>
                <a:latin typeface="Arial"/>
                <a:cs typeface="Arial"/>
              </a:rPr>
              <a:t>the </a:t>
            </a:r>
            <a:r>
              <a:rPr sz="2800" b="1" spc="-5" dirty="0">
                <a:solidFill>
                  <a:srgbClr val="4F81BC"/>
                </a:solidFill>
                <a:latin typeface="Arial"/>
                <a:cs typeface="Arial"/>
              </a:rPr>
              <a:t>Share &amp; </a:t>
            </a:r>
            <a:r>
              <a:rPr sz="2800" b="1" spc="-10" dirty="0">
                <a:solidFill>
                  <a:srgbClr val="4F81BC"/>
                </a:solidFill>
                <a:latin typeface="Arial"/>
                <a:cs typeface="Arial"/>
              </a:rPr>
              <a:t>Apply</a:t>
            </a:r>
            <a:r>
              <a:rPr sz="2800" b="1" spc="-60" dirty="0">
                <a:solidFill>
                  <a:srgbClr val="4F81BC"/>
                </a:solidFill>
                <a:latin typeface="Arial"/>
                <a:cs typeface="Arial"/>
              </a:rPr>
              <a:t> </a:t>
            </a:r>
            <a:r>
              <a:rPr sz="2800" b="1" spc="-5" dirty="0">
                <a:solidFill>
                  <a:srgbClr val="4F81BC"/>
                </a:solidFill>
                <a:latin typeface="Arial"/>
                <a:cs typeface="Arial"/>
              </a:rPr>
              <a:t>seminar</a:t>
            </a:r>
            <a:endParaRPr sz="2800">
              <a:latin typeface="Arial"/>
              <a:cs typeface="Arial"/>
            </a:endParaRPr>
          </a:p>
        </p:txBody>
      </p:sp>
      <p:sp>
        <p:nvSpPr>
          <p:cNvPr id="6" name="object 6"/>
          <p:cNvSpPr/>
          <p:nvPr/>
        </p:nvSpPr>
        <p:spPr>
          <a:xfrm>
            <a:off x="409955" y="5224271"/>
            <a:ext cx="2453640" cy="90528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57200" y="5257800"/>
            <a:ext cx="2362200" cy="802005"/>
          </a:xfrm>
          <a:custGeom>
            <a:avLst/>
            <a:gdLst/>
            <a:ahLst/>
            <a:cxnLst/>
            <a:rect l="l" t="t" r="r" b="b"/>
            <a:pathLst>
              <a:path w="2362200" h="802004">
                <a:moveTo>
                  <a:pt x="1961388" y="0"/>
                </a:moveTo>
                <a:lnTo>
                  <a:pt x="1961388" y="200406"/>
                </a:lnTo>
                <a:lnTo>
                  <a:pt x="0" y="200406"/>
                </a:lnTo>
                <a:lnTo>
                  <a:pt x="0" y="601218"/>
                </a:lnTo>
                <a:lnTo>
                  <a:pt x="1961388" y="601218"/>
                </a:lnTo>
                <a:lnTo>
                  <a:pt x="1961388" y="801624"/>
                </a:lnTo>
                <a:lnTo>
                  <a:pt x="2362200" y="400812"/>
                </a:lnTo>
                <a:lnTo>
                  <a:pt x="1961388" y="0"/>
                </a:lnTo>
                <a:close/>
              </a:path>
            </a:pathLst>
          </a:custGeom>
          <a:solidFill>
            <a:srgbClr val="4F81BC"/>
          </a:solidFill>
        </p:spPr>
        <p:txBody>
          <a:bodyPr wrap="square" lIns="0" tIns="0" rIns="0" bIns="0" rtlCol="0"/>
          <a:lstStyle/>
          <a:p>
            <a:endParaRPr/>
          </a:p>
        </p:txBody>
      </p:sp>
      <p:sp>
        <p:nvSpPr>
          <p:cNvPr id="8" name="object 8"/>
          <p:cNvSpPr/>
          <p:nvPr/>
        </p:nvSpPr>
        <p:spPr>
          <a:xfrm>
            <a:off x="457200" y="5257800"/>
            <a:ext cx="2362200" cy="802005"/>
          </a:xfrm>
          <a:custGeom>
            <a:avLst/>
            <a:gdLst/>
            <a:ahLst/>
            <a:cxnLst/>
            <a:rect l="l" t="t" r="r" b="b"/>
            <a:pathLst>
              <a:path w="2362200" h="802004">
                <a:moveTo>
                  <a:pt x="0" y="200406"/>
                </a:moveTo>
                <a:lnTo>
                  <a:pt x="1961388" y="200406"/>
                </a:lnTo>
                <a:lnTo>
                  <a:pt x="1961388" y="0"/>
                </a:lnTo>
                <a:lnTo>
                  <a:pt x="2362200" y="400812"/>
                </a:lnTo>
                <a:lnTo>
                  <a:pt x="1961388" y="801624"/>
                </a:lnTo>
                <a:lnTo>
                  <a:pt x="1961388" y="601218"/>
                </a:lnTo>
                <a:lnTo>
                  <a:pt x="0" y="601218"/>
                </a:lnTo>
                <a:lnTo>
                  <a:pt x="0" y="200406"/>
                </a:lnTo>
                <a:close/>
              </a:path>
            </a:pathLst>
          </a:custGeom>
          <a:ln w="9525">
            <a:solidFill>
              <a:srgbClr val="4F81BC"/>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1362" y="206705"/>
            <a:ext cx="7558405"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0000"/>
                </a:solidFill>
              </a:rPr>
              <a:t>The </a:t>
            </a:r>
            <a:r>
              <a:rPr spc="-15" dirty="0">
                <a:solidFill>
                  <a:srgbClr val="000000"/>
                </a:solidFill>
              </a:rPr>
              <a:t>evolution </a:t>
            </a:r>
            <a:r>
              <a:rPr dirty="0">
                <a:solidFill>
                  <a:srgbClr val="000000"/>
                </a:solidFill>
              </a:rPr>
              <a:t>of </a:t>
            </a:r>
            <a:r>
              <a:rPr spc="-30" dirty="0">
                <a:solidFill>
                  <a:srgbClr val="000000"/>
                </a:solidFill>
              </a:rPr>
              <a:t>corporate</a:t>
            </a:r>
            <a:r>
              <a:rPr dirty="0">
                <a:solidFill>
                  <a:srgbClr val="000000"/>
                </a:solidFill>
              </a:rPr>
              <a:t> </a:t>
            </a:r>
            <a:r>
              <a:rPr spc="-10" dirty="0">
                <a:solidFill>
                  <a:srgbClr val="000000"/>
                </a:solidFill>
              </a:rPr>
              <a:t>reporting</a:t>
            </a:r>
          </a:p>
        </p:txBody>
      </p:sp>
      <p:sp>
        <p:nvSpPr>
          <p:cNvPr id="3" name="object 3"/>
          <p:cNvSpPr/>
          <p:nvPr/>
        </p:nvSpPr>
        <p:spPr>
          <a:xfrm>
            <a:off x="2484120" y="4067555"/>
            <a:ext cx="4000500" cy="24765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292852" y="1216152"/>
            <a:ext cx="3456432" cy="237591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57200" y="1219200"/>
            <a:ext cx="3564636" cy="2372867"/>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080509" y="2262377"/>
            <a:ext cx="1152525" cy="591820"/>
          </a:xfrm>
          <a:custGeom>
            <a:avLst/>
            <a:gdLst/>
            <a:ahLst/>
            <a:cxnLst/>
            <a:rect l="l" t="t" r="r" b="b"/>
            <a:pathLst>
              <a:path w="1152525" h="591819">
                <a:moveTo>
                  <a:pt x="295655" y="0"/>
                </a:moveTo>
                <a:lnTo>
                  <a:pt x="0" y="295656"/>
                </a:lnTo>
                <a:lnTo>
                  <a:pt x="295655" y="591312"/>
                </a:lnTo>
                <a:lnTo>
                  <a:pt x="295655" y="443484"/>
                </a:lnTo>
                <a:lnTo>
                  <a:pt x="1004315" y="443484"/>
                </a:lnTo>
                <a:lnTo>
                  <a:pt x="1152143" y="295656"/>
                </a:lnTo>
                <a:lnTo>
                  <a:pt x="1004315" y="147827"/>
                </a:lnTo>
                <a:lnTo>
                  <a:pt x="295655" y="147827"/>
                </a:lnTo>
                <a:lnTo>
                  <a:pt x="295655" y="0"/>
                </a:lnTo>
                <a:close/>
              </a:path>
              <a:path w="1152525" h="591819">
                <a:moveTo>
                  <a:pt x="1004315" y="443484"/>
                </a:moveTo>
                <a:lnTo>
                  <a:pt x="856488" y="443484"/>
                </a:lnTo>
                <a:lnTo>
                  <a:pt x="856488" y="591312"/>
                </a:lnTo>
                <a:lnTo>
                  <a:pt x="1004315" y="443484"/>
                </a:lnTo>
                <a:close/>
              </a:path>
              <a:path w="1152525" h="591819">
                <a:moveTo>
                  <a:pt x="856488" y="0"/>
                </a:moveTo>
                <a:lnTo>
                  <a:pt x="856488" y="147827"/>
                </a:lnTo>
                <a:lnTo>
                  <a:pt x="1004315" y="147827"/>
                </a:lnTo>
                <a:lnTo>
                  <a:pt x="856488" y="0"/>
                </a:lnTo>
                <a:close/>
              </a:path>
            </a:pathLst>
          </a:custGeom>
          <a:solidFill>
            <a:srgbClr val="4F81BC"/>
          </a:solidFill>
        </p:spPr>
        <p:txBody>
          <a:bodyPr wrap="square" lIns="0" tIns="0" rIns="0" bIns="0" rtlCol="0"/>
          <a:lstStyle/>
          <a:p>
            <a:endParaRPr/>
          </a:p>
        </p:txBody>
      </p:sp>
      <p:sp>
        <p:nvSpPr>
          <p:cNvPr id="7" name="object 7"/>
          <p:cNvSpPr/>
          <p:nvPr/>
        </p:nvSpPr>
        <p:spPr>
          <a:xfrm>
            <a:off x="4080509" y="2262377"/>
            <a:ext cx="1152525" cy="591820"/>
          </a:xfrm>
          <a:custGeom>
            <a:avLst/>
            <a:gdLst/>
            <a:ahLst/>
            <a:cxnLst/>
            <a:rect l="l" t="t" r="r" b="b"/>
            <a:pathLst>
              <a:path w="1152525" h="591819">
                <a:moveTo>
                  <a:pt x="0" y="295656"/>
                </a:moveTo>
                <a:lnTo>
                  <a:pt x="295655" y="0"/>
                </a:lnTo>
                <a:lnTo>
                  <a:pt x="295655" y="147827"/>
                </a:lnTo>
                <a:lnTo>
                  <a:pt x="856488" y="147827"/>
                </a:lnTo>
                <a:lnTo>
                  <a:pt x="856488" y="0"/>
                </a:lnTo>
                <a:lnTo>
                  <a:pt x="1152143" y="295656"/>
                </a:lnTo>
                <a:lnTo>
                  <a:pt x="856488" y="591312"/>
                </a:lnTo>
                <a:lnTo>
                  <a:pt x="856488" y="443484"/>
                </a:lnTo>
                <a:lnTo>
                  <a:pt x="295655" y="443484"/>
                </a:lnTo>
                <a:lnTo>
                  <a:pt x="295655" y="591312"/>
                </a:lnTo>
                <a:lnTo>
                  <a:pt x="0" y="295656"/>
                </a:lnTo>
                <a:close/>
              </a:path>
            </a:pathLst>
          </a:custGeom>
          <a:ln w="25400">
            <a:solidFill>
              <a:srgbClr val="385D89"/>
            </a:solidFill>
          </a:ln>
        </p:spPr>
        <p:txBody>
          <a:bodyPr wrap="square" lIns="0" tIns="0" rIns="0" bIns="0" rtlCol="0"/>
          <a:lstStyle/>
          <a:p>
            <a:endParaRPr/>
          </a:p>
        </p:txBody>
      </p:sp>
      <p:sp>
        <p:nvSpPr>
          <p:cNvPr id="8" name="object 8"/>
          <p:cNvSpPr/>
          <p:nvPr/>
        </p:nvSpPr>
        <p:spPr>
          <a:xfrm>
            <a:off x="6660642" y="3803141"/>
            <a:ext cx="1057910" cy="1184275"/>
          </a:xfrm>
          <a:custGeom>
            <a:avLst/>
            <a:gdLst/>
            <a:ahLst/>
            <a:cxnLst/>
            <a:rect l="l" t="t" r="r" b="b"/>
            <a:pathLst>
              <a:path w="1057909" h="1184275">
                <a:moveTo>
                  <a:pt x="264413" y="655319"/>
                </a:moveTo>
                <a:lnTo>
                  <a:pt x="0" y="919733"/>
                </a:lnTo>
                <a:lnTo>
                  <a:pt x="264413" y="1184147"/>
                </a:lnTo>
                <a:lnTo>
                  <a:pt x="264413" y="1051940"/>
                </a:lnTo>
                <a:lnTo>
                  <a:pt x="925449" y="1051940"/>
                </a:lnTo>
                <a:lnTo>
                  <a:pt x="925449" y="787526"/>
                </a:lnTo>
                <a:lnTo>
                  <a:pt x="264413" y="787526"/>
                </a:lnTo>
                <a:lnTo>
                  <a:pt x="264413" y="655319"/>
                </a:lnTo>
                <a:close/>
              </a:path>
              <a:path w="1057909" h="1184275">
                <a:moveTo>
                  <a:pt x="925449" y="264413"/>
                </a:moveTo>
                <a:lnTo>
                  <a:pt x="661034" y="264413"/>
                </a:lnTo>
                <a:lnTo>
                  <a:pt x="661034" y="787526"/>
                </a:lnTo>
                <a:lnTo>
                  <a:pt x="925449" y="787526"/>
                </a:lnTo>
                <a:lnTo>
                  <a:pt x="925449" y="264413"/>
                </a:lnTo>
                <a:close/>
              </a:path>
              <a:path w="1057909" h="1184275">
                <a:moveTo>
                  <a:pt x="793241" y="0"/>
                </a:moveTo>
                <a:lnTo>
                  <a:pt x="528827" y="264413"/>
                </a:lnTo>
                <a:lnTo>
                  <a:pt x="1057655" y="264413"/>
                </a:lnTo>
                <a:lnTo>
                  <a:pt x="793241" y="0"/>
                </a:lnTo>
                <a:close/>
              </a:path>
            </a:pathLst>
          </a:custGeom>
          <a:solidFill>
            <a:srgbClr val="4F81BC"/>
          </a:solidFill>
        </p:spPr>
        <p:txBody>
          <a:bodyPr wrap="square" lIns="0" tIns="0" rIns="0" bIns="0" rtlCol="0"/>
          <a:lstStyle/>
          <a:p>
            <a:endParaRPr/>
          </a:p>
        </p:txBody>
      </p:sp>
      <p:sp>
        <p:nvSpPr>
          <p:cNvPr id="9" name="object 9"/>
          <p:cNvSpPr/>
          <p:nvPr/>
        </p:nvSpPr>
        <p:spPr>
          <a:xfrm>
            <a:off x="6660642" y="3803141"/>
            <a:ext cx="1057910" cy="1184275"/>
          </a:xfrm>
          <a:custGeom>
            <a:avLst/>
            <a:gdLst/>
            <a:ahLst/>
            <a:cxnLst/>
            <a:rect l="l" t="t" r="r" b="b"/>
            <a:pathLst>
              <a:path w="1057909" h="1184275">
                <a:moveTo>
                  <a:pt x="0" y="919733"/>
                </a:moveTo>
                <a:lnTo>
                  <a:pt x="264413" y="655319"/>
                </a:lnTo>
                <a:lnTo>
                  <a:pt x="264413" y="787526"/>
                </a:lnTo>
                <a:lnTo>
                  <a:pt x="661034" y="787526"/>
                </a:lnTo>
                <a:lnTo>
                  <a:pt x="661034" y="264413"/>
                </a:lnTo>
                <a:lnTo>
                  <a:pt x="528827" y="264413"/>
                </a:lnTo>
                <a:lnTo>
                  <a:pt x="793241" y="0"/>
                </a:lnTo>
                <a:lnTo>
                  <a:pt x="1057655" y="264413"/>
                </a:lnTo>
                <a:lnTo>
                  <a:pt x="925449" y="264413"/>
                </a:lnTo>
                <a:lnTo>
                  <a:pt x="925449" y="1051940"/>
                </a:lnTo>
                <a:lnTo>
                  <a:pt x="264413" y="1051940"/>
                </a:lnTo>
                <a:lnTo>
                  <a:pt x="264413" y="1184147"/>
                </a:lnTo>
                <a:lnTo>
                  <a:pt x="0" y="919733"/>
                </a:lnTo>
                <a:close/>
              </a:path>
            </a:pathLst>
          </a:custGeom>
          <a:ln w="25400">
            <a:solidFill>
              <a:srgbClr val="385D89"/>
            </a:solidFill>
          </a:ln>
        </p:spPr>
        <p:txBody>
          <a:bodyPr wrap="square" lIns="0" tIns="0" rIns="0" bIns="0" rtlCol="0"/>
          <a:lstStyle/>
          <a:p>
            <a:endParaRPr/>
          </a:p>
        </p:txBody>
      </p:sp>
      <p:sp>
        <p:nvSpPr>
          <p:cNvPr id="10" name="object 10"/>
          <p:cNvSpPr/>
          <p:nvPr/>
        </p:nvSpPr>
        <p:spPr>
          <a:xfrm>
            <a:off x="1332738" y="3803141"/>
            <a:ext cx="1066800" cy="1184275"/>
          </a:xfrm>
          <a:custGeom>
            <a:avLst/>
            <a:gdLst/>
            <a:ahLst/>
            <a:cxnLst/>
            <a:rect l="l" t="t" r="r" b="b"/>
            <a:pathLst>
              <a:path w="1066800" h="1184275">
                <a:moveTo>
                  <a:pt x="400050" y="266699"/>
                </a:moveTo>
                <a:lnTo>
                  <a:pt x="133350" y="266699"/>
                </a:lnTo>
                <a:lnTo>
                  <a:pt x="133350" y="1050797"/>
                </a:lnTo>
                <a:lnTo>
                  <a:pt x="800100" y="1050797"/>
                </a:lnTo>
                <a:lnTo>
                  <a:pt x="800100" y="1184147"/>
                </a:lnTo>
                <a:lnTo>
                  <a:pt x="1066800" y="917447"/>
                </a:lnTo>
                <a:lnTo>
                  <a:pt x="933450" y="784097"/>
                </a:lnTo>
                <a:lnTo>
                  <a:pt x="400050" y="784097"/>
                </a:lnTo>
                <a:lnTo>
                  <a:pt x="400050" y="266699"/>
                </a:lnTo>
                <a:close/>
              </a:path>
              <a:path w="1066800" h="1184275">
                <a:moveTo>
                  <a:pt x="800100" y="650747"/>
                </a:moveTo>
                <a:lnTo>
                  <a:pt x="800100" y="784097"/>
                </a:lnTo>
                <a:lnTo>
                  <a:pt x="933450" y="784097"/>
                </a:lnTo>
                <a:lnTo>
                  <a:pt x="800100" y="650747"/>
                </a:lnTo>
                <a:close/>
              </a:path>
              <a:path w="1066800" h="1184275">
                <a:moveTo>
                  <a:pt x="266700" y="0"/>
                </a:moveTo>
                <a:lnTo>
                  <a:pt x="0" y="266699"/>
                </a:lnTo>
                <a:lnTo>
                  <a:pt x="533400" y="266699"/>
                </a:lnTo>
                <a:lnTo>
                  <a:pt x="266700" y="0"/>
                </a:lnTo>
                <a:close/>
              </a:path>
            </a:pathLst>
          </a:custGeom>
          <a:solidFill>
            <a:srgbClr val="4F81BC"/>
          </a:solidFill>
        </p:spPr>
        <p:txBody>
          <a:bodyPr wrap="square" lIns="0" tIns="0" rIns="0" bIns="0" rtlCol="0"/>
          <a:lstStyle/>
          <a:p>
            <a:endParaRPr/>
          </a:p>
        </p:txBody>
      </p:sp>
      <p:sp>
        <p:nvSpPr>
          <p:cNvPr id="11" name="object 11"/>
          <p:cNvSpPr/>
          <p:nvPr/>
        </p:nvSpPr>
        <p:spPr>
          <a:xfrm>
            <a:off x="1332738" y="3803141"/>
            <a:ext cx="1066800" cy="1184275"/>
          </a:xfrm>
          <a:custGeom>
            <a:avLst/>
            <a:gdLst/>
            <a:ahLst/>
            <a:cxnLst/>
            <a:rect l="l" t="t" r="r" b="b"/>
            <a:pathLst>
              <a:path w="1066800" h="1184275">
                <a:moveTo>
                  <a:pt x="1066800" y="917447"/>
                </a:moveTo>
                <a:lnTo>
                  <a:pt x="800100" y="650747"/>
                </a:lnTo>
                <a:lnTo>
                  <a:pt x="800100" y="784097"/>
                </a:lnTo>
                <a:lnTo>
                  <a:pt x="400050" y="784097"/>
                </a:lnTo>
                <a:lnTo>
                  <a:pt x="400050" y="266699"/>
                </a:lnTo>
                <a:lnTo>
                  <a:pt x="533400" y="266699"/>
                </a:lnTo>
                <a:lnTo>
                  <a:pt x="266700" y="0"/>
                </a:lnTo>
                <a:lnTo>
                  <a:pt x="0" y="266699"/>
                </a:lnTo>
                <a:lnTo>
                  <a:pt x="133350" y="266699"/>
                </a:lnTo>
                <a:lnTo>
                  <a:pt x="133350" y="1050797"/>
                </a:lnTo>
                <a:lnTo>
                  <a:pt x="800100" y="1050797"/>
                </a:lnTo>
                <a:lnTo>
                  <a:pt x="800100" y="1184147"/>
                </a:lnTo>
                <a:lnTo>
                  <a:pt x="1066800" y="917447"/>
                </a:lnTo>
                <a:close/>
              </a:path>
            </a:pathLst>
          </a:custGeom>
          <a:ln w="25400">
            <a:solidFill>
              <a:srgbClr val="385D89"/>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9244" y="206705"/>
            <a:ext cx="5986780" cy="635000"/>
          </a:xfrm>
          <a:prstGeom prst="rect">
            <a:avLst/>
          </a:prstGeom>
        </p:spPr>
        <p:txBody>
          <a:bodyPr vert="horz" wrap="square" lIns="0" tIns="12065" rIns="0" bIns="0" rtlCol="0">
            <a:spAutoFit/>
          </a:bodyPr>
          <a:lstStyle/>
          <a:p>
            <a:pPr marL="12700">
              <a:lnSpc>
                <a:spcPct val="100000"/>
              </a:lnSpc>
              <a:spcBef>
                <a:spcPts val="95"/>
              </a:spcBef>
            </a:pPr>
            <a:r>
              <a:rPr spc="-30" dirty="0"/>
              <a:t>Let’s </a:t>
            </a:r>
            <a:r>
              <a:rPr spc="-25" dirty="0"/>
              <a:t>start </a:t>
            </a:r>
            <a:r>
              <a:rPr spc="-5" dirty="0"/>
              <a:t>with </a:t>
            </a:r>
            <a:r>
              <a:rPr spc="-45" dirty="0"/>
              <a:t>few</a:t>
            </a:r>
            <a:r>
              <a:rPr spc="-10" dirty="0"/>
              <a:t> </a:t>
            </a:r>
            <a:r>
              <a:rPr spc="-20" dirty="0"/>
              <a:t>examples</a:t>
            </a:r>
          </a:p>
        </p:txBody>
      </p:sp>
      <p:sp>
        <p:nvSpPr>
          <p:cNvPr id="3" name="object 3"/>
          <p:cNvSpPr txBox="1"/>
          <p:nvPr/>
        </p:nvSpPr>
        <p:spPr>
          <a:xfrm>
            <a:off x="4962621" y="5577459"/>
            <a:ext cx="1113155" cy="254635"/>
          </a:xfrm>
          <a:prstGeom prst="rect">
            <a:avLst/>
          </a:prstGeom>
        </p:spPr>
        <p:txBody>
          <a:bodyPr vert="horz" wrap="square" lIns="0" tIns="0" rIns="0" bIns="0" rtlCol="0">
            <a:spAutoFit/>
          </a:bodyPr>
          <a:lstStyle/>
          <a:p>
            <a:pPr>
              <a:lnSpc>
                <a:spcPts val="1905"/>
              </a:lnSpc>
            </a:pPr>
            <a:r>
              <a:rPr sz="2000" spc="-5" dirty="0">
                <a:solidFill>
                  <a:srgbClr val="0000FF"/>
                </a:solidFill>
                <a:latin typeface="Calibri"/>
                <a:cs typeface="Calibri"/>
                <a:hlinkClick r:id="rId2"/>
              </a:rPr>
              <a:t>HBC</a:t>
            </a:r>
            <a:r>
              <a:rPr sz="2000" spc="-95" dirty="0">
                <a:solidFill>
                  <a:srgbClr val="0000FF"/>
                </a:solidFill>
                <a:latin typeface="Calibri"/>
                <a:cs typeface="Calibri"/>
                <a:hlinkClick r:id="rId2"/>
              </a:rPr>
              <a:t> </a:t>
            </a:r>
            <a:r>
              <a:rPr sz="2000" spc="-5" dirty="0">
                <a:solidFill>
                  <a:srgbClr val="0000FF"/>
                </a:solidFill>
                <a:latin typeface="Calibri"/>
                <a:cs typeface="Calibri"/>
                <a:hlinkClick r:id="rId2"/>
              </a:rPr>
              <a:t>(coca-</a:t>
            </a:r>
            <a:endParaRPr sz="2000">
              <a:latin typeface="Calibri"/>
              <a:cs typeface="Calibri"/>
            </a:endParaRPr>
          </a:p>
        </p:txBody>
      </p:sp>
      <p:sp>
        <p:nvSpPr>
          <p:cNvPr id="4" name="object 4"/>
          <p:cNvSpPr txBox="1"/>
          <p:nvPr/>
        </p:nvSpPr>
        <p:spPr>
          <a:xfrm>
            <a:off x="1452117" y="1271778"/>
            <a:ext cx="5546090" cy="4865370"/>
          </a:xfrm>
          <a:prstGeom prst="rect">
            <a:avLst/>
          </a:prstGeom>
        </p:spPr>
        <p:txBody>
          <a:bodyPr vert="horz" wrap="square" lIns="0" tIns="12065" rIns="0" bIns="0" rtlCol="0">
            <a:spAutoFit/>
          </a:bodyPr>
          <a:lstStyle/>
          <a:p>
            <a:pPr marL="2868295">
              <a:lnSpc>
                <a:spcPct val="100000"/>
              </a:lnSpc>
              <a:spcBef>
                <a:spcPts val="95"/>
              </a:spcBef>
            </a:pPr>
            <a:r>
              <a:rPr sz="2800" spc="-30" dirty="0">
                <a:latin typeface="Calibri"/>
                <a:cs typeface="Calibri"/>
              </a:rPr>
              <a:t>NOVARTIS</a:t>
            </a:r>
            <a:endParaRPr sz="2800">
              <a:latin typeface="Calibri"/>
              <a:cs typeface="Calibri"/>
            </a:endParaRPr>
          </a:p>
          <a:p>
            <a:pPr marL="1450975" indent="-342900">
              <a:lnSpc>
                <a:spcPct val="100000"/>
              </a:lnSpc>
              <a:spcBef>
                <a:spcPts val="1530"/>
              </a:spcBef>
              <a:buClr>
                <a:srgbClr val="000000"/>
              </a:buClr>
              <a:buFont typeface="Arial"/>
              <a:buChar char="•"/>
              <a:tabLst>
                <a:tab pos="1450975" algn="l"/>
                <a:tab pos="1451610" algn="l"/>
              </a:tabLst>
            </a:pPr>
            <a:r>
              <a:rPr sz="2000" u="heavy" spc="-5" dirty="0">
                <a:solidFill>
                  <a:srgbClr val="0000FF"/>
                </a:solidFill>
                <a:uFill>
                  <a:solidFill>
                    <a:srgbClr val="0000FF"/>
                  </a:solidFill>
                </a:uFill>
                <a:latin typeface="Calibri"/>
                <a:cs typeface="Calibri"/>
                <a:hlinkClick r:id="rId3"/>
              </a:rPr>
              <a:t>Reporting </a:t>
            </a:r>
            <a:r>
              <a:rPr sz="2000" u="heavy" spc="-10" dirty="0">
                <a:solidFill>
                  <a:srgbClr val="0000FF"/>
                </a:solidFill>
                <a:uFill>
                  <a:solidFill>
                    <a:srgbClr val="0000FF"/>
                  </a:solidFill>
                </a:uFill>
                <a:latin typeface="Calibri"/>
                <a:cs typeface="Calibri"/>
                <a:hlinkClick r:id="rId3"/>
              </a:rPr>
              <a:t>archive </a:t>
            </a:r>
            <a:r>
              <a:rPr sz="2000" u="heavy" dirty="0">
                <a:solidFill>
                  <a:srgbClr val="0000FF"/>
                </a:solidFill>
                <a:uFill>
                  <a:solidFill>
                    <a:srgbClr val="0000FF"/>
                  </a:solidFill>
                </a:uFill>
                <a:latin typeface="Calibri"/>
                <a:cs typeface="Calibri"/>
                <a:hlinkClick r:id="rId3"/>
              </a:rPr>
              <a:t>|</a:t>
            </a:r>
            <a:r>
              <a:rPr sz="2000" u="heavy" spc="-20" dirty="0">
                <a:solidFill>
                  <a:srgbClr val="0000FF"/>
                </a:solidFill>
                <a:uFill>
                  <a:solidFill>
                    <a:srgbClr val="0000FF"/>
                  </a:solidFill>
                </a:uFill>
                <a:latin typeface="Calibri"/>
                <a:cs typeface="Calibri"/>
                <a:hlinkClick r:id="rId3"/>
              </a:rPr>
              <a:t> </a:t>
            </a:r>
            <a:r>
              <a:rPr sz="2000" u="heavy" spc="-5" dirty="0">
                <a:solidFill>
                  <a:srgbClr val="0000FF"/>
                </a:solidFill>
                <a:uFill>
                  <a:solidFill>
                    <a:srgbClr val="0000FF"/>
                  </a:solidFill>
                </a:uFill>
                <a:latin typeface="Calibri"/>
                <a:cs typeface="Calibri"/>
                <a:hlinkClick r:id="rId3"/>
              </a:rPr>
              <a:t>Novartis</a:t>
            </a:r>
            <a:endParaRPr sz="2000">
              <a:latin typeface="Calibri"/>
              <a:cs typeface="Calibri"/>
            </a:endParaRPr>
          </a:p>
          <a:p>
            <a:pPr>
              <a:lnSpc>
                <a:spcPct val="100000"/>
              </a:lnSpc>
            </a:pPr>
            <a:endParaRPr sz="2300">
              <a:latin typeface="Times New Roman"/>
              <a:cs typeface="Times New Roman"/>
            </a:endParaRPr>
          </a:p>
          <a:p>
            <a:pPr>
              <a:lnSpc>
                <a:spcPct val="100000"/>
              </a:lnSpc>
              <a:spcBef>
                <a:spcPts val="5"/>
              </a:spcBef>
            </a:pPr>
            <a:endParaRPr sz="2750">
              <a:latin typeface="Times New Roman"/>
              <a:cs typeface="Times New Roman"/>
            </a:endParaRPr>
          </a:p>
          <a:p>
            <a:pPr marL="787400">
              <a:lnSpc>
                <a:spcPct val="100000"/>
              </a:lnSpc>
            </a:pPr>
            <a:r>
              <a:rPr sz="2800" spc="-5" dirty="0">
                <a:latin typeface="Calibri"/>
                <a:cs typeface="Calibri"/>
              </a:rPr>
              <a:t>AXA</a:t>
            </a:r>
            <a:endParaRPr sz="2800">
              <a:latin typeface="Calibri"/>
              <a:cs typeface="Calibri"/>
            </a:endParaRPr>
          </a:p>
          <a:p>
            <a:pPr marL="1130300" indent="-342900">
              <a:lnSpc>
                <a:spcPct val="100000"/>
              </a:lnSpc>
              <a:spcBef>
                <a:spcPts val="1535"/>
              </a:spcBef>
              <a:buClr>
                <a:srgbClr val="000000"/>
              </a:buClr>
              <a:buFont typeface="Arial"/>
              <a:buChar char="•"/>
              <a:tabLst>
                <a:tab pos="1130300" algn="l"/>
                <a:tab pos="1130935" algn="l"/>
              </a:tabLst>
            </a:pPr>
            <a:r>
              <a:rPr sz="2000" u="heavy" spc="-15" dirty="0">
                <a:solidFill>
                  <a:srgbClr val="0000FF"/>
                </a:solidFill>
                <a:uFill>
                  <a:solidFill>
                    <a:srgbClr val="0000FF"/>
                  </a:solidFill>
                </a:uFill>
                <a:latin typeface="Calibri"/>
                <a:cs typeface="Calibri"/>
                <a:hlinkClick r:id="rId4"/>
              </a:rPr>
              <a:t>https://www.axa.com/en/investor/annual-</a:t>
            </a:r>
            <a:endParaRPr sz="2000">
              <a:latin typeface="Calibri"/>
              <a:cs typeface="Calibri"/>
            </a:endParaRPr>
          </a:p>
          <a:p>
            <a:pPr marL="1130300">
              <a:lnSpc>
                <a:spcPct val="100000"/>
              </a:lnSpc>
            </a:pPr>
            <a:r>
              <a:rPr sz="2000" u="heavy" spc="-5" dirty="0">
                <a:solidFill>
                  <a:srgbClr val="0000FF"/>
                </a:solidFill>
                <a:uFill>
                  <a:solidFill>
                    <a:srgbClr val="0000FF"/>
                  </a:solidFill>
                </a:uFill>
                <a:latin typeface="Calibri"/>
                <a:cs typeface="Calibri"/>
                <a:hlinkClick r:id="rId4"/>
              </a:rPr>
              <a:t>and-interim-reports-archives</a:t>
            </a:r>
            <a:endParaRPr sz="2000">
              <a:latin typeface="Calibri"/>
              <a:cs typeface="Calibri"/>
            </a:endParaRPr>
          </a:p>
          <a:p>
            <a:pPr>
              <a:lnSpc>
                <a:spcPct val="100000"/>
              </a:lnSpc>
            </a:pPr>
            <a:endParaRPr sz="2000">
              <a:latin typeface="Times New Roman"/>
              <a:cs typeface="Times New Roman"/>
            </a:endParaRPr>
          </a:p>
          <a:p>
            <a:pPr>
              <a:lnSpc>
                <a:spcPct val="100000"/>
              </a:lnSpc>
              <a:spcBef>
                <a:spcPts val="40"/>
              </a:spcBef>
            </a:pPr>
            <a:endParaRPr sz="2850">
              <a:latin typeface="Times New Roman"/>
              <a:cs typeface="Times New Roman"/>
            </a:endParaRPr>
          </a:p>
          <a:p>
            <a:pPr marL="12700">
              <a:lnSpc>
                <a:spcPct val="100000"/>
              </a:lnSpc>
            </a:pPr>
            <a:r>
              <a:rPr sz="2800" spc="-15" dirty="0">
                <a:latin typeface="Calibri"/>
                <a:cs typeface="Calibri"/>
              </a:rPr>
              <a:t>COCA COLA</a:t>
            </a:r>
            <a:r>
              <a:rPr sz="2800" spc="10" dirty="0">
                <a:latin typeface="Calibri"/>
                <a:cs typeface="Calibri"/>
              </a:rPr>
              <a:t> </a:t>
            </a:r>
            <a:r>
              <a:rPr sz="2800" spc="-10" dirty="0">
                <a:latin typeface="Calibri"/>
                <a:cs typeface="Calibri"/>
              </a:rPr>
              <a:t>HELLENIC</a:t>
            </a:r>
            <a:endParaRPr sz="2800">
              <a:latin typeface="Calibri"/>
              <a:cs typeface="Calibri"/>
            </a:endParaRPr>
          </a:p>
          <a:p>
            <a:pPr marL="355600" marR="915035" indent="-342900">
              <a:lnSpc>
                <a:spcPct val="100000"/>
              </a:lnSpc>
              <a:spcBef>
                <a:spcPts val="1535"/>
              </a:spcBef>
              <a:buClr>
                <a:srgbClr val="000000"/>
              </a:buClr>
              <a:buFont typeface="Arial"/>
              <a:buChar char="•"/>
              <a:tabLst>
                <a:tab pos="354965" algn="l"/>
                <a:tab pos="355600" algn="l"/>
                <a:tab pos="4622165" algn="l"/>
              </a:tabLst>
            </a:pPr>
            <a:r>
              <a:rPr sz="2000" u="heavy" spc="-15" dirty="0">
                <a:solidFill>
                  <a:srgbClr val="0000FF"/>
                </a:solidFill>
                <a:uFill>
                  <a:solidFill>
                    <a:srgbClr val="0000FF"/>
                  </a:solidFill>
                </a:uFill>
                <a:latin typeface="Calibri"/>
                <a:cs typeface="Calibri"/>
                <a:hlinkClick r:id="rId2"/>
              </a:rPr>
              <a:t>Investor </a:t>
            </a:r>
            <a:r>
              <a:rPr sz="2000" u="heavy" spc="-10" dirty="0">
                <a:solidFill>
                  <a:srgbClr val="0000FF"/>
                </a:solidFill>
                <a:uFill>
                  <a:solidFill>
                    <a:srgbClr val="0000FF"/>
                  </a:solidFill>
                </a:uFill>
                <a:latin typeface="Calibri"/>
                <a:cs typeface="Calibri"/>
                <a:hlinkClick r:id="rId2"/>
              </a:rPr>
              <a:t>Relations</a:t>
            </a:r>
            <a:r>
              <a:rPr sz="2000" u="heavy" spc="10" dirty="0">
                <a:solidFill>
                  <a:srgbClr val="0000FF"/>
                </a:solidFill>
                <a:uFill>
                  <a:solidFill>
                    <a:srgbClr val="0000FF"/>
                  </a:solidFill>
                </a:uFill>
                <a:latin typeface="Calibri"/>
                <a:cs typeface="Calibri"/>
                <a:hlinkClick r:id="rId2"/>
              </a:rPr>
              <a:t> </a:t>
            </a:r>
            <a:r>
              <a:rPr sz="2000" u="heavy" dirty="0">
                <a:solidFill>
                  <a:srgbClr val="0000FF"/>
                </a:solidFill>
                <a:uFill>
                  <a:solidFill>
                    <a:srgbClr val="0000FF"/>
                  </a:solidFill>
                </a:uFill>
                <a:latin typeface="Calibri"/>
                <a:cs typeface="Calibri"/>
                <a:hlinkClick r:id="rId2"/>
              </a:rPr>
              <a:t>|</a:t>
            </a:r>
            <a:r>
              <a:rPr sz="2000" u="heavy" spc="-10" dirty="0">
                <a:solidFill>
                  <a:srgbClr val="0000FF"/>
                </a:solidFill>
                <a:uFill>
                  <a:solidFill>
                    <a:srgbClr val="0000FF"/>
                  </a:solidFill>
                </a:uFill>
                <a:latin typeface="Calibri"/>
                <a:cs typeface="Calibri"/>
                <a:hlinkClick r:id="rId2"/>
              </a:rPr>
              <a:t> </a:t>
            </a:r>
            <a:r>
              <a:rPr sz="2000" u="heavy" spc="-5" dirty="0">
                <a:solidFill>
                  <a:srgbClr val="0000FF"/>
                </a:solidFill>
                <a:uFill>
                  <a:solidFill>
                    <a:srgbClr val="0000FF"/>
                  </a:solidFill>
                </a:uFill>
                <a:latin typeface="Calibri"/>
                <a:cs typeface="Calibri"/>
                <a:hlinkClick r:id="rId2"/>
              </a:rPr>
              <a:t>Coca-Cola </a:t>
            </a:r>
            <a:r>
              <a:rPr sz="2000" u="heavy" dirty="0">
                <a:solidFill>
                  <a:srgbClr val="0000FF"/>
                </a:solidFill>
                <a:uFill>
                  <a:solidFill>
                    <a:srgbClr val="0000FF"/>
                  </a:solidFill>
                </a:uFill>
                <a:latin typeface="Calibri"/>
                <a:cs typeface="Calibri"/>
                <a:hlinkClick r:id="rId2"/>
              </a:rPr>
              <a:t>	</a:t>
            </a:r>
            <a:r>
              <a:rPr sz="2000" dirty="0">
                <a:solidFill>
                  <a:srgbClr val="0000FF"/>
                </a:solidFill>
                <a:latin typeface="Calibri"/>
                <a:cs typeface="Calibri"/>
                <a:hlinkClick r:id="rId2"/>
              </a:rPr>
              <a:t> </a:t>
            </a:r>
            <a:r>
              <a:rPr sz="2000" u="heavy" spc="-5" dirty="0">
                <a:solidFill>
                  <a:srgbClr val="0000FF"/>
                </a:solidFill>
                <a:uFill>
                  <a:solidFill>
                    <a:srgbClr val="0000FF"/>
                  </a:solidFill>
                </a:uFill>
                <a:latin typeface="Calibri"/>
                <a:cs typeface="Calibri"/>
                <a:hlinkClick r:id="rId2"/>
              </a:rPr>
              <a:t>colahellenic.com)</a:t>
            </a:r>
            <a:endParaRPr sz="2000">
              <a:latin typeface="Calibri"/>
              <a:cs typeface="Calibri"/>
            </a:endParaRPr>
          </a:p>
        </p:txBody>
      </p:sp>
      <p:sp>
        <p:nvSpPr>
          <p:cNvPr id="5" name="object 5"/>
          <p:cNvSpPr/>
          <p:nvPr/>
        </p:nvSpPr>
        <p:spPr>
          <a:xfrm>
            <a:off x="6012179" y="1101852"/>
            <a:ext cx="2857500" cy="1524000"/>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4931664" y="4652771"/>
            <a:ext cx="4032503" cy="1223771"/>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684276" y="2997707"/>
            <a:ext cx="1344168" cy="1344168"/>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8285" y="197611"/>
            <a:ext cx="6104890" cy="635000"/>
          </a:xfrm>
          <a:prstGeom prst="rect">
            <a:avLst/>
          </a:prstGeom>
        </p:spPr>
        <p:txBody>
          <a:bodyPr vert="horz" wrap="square" lIns="0" tIns="12065" rIns="0" bIns="0" rtlCol="0">
            <a:spAutoFit/>
          </a:bodyPr>
          <a:lstStyle/>
          <a:p>
            <a:pPr marL="12700">
              <a:lnSpc>
                <a:spcPct val="100000"/>
              </a:lnSpc>
              <a:spcBef>
                <a:spcPts val="95"/>
              </a:spcBef>
            </a:pPr>
            <a:r>
              <a:rPr spc="-35" dirty="0">
                <a:solidFill>
                  <a:srgbClr val="006FC0"/>
                </a:solidFill>
              </a:rPr>
              <a:t>Traditional </a:t>
            </a:r>
            <a:r>
              <a:rPr spc="-10" dirty="0">
                <a:solidFill>
                  <a:srgbClr val="006FC0"/>
                </a:solidFill>
              </a:rPr>
              <a:t>financial</a:t>
            </a:r>
            <a:r>
              <a:rPr spc="-5" dirty="0">
                <a:solidFill>
                  <a:srgbClr val="006FC0"/>
                </a:solidFill>
              </a:rPr>
              <a:t> </a:t>
            </a:r>
            <a:r>
              <a:rPr spc="-10" dirty="0">
                <a:solidFill>
                  <a:srgbClr val="006FC0"/>
                </a:solidFill>
              </a:rPr>
              <a:t>reporting</a:t>
            </a:r>
          </a:p>
        </p:txBody>
      </p:sp>
      <p:sp>
        <p:nvSpPr>
          <p:cNvPr id="3" name="object 3"/>
          <p:cNvSpPr txBox="1"/>
          <p:nvPr/>
        </p:nvSpPr>
        <p:spPr>
          <a:xfrm>
            <a:off x="606044" y="1275080"/>
            <a:ext cx="7918450" cy="4233545"/>
          </a:xfrm>
          <a:prstGeom prst="rect">
            <a:avLst/>
          </a:prstGeom>
        </p:spPr>
        <p:txBody>
          <a:bodyPr vert="horz" wrap="square" lIns="0" tIns="13335" rIns="0" bIns="0" rtlCol="0">
            <a:spAutoFit/>
          </a:bodyPr>
          <a:lstStyle/>
          <a:p>
            <a:pPr marL="355600" marR="373380" indent="-342900" algn="just">
              <a:lnSpc>
                <a:spcPct val="100000"/>
              </a:lnSpc>
              <a:spcBef>
                <a:spcPts val="105"/>
              </a:spcBef>
              <a:buFont typeface="Arial"/>
              <a:buChar char="•"/>
              <a:tabLst>
                <a:tab pos="355600" algn="l"/>
              </a:tabLst>
            </a:pPr>
            <a:r>
              <a:rPr sz="2000" dirty="0">
                <a:latin typeface="Calibri"/>
                <a:cs typeface="Calibri"/>
              </a:rPr>
              <a:t>A </a:t>
            </a:r>
            <a:r>
              <a:rPr sz="2000" b="1" dirty="0">
                <a:latin typeface="Calibri"/>
                <a:cs typeface="Calibri"/>
              </a:rPr>
              <a:t>major function of </a:t>
            </a:r>
            <a:r>
              <a:rPr sz="2000" b="1" spc="-10" dirty="0">
                <a:latin typeface="Calibri"/>
                <a:cs typeface="Calibri"/>
              </a:rPr>
              <a:t>corporate </a:t>
            </a:r>
            <a:r>
              <a:rPr sz="2000" b="1" spc="-5" dirty="0">
                <a:latin typeface="Calibri"/>
                <a:cs typeface="Calibri"/>
              </a:rPr>
              <a:t>reporting </a:t>
            </a:r>
            <a:r>
              <a:rPr sz="2000" dirty="0">
                <a:latin typeface="Calibri"/>
                <a:cs typeface="Calibri"/>
              </a:rPr>
              <a:t>is </a:t>
            </a:r>
            <a:r>
              <a:rPr sz="2000" spc="-15" dirty="0">
                <a:latin typeface="Calibri"/>
                <a:cs typeface="Calibri"/>
              </a:rPr>
              <a:t>to </a:t>
            </a:r>
            <a:r>
              <a:rPr sz="2000" spc="-10" dirty="0">
                <a:latin typeface="Calibri"/>
                <a:cs typeface="Calibri"/>
              </a:rPr>
              <a:t>provide </a:t>
            </a:r>
            <a:r>
              <a:rPr sz="2000" dirty="0">
                <a:latin typeface="Calibri"/>
                <a:cs typeface="Calibri"/>
              </a:rPr>
              <a:t>all </a:t>
            </a:r>
            <a:r>
              <a:rPr sz="2000" spc="-15" dirty="0">
                <a:latin typeface="Calibri"/>
                <a:cs typeface="Calibri"/>
              </a:rPr>
              <a:t>stakeholders  </a:t>
            </a:r>
            <a:r>
              <a:rPr sz="2000" spc="-5" dirty="0">
                <a:latin typeface="Calibri"/>
                <a:cs typeface="Calibri"/>
              </a:rPr>
              <a:t>with </a:t>
            </a:r>
            <a:r>
              <a:rPr sz="2000" dirty="0">
                <a:latin typeface="Calibri"/>
                <a:cs typeface="Calibri"/>
              </a:rPr>
              <a:t>the </a:t>
            </a:r>
            <a:r>
              <a:rPr sz="2000" spc="-10" dirty="0">
                <a:latin typeface="Calibri"/>
                <a:cs typeface="Calibri"/>
              </a:rPr>
              <a:t>information </a:t>
            </a:r>
            <a:r>
              <a:rPr sz="2000" spc="-5" dirty="0">
                <a:latin typeface="Calibri"/>
                <a:cs typeface="Calibri"/>
              </a:rPr>
              <a:t>they </a:t>
            </a:r>
            <a:r>
              <a:rPr sz="2000" spc="-10" dirty="0">
                <a:latin typeface="Calibri"/>
                <a:cs typeface="Calibri"/>
              </a:rPr>
              <a:t>require </a:t>
            </a:r>
            <a:r>
              <a:rPr sz="2000" spc="-15" dirty="0">
                <a:latin typeface="Calibri"/>
                <a:cs typeface="Calibri"/>
              </a:rPr>
              <a:t>to </a:t>
            </a:r>
            <a:r>
              <a:rPr sz="2000" dirty="0">
                <a:latin typeface="Calibri"/>
                <a:cs typeface="Calibri"/>
              </a:rPr>
              <a:t>conduct </a:t>
            </a:r>
            <a:r>
              <a:rPr sz="2000" spc="-5" dirty="0">
                <a:latin typeface="Calibri"/>
                <a:cs typeface="Calibri"/>
              </a:rPr>
              <a:t>business transactions </a:t>
            </a:r>
            <a:r>
              <a:rPr sz="2000" dirty="0">
                <a:latin typeface="Calibri"/>
                <a:cs typeface="Calibri"/>
              </a:rPr>
              <a:t>— </a:t>
            </a:r>
            <a:r>
              <a:rPr sz="2000" dirty="0">
                <a:solidFill>
                  <a:srgbClr val="006FC0"/>
                </a:solidFill>
                <a:latin typeface="Calibri"/>
                <a:cs typeface="Calibri"/>
              </a:rPr>
              <a:t> </a:t>
            </a:r>
            <a:r>
              <a:rPr sz="2000" b="1" spc="-5" dirty="0">
                <a:solidFill>
                  <a:srgbClr val="006FC0"/>
                </a:solidFill>
                <a:latin typeface="Calibri"/>
                <a:cs typeface="Calibri"/>
              </a:rPr>
              <a:t>“information function” </a:t>
            </a:r>
            <a:r>
              <a:rPr sz="2000" dirty="0">
                <a:latin typeface="Calibri"/>
                <a:cs typeface="Calibri"/>
              </a:rPr>
              <a:t>of </a:t>
            </a:r>
            <a:r>
              <a:rPr sz="2000" spc="-15" dirty="0">
                <a:latin typeface="Calibri"/>
                <a:cs typeface="Calibri"/>
              </a:rPr>
              <a:t>corporate</a:t>
            </a:r>
            <a:r>
              <a:rPr sz="2000" spc="-65" dirty="0">
                <a:latin typeface="Calibri"/>
                <a:cs typeface="Calibri"/>
              </a:rPr>
              <a:t> </a:t>
            </a:r>
            <a:r>
              <a:rPr sz="2000" spc="-5" dirty="0">
                <a:latin typeface="Calibri"/>
                <a:cs typeface="Calibri"/>
              </a:rPr>
              <a:t>reporting.</a:t>
            </a:r>
            <a:endParaRPr sz="2000" dirty="0">
              <a:latin typeface="Calibri"/>
              <a:cs typeface="Calibri"/>
            </a:endParaRPr>
          </a:p>
          <a:p>
            <a:pPr marL="355600" indent="-342900">
              <a:lnSpc>
                <a:spcPct val="100000"/>
              </a:lnSpc>
              <a:spcBef>
                <a:spcPts val="1680"/>
              </a:spcBef>
              <a:buFont typeface="Arial"/>
              <a:buChar char="•"/>
              <a:tabLst>
                <a:tab pos="354965" algn="l"/>
                <a:tab pos="355600" algn="l"/>
              </a:tabLst>
            </a:pPr>
            <a:r>
              <a:rPr sz="2000" spc="-15" dirty="0">
                <a:solidFill>
                  <a:srgbClr val="006FC0"/>
                </a:solidFill>
                <a:latin typeface="Calibri"/>
                <a:cs typeface="Calibri"/>
              </a:rPr>
              <a:t>Accountability, transparency, </a:t>
            </a:r>
            <a:r>
              <a:rPr sz="2000" spc="-5" dirty="0">
                <a:solidFill>
                  <a:srgbClr val="006FC0"/>
                </a:solidFill>
                <a:latin typeface="Calibri"/>
                <a:cs typeface="Calibri"/>
              </a:rPr>
              <a:t>future business</a:t>
            </a:r>
            <a:r>
              <a:rPr sz="2000" spc="10" dirty="0">
                <a:solidFill>
                  <a:srgbClr val="006FC0"/>
                </a:solidFill>
                <a:latin typeface="Calibri"/>
                <a:cs typeface="Calibri"/>
              </a:rPr>
              <a:t> </a:t>
            </a:r>
            <a:r>
              <a:rPr sz="2000" spc="-10" dirty="0">
                <a:solidFill>
                  <a:srgbClr val="006FC0"/>
                </a:solidFill>
                <a:latin typeface="Calibri"/>
                <a:cs typeface="Calibri"/>
              </a:rPr>
              <a:t>ventures</a:t>
            </a:r>
            <a:r>
              <a:rPr sz="2000" spc="-10" dirty="0">
                <a:latin typeface="Calibri"/>
                <a:cs typeface="Calibri"/>
              </a:rPr>
              <a:t>.</a:t>
            </a:r>
            <a:endParaRPr sz="2000" dirty="0">
              <a:latin typeface="Calibri"/>
              <a:cs typeface="Calibri"/>
            </a:endParaRPr>
          </a:p>
          <a:p>
            <a:pPr marL="355600" marR="602615" indent="-342900">
              <a:lnSpc>
                <a:spcPct val="100000"/>
              </a:lnSpc>
              <a:spcBef>
                <a:spcPts val="1680"/>
              </a:spcBef>
              <a:buFont typeface="Arial"/>
              <a:buChar char="•"/>
              <a:tabLst>
                <a:tab pos="354965" algn="l"/>
                <a:tab pos="355600" algn="l"/>
              </a:tabLst>
            </a:pPr>
            <a:r>
              <a:rPr sz="2000" spc="-5" dirty="0">
                <a:solidFill>
                  <a:srgbClr val="006FC0"/>
                </a:solidFill>
                <a:latin typeface="Calibri"/>
                <a:cs typeface="Calibri"/>
              </a:rPr>
              <a:t>Confidence </a:t>
            </a:r>
            <a:r>
              <a:rPr sz="2000" dirty="0">
                <a:solidFill>
                  <a:srgbClr val="006FC0"/>
                </a:solidFill>
                <a:latin typeface="Calibri"/>
                <a:cs typeface="Calibri"/>
              </a:rPr>
              <a:t>in </a:t>
            </a:r>
            <a:r>
              <a:rPr sz="2000" spc="-20" dirty="0">
                <a:solidFill>
                  <a:srgbClr val="006FC0"/>
                </a:solidFill>
                <a:latin typeface="Calibri"/>
                <a:cs typeface="Calibri"/>
              </a:rPr>
              <a:t>investors </a:t>
            </a:r>
            <a:r>
              <a:rPr sz="2000" dirty="0">
                <a:solidFill>
                  <a:srgbClr val="006FC0"/>
                </a:solidFill>
                <a:latin typeface="Calibri"/>
                <a:cs typeface="Calibri"/>
              </a:rPr>
              <a:t>and </a:t>
            </a:r>
            <a:r>
              <a:rPr sz="2000" spc="-5" dirty="0">
                <a:solidFill>
                  <a:srgbClr val="006FC0"/>
                </a:solidFill>
                <a:latin typeface="Calibri"/>
                <a:cs typeface="Calibri"/>
              </a:rPr>
              <a:t>other </a:t>
            </a:r>
            <a:r>
              <a:rPr sz="2000" spc="-15" dirty="0">
                <a:solidFill>
                  <a:srgbClr val="006FC0"/>
                </a:solidFill>
                <a:latin typeface="Calibri"/>
                <a:cs typeface="Calibri"/>
              </a:rPr>
              <a:t>stakeholders, </a:t>
            </a:r>
            <a:r>
              <a:rPr sz="2000" spc="-10" dirty="0">
                <a:solidFill>
                  <a:srgbClr val="006FC0"/>
                </a:solidFill>
                <a:latin typeface="Calibri"/>
                <a:cs typeface="Calibri"/>
              </a:rPr>
              <a:t>better </a:t>
            </a:r>
            <a:r>
              <a:rPr sz="2000" dirty="0">
                <a:solidFill>
                  <a:srgbClr val="006FC0"/>
                </a:solidFill>
                <a:latin typeface="Calibri"/>
                <a:cs typeface="Calibri"/>
              </a:rPr>
              <a:t>access </a:t>
            </a:r>
            <a:r>
              <a:rPr sz="2000" spc="-15" dirty="0">
                <a:solidFill>
                  <a:srgbClr val="006FC0"/>
                </a:solidFill>
                <a:latin typeface="Calibri"/>
                <a:cs typeface="Calibri"/>
              </a:rPr>
              <a:t>to  </a:t>
            </a:r>
            <a:r>
              <a:rPr sz="2000" dirty="0">
                <a:solidFill>
                  <a:srgbClr val="006FC0"/>
                </a:solidFill>
                <a:latin typeface="Calibri"/>
                <a:cs typeface="Calibri"/>
              </a:rPr>
              <a:t>financing, </a:t>
            </a:r>
            <a:r>
              <a:rPr sz="2000" spc="-10" dirty="0">
                <a:solidFill>
                  <a:srgbClr val="006FC0"/>
                </a:solidFill>
                <a:latin typeface="Calibri"/>
                <a:cs typeface="Calibri"/>
              </a:rPr>
              <a:t>lower cost </a:t>
            </a:r>
            <a:r>
              <a:rPr sz="2000" spc="-5" dirty="0">
                <a:solidFill>
                  <a:srgbClr val="006FC0"/>
                </a:solidFill>
                <a:latin typeface="Calibri"/>
                <a:cs typeface="Calibri"/>
              </a:rPr>
              <a:t>of capital</a:t>
            </a:r>
            <a:r>
              <a:rPr sz="2000" spc="-5" dirty="0">
                <a:latin typeface="Calibri"/>
                <a:cs typeface="Calibri"/>
              </a:rPr>
              <a:t>, </a:t>
            </a:r>
            <a:r>
              <a:rPr sz="2000" spc="-10" dirty="0">
                <a:latin typeface="Calibri"/>
                <a:cs typeface="Calibri"/>
              </a:rPr>
              <a:t>better relations </a:t>
            </a:r>
            <a:r>
              <a:rPr sz="2000" spc="-5" dirty="0">
                <a:latin typeface="Calibri"/>
                <a:cs typeface="Calibri"/>
              </a:rPr>
              <a:t>with </a:t>
            </a:r>
            <a:r>
              <a:rPr sz="2000" spc="-15" dirty="0">
                <a:solidFill>
                  <a:srgbClr val="006FC0"/>
                </a:solidFill>
                <a:latin typeface="Calibri"/>
                <a:cs typeface="Calibri"/>
              </a:rPr>
              <a:t>customers </a:t>
            </a:r>
            <a:r>
              <a:rPr sz="2000" dirty="0">
                <a:solidFill>
                  <a:srgbClr val="006FC0"/>
                </a:solidFill>
                <a:latin typeface="Calibri"/>
                <a:cs typeface="Calibri"/>
              </a:rPr>
              <a:t>and  </a:t>
            </a:r>
            <a:r>
              <a:rPr sz="2000" spc="-10" dirty="0">
                <a:solidFill>
                  <a:srgbClr val="006FC0"/>
                </a:solidFill>
                <a:latin typeface="Calibri"/>
                <a:cs typeface="Calibri"/>
              </a:rPr>
              <a:t>suppliers</a:t>
            </a:r>
            <a:r>
              <a:rPr sz="2000" spc="-10" dirty="0">
                <a:latin typeface="Calibri"/>
                <a:cs typeface="Calibri"/>
              </a:rPr>
              <a:t>, greater </a:t>
            </a:r>
            <a:r>
              <a:rPr sz="2000" spc="-5" dirty="0">
                <a:solidFill>
                  <a:srgbClr val="006FC0"/>
                </a:solidFill>
                <a:latin typeface="Calibri"/>
                <a:cs typeface="Calibri"/>
              </a:rPr>
              <a:t>trust </a:t>
            </a:r>
            <a:r>
              <a:rPr sz="2000" spc="-10" dirty="0">
                <a:solidFill>
                  <a:srgbClr val="006FC0"/>
                </a:solidFill>
                <a:latin typeface="Calibri"/>
                <a:cs typeface="Calibri"/>
              </a:rPr>
              <a:t>from</a:t>
            </a:r>
            <a:r>
              <a:rPr sz="2000" spc="40" dirty="0">
                <a:solidFill>
                  <a:srgbClr val="006FC0"/>
                </a:solidFill>
                <a:latin typeface="Calibri"/>
                <a:cs typeface="Calibri"/>
              </a:rPr>
              <a:t> </a:t>
            </a:r>
            <a:r>
              <a:rPr sz="2000" spc="-5" dirty="0">
                <a:solidFill>
                  <a:srgbClr val="006FC0"/>
                </a:solidFill>
                <a:latin typeface="Calibri"/>
                <a:cs typeface="Calibri"/>
              </a:rPr>
              <a:t>employees</a:t>
            </a:r>
            <a:r>
              <a:rPr sz="2000" spc="-5" dirty="0">
                <a:latin typeface="Calibri"/>
                <a:cs typeface="Calibri"/>
              </a:rPr>
              <a:t>.</a:t>
            </a:r>
            <a:endParaRPr sz="2000" dirty="0">
              <a:latin typeface="Calibri"/>
              <a:cs typeface="Calibri"/>
            </a:endParaRPr>
          </a:p>
          <a:p>
            <a:pPr marL="355600" marR="193675" indent="-342900">
              <a:lnSpc>
                <a:spcPct val="100000"/>
              </a:lnSpc>
              <a:spcBef>
                <a:spcPts val="1680"/>
              </a:spcBef>
              <a:buFont typeface="Arial"/>
              <a:buChar char="•"/>
              <a:tabLst>
                <a:tab pos="354965" algn="l"/>
                <a:tab pos="355600" algn="l"/>
              </a:tabLst>
            </a:pPr>
            <a:r>
              <a:rPr sz="2000" dirty="0">
                <a:latin typeface="Calibri"/>
                <a:cs typeface="Calibri"/>
              </a:rPr>
              <a:t>But </a:t>
            </a:r>
            <a:r>
              <a:rPr sz="2000" spc="-5" dirty="0">
                <a:latin typeface="Calibri"/>
                <a:cs typeface="Calibri"/>
              </a:rPr>
              <a:t>also </a:t>
            </a:r>
            <a:r>
              <a:rPr sz="2000" dirty="0">
                <a:latin typeface="Calibri"/>
                <a:cs typeface="Calibri"/>
              </a:rPr>
              <a:t>a </a:t>
            </a:r>
            <a:r>
              <a:rPr sz="2000" b="1" spc="-10" dirty="0">
                <a:solidFill>
                  <a:srgbClr val="006FC0"/>
                </a:solidFill>
                <a:latin typeface="Calibri"/>
                <a:cs typeface="Calibri"/>
              </a:rPr>
              <a:t>“transformation </a:t>
            </a:r>
            <a:r>
              <a:rPr sz="2000" b="1" dirty="0">
                <a:solidFill>
                  <a:srgbClr val="006FC0"/>
                </a:solidFill>
                <a:latin typeface="Calibri"/>
                <a:cs typeface="Calibri"/>
              </a:rPr>
              <a:t>function”</a:t>
            </a:r>
            <a:r>
              <a:rPr sz="2000" dirty="0">
                <a:latin typeface="Calibri"/>
                <a:cs typeface="Calibri"/>
              </a:rPr>
              <a:t>: </a:t>
            </a:r>
            <a:r>
              <a:rPr sz="2000" spc="-15" dirty="0">
                <a:latin typeface="Calibri"/>
                <a:cs typeface="Calibri"/>
              </a:rPr>
              <a:t>stakeholders </a:t>
            </a:r>
            <a:r>
              <a:rPr sz="2000" spc="-10" dirty="0">
                <a:latin typeface="Calibri"/>
                <a:cs typeface="Calibri"/>
              </a:rPr>
              <a:t>are </a:t>
            </a:r>
            <a:r>
              <a:rPr sz="2000" dirty="0">
                <a:latin typeface="Calibri"/>
                <a:cs typeface="Calibri"/>
              </a:rPr>
              <a:t>able </a:t>
            </a:r>
            <a:r>
              <a:rPr sz="2000" spc="-15" dirty="0">
                <a:latin typeface="Calibri"/>
                <a:cs typeface="Calibri"/>
              </a:rPr>
              <a:t>to </a:t>
            </a:r>
            <a:r>
              <a:rPr sz="2000" spc="-10" dirty="0">
                <a:latin typeface="Calibri"/>
                <a:cs typeface="Calibri"/>
              </a:rPr>
              <a:t>receive  </a:t>
            </a:r>
            <a:r>
              <a:rPr sz="2000" dirty="0">
                <a:latin typeface="Calibri"/>
                <a:cs typeface="Calibri"/>
              </a:rPr>
              <a:t>and </a:t>
            </a:r>
            <a:r>
              <a:rPr sz="2000" spc="-15" dirty="0">
                <a:latin typeface="Calibri"/>
                <a:cs typeface="Calibri"/>
              </a:rPr>
              <a:t>evaluate </a:t>
            </a:r>
            <a:r>
              <a:rPr sz="2000" dirty="0">
                <a:latin typeface="Calibri"/>
                <a:cs typeface="Calibri"/>
              </a:rPr>
              <a:t>the </a:t>
            </a:r>
            <a:r>
              <a:rPr sz="2000" spc="-10" dirty="0">
                <a:latin typeface="Calibri"/>
                <a:cs typeface="Calibri"/>
              </a:rPr>
              <a:t>information to </a:t>
            </a:r>
            <a:r>
              <a:rPr sz="2000" dirty="0">
                <a:latin typeface="Calibri"/>
                <a:cs typeface="Calibri"/>
              </a:rPr>
              <a:t>try </a:t>
            </a:r>
            <a:r>
              <a:rPr sz="2000" spc="-10" dirty="0">
                <a:latin typeface="Calibri"/>
                <a:cs typeface="Calibri"/>
              </a:rPr>
              <a:t>to </a:t>
            </a:r>
            <a:r>
              <a:rPr sz="2000" spc="-5" dirty="0">
                <a:latin typeface="Calibri"/>
                <a:cs typeface="Calibri"/>
              </a:rPr>
              <a:t>actively bring </a:t>
            </a:r>
            <a:r>
              <a:rPr sz="2000" dirty="0">
                <a:latin typeface="Calibri"/>
                <a:cs typeface="Calibri"/>
              </a:rPr>
              <a:t>change </a:t>
            </a:r>
            <a:r>
              <a:rPr sz="2000" spc="-10" dirty="0">
                <a:latin typeface="Calibri"/>
                <a:cs typeface="Calibri"/>
              </a:rPr>
              <a:t>where </a:t>
            </a:r>
            <a:r>
              <a:rPr sz="2000" spc="-5" dirty="0">
                <a:latin typeface="Calibri"/>
                <a:cs typeface="Calibri"/>
              </a:rPr>
              <a:t>they  see opportunities </a:t>
            </a:r>
            <a:r>
              <a:rPr sz="2000" spc="-15" dirty="0">
                <a:latin typeface="Calibri"/>
                <a:cs typeface="Calibri"/>
              </a:rPr>
              <a:t>to </a:t>
            </a:r>
            <a:r>
              <a:rPr sz="2000" spc="-5" dirty="0">
                <a:latin typeface="Calibri"/>
                <a:cs typeface="Calibri"/>
              </a:rPr>
              <a:t>influence </a:t>
            </a:r>
            <a:r>
              <a:rPr sz="2000" spc="-15" dirty="0">
                <a:latin typeface="Calibri"/>
                <a:cs typeface="Calibri"/>
              </a:rPr>
              <a:t>corporate</a:t>
            </a:r>
            <a:r>
              <a:rPr sz="2000" spc="15" dirty="0">
                <a:latin typeface="Calibri"/>
                <a:cs typeface="Calibri"/>
              </a:rPr>
              <a:t> </a:t>
            </a:r>
            <a:r>
              <a:rPr sz="2000" spc="-30" dirty="0">
                <a:latin typeface="Calibri"/>
                <a:cs typeface="Calibri"/>
              </a:rPr>
              <a:t>behaviour.</a:t>
            </a:r>
            <a:endParaRPr sz="2000" dirty="0">
              <a:latin typeface="Calibri"/>
              <a:cs typeface="Calibri"/>
            </a:endParaRPr>
          </a:p>
          <a:p>
            <a:pPr marR="5080" algn="r">
              <a:lnSpc>
                <a:spcPct val="100000"/>
              </a:lnSpc>
              <a:spcBef>
                <a:spcPts val="1685"/>
              </a:spcBef>
            </a:pPr>
            <a:r>
              <a:rPr sz="2000" dirty="0">
                <a:latin typeface="Calibri"/>
                <a:cs typeface="Calibri"/>
              </a:rPr>
              <a:t>Source: IMA</a:t>
            </a:r>
            <a:r>
              <a:rPr sz="2000" spc="-90" dirty="0">
                <a:latin typeface="Calibri"/>
                <a:cs typeface="Calibri"/>
              </a:rPr>
              <a:t> </a:t>
            </a:r>
            <a:r>
              <a:rPr sz="2000" dirty="0">
                <a:latin typeface="Calibri"/>
                <a:cs typeface="Calibri"/>
              </a:rPr>
              <a:t>(2016)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9348" y="197611"/>
            <a:ext cx="5847080" cy="635000"/>
          </a:xfrm>
          <a:prstGeom prst="rect">
            <a:avLst/>
          </a:prstGeom>
        </p:spPr>
        <p:txBody>
          <a:bodyPr vert="horz" wrap="square" lIns="0" tIns="12065" rIns="0" bIns="0" rtlCol="0">
            <a:spAutoFit/>
          </a:bodyPr>
          <a:lstStyle/>
          <a:p>
            <a:pPr marL="12700">
              <a:lnSpc>
                <a:spcPct val="100000"/>
              </a:lnSpc>
              <a:spcBef>
                <a:spcPts val="95"/>
              </a:spcBef>
            </a:pPr>
            <a:r>
              <a:rPr spc="-20" dirty="0">
                <a:solidFill>
                  <a:srgbClr val="000000"/>
                </a:solidFill>
              </a:rPr>
              <a:t>Beyond </a:t>
            </a:r>
            <a:r>
              <a:rPr spc="-5" dirty="0">
                <a:solidFill>
                  <a:srgbClr val="000000"/>
                </a:solidFill>
              </a:rPr>
              <a:t>financial</a:t>
            </a:r>
            <a:r>
              <a:rPr spc="-30" dirty="0">
                <a:solidFill>
                  <a:srgbClr val="000000"/>
                </a:solidFill>
              </a:rPr>
              <a:t> </a:t>
            </a:r>
            <a:r>
              <a:rPr spc="-25" dirty="0">
                <a:solidFill>
                  <a:srgbClr val="000000"/>
                </a:solidFill>
              </a:rPr>
              <a:t>statements</a:t>
            </a:r>
          </a:p>
        </p:txBody>
      </p:sp>
      <p:sp>
        <p:nvSpPr>
          <p:cNvPr id="3" name="object 3"/>
          <p:cNvSpPr txBox="1"/>
          <p:nvPr/>
        </p:nvSpPr>
        <p:spPr>
          <a:xfrm>
            <a:off x="535940" y="1130630"/>
            <a:ext cx="7688580" cy="4825365"/>
          </a:xfrm>
          <a:prstGeom prst="rect">
            <a:avLst/>
          </a:prstGeom>
        </p:spPr>
        <p:txBody>
          <a:bodyPr vert="horz" wrap="square" lIns="0" tIns="12065" rIns="0" bIns="0" rtlCol="0">
            <a:spAutoFit/>
          </a:bodyPr>
          <a:lstStyle/>
          <a:p>
            <a:pPr marL="355600" marR="97155" indent="-342900">
              <a:lnSpc>
                <a:spcPct val="100000"/>
              </a:lnSpc>
              <a:spcBef>
                <a:spcPts val="95"/>
              </a:spcBef>
              <a:buFont typeface="Arial"/>
              <a:buChar char="•"/>
              <a:tabLst>
                <a:tab pos="355600" algn="l"/>
                <a:tab pos="356235" algn="l"/>
              </a:tabLst>
            </a:pPr>
            <a:r>
              <a:rPr sz="2200" b="1" spc="-20" dirty="0">
                <a:latin typeface="Calibri"/>
                <a:cs typeface="Calibri"/>
              </a:rPr>
              <a:t>Corporate </a:t>
            </a:r>
            <a:r>
              <a:rPr sz="2200" b="1" spc="-10" dirty="0">
                <a:latin typeface="Calibri"/>
                <a:cs typeface="Calibri"/>
              </a:rPr>
              <a:t>reporting has undergone various </a:t>
            </a:r>
            <a:r>
              <a:rPr sz="2200" b="1" spc="-15" dirty="0">
                <a:latin typeface="Calibri"/>
                <a:cs typeface="Calibri"/>
              </a:rPr>
              <a:t>transformations </a:t>
            </a:r>
            <a:r>
              <a:rPr sz="2200" spc="-20" dirty="0">
                <a:latin typeface="Calibri"/>
                <a:cs typeface="Calibri"/>
              </a:rPr>
              <a:t>to  </a:t>
            </a:r>
            <a:r>
              <a:rPr sz="2200" spc="-5" dirty="0">
                <a:latin typeface="Calibri"/>
                <a:cs typeface="Calibri"/>
              </a:rPr>
              <a:t>adapt </a:t>
            </a:r>
            <a:r>
              <a:rPr sz="2200" spc="-20" dirty="0">
                <a:latin typeface="Calibri"/>
                <a:cs typeface="Calibri"/>
              </a:rPr>
              <a:t>to </a:t>
            </a:r>
            <a:r>
              <a:rPr sz="2200" spc="-5" dirty="0">
                <a:latin typeface="Calibri"/>
                <a:cs typeface="Calibri"/>
              </a:rPr>
              <a:t>a changing </a:t>
            </a:r>
            <a:r>
              <a:rPr sz="2200" spc="-10" dirty="0">
                <a:latin typeface="Calibri"/>
                <a:cs typeface="Calibri"/>
              </a:rPr>
              <a:t>landscape </a:t>
            </a:r>
            <a:r>
              <a:rPr sz="2200" spc="-5" dirty="0">
                <a:latin typeface="Calibri"/>
                <a:cs typeface="Calibri"/>
              </a:rPr>
              <a:t>and </a:t>
            </a:r>
            <a:r>
              <a:rPr sz="2200" spc="-20" dirty="0">
                <a:latin typeface="Calibri"/>
                <a:cs typeface="Calibri"/>
              </a:rPr>
              <a:t>to </a:t>
            </a:r>
            <a:r>
              <a:rPr sz="2200" spc="-5" dirty="0">
                <a:latin typeface="Calibri"/>
                <a:cs typeface="Calibri"/>
              </a:rPr>
              <a:t>the </a:t>
            </a:r>
            <a:r>
              <a:rPr sz="2200" spc="-10" dirty="0">
                <a:latin typeface="Calibri"/>
                <a:cs typeface="Calibri"/>
              </a:rPr>
              <a:t>information needs </a:t>
            </a:r>
            <a:r>
              <a:rPr sz="2200" spc="-5" dirty="0">
                <a:latin typeface="Calibri"/>
                <a:cs typeface="Calibri"/>
              </a:rPr>
              <a:t>of  </a:t>
            </a:r>
            <a:r>
              <a:rPr sz="2200" spc="-20" dirty="0">
                <a:latin typeface="Calibri"/>
                <a:cs typeface="Calibri"/>
              </a:rPr>
              <a:t>different</a:t>
            </a:r>
            <a:r>
              <a:rPr sz="2200" spc="5" dirty="0">
                <a:latin typeface="Calibri"/>
                <a:cs typeface="Calibri"/>
              </a:rPr>
              <a:t> </a:t>
            </a:r>
            <a:r>
              <a:rPr sz="2200" spc="-15" dirty="0">
                <a:latin typeface="Calibri"/>
                <a:cs typeface="Calibri"/>
              </a:rPr>
              <a:t>stakeholders.</a:t>
            </a:r>
            <a:endParaRPr sz="2200">
              <a:latin typeface="Calibri"/>
              <a:cs typeface="Calibri"/>
            </a:endParaRPr>
          </a:p>
          <a:p>
            <a:pPr marL="355600" marR="5080" indent="-342900">
              <a:lnSpc>
                <a:spcPct val="100000"/>
              </a:lnSpc>
              <a:spcBef>
                <a:spcPts val="1530"/>
              </a:spcBef>
              <a:buFont typeface="Arial"/>
              <a:buChar char="•"/>
              <a:tabLst>
                <a:tab pos="355600" algn="l"/>
                <a:tab pos="356235" algn="l"/>
              </a:tabLst>
            </a:pPr>
            <a:r>
              <a:rPr sz="2200" b="1" spc="-15" dirty="0">
                <a:latin typeface="Calibri"/>
                <a:cs typeface="Calibri"/>
              </a:rPr>
              <a:t>Beyond </a:t>
            </a:r>
            <a:r>
              <a:rPr sz="2200" b="1" spc="-5" dirty="0">
                <a:latin typeface="Calibri"/>
                <a:cs typeface="Calibri"/>
              </a:rPr>
              <a:t>the basic financial </a:t>
            </a:r>
            <a:r>
              <a:rPr sz="2200" b="1" spc="-20" dirty="0">
                <a:latin typeface="Calibri"/>
                <a:cs typeface="Calibri"/>
              </a:rPr>
              <a:t>statements</a:t>
            </a:r>
            <a:r>
              <a:rPr sz="2200" spc="-20" dirty="0">
                <a:latin typeface="Calibri"/>
                <a:cs typeface="Calibri"/>
              </a:rPr>
              <a:t>… </a:t>
            </a:r>
            <a:r>
              <a:rPr sz="2200" spc="-5" dirty="0">
                <a:latin typeface="Calibri"/>
                <a:cs typeface="Calibri"/>
              </a:rPr>
              <a:t>such as </a:t>
            </a:r>
            <a:r>
              <a:rPr sz="2200" spc="-10" dirty="0">
                <a:latin typeface="Calibri"/>
                <a:cs typeface="Calibri"/>
              </a:rPr>
              <a:t>management  </a:t>
            </a:r>
            <a:r>
              <a:rPr sz="2200" spc="-25" dirty="0">
                <a:latin typeface="Calibri"/>
                <a:cs typeface="Calibri"/>
              </a:rPr>
              <a:t>commentary, </a:t>
            </a:r>
            <a:r>
              <a:rPr sz="2200" spc="-10" dirty="0">
                <a:latin typeface="Calibri"/>
                <a:cs typeface="Calibri"/>
              </a:rPr>
              <a:t>governance disclosures, </a:t>
            </a:r>
            <a:r>
              <a:rPr sz="2200" spc="-5" dirty="0">
                <a:latin typeface="Calibri"/>
                <a:cs typeface="Calibri"/>
              </a:rPr>
              <a:t>and </a:t>
            </a:r>
            <a:r>
              <a:rPr sz="2200" spc="-15" dirty="0">
                <a:latin typeface="Calibri"/>
                <a:cs typeface="Calibri"/>
              </a:rPr>
              <a:t>footnotes </a:t>
            </a:r>
            <a:r>
              <a:rPr sz="2200" spc="-20" dirty="0">
                <a:latin typeface="Calibri"/>
                <a:cs typeface="Calibri"/>
              </a:rPr>
              <a:t>to </a:t>
            </a:r>
            <a:r>
              <a:rPr sz="2200" spc="-5" dirty="0">
                <a:latin typeface="Calibri"/>
                <a:cs typeface="Calibri"/>
              </a:rPr>
              <a:t>the  </a:t>
            </a:r>
            <a:r>
              <a:rPr sz="2200" spc="-10" dirty="0">
                <a:latin typeface="Calibri"/>
                <a:cs typeface="Calibri"/>
              </a:rPr>
              <a:t>financial </a:t>
            </a:r>
            <a:r>
              <a:rPr sz="2200" spc="-15" dirty="0">
                <a:latin typeface="Calibri"/>
                <a:cs typeface="Calibri"/>
              </a:rPr>
              <a:t>statement, </a:t>
            </a:r>
            <a:r>
              <a:rPr sz="2200" spc="-10" dirty="0">
                <a:latin typeface="Calibri"/>
                <a:cs typeface="Calibri"/>
              </a:rPr>
              <a:t>external </a:t>
            </a:r>
            <a:r>
              <a:rPr sz="2200" dirty="0">
                <a:latin typeface="Calibri"/>
                <a:cs typeface="Calibri"/>
              </a:rPr>
              <a:t>auditing, </a:t>
            </a:r>
            <a:r>
              <a:rPr sz="2200" spc="-5" dirty="0">
                <a:latin typeface="Calibri"/>
                <a:cs typeface="Calibri"/>
              </a:rPr>
              <a:t>so </a:t>
            </a:r>
            <a:r>
              <a:rPr sz="2200" spc="-15" dirty="0">
                <a:latin typeface="Calibri"/>
                <a:cs typeface="Calibri"/>
              </a:rPr>
              <a:t>that </a:t>
            </a:r>
            <a:r>
              <a:rPr sz="2200" spc="-20" dirty="0">
                <a:latin typeface="Calibri"/>
                <a:cs typeface="Calibri"/>
              </a:rPr>
              <a:t>stakeholders </a:t>
            </a:r>
            <a:r>
              <a:rPr sz="2200" spc="-15" dirty="0">
                <a:latin typeface="Calibri"/>
                <a:cs typeface="Calibri"/>
              </a:rPr>
              <a:t>could  </a:t>
            </a:r>
            <a:r>
              <a:rPr sz="2200" spc="-20" dirty="0">
                <a:latin typeface="Calibri"/>
                <a:cs typeface="Calibri"/>
              </a:rPr>
              <a:t>have </a:t>
            </a:r>
            <a:r>
              <a:rPr sz="2200" spc="-5" dirty="0">
                <a:latin typeface="Calibri"/>
                <a:cs typeface="Calibri"/>
              </a:rPr>
              <a:t>a </a:t>
            </a:r>
            <a:r>
              <a:rPr sz="2200" spc="-20" dirty="0">
                <a:latin typeface="Calibri"/>
                <a:cs typeface="Calibri"/>
              </a:rPr>
              <a:t>better </a:t>
            </a:r>
            <a:r>
              <a:rPr sz="2200" spc="-15" dirty="0">
                <a:latin typeface="Calibri"/>
                <a:cs typeface="Calibri"/>
              </a:rPr>
              <a:t>understanding </a:t>
            </a:r>
            <a:r>
              <a:rPr sz="2200" spc="-5" dirty="0">
                <a:latin typeface="Calibri"/>
                <a:cs typeface="Calibri"/>
              </a:rPr>
              <a:t>of the </a:t>
            </a:r>
            <a:r>
              <a:rPr sz="2200" spc="-10" dirty="0">
                <a:latin typeface="Calibri"/>
                <a:cs typeface="Calibri"/>
              </a:rPr>
              <a:t>value-creation</a:t>
            </a:r>
            <a:r>
              <a:rPr sz="2200" spc="100" dirty="0">
                <a:latin typeface="Calibri"/>
                <a:cs typeface="Calibri"/>
              </a:rPr>
              <a:t> </a:t>
            </a:r>
            <a:r>
              <a:rPr sz="2200" spc="-10" dirty="0">
                <a:latin typeface="Calibri"/>
                <a:cs typeface="Calibri"/>
              </a:rPr>
              <a:t>process.</a:t>
            </a:r>
            <a:endParaRPr sz="2200">
              <a:latin typeface="Calibri"/>
              <a:cs typeface="Calibri"/>
            </a:endParaRPr>
          </a:p>
          <a:p>
            <a:pPr marL="355600" marR="436245" indent="-342900" algn="just">
              <a:lnSpc>
                <a:spcPct val="100000"/>
              </a:lnSpc>
              <a:spcBef>
                <a:spcPts val="1525"/>
              </a:spcBef>
              <a:buFont typeface="Arial"/>
              <a:buChar char="•"/>
              <a:tabLst>
                <a:tab pos="356235" algn="l"/>
              </a:tabLst>
            </a:pPr>
            <a:r>
              <a:rPr sz="2200" b="1" spc="-10" dirty="0">
                <a:solidFill>
                  <a:srgbClr val="FF0000"/>
                </a:solidFill>
                <a:latin typeface="Calibri"/>
                <a:cs typeface="Calibri"/>
              </a:rPr>
              <a:t>Users </a:t>
            </a:r>
            <a:r>
              <a:rPr sz="2200" b="1" spc="-5" dirty="0">
                <a:solidFill>
                  <a:srgbClr val="FF0000"/>
                </a:solidFill>
                <a:latin typeface="Calibri"/>
                <a:cs typeface="Calibri"/>
              </a:rPr>
              <a:t>of </a:t>
            </a:r>
            <a:r>
              <a:rPr sz="2200" b="1" spc="-20" dirty="0">
                <a:solidFill>
                  <a:srgbClr val="FF0000"/>
                </a:solidFill>
                <a:latin typeface="Calibri"/>
                <a:cs typeface="Calibri"/>
              </a:rPr>
              <a:t>corporate </a:t>
            </a:r>
            <a:r>
              <a:rPr sz="2200" b="1" spc="-15" dirty="0">
                <a:solidFill>
                  <a:srgbClr val="FF0000"/>
                </a:solidFill>
                <a:latin typeface="Calibri"/>
                <a:cs typeface="Calibri"/>
              </a:rPr>
              <a:t>reporting </a:t>
            </a:r>
            <a:r>
              <a:rPr sz="2200" b="1" spc="-10" dirty="0">
                <a:solidFill>
                  <a:srgbClr val="FF0000"/>
                </a:solidFill>
                <a:latin typeface="Calibri"/>
                <a:cs typeface="Calibri"/>
              </a:rPr>
              <a:t>still find the </a:t>
            </a:r>
            <a:r>
              <a:rPr sz="2200" b="1" spc="-15" dirty="0">
                <a:solidFill>
                  <a:srgbClr val="FF0000"/>
                </a:solidFill>
                <a:latin typeface="Calibri"/>
                <a:cs typeface="Calibri"/>
              </a:rPr>
              <a:t>information </a:t>
            </a:r>
            <a:r>
              <a:rPr sz="2200" b="1" spc="-20" dirty="0">
                <a:solidFill>
                  <a:srgbClr val="FF0000"/>
                </a:solidFill>
                <a:latin typeface="Calibri"/>
                <a:cs typeface="Calibri"/>
              </a:rPr>
              <a:t>to </a:t>
            </a:r>
            <a:r>
              <a:rPr sz="2200" b="1" spc="-5" dirty="0">
                <a:solidFill>
                  <a:srgbClr val="FF0000"/>
                </a:solidFill>
                <a:latin typeface="Calibri"/>
                <a:cs typeface="Calibri"/>
              </a:rPr>
              <a:t>be  </a:t>
            </a:r>
            <a:r>
              <a:rPr sz="2200" b="1" spc="-10" dirty="0">
                <a:solidFill>
                  <a:srgbClr val="FF0000"/>
                </a:solidFill>
                <a:latin typeface="Calibri"/>
                <a:cs typeface="Calibri"/>
              </a:rPr>
              <a:t>incomplete and </a:t>
            </a:r>
            <a:r>
              <a:rPr sz="2200" b="1" spc="-15" dirty="0">
                <a:solidFill>
                  <a:srgbClr val="FF0000"/>
                </a:solidFill>
                <a:latin typeface="Calibri"/>
                <a:cs typeface="Calibri"/>
              </a:rPr>
              <a:t>inadequate </a:t>
            </a:r>
            <a:r>
              <a:rPr sz="2200" b="1" spc="-5" dirty="0">
                <a:solidFill>
                  <a:srgbClr val="FF0000"/>
                </a:solidFill>
                <a:latin typeface="Calibri"/>
                <a:cs typeface="Calibri"/>
              </a:rPr>
              <a:t>in </a:t>
            </a:r>
            <a:r>
              <a:rPr sz="2200" b="1" spc="-10" dirty="0">
                <a:solidFill>
                  <a:srgbClr val="FF0000"/>
                </a:solidFill>
                <a:latin typeface="Calibri"/>
                <a:cs typeface="Calibri"/>
              </a:rPr>
              <a:t>explaining the value-creation  process </a:t>
            </a:r>
            <a:r>
              <a:rPr sz="2200" b="1" spc="-5" dirty="0">
                <a:solidFill>
                  <a:srgbClr val="FF0000"/>
                </a:solidFill>
                <a:latin typeface="Calibri"/>
                <a:cs typeface="Calibri"/>
              </a:rPr>
              <a:t>of an </a:t>
            </a:r>
            <a:r>
              <a:rPr sz="2200" b="1" spc="-15" dirty="0">
                <a:solidFill>
                  <a:srgbClr val="FF0000"/>
                </a:solidFill>
                <a:latin typeface="Calibri"/>
                <a:cs typeface="Calibri"/>
              </a:rPr>
              <a:t>organization </a:t>
            </a:r>
            <a:r>
              <a:rPr sz="2200" b="1" spc="-10" dirty="0">
                <a:solidFill>
                  <a:srgbClr val="FF0000"/>
                </a:solidFill>
                <a:latin typeface="Calibri"/>
                <a:cs typeface="Calibri"/>
              </a:rPr>
              <a:t>and </a:t>
            </a:r>
            <a:r>
              <a:rPr sz="2200" b="1" spc="-15" dirty="0">
                <a:solidFill>
                  <a:srgbClr val="FF0000"/>
                </a:solidFill>
                <a:latin typeface="Calibri"/>
                <a:cs typeface="Calibri"/>
              </a:rPr>
              <a:t>material </a:t>
            </a:r>
            <a:r>
              <a:rPr sz="2200" b="1" spc="-10" dirty="0">
                <a:solidFill>
                  <a:srgbClr val="FF0000"/>
                </a:solidFill>
                <a:latin typeface="Calibri"/>
                <a:cs typeface="Calibri"/>
              </a:rPr>
              <a:t>nonfinancial</a:t>
            </a:r>
            <a:r>
              <a:rPr sz="2200" b="1" spc="185" dirty="0">
                <a:solidFill>
                  <a:srgbClr val="FF0000"/>
                </a:solidFill>
                <a:latin typeface="Calibri"/>
                <a:cs typeface="Calibri"/>
              </a:rPr>
              <a:t> </a:t>
            </a:r>
            <a:r>
              <a:rPr sz="2200" b="1" spc="-10" dirty="0">
                <a:solidFill>
                  <a:srgbClr val="FF0000"/>
                </a:solidFill>
                <a:latin typeface="Calibri"/>
                <a:cs typeface="Calibri"/>
              </a:rPr>
              <a:t>risks.</a:t>
            </a:r>
            <a:endParaRPr sz="2200">
              <a:latin typeface="Calibri"/>
              <a:cs typeface="Calibri"/>
            </a:endParaRPr>
          </a:p>
          <a:p>
            <a:pPr>
              <a:lnSpc>
                <a:spcPct val="100000"/>
              </a:lnSpc>
            </a:pPr>
            <a:endParaRPr sz="2200">
              <a:latin typeface="Times New Roman"/>
              <a:cs typeface="Times New Roman"/>
            </a:endParaRPr>
          </a:p>
          <a:p>
            <a:pPr>
              <a:lnSpc>
                <a:spcPct val="100000"/>
              </a:lnSpc>
              <a:spcBef>
                <a:spcPts val="10"/>
              </a:spcBef>
            </a:pPr>
            <a:endParaRPr sz="2750">
              <a:latin typeface="Times New Roman"/>
              <a:cs typeface="Times New Roman"/>
            </a:endParaRPr>
          </a:p>
          <a:p>
            <a:pPr marL="12700">
              <a:lnSpc>
                <a:spcPct val="100000"/>
              </a:lnSpc>
            </a:pPr>
            <a:r>
              <a:rPr sz="2200" spc="-10" dirty="0">
                <a:latin typeface="Calibri"/>
                <a:cs typeface="Calibri"/>
              </a:rPr>
              <a:t>Source: </a:t>
            </a:r>
            <a:r>
              <a:rPr sz="2200" spc="-5" dirty="0">
                <a:latin typeface="Calibri"/>
                <a:cs typeface="Calibri"/>
              </a:rPr>
              <a:t>IMA (2016)</a:t>
            </a:r>
            <a:endParaRPr sz="2200">
              <a:latin typeface="Calibri"/>
              <a:cs typeface="Calibri"/>
            </a:endParaRPr>
          </a:p>
        </p:txBody>
      </p:sp>
      <p:sp>
        <p:nvSpPr>
          <p:cNvPr id="4" name="object 4"/>
          <p:cNvSpPr/>
          <p:nvPr/>
        </p:nvSpPr>
        <p:spPr>
          <a:xfrm>
            <a:off x="3054095" y="5085588"/>
            <a:ext cx="2484120" cy="136855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795771" y="5085588"/>
            <a:ext cx="2397252" cy="136855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9348" y="282905"/>
            <a:ext cx="5843270" cy="635000"/>
          </a:xfrm>
          <a:prstGeom prst="rect">
            <a:avLst/>
          </a:prstGeom>
        </p:spPr>
        <p:txBody>
          <a:bodyPr vert="horz" wrap="square" lIns="0" tIns="12065" rIns="0" bIns="0" rtlCol="0">
            <a:spAutoFit/>
          </a:bodyPr>
          <a:lstStyle/>
          <a:p>
            <a:pPr marL="12700">
              <a:lnSpc>
                <a:spcPct val="100000"/>
              </a:lnSpc>
              <a:spcBef>
                <a:spcPts val="95"/>
              </a:spcBef>
            </a:pPr>
            <a:r>
              <a:rPr spc="-20" dirty="0">
                <a:solidFill>
                  <a:srgbClr val="000000"/>
                </a:solidFill>
              </a:rPr>
              <a:t>Beyond </a:t>
            </a:r>
            <a:r>
              <a:rPr spc="-10" dirty="0">
                <a:solidFill>
                  <a:srgbClr val="000000"/>
                </a:solidFill>
              </a:rPr>
              <a:t>financial</a:t>
            </a:r>
            <a:r>
              <a:rPr spc="-15" dirty="0">
                <a:solidFill>
                  <a:srgbClr val="000000"/>
                </a:solidFill>
              </a:rPr>
              <a:t> </a:t>
            </a:r>
            <a:r>
              <a:rPr spc="-25" dirty="0">
                <a:solidFill>
                  <a:srgbClr val="000000"/>
                </a:solidFill>
              </a:rPr>
              <a:t>statements</a:t>
            </a:r>
          </a:p>
        </p:txBody>
      </p:sp>
      <p:sp>
        <p:nvSpPr>
          <p:cNvPr id="3" name="object 3"/>
          <p:cNvSpPr txBox="1"/>
          <p:nvPr/>
        </p:nvSpPr>
        <p:spPr>
          <a:xfrm>
            <a:off x="688340" y="1290065"/>
            <a:ext cx="5994400"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6FC0"/>
                </a:solidFill>
                <a:latin typeface="Calibri"/>
                <a:cs typeface="Calibri"/>
              </a:rPr>
              <a:t>The concept </a:t>
            </a:r>
            <a:r>
              <a:rPr sz="3200" b="1" dirty="0">
                <a:solidFill>
                  <a:srgbClr val="006FC0"/>
                </a:solidFill>
                <a:latin typeface="Calibri"/>
                <a:cs typeface="Calibri"/>
              </a:rPr>
              <a:t>of </a:t>
            </a:r>
            <a:r>
              <a:rPr sz="3200" b="1" spc="-10" dirty="0">
                <a:solidFill>
                  <a:srgbClr val="006FC0"/>
                </a:solidFill>
                <a:latin typeface="Calibri"/>
                <a:cs typeface="Calibri"/>
              </a:rPr>
              <a:t>value </a:t>
            </a:r>
            <a:r>
              <a:rPr sz="3200" b="1" dirty="0">
                <a:solidFill>
                  <a:srgbClr val="006FC0"/>
                </a:solidFill>
                <a:latin typeface="Calibri"/>
                <a:cs typeface="Calibri"/>
              </a:rPr>
              <a:t>has</a:t>
            </a:r>
            <a:r>
              <a:rPr sz="3200" b="1" spc="-50" dirty="0">
                <a:solidFill>
                  <a:srgbClr val="006FC0"/>
                </a:solidFill>
                <a:latin typeface="Calibri"/>
                <a:cs typeface="Calibri"/>
              </a:rPr>
              <a:t> </a:t>
            </a:r>
            <a:r>
              <a:rPr sz="3200" b="1" spc="-10" dirty="0">
                <a:solidFill>
                  <a:srgbClr val="006FC0"/>
                </a:solidFill>
                <a:latin typeface="Calibri"/>
                <a:cs typeface="Calibri"/>
              </a:rPr>
              <a:t>changed…</a:t>
            </a:r>
            <a:endParaRPr sz="3200">
              <a:latin typeface="Calibri"/>
              <a:cs typeface="Calibri"/>
            </a:endParaRPr>
          </a:p>
        </p:txBody>
      </p:sp>
      <p:sp>
        <p:nvSpPr>
          <p:cNvPr id="4" name="object 4"/>
          <p:cNvSpPr txBox="1"/>
          <p:nvPr/>
        </p:nvSpPr>
        <p:spPr>
          <a:xfrm>
            <a:off x="5697092" y="5259425"/>
            <a:ext cx="2908935" cy="513715"/>
          </a:xfrm>
          <a:prstGeom prst="rect">
            <a:avLst/>
          </a:prstGeom>
        </p:spPr>
        <p:txBody>
          <a:bodyPr vert="horz" wrap="square" lIns="0" tIns="12700" rIns="0" bIns="0" rtlCol="0">
            <a:spAutoFit/>
          </a:bodyPr>
          <a:lstStyle/>
          <a:p>
            <a:pPr marL="12700">
              <a:lnSpc>
                <a:spcPct val="100000"/>
              </a:lnSpc>
              <a:spcBef>
                <a:spcPts val="100"/>
              </a:spcBef>
            </a:pPr>
            <a:r>
              <a:rPr sz="3200" spc="-10" dirty="0">
                <a:latin typeface="Calibri"/>
                <a:cs typeface="Calibri"/>
              </a:rPr>
              <a:t>Source: </a:t>
            </a:r>
            <a:r>
              <a:rPr sz="3200" spc="-5" dirty="0">
                <a:latin typeface="Calibri"/>
                <a:cs typeface="Calibri"/>
              </a:rPr>
              <a:t>EY</a:t>
            </a:r>
            <a:r>
              <a:rPr sz="3200" spc="-70" dirty="0">
                <a:latin typeface="Calibri"/>
                <a:cs typeface="Calibri"/>
              </a:rPr>
              <a:t> </a:t>
            </a:r>
            <a:r>
              <a:rPr sz="3200" spc="-5" dirty="0">
                <a:latin typeface="Calibri"/>
                <a:cs typeface="Calibri"/>
              </a:rPr>
              <a:t>(2014)</a:t>
            </a:r>
            <a:endParaRPr sz="3200">
              <a:latin typeface="Calibri"/>
              <a:cs typeface="Calibri"/>
            </a:endParaRPr>
          </a:p>
        </p:txBody>
      </p:sp>
      <p:sp>
        <p:nvSpPr>
          <p:cNvPr id="5" name="object 5"/>
          <p:cNvSpPr/>
          <p:nvPr/>
        </p:nvSpPr>
        <p:spPr>
          <a:xfrm>
            <a:off x="640080" y="1845564"/>
            <a:ext cx="8020362" cy="347014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8166" y="124155"/>
            <a:ext cx="6886575" cy="635000"/>
          </a:xfrm>
          <a:prstGeom prst="rect">
            <a:avLst/>
          </a:prstGeom>
        </p:spPr>
        <p:txBody>
          <a:bodyPr vert="horz" wrap="square" lIns="0" tIns="12065" rIns="0" bIns="0" rtlCol="0">
            <a:spAutoFit/>
          </a:bodyPr>
          <a:lstStyle/>
          <a:p>
            <a:pPr marL="12700">
              <a:lnSpc>
                <a:spcPct val="100000"/>
              </a:lnSpc>
              <a:spcBef>
                <a:spcPts val="95"/>
              </a:spcBef>
            </a:pPr>
            <a:r>
              <a:rPr spc="-10" dirty="0">
                <a:solidFill>
                  <a:srgbClr val="006FC0"/>
                </a:solidFill>
              </a:rPr>
              <a:t>Limits </a:t>
            </a:r>
            <a:r>
              <a:rPr dirty="0">
                <a:solidFill>
                  <a:srgbClr val="006FC0"/>
                </a:solidFill>
              </a:rPr>
              <a:t>of </a:t>
            </a:r>
            <a:r>
              <a:rPr spc="-5" dirty="0">
                <a:solidFill>
                  <a:srgbClr val="006FC0"/>
                </a:solidFill>
              </a:rPr>
              <a:t>the </a:t>
            </a:r>
            <a:r>
              <a:rPr spc="-10" dirty="0">
                <a:solidFill>
                  <a:srgbClr val="006FC0"/>
                </a:solidFill>
              </a:rPr>
              <a:t>traditional</a:t>
            </a:r>
            <a:r>
              <a:rPr spc="-40" dirty="0">
                <a:solidFill>
                  <a:srgbClr val="006FC0"/>
                </a:solidFill>
              </a:rPr>
              <a:t> </a:t>
            </a:r>
            <a:r>
              <a:rPr spc="-10" dirty="0">
                <a:solidFill>
                  <a:srgbClr val="006FC0"/>
                </a:solidFill>
              </a:rPr>
              <a:t>reporting</a:t>
            </a:r>
          </a:p>
        </p:txBody>
      </p:sp>
      <p:sp>
        <p:nvSpPr>
          <p:cNvPr id="3" name="object 3"/>
          <p:cNvSpPr txBox="1"/>
          <p:nvPr/>
        </p:nvSpPr>
        <p:spPr>
          <a:xfrm>
            <a:off x="677976" y="1236979"/>
            <a:ext cx="7920355" cy="4360545"/>
          </a:xfrm>
          <a:prstGeom prst="rect">
            <a:avLst/>
          </a:prstGeom>
        </p:spPr>
        <p:txBody>
          <a:bodyPr vert="horz" wrap="square" lIns="0" tIns="12700" rIns="0" bIns="0" rtlCol="0">
            <a:spAutoFit/>
          </a:bodyPr>
          <a:lstStyle/>
          <a:p>
            <a:pPr marL="355600" marR="71120" indent="-342900">
              <a:lnSpc>
                <a:spcPct val="100000"/>
              </a:lnSpc>
              <a:spcBef>
                <a:spcPts val="100"/>
              </a:spcBef>
              <a:buFont typeface="Arial"/>
              <a:buChar char="•"/>
              <a:tabLst>
                <a:tab pos="355600" algn="l"/>
                <a:tab pos="356235" algn="l"/>
              </a:tabLst>
            </a:pPr>
            <a:r>
              <a:rPr sz="1800" spc="-5" dirty="0">
                <a:latin typeface="Calibri"/>
                <a:cs typeface="Calibri"/>
              </a:rPr>
              <a:t>Over </a:t>
            </a:r>
            <a:r>
              <a:rPr sz="1800" dirty="0">
                <a:latin typeface="Calibri"/>
                <a:cs typeface="Calibri"/>
              </a:rPr>
              <a:t>the </a:t>
            </a:r>
            <a:r>
              <a:rPr sz="1800" spc="-10" dirty="0">
                <a:latin typeface="Calibri"/>
                <a:cs typeface="Calibri"/>
              </a:rPr>
              <a:t>past </a:t>
            </a:r>
            <a:r>
              <a:rPr sz="1800" dirty="0">
                <a:latin typeface="Calibri"/>
                <a:cs typeface="Calibri"/>
              </a:rPr>
              <a:t>40 </a:t>
            </a:r>
            <a:r>
              <a:rPr sz="1800" spc="-15" dirty="0">
                <a:latin typeface="Calibri"/>
                <a:cs typeface="Calibri"/>
              </a:rPr>
              <a:t>years, organizations </a:t>
            </a:r>
            <a:r>
              <a:rPr sz="1800" spc="-10" dirty="0">
                <a:latin typeface="Calibri"/>
                <a:cs typeface="Calibri"/>
              </a:rPr>
              <a:t>have </a:t>
            </a:r>
            <a:r>
              <a:rPr sz="1800" spc="-5" dirty="0">
                <a:latin typeface="Calibri"/>
                <a:cs typeface="Calibri"/>
              </a:rPr>
              <a:t>been </a:t>
            </a:r>
            <a:r>
              <a:rPr sz="1800" spc="-10" dirty="0">
                <a:latin typeface="Calibri"/>
                <a:cs typeface="Calibri"/>
              </a:rPr>
              <a:t>disclosing </a:t>
            </a:r>
            <a:r>
              <a:rPr sz="1800" dirty="0">
                <a:latin typeface="Calibri"/>
                <a:cs typeface="Calibri"/>
              </a:rPr>
              <a:t>an </a:t>
            </a:r>
            <a:r>
              <a:rPr sz="1800" b="1" u="heavy" spc="-5" dirty="0">
                <a:uFill>
                  <a:solidFill>
                    <a:srgbClr val="000000"/>
                  </a:solidFill>
                </a:uFill>
                <a:latin typeface="Calibri"/>
                <a:cs typeface="Calibri"/>
              </a:rPr>
              <a:t>increasing amount  </a:t>
            </a:r>
            <a:r>
              <a:rPr sz="1800" b="1" u="heavy" dirty="0">
                <a:uFill>
                  <a:solidFill>
                    <a:srgbClr val="000000"/>
                  </a:solidFill>
                </a:uFill>
                <a:latin typeface="Calibri"/>
                <a:cs typeface="Calibri"/>
              </a:rPr>
              <a:t>of </a:t>
            </a:r>
            <a:r>
              <a:rPr sz="1800" b="1" u="heavy" spc="-5" dirty="0">
                <a:uFill>
                  <a:solidFill>
                    <a:srgbClr val="000000"/>
                  </a:solidFill>
                </a:uFill>
                <a:latin typeface="Calibri"/>
                <a:cs typeface="Calibri"/>
              </a:rPr>
              <a:t>information </a:t>
            </a:r>
            <a:r>
              <a:rPr sz="1800" b="1" u="heavy" spc="-10" dirty="0">
                <a:uFill>
                  <a:solidFill>
                    <a:srgbClr val="000000"/>
                  </a:solidFill>
                </a:uFill>
                <a:latin typeface="Calibri"/>
                <a:cs typeface="Calibri"/>
              </a:rPr>
              <a:t>to </a:t>
            </a:r>
            <a:r>
              <a:rPr sz="1800" b="1" u="heavy" spc="-5" dirty="0">
                <a:uFill>
                  <a:solidFill>
                    <a:srgbClr val="000000"/>
                  </a:solidFill>
                </a:uFill>
                <a:latin typeface="Calibri"/>
                <a:cs typeface="Calibri"/>
              </a:rPr>
              <a:t>satisfy </a:t>
            </a:r>
            <a:r>
              <a:rPr sz="1800" b="1" u="heavy" dirty="0">
                <a:uFill>
                  <a:solidFill>
                    <a:srgbClr val="000000"/>
                  </a:solidFill>
                </a:uFill>
                <a:latin typeface="Calibri"/>
                <a:cs typeface="Calibri"/>
              </a:rPr>
              <a:t>the </a:t>
            </a:r>
            <a:r>
              <a:rPr sz="1800" b="1" u="heavy" spc="-5" dirty="0">
                <a:uFill>
                  <a:solidFill>
                    <a:srgbClr val="000000"/>
                  </a:solidFill>
                </a:uFill>
                <a:latin typeface="Calibri"/>
                <a:cs typeface="Calibri"/>
              </a:rPr>
              <a:t>demands </a:t>
            </a:r>
            <a:r>
              <a:rPr sz="1800" b="1" u="heavy" dirty="0">
                <a:uFill>
                  <a:solidFill>
                    <a:srgbClr val="000000"/>
                  </a:solidFill>
                </a:uFill>
                <a:latin typeface="Calibri"/>
                <a:cs typeface="Calibri"/>
              </a:rPr>
              <a:t>of</a:t>
            </a:r>
            <a:r>
              <a:rPr sz="1800" b="1" u="heavy" spc="-80" dirty="0">
                <a:uFill>
                  <a:solidFill>
                    <a:srgbClr val="000000"/>
                  </a:solidFill>
                </a:uFill>
                <a:latin typeface="Calibri"/>
                <a:cs typeface="Calibri"/>
              </a:rPr>
              <a:t> </a:t>
            </a:r>
            <a:r>
              <a:rPr sz="1800" b="1" u="heavy" spc="-15" dirty="0">
                <a:uFill>
                  <a:solidFill>
                    <a:srgbClr val="000000"/>
                  </a:solidFill>
                </a:uFill>
                <a:latin typeface="Calibri"/>
                <a:cs typeface="Calibri"/>
              </a:rPr>
              <a:t>stakeholders</a:t>
            </a:r>
            <a:r>
              <a:rPr sz="1800" spc="-15" dirty="0">
                <a:latin typeface="Calibri"/>
                <a:cs typeface="Calibri"/>
              </a:rPr>
              <a:t>.</a:t>
            </a:r>
            <a:endParaRPr sz="1800">
              <a:latin typeface="Calibri"/>
              <a:cs typeface="Calibri"/>
            </a:endParaRPr>
          </a:p>
          <a:p>
            <a:pPr>
              <a:lnSpc>
                <a:spcPct val="100000"/>
              </a:lnSpc>
              <a:buChar char="•"/>
            </a:pPr>
            <a:endParaRPr sz="1800">
              <a:latin typeface="Times New Roman"/>
              <a:cs typeface="Times New Roman"/>
            </a:endParaRPr>
          </a:p>
          <a:p>
            <a:pPr>
              <a:lnSpc>
                <a:spcPct val="100000"/>
              </a:lnSpc>
              <a:spcBef>
                <a:spcPts val="55"/>
              </a:spcBef>
              <a:buChar char="•"/>
            </a:pPr>
            <a:endParaRPr sz="1450">
              <a:latin typeface="Times New Roman"/>
              <a:cs typeface="Times New Roman"/>
            </a:endParaRPr>
          </a:p>
          <a:p>
            <a:pPr marL="355600" indent="-342900">
              <a:lnSpc>
                <a:spcPct val="100000"/>
              </a:lnSpc>
              <a:buFont typeface="Arial"/>
              <a:buChar char="•"/>
              <a:tabLst>
                <a:tab pos="355600" algn="l"/>
                <a:tab pos="356235" algn="l"/>
              </a:tabLst>
            </a:pPr>
            <a:r>
              <a:rPr sz="1800" b="1" spc="-10" dirty="0">
                <a:solidFill>
                  <a:srgbClr val="006FC0"/>
                </a:solidFill>
                <a:latin typeface="Calibri"/>
                <a:cs typeface="Calibri"/>
              </a:rPr>
              <a:t>HOWEVER…</a:t>
            </a:r>
            <a:endParaRPr sz="1800">
              <a:latin typeface="Calibri"/>
              <a:cs typeface="Calibri"/>
            </a:endParaRPr>
          </a:p>
          <a:p>
            <a:pPr marL="756285" lvl="1" indent="-286385">
              <a:lnSpc>
                <a:spcPct val="100000"/>
              </a:lnSpc>
              <a:spcBef>
                <a:spcPts val="320"/>
              </a:spcBef>
              <a:buFont typeface="Arial"/>
              <a:buChar char="•"/>
              <a:tabLst>
                <a:tab pos="756285" algn="l"/>
                <a:tab pos="756920" algn="l"/>
              </a:tabLst>
            </a:pPr>
            <a:r>
              <a:rPr sz="1600" b="1" spc="-10" dirty="0">
                <a:solidFill>
                  <a:srgbClr val="006FC0"/>
                </a:solidFill>
                <a:latin typeface="Calibri"/>
                <a:cs typeface="Calibri"/>
              </a:rPr>
              <a:t>The information provided </a:t>
            </a:r>
            <a:r>
              <a:rPr sz="1600" b="1" spc="-5" dirty="0">
                <a:solidFill>
                  <a:srgbClr val="006FC0"/>
                </a:solidFill>
                <a:latin typeface="Calibri"/>
                <a:cs typeface="Calibri"/>
              </a:rPr>
              <a:t>is</a:t>
            </a:r>
            <a:r>
              <a:rPr sz="1600" b="1" spc="60" dirty="0">
                <a:solidFill>
                  <a:srgbClr val="006FC0"/>
                </a:solidFill>
                <a:latin typeface="Calibri"/>
                <a:cs typeface="Calibri"/>
              </a:rPr>
              <a:t> </a:t>
            </a:r>
            <a:r>
              <a:rPr sz="1600" b="1" spc="-5" dirty="0">
                <a:solidFill>
                  <a:srgbClr val="006FC0"/>
                </a:solidFill>
                <a:latin typeface="Calibri"/>
                <a:cs typeface="Calibri"/>
              </a:rPr>
              <a:t>disjointed</a:t>
            </a:r>
            <a:r>
              <a:rPr sz="1600" spc="-5" dirty="0">
                <a:solidFill>
                  <a:srgbClr val="006FC0"/>
                </a:solidFill>
                <a:latin typeface="Calibri"/>
                <a:cs typeface="Calibri"/>
              </a:rPr>
              <a:t>.</a:t>
            </a:r>
            <a:endParaRPr sz="1600">
              <a:latin typeface="Calibri"/>
              <a:cs typeface="Calibri"/>
            </a:endParaRPr>
          </a:p>
          <a:p>
            <a:pPr marL="756285" lvl="1" indent="-286385">
              <a:lnSpc>
                <a:spcPct val="100000"/>
              </a:lnSpc>
              <a:spcBef>
                <a:spcPts val="300"/>
              </a:spcBef>
              <a:buFont typeface="Arial"/>
              <a:buChar char="•"/>
              <a:tabLst>
                <a:tab pos="756285" algn="l"/>
                <a:tab pos="756920" algn="l"/>
              </a:tabLst>
            </a:pPr>
            <a:r>
              <a:rPr sz="1600" spc="-5" dirty="0">
                <a:latin typeface="Calibri"/>
                <a:cs typeface="Calibri"/>
              </a:rPr>
              <a:t>The </a:t>
            </a:r>
            <a:r>
              <a:rPr sz="1600" spc="-10" dirty="0">
                <a:latin typeface="Calibri"/>
                <a:cs typeface="Calibri"/>
              </a:rPr>
              <a:t>complexity </a:t>
            </a:r>
            <a:r>
              <a:rPr sz="1600" spc="-5" dirty="0">
                <a:latin typeface="Calibri"/>
                <a:cs typeface="Calibri"/>
              </a:rPr>
              <a:t>of financial </a:t>
            </a:r>
            <a:r>
              <a:rPr sz="1600" spc="-10" dirty="0">
                <a:latin typeface="Calibri"/>
                <a:cs typeface="Calibri"/>
              </a:rPr>
              <a:t>reporting </a:t>
            </a:r>
            <a:r>
              <a:rPr sz="1600" b="1" spc="-10" dirty="0">
                <a:solidFill>
                  <a:srgbClr val="006FC0"/>
                </a:solidFill>
                <a:latin typeface="Calibri"/>
                <a:cs typeface="Calibri"/>
              </a:rPr>
              <a:t>requires </a:t>
            </a:r>
            <a:r>
              <a:rPr sz="1600" b="1" spc="-5" dirty="0">
                <a:solidFill>
                  <a:srgbClr val="006FC0"/>
                </a:solidFill>
                <a:latin typeface="Calibri"/>
                <a:cs typeface="Calibri"/>
              </a:rPr>
              <a:t>increasing technical</a:t>
            </a:r>
            <a:r>
              <a:rPr sz="1600" b="1" spc="100" dirty="0">
                <a:solidFill>
                  <a:srgbClr val="006FC0"/>
                </a:solidFill>
                <a:latin typeface="Calibri"/>
                <a:cs typeface="Calibri"/>
              </a:rPr>
              <a:t> </a:t>
            </a:r>
            <a:r>
              <a:rPr sz="1600" b="1" spc="-10" dirty="0">
                <a:solidFill>
                  <a:srgbClr val="006FC0"/>
                </a:solidFill>
                <a:latin typeface="Calibri"/>
                <a:cs typeface="Calibri"/>
              </a:rPr>
              <a:t>knowledge</a:t>
            </a:r>
            <a:r>
              <a:rPr sz="1600" spc="-10" dirty="0">
                <a:latin typeface="Calibri"/>
                <a:cs typeface="Calibri"/>
              </a:rPr>
              <a:t>.</a:t>
            </a:r>
            <a:endParaRPr sz="1600">
              <a:latin typeface="Calibri"/>
              <a:cs typeface="Calibri"/>
            </a:endParaRPr>
          </a:p>
          <a:p>
            <a:pPr marL="756285" lvl="1" indent="-286385">
              <a:lnSpc>
                <a:spcPct val="100000"/>
              </a:lnSpc>
              <a:spcBef>
                <a:spcPts val="300"/>
              </a:spcBef>
              <a:buFont typeface="Arial"/>
              <a:buChar char="•"/>
              <a:tabLst>
                <a:tab pos="756285" algn="l"/>
                <a:tab pos="756920" algn="l"/>
              </a:tabLst>
            </a:pPr>
            <a:r>
              <a:rPr sz="1600" spc="-5" dirty="0">
                <a:latin typeface="Calibri"/>
                <a:cs typeface="Calibri"/>
              </a:rPr>
              <a:t>The </a:t>
            </a:r>
            <a:r>
              <a:rPr sz="1600" spc="-15" dirty="0">
                <a:latin typeface="Calibri"/>
                <a:cs typeface="Calibri"/>
              </a:rPr>
              <a:t>current </a:t>
            </a:r>
            <a:r>
              <a:rPr sz="1600" b="1" spc="-10" dirty="0">
                <a:solidFill>
                  <a:srgbClr val="006FC0"/>
                </a:solidFill>
                <a:latin typeface="Calibri"/>
                <a:cs typeface="Calibri"/>
              </a:rPr>
              <a:t>economic, </a:t>
            </a:r>
            <a:r>
              <a:rPr sz="1600" b="1" dirty="0">
                <a:solidFill>
                  <a:srgbClr val="006FC0"/>
                </a:solidFill>
                <a:latin typeface="Calibri"/>
                <a:cs typeface="Calibri"/>
              </a:rPr>
              <a:t>social </a:t>
            </a:r>
            <a:r>
              <a:rPr sz="1600" b="1" spc="-5" dirty="0">
                <a:solidFill>
                  <a:srgbClr val="006FC0"/>
                </a:solidFill>
                <a:latin typeface="Calibri"/>
                <a:cs typeface="Calibri"/>
              </a:rPr>
              <a:t>and </a:t>
            </a:r>
            <a:r>
              <a:rPr sz="1600" b="1" spc="-15" dirty="0">
                <a:solidFill>
                  <a:srgbClr val="006FC0"/>
                </a:solidFill>
                <a:latin typeface="Calibri"/>
                <a:cs typeface="Calibri"/>
              </a:rPr>
              <a:t>environmental </a:t>
            </a:r>
            <a:r>
              <a:rPr sz="1600" b="1" spc="-5" dirty="0">
                <a:solidFill>
                  <a:srgbClr val="006FC0"/>
                </a:solidFill>
                <a:latin typeface="Calibri"/>
                <a:cs typeface="Calibri"/>
              </a:rPr>
              <a:t>crises </a:t>
            </a:r>
            <a:r>
              <a:rPr sz="1600" spc="-15" dirty="0">
                <a:latin typeface="Calibri"/>
                <a:cs typeface="Calibri"/>
              </a:rPr>
              <a:t>are forcing </a:t>
            </a:r>
            <a:r>
              <a:rPr sz="1600" spc="-5" dirty="0">
                <a:latin typeface="Calibri"/>
                <a:cs typeface="Calibri"/>
              </a:rPr>
              <a:t>us to</a:t>
            </a:r>
            <a:r>
              <a:rPr sz="1600" spc="225" dirty="0">
                <a:latin typeface="Calibri"/>
                <a:cs typeface="Calibri"/>
              </a:rPr>
              <a:t> </a:t>
            </a:r>
            <a:r>
              <a:rPr sz="1600" spc="-5" dirty="0">
                <a:latin typeface="Calibri"/>
                <a:cs typeface="Calibri"/>
              </a:rPr>
              <a:t>think</a:t>
            </a:r>
            <a:endParaRPr sz="1600">
              <a:latin typeface="Calibri"/>
              <a:cs typeface="Calibri"/>
            </a:endParaRPr>
          </a:p>
          <a:p>
            <a:pPr marL="756285">
              <a:lnSpc>
                <a:spcPct val="100000"/>
              </a:lnSpc>
            </a:pPr>
            <a:r>
              <a:rPr sz="1600" spc="-20" dirty="0">
                <a:latin typeface="Calibri"/>
                <a:cs typeface="Calibri"/>
              </a:rPr>
              <a:t>differently.</a:t>
            </a:r>
            <a:endParaRPr sz="1600">
              <a:latin typeface="Calibri"/>
              <a:cs typeface="Calibri"/>
            </a:endParaRPr>
          </a:p>
          <a:p>
            <a:pPr marL="756285" lvl="1" indent="-286385">
              <a:lnSpc>
                <a:spcPct val="100000"/>
              </a:lnSpc>
              <a:spcBef>
                <a:spcPts val="305"/>
              </a:spcBef>
              <a:buFont typeface="Arial"/>
              <a:buChar char="•"/>
              <a:tabLst>
                <a:tab pos="756285" algn="l"/>
                <a:tab pos="756920" algn="l"/>
              </a:tabLst>
            </a:pPr>
            <a:r>
              <a:rPr sz="1600" spc="-5" dirty="0">
                <a:latin typeface="Calibri"/>
                <a:cs typeface="Calibri"/>
              </a:rPr>
              <a:t>The lack of </a:t>
            </a:r>
            <a:r>
              <a:rPr sz="1600" spc="-10" dirty="0">
                <a:latin typeface="Calibri"/>
                <a:cs typeface="Calibri"/>
              </a:rPr>
              <a:t>regulatory </a:t>
            </a:r>
            <a:r>
              <a:rPr sz="1600" spc="-15" dirty="0">
                <a:latin typeface="Calibri"/>
                <a:cs typeface="Calibri"/>
              </a:rPr>
              <a:t>framework for </a:t>
            </a:r>
            <a:r>
              <a:rPr sz="1600" spc="-5" dirty="0">
                <a:latin typeface="Calibri"/>
                <a:cs typeface="Calibri"/>
              </a:rPr>
              <a:t>non-financial </a:t>
            </a:r>
            <a:r>
              <a:rPr sz="1600" spc="-10" dirty="0">
                <a:latin typeface="Calibri"/>
                <a:cs typeface="Calibri"/>
              </a:rPr>
              <a:t>reports </a:t>
            </a:r>
            <a:r>
              <a:rPr sz="1600" spc="-5" dirty="0">
                <a:latin typeface="Calibri"/>
                <a:cs typeface="Calibri"/>
              </a:rPr>
              <a:t>means</a:t>
            </a:r>
            <a:r>
              <a:rPr sz="1600" spc="160" dirty="0">
                <a:latin typeface="Calibri"/>
                <a:cs typeface="Calibri"/>
              </a:rPr>
              <a:t> </a:t>
            </a:r>
            <a:r>
              <a:rPr sz="1600" b="1" spc="-10" dirty="0">
                <a:solidFill>
                  <a:srgbClr val="006FC0"/>
                </a:solidFill>
                <a:latin typeface="Calibri"/>
                <a:cs typeface="Calibri"/>
              </a:rPr>
              <a:t>inconsistencie.</a:t>
            </a:r>
            <a:endParaRPr sz="1600">
              <a:latin typeface="Calibri"/>
              <a:cs typeface="Calibri"/>
            </a:endParaRPr>
          </a:p>
          <a:p>
            <a:pPr marL="756285" lvl="1" indent="-286385">
              <a:lnSpc>
                <a:spcPct val="100000"/>
              </a:lnSpc>
              <a:spcBef>
                <a:spcPts val="300"/>
              </a:spcBef>
              <a:buFont typeface="Arial"/>
              <a:buChar char="•"/>
              <a:tabLst>
                <a:tab pos="756285" algn="l"/>
                <a:tab pos="756920" algn="l"/>
              </a:tabLst>
            </a:pPr>
            <a:r>
              <a:rPr sz="1600" spc="-5" dirty="0">
                <a:latin typeface="Calibri"/>
                <a:cs typeface="Calibri"/>
              </a:rPr>
              <a:t>Financial </a:t>
            </a:r>
            <a:r>
              <a:rPr sz="1600" spc="-10" dirty="0">
                <a:latin typeface="Calibri"/>
                <a:cs typeface="Calibri"/>
              </a:rPr>
              <a:t>reports fail to reflect </a:t>
            </a:r>
            <a:r>
              <a:rPr sz="1600" spc="-5" dirty="0">
                <a:latin typeface="Calibri"/>
                <a:cs typeface="Calibri"/>
              </a:rPr>
              <a:t>ability </a:t>
            </a:r>
            <a:r>
              <a:rPr sz="1600" spc="-10" dirty="0">
                <a:latin typeface="Calibri"/>
                <a:cs typeface="Calibri"/>
              </a:rPr>
              <a:t>to </a:t>
            </a:r>
            <a:r>
              <a:rPr sz="1600" spc="-15" dirty="0">
                <a:latin typeface="Calibri"/>
                <a:cs typeface="Calibri"/>
              </a:rPr>
              <a:t>create</a:t>
            </a:r>
            <a:r>
              <a:rPr sz="1600" spc="35" dirty="0">
                <a:latin typeface="Calibri"/>
                <a:cs typeface="Calibri"/>
              </a:rPr>
              <a:t> </a:t>
            </a:r>
            <a:r>
              <a:rPr sz="1600" spc="-10" dirty="0">
                <a:latin typeface="Calibri"/>
                <a:cs typeface="Calibri"/>
              </a:rPr>
              <a:t>value.</a:t>
            </a:r>
            <a:endParaRPr sz="1600">
              <a:latin typeface="Calibri"/>
              <a:cs typeface="Calibri"/>
            </a:endParaRPr>
          </a:p>
          <a:p>
            <a:pPr marL="756285" lvl="1" indent="-286385">
              <a:lnSpc>
                <a:spcPct val="100000"/>
              </a:lnSpc>
              <a:spcBef>
                <a:spcPts val="300"/>
              </a:spcBef>
              <a:buFont typeface="Arial"/>
              <a:buChar char="•"/>
              <a:tabLst>
                <a:tab pos="756285" algn="l"/>
                <a:tab pos="756920" algn="l"/>
              </a:tabLst>
            </a:pPr>
            <a:r>
              <a:rPr sz="1600" spc="-5" dirty="0">
                <a:latin typeface="Calibri"/>
                <a:cs typeface="Calibri"/>
              </a:rPr>
              <a:t>The increasing </a:t>
            </a:r>
            <a:r>
              <a:rPr sz="1600" spc="-15" dirty="0">
                <a:latin typeface="Calibri"/>
                <a:cs typeface="Calibri"/>
              </a:rPr>
              <a:t>role </a:t>
            </a:r>
            <a:r>
              <a:rPr sz="1600" spc="-5" dirty="0">
                <a:latin typeface="Calibri"/>
                <a:cs typeface="Calibri"/>
              </a:rPr>
              <a:t>of</a:t>
            </a:r>
            <a:r>
              <a:rPr sz="1600" spc="35" dirty="0">
                <a:latin typeface="Calibri"/>
                <a:cs typeface="Calibri"/>
              </a:rPr>
              <a:t> </a:t>
            </a:r>
            <a:r>
              <a:rPr sz="1600" spc="-10" dirty="0">
                <a:latin typeface="Calibri"/>
                <a:cs typeface="Calibri"/>
              </a:rPr>
              <a:t>intangibles.</a:t>
            </a:r>
            <a:endParaRPr sz="1600">
              <a:latin typeface="Calibri"/>
              <a:cs typeface="Calibri"/>
            </a:endParaRPr>
          </a:p>
          <a:p>
            <a:pPr marR="5080" algn="r">
              <a:lnSpc>
                <a:spcPct val="100000"/>
              </a:lnSpc>
              <a:spcBef>
                <a:spcPts val="710"/>
              </a:spcBef>
            </a:pPr>
            <a:r>
              <a:rPr sz="1800" spc="-10" dirty="0">
                <a:latin typeface="Calibri"/>
                <a:cs typeface="Calibri"/>
              </a:rPr>
              <a:t>Source: </a:t>
            </a:r>
            <a:r>
              <a:rPr sz="1800" spc="-5" dirty="0">
                <a:latin typeface="Calibri"/>
                <a:cs typeface="Calibri"/>
              </a:rPr>
              <a:t>EY</a:t>
            </a:r>
            <a:r>
              <a:rPr sz="1800" spc="-35" dirty="0">
                <a:latin typeface="Calibri"/>
                <a:cs typeface="Calibri"/>
              </a:rPr>
              <a:t> </a:t>
            </a:r>
            <a:r>
              <a:rPr sz="1800" spc="-5" dirty="0">
                <a:latin typeface="Calibri"/>
                <a:cs typeface="Calibri"/>
              </a:rPr>
              <a:t>(2014)</a:t>
            </a:r>
            <a:endParaRPr sz="1800">
              <a:latin typeface="Calibri"/>
              <a:cs typeface="Calibri"/>
            </a:endParaRPr>
          </a:p>
          <a:p>
            <a:pPr>
              <a:lnSpc>
                <a:spcPct val="100000"/>
              </a:lnSpc>
            </a:pPr>
            <a:endParaRPr sz="1800">
              <a:latin typeface="Times New Roman"/>
              <a:cs typeface="Times New Roman"/>
            </a:endParaRPr>
          </a:p>
          <a:p>
            <a:pPr marL="1105535">
              <a:lnSpc>
                <a:spcPct val="100000"/>
              </a:lnSpc>
              <a:spcBef>
                <a:spcPts val="1495"/>
              </a:spcBef>
            </a:pPr>
            <a:r>
              <a:rPr sz="1800" b="1" i="1" spc="-10" dirty="0">
                <a:solidFill>
                  <a:srgbClr val="FF0000"/>
                </a:solidFill>
                <a:latin typeface="Arial"/>
                <a:cs typeface="Arial"/>
              </a:rPr>
              <a:t>Towards </a:t>
            </a:r>
            <a:r>
              <a:rPr sz="1800" b="1" i="1" spc="-5" dirty="0">
                <a:solidFill>
                  <a:srgbClr val="FF0000"/>
                </a:solidFill>
                <a:latin typeface="Arial"/>
                <a:cs typeface="Arial"/>
              </a:rPr>
              <a:t>Sustainability Reporting and Integrated Reporting…</a:t>
            </a:r>
            <a:endParaRPr sz="18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1362" y="206705"/>
            <a:ext cx="7558405"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0000"/>
                </a:solidFill>
              </a:rPr>
              <a:t>The </a:t>
            </a:r>
            <a:r>
              <a:rPr spc="-15" dirty="0">
                <a:solidFill>
                  <a:srgbClr val="000000"/>
                </a:solidFill>
              </a:rPr>
              <a:t>evolution </a:t>
            </a:r>
            <a:r>
              <a:rPr dirty="0">
                <a:solidFill>
                  <a:srgbClr val="000000"/>
                </a:solidFill>
              </a:rPr>
              <a:t>of </a:t>
            </a:r>
            <a:r>
              <a:rPr spc="-30" dirty="0">
                <a:solidFill>
                  <a:srgbClr val="000000"/>
                </a:solidFill>
              </a:rPr>
              <a:t>corporate</a:t>
            </a:r>
            <a:r>
              <a:rPr dirty="0">
                <a:solidFill>
                  <a:srgbClr val="000000"/>
                </a:solidFill>
              </a:rPr>
              <a:t> </a:t>
            </a:r>
            <a:r>
              <a:rPr spc="-10" dirty="0">
                <a:solidFill>
                  <a:srgbClr val="000000"/>
                </a:solidFill>
              </a:rPr>
              <a:t>reporting</a:t>
            </a:r>
          </a:p>
        </p:txBody>
      </p:sp>
      <p:sp>
        <p:nvSpPr>
          <p:cNvPr id="3" name="object 3"/>
          <p:cNvSpPr/>
          <p:nvPr/>
        </p:nvSpPr>
        <p:spPr>
          <a:xfrm>
            <a:off x="539495" y="1059193"/>
            <a:ext cx="8355448" cy="511757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18540" y="6202172"/>
            <a:ext cx="5302250" cy="147955"/>
          </a:xfrm>
          <a:prstGeom prst="rect">
            <a:avLst/>
          </a:prstGeom>
        </p:spPr>
        <p:txBody>
          <a:bodyPr vert="horz" wrap="square" lIns="0" tIns="12700" rIns="0" bIns="0" rtlCol="0">
            <a:spAutoFit/>
          </a:bodyPr>
          <a:lstStyle/>
          <a:p>
            <a:pPr marL="12700">
              <a:lnSpc>
                <a:spcPct val="100000"/>
              </a:lnSpc>
              <a:spcBef>
                <a:spcPts val="100"/>
              </a:spcBef>
            </a:pPr>
            <a:r>
              <a:rPr sz="800" spc="-5" dirty="0">
                <a:latin typeface="Calibri"/>
                <a:cs typeface="Calibri"/>
              </a:rPr>
              <a:t>Source: EY(2014), Adapted from </a:t>
            </a:r>
            <a:r>
              <a:rPr sz="800" dirty="0">
                <a:latin typeface="Calibri"/>
                <a:cs typeface="Calibri"/>
              </a:rPr>
              <a:t>IIRC, </a:t>
            </a:r>
            <a:r>
              <a:rPr sz="800" i="1" spc="-5" dirty="0">
                <a:latin typeface="Calibri"/>
                <a:cs typeface="Calibri"/>
              </a:rPr>
              <a:t>Towards Integrated Reporting: Communicating Value in the </a:t>
            </a:r>
            <a:r>
              <a:rPr sz="800" i="1" dirty="0">
                <a:latin typeface="Calibri"/>
                <a:cs typeface="Calibri"/>
              </a:rPr>
              <a:t>21st </a:t>
            </a:r>
            <a:r>
              <a:rPr sz="800" i="1" spc="-5" dirty="0">
                <a:latin typeface="Calibri"/>
                <a:cs typeface="Calibri"/>
              </a:rPr>
              <a:t>Century, </a:t>
            </a:r>
            <a:r>
              <a:rPr sz="800" spc="-5" dirty="0">
                <a:latin typeface="Calibri"/>
                <a:cs typeface="Calibri"/>
              </a:rPr>
              <a:t>September</a:t>
            </a:r>
            <a:r>
              <a:rPr sz="800" spc="145" dirty="0">
                <a:latin typeface="Calibri"/>
                <a:cs typeface="Calibri"/>
              </a:rPr>
              <a:t> </a:t>
            </a:r>
            <a:r>
              <a:rPr sz="800" dirty="0">
                <a:latin typeface="Calibri"/>
                <a:cs typeface="Calibri"/>
              </a:rPr>
              <a:t>2011</a:t>
            </a:r>
            <a:endParaRPr sz="8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1079</Words>
  <Application>Microsoft Office PowerPoint</Application>
  <PresentationFormat>On-screen Show (4:3)</PresentationFormat>
  <Paragraphs>127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Verdana</vt:lpstr>
      <vt:lpstr>Office Theme</vt:lpstr>
      <vt:lpstr>Financial Performance Management  RBP020L062S</vt:lpstr>
      <vt:lpstr>Learning outcomes</vt:lpstr>
      <vt:lpstr>The evolution of corporate reporting</vt:lpstr>
      <vt:lpstr>Let’s start with few examples</vt:lpstr>
      <vt:lpstr>Traditional financial reporting</vt:lpstr>
      <vt:lpstr>Beyond financial statements</vt:lpstr>
      <vt:lpstr>Beyond financial statements</vt:lpstr>
      <vt:lpstr>Limits of the traditional reporting</vt:lpstr>
      <vt:lpstr>The evolution of corporate reporting</vt:lpstr>
      <vt:lpstr>PowerPoint Presentation</vt:lpstr>
      <vt:lpstr>Why &lt;IR&gt;: The reporting mismatch</vt:lpstr>
      <vt:lpstr>Sustainability reporting</vt:lpstr>
      <vt:lpstr>The big five/four</vt:lpstr>
      <vt:lpstr>PowerPoint Presentation</vt:lpstr>
      <vt:lpstr>Non-financial reporting</vt:lpstr>
      <vt:lpstr>Sustainability in practice…</vt:lpstr>
      <vt:lpstr>Integrated reporting</vt:lpstr>
      <vt:lpstr>Integrated reporting An integrated report is ‘a concise communication about how an organization’s strategy,  governance, performance and prospects, in the context of its external environment, lead  to the creation of value in the short, medium and long term’ (IIRC, 2021).</vt:lpstr>
      <vt:lpstr>Costs and Benefits of IR</vt:lpstr>
      <vt:lpstr>Integrated Reporting: the case of …</vt:lpstr>
      <vt:lpstr>Integrated reporting in academic  literature (among others)</vt:lpstr>
      <vt:lpstr>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FINANCIAL  MANAGEMENT</dc:title>
  <dc:creator>Irma Malafronte</dc:creator>
  <cp:lastModifiedBy>Dumebi Konwea</cp:lastModifiedBy>
  <cp:revision>2</cp:revision>
  <dcterms:created xsi:type="dcterms:W3CDTF">2024-02-03T17:30:39Z</dcterms:created>
  <dcterms:modified xsi:type="dcterms:W3CDTF">2025-07-27T15:37:38Z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2023-02-05T00:00:00Z</vt:filetime>
  </property>
  <property fmtid="{D5CDD505-2E9C-101B-9397-08002B2CF9AE}" pid="3" name="Creator">
    <vt:lpwstr>Microsoft® PowerPoint® for Microsoft 365</vt:lpwstr>
  </property>
  <property fmtid="{D5CDD505-2E9C-101B-9397-08002B2CF9AE}" pid="4" name="LastSaved">
    <vt:filetime>2024-02-03T00:00:00Z</vt:filetime>
  </property>
</Properties>
</file>