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20"/>
  </p:notesMasterIdLst>
  <p:handoutMasterIdLst>
    <p:handoutMasterId r:id="rId21"/>
  </p:handoutMasterIdLst>
  <p:sldIdLst>
    <p:sldId id="258" r:id="rId5"/>
    <p:sldId id="280" r:id="rId6"/>
    <p:sldId id="281" r:id="rId7"/>
    <p:sldId id="282" r:id="rId8"/>
    <p:sldId id="283" r:id="rId9"/>
    <p:sldId id="286" r:id="rId10"/>
    <p:sldId id="287" r:id="rId11"/>
    <p:sldId id="288" r:id="rId12"/>
    <p:sldId id="284" r:id="rId13"/>
    <p:sldId id="285" r:id="rId14"/>
    <p:sldId id="289" r:id="rId15"/>
    <p:sldId id="290" r:id="rId16"/>
    <p:sldId id="291" r:id="rId17"/>
    <p:sldId id="292" r:id="rId18"/>
    <p:sldId id="278" r:id="rId19"/>
  </p:sldIdLst>
  <p:sldSz cx="12192000" cy="6858000"/>
  <p:notesSz cx="7077075" cy="936307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532"/>
    <a:srgbClr val="ECEBEA"/>
    <a:srgbClr val="00A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3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0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0F452065-9C51-475C-B98F-1A8BB52F1A4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4EAB0927-D588-40CD-AA71-DA008FE0B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33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75798799-5DC7-447F-A5B8-CEEC2FE8106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1C89649F-8ABC-4F49-976E-36B424814B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126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52913" cy="258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rgbClr val="063532"/>
                </a:solidFill>
              </a:defRPr>
            </a:lvl1pPr>
          </a:lstStyle>
          <a:p>
            <a:r>
              <a:rPr lang="en-US" dirty="0"/>
              <a:t>Conference 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rgbClr val="06353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By Elaine Harris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831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63532"/>
                </a:solidFill>
              </a:defRPr>
            </a:lvl1pPr>
            <a:lvl2pPr>
              <a:defRPr>
                <a:solidFill>
                  <a:srgbClr val="063532"/>
                </a:solidFill>
              </a:defRPr>
            </a:lvl2pPr>
            <a:lvl3pPr>
              <a:defRPr>
                <a:solidFill>
                  <a:srgbClr val="063532"/>
                </a:solidFill>
              </a:defRPr>
            </a:lvl3pPr>
            <a:lvl4pPr>
              <a:defRPr>
                <a:solidFill>
                  <a:srgbClr val="063532"/>
                </a:solidFill>
              </a:defRPr>
            </a:lvl4pPr>
            <a:lvl5pPr>
              <a:defRPr>
                <a:solidFill>
                  <a:srgbClr val="06353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6353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0EDC2-1FF9-481E-B8E9-72EBB3AD1BE6}" type="datetimeFigureOut">
              <a:rPr lang="en-GB"/>
              <a:pPr>
                <a:defRPr/>
              </a:pPr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830A5-6450-4FBE-A2AC-68788A7E40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864634" cy="23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736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5EBBC-E6EC-49DC-BCD1-0CACFD64C3A1}" type="datetimeFigureOut">
              <a:rPr lang="en-GB"/>
              <a:pPr>
                <a:defRPr/>
              </a:pPr>
              <a:t>08/07/2025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3CA8B-D584-4BD8-BDBB-B6852F92405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52913" cy="258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2642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751EC-A69E-4663-86FF-8E82821AB088}" type="datetimeFigureOut">
              <a:rPr lang="en-GB"/>
              <a:pPr>
                <a:defRPr/>
              </a:pPr>
              <a:t>08/07/2025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29B79-9AE9-4B82-B3CC-C222875B54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52913" cy="258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132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63E77-96D0-4E49-8B83-497F9C4F9DEA}" type="datetimeFigureOut">
              <a:rPr lang="en-GB"/>
              <a:pPr>
                <a:defRPr/>
              </a:pPr>
              <a:t>08/07/2025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86D3F-75EC-4DCB-82CD-8682390035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37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endParaRPr lang="en-GB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63532"/>
                </a:solidFill>
                <a:latin typeface="+mn-lt"/>
              </a:defRPr>
            </a:lvl1pPr>
          </a:lstStyle>
          <a:p>
            <a:pPr>
              <a:defRPr/>
            </a:pPr>
            <a:fld id="{1FDE8DB8-3FA7-462A-898D-0038A1C7E2D7}" type="datetimeFigureOut">
              <a:rPr lang="en-GB"/>
              <a:pPr>
                <a:defRPr/>
              </a:pPr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63532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63532"/>
                </a:solidFill>
                <a:latin typeface="+mn-lt"/>
              </a:defRPr>
            </a:lvl1pPr>
          </a:lstStyle>
          <a:p>
            <a:pPr>
              <a:defRPr/>
            </a:pPr>
            <a:fld id="{3083D709-DC85-479D-8AFB-6C2B0A50E90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6353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063532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6353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06353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6353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635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5800" cy="1325563"/>
          </a:xfrm>
        </p:spPr>
        <p:txBody>
          <a:bodyPr/>
          <a:lstStyle/>
          <a:p>
            <a:pPr algn="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Cross-border projects &amp; business valuations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3125"/>
            <a:ext cx="10515600" cy="4351338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Managing the complexities of international projects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Business valuation methods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Assets based valuations v. earnings based valuations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Using price-earnings (P/E) ratios to value listed companies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Adjusting the P/E ratio to value unlisted companies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Estimating free cash flows to use NPV methods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Information needs to value a target company (earnings method)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Link to module assessment – use exemplar assignment to see how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EasyHotels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was valued by the bidder, Ivanhoe</a:t>
            </a:r>
          </a:p>
        </p:txBody>
      </p:sp>
    </p:spTree>
    <p:extLst>
      <p:ext uri="{BB962C8B-B14F-4D97-AF65-F5344CB8AC3E}">
        <p14:creationId xmlns:p14="http://schemas.microsoft.com/office/powerpoint/2010/main" val="2214300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7175" y="1825624"/>
            <a:ext cx="11730037" cy="4905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P/E ratio = share price/earnings per share (published for listed cos)</a:t>
            </a:r>
          </a:p>
          <a:p>
            <a:pPr marL="0" indent="0">
              <a:buNone/>
            </a:pPr>
            <a:r>
              <a:rPr lang="en-GB" dirty="0"/>
              <a:t>Examples most as quoted in FT @ 30/09/20 or closest date:</a:t>
            </a:r>
          </a:p>
          <a:p>
            <a:pPr marL="0" indent="0">
              <a:buNone/>
            </a:pPr>
            <a:r>
              <a:rPr lang="en-GB" dirty="0"/>
              <a:t>Banks (typically 10 to 25, e.g. HSBC 24.48, RBS 25.13)</a:t>
            </a:r>
          </a:p>
          <a:p>
            <a:pPr marL="0" indent="0">
              <a:buNone/>
            </a:pPr>
            <a:r>
              <a:rPr lang="en-GB" dirty="0"/>
              <a:t>Food &amp;Beverage (Diageo 43.54, </a:t>
            </a:r>
            <a:r>
              <a:rPr lang="en-GB" dirty="0" err="1"/>
              <a:t>Coca-cola</a:t>
            </a:r>
            <a:r>
              <a:rPr lang="en-GB" dirty="0"/>
              <a:t> 22.39, Unilever 24.79)</a:t>
            </a:r>
          </a:p>
          <a:p>
            <a:pPr marL="0" indent="0">
              <a:buNone/>
            </a:pPr>
            <a:r>
              <a:rPr lang="en-GB" dirty="0"/>
              <a:t>Media &amp; Entertainment (industry </a:t>
            </a:r>
            <a:r>
              <a:rPr lang="en-GB" dirty="0" err="1"/>
              <a:t>ave.</a:t>
            </a:r>
            <a:r>
              <a:rPr lang="en-GB" dirty="0"/>
              <a:t> was 30.72 but falling)</a:t>
            </a:r>
          </a:p>
          <a:p>
            <a:pPr marL="0" indent="0">
              <a:buNone/>
            </a:pPr>
            <a:r>
              <a:rPr lang="en-GB" dirty="0"/>
              <a:t>Retail (Morrison 11.64 , Sainsbury 32.75, Tesco 20.74 )</a:t>
            </a:r>
          </a:p>
          <a:p>
            <a:pPr marL="0" indent="0">
              <a:buNone/>
            </a:pPr>
            <a:r>
              <a:rPr lang="en-GB" dirty="0"/>
              <a:t>Pharmaceuticals (AstraZeneca now 43.2 and rising)</a:t>
            </a:r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Using actual P/E ratio x EPS = share price, x no. of shares = market capitalisation</a:t>
            </a:r>
          </a:p>
          <a:p>
            <a:pPr marL="0" indent="0">
              <a:buNone/>
            </a:pPr>
            <a:r>
              <a:rPr lang="en-GB" dirty="0"/>
              <a:t>Question for bidders – is the market pricing reliable? If the target is taken over what might happen to (a) the target’s EPS, (b) the bidder’s share price?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Using price-earnings (P/E) ratios</a:t>
            </a:r>
            <a:b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 to value target companies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49323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You can </a:t>
            </a:r>
            <a:r>
              <a:rPr lang="en-GB" dirty="0">
                <a:highlight>
                  <a:srgbClr val="FFFF00"/>
                </a:highlight>
              </a:rPr>
              <a:t>apply an industry average P/E ratio to the target’s EPS</a:t>
            </a:r>
            <a:r>
              <a:rPr lang="en-GB" dirty="0"/>
              <a:t>, but less a % discount for the lack of marketability and market knowledge, but how much would you discount it by?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Anywhere from 20% to 40% may be applied, depending on the quality of reported earnings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most cases target companies would be valued at least 3 ways (assets-based, P/E based and DCF based), especially if unlisted</a:t>
            </a:r>
          </a:p>
          <a:p>
            <a:pPr marL="0" indent="0">
              <a:buNone/>
            </a:pPr>
            <a:r>
              <a:rPr lang="en-GB" dirty="0"/>
              <a:t>See Watson &amp; Head, p.369-377.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9300" cy="1325563"/>
          </a:xfrm>
        </p:spPr>
        <p:txBody>
          <a:bodyPr/>
          <a:lstStyle/>
          <a:p>
            <a:pPr algn="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What if the target company is not listed?</a:t>
            </a:r>
          </a:p>
        </p:txBody>
      </p:sp>
    </p:spTree>
    <p:extLst>
      <p:ext uri="{BB962C8B-B14F-4D97-AF65-F5344CB8AC3E}">
        <p14:creationId xmlns:p14="http://schemas.microsoft.com/office/powerpoint/2010/main" val="3226061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774824"/>
            <a:ext cx="10820400" cy="49815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Stock market value with:							£million</a:t>
            </a:r>
          </a:p>
          <a:p>
            <a:pPr marL="0" indent="0">
              <a:buNone/>
            </a:pPr>
            <a:r>
              <a:rPr lang="en-GB" dirty="0"/>
              <a:t>Target’s P/E.  EPS 18.4p x PE </a:t>
            </a:r>
            <a:r>
              <a:rPr lang="en-GB" dirty="0">
                <a:solidFill>
                  <a:srgbClr val="C00000"/>
                </a:solidFill>
              </a:rPr>
              <a:t>13.59</a:t>
            </a:r>
            <a:r>
              <a:rPr lang="en-GB" dirty="0"/>
              <a:t> = £2.50 x 246m shares =	615</a:t>
            </a:r>
          </a:p>
          <a:p>
            <a:pPr marL="0" indent="0">
              <a:buNone/>
            </a:pPr>
            <a:r>
              <a:rPr lang="en-GB" dirty="0"/>
              <a:t>Bidder P/E. EPS 18.4p x PE </a:t>
            </a:r>
            <a:r>
              <a:rPr lang="en-GB" dirty="0">
                <a:solidFill>
                  <a:srgbClr val="C00000"/>
                </a:solidFill>
              </a:rPr>
              <a:t>18.2</a:t>
            </a:r>
            <a:r>
              <a:rPr lang="en-GB" dirty="0"/>
              <a:t> = £3.35 x 246m shares =		824</a:t>
            </a:r>
          </a:p>
          <a:p>
            <a:pPr marL="0" indent="0">
              <a:buNone/>
            </a:pPr>
            <a:r>
              <a:rPr lang="en-GB" dirty="0"/>
              <a:t>Weighted </a:t>
            </a:r>
            <a:r>
              <a:rPr lang="en-GB" dirty="0" err="1"/>
              <a:t>ave.</a:t>
            </a:r>
            <a:r>
              <a:rPr lang="en-GB" dirty="0"/>
              <a:t> P/E. EPS 18.4p x </a:t>
            </a:r>
            <a:r>
              <a:rPr lang="en-GB" dirty="0">
                <a:solidFill>
                  <a:srgbClr val="C00000"/>
                </a:solidFill>
              </a:rPr>
              <a:t>16.93</a:t>
            </a:r>
            <a:r>
              <a:rPr lang="en-GB" dirty="0"/>
              <a:t> = £3.11 x 246m shares =	767</a:t>
            </a:r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Sector </a:t>
            </a:r>
            <a:r>
              <a:rPr lang="en-GB" dirty="0" err="1">
                <a:highlight>
                  <a:srgbClr val="FFFF00"/>
                </a:highlight>
              </a:rPr>
              <a:t>ave.</a:t>
            </a:r>
            <a:r>
              <a:rPr lang="en-GB" dirty="0">
                <a:highlight>
                  <a:srgbClr val="FFFF00"/>
                </a:highlight>
              </a:rPr>
              <a:t> P/E. EPS 18.4p x </a:t>
            </a:r>
            <a:r>
              <a:rPr lang="en-GB" dirty="0">
                <a:solidFill>
                  <a:srgbClr val="C00000"/>
                </a:solidFill>
                <a:highlight>
                  <a:srgbClr val="FFFF00"/>
                </a:highlight>
              </a:rPr>
              <a:t>15.5</a:t>
            </a:r>
            <a:r>
              <a:rPr lang="en-GB" dirty="0">
                <a:highlight>
                  <a:srgbClr val="FFFF00"/>
                </a:highlight>
              </a:rPr>
              <a:t> = £2.85 x 246m shares =	702</a:t>
            </a:r>
          </a:p>
          <a:p>
            <a:pPr marL="0" indent="0">
              <a:buNone/>
            </a:pPr>
            <a:r>
              <a:rPr lang="en-GB" dirty="0"/>
              <a:t>DCF based value:</a:t>
            </a:r>
          </a:p>
          <a:p>
            <a:pPr marL="0" indent="0">
              <a:buNone/>
            </a:pPr>
            <a:r>
              <a:rPr lang="en-GB" dirty="0"/>
              <a:t>Est. cash flow £38m with 4% growth &amp; 7% bidder’s WACC</a:t>
            </a:r>
          </a:p>
          <a:p>
            <a:pPr marL="0" indent="0">
              <a:buNone/>
            </a:pPr>
            <a:r>
              <a:rPr lang="en-GB" dirty="0"/>
              <a:t>(£38m x 1.04)/(.07-.04) = 						1,317*</a:t>
            </a:r>
          </a:p>
          <a:p>
            <a:pPr marL="0" indent="0">
              <a:buNone/>
            </a:pPr>
            <a:r>
              <a:rPr lang="en-GB" dirty="0"/>
              <a:t>Or at </a:t>
            </a:r>
            <a:r>
              <a:rPr lang="en-GB" dirty="0">
                <a:highlight>
                  <a:srgbClr val="FFFF00"/>
                </a:highlight>
              </a:rPr>
              <a:t>sector </a:t>
            </a:r>
            <a:r>
              <a:rPr lang="en-GB" dirty="0" err="1">
                <a:highlight>
                  <a:srgbClr val="FFFF00"/>
                </a:highlight>
              </a:rPr>
              <a:t>ave.</a:t>
            </a:r>
            <a:r>
              <a:rPr lang="en-GB" dirty="0">
                <a:highlight>
                  <a:srgbClr val="FFFF00"/>
                </a:highlight>
              </a:rPr>
              <a:t> WACC (£38m x 1.04)/(.09-.04) =			   790</a:t>
            </a:r>
            <a:r>
              <a:rPr lang="en-GB" dirty="0"/>
              <a:t>*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* excluding sale of assets for £60m in 2 years’ time</a:t>
            </a:r>
            <a:endParaRPr lang="en-GB" sz="24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Example Valuation of </a:t>
            </a:r>
            <a:r>
              <a:rPr lang="en-GB" sz="4000" dirty="0" err="1">
                <a:latin typeface="Arial" panose="020B0604020202020204" pitchFamily="34" charset="0"/>
                <a:cs typeface="Arial" panose="020B0604020202020204" pitchFamily="34" charset="0"/>
              </a:rPr>
              <a:t>Hulse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 plc</a:t>
            </a:r>
            <a:b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Watson &amp; Head, p370-377</a:t>
            </a:r>
          </a:p>
        </p:txBody>
      </p:sp>
    </p:spTree>
    <p:extLst>
      <p:ext uri="{BB962C8B-B14F-4D97-AF65-F5344CB8AC3E}">
        <p14:creationId xmlns:p14="http://schemas.microsoft.com/office/powerpoint/2010/main" val="2216001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More than £615 or the bid would be dead in the water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 as much as £1.3 billion (the highest valuation)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Maybe somewhere between £702m and £790m</a:t>
            </a:r>
          </a:p>
          <a:p>
            <a:pPr marL="0" indent="0">
              <a:buNone/>
            </a:pPr>
            <a:r>
              <a:rPr lang="en-GB" dirty="0"/>
              <a:t>(</a:t>
            </a:r>
            <a:r>
              <a:rPr lang="en-GB" dirty="0">
                <a:highlight>
                  <a:srgbClr val="FFFF00"/>
                </a:highlight>
              </a:rPr>
              <a:t>2 values using sector </a:t>
            </a:r>
            <a:r>
              <a:rPr lang="en-GB" dirty="0" err="1">
                <a:highlight>
                  <a:srgbClr val="FFFF00"/>
                </a:highlight>
              </a:rPr>
              <a:t>ave</a:t>
            </a:r>
            <a:r>
              <a:rPr lang="en-GB" dirty="0" err="1"/>
              <a:t>.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Outcome maybe around £800m, but could well be 20% higher, £960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1400" y="365125"/>
            <a:ext cx="10972800" cy="1325563"/>
          </a:xfrm>
        </p:spPr>
        <p:txBody>
          <a:bodyPr/>
          <a:lstStyle/>
          <a:p>
            <a:pPr algn="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What value would you base your offer on?</a:t>
            </a:r>
          </a:p>
        </p:txBody>
      </p:sp>
    </p:spTree>
    <p:extLst>
      <p:ext uri="{BB962C8B-B14F-4D97-AF65-F5344CB8AC3E}">
        <p14:creationId xmlns:p14="http://schemas.microsoft.com/office/powerpoint/2010/main" val="3011691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535D7A-2F8C-48E8-835D-7CDD6AFB9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925" y="1521838"/>
            <a:ext cx="9491143" cy="533616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14E6AAD-32EC-4B61-8859-AC5EB6F0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4000" dirty="0"/>
              <a:t>Where to find the spreadsheet model</a:t>
            </a:r>
            <a:br>
              <a:rPr lang="en-GB" sz="4000" dirty="0"/>
            </a:br>
            <a:r>
              <a:rPr lang="en-GB" sz="4000" dirty="0"/>
              <a:t> to explore &amp; apply in the seminar</a:t>
            </a:r>
          </a:p>
        </p:txBody>
      </p:sp>
    </p:spTree>
    <p:extLst>
      <p:ext uri="{BB962C8B-B14F-4D97-AF65-F5344CB8AC3E}">
        <p14:creationId xmlns:p14="http://schemas.microsoft.com/office/powerpoint/2010/main" val="3094249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006600"/>
            <a:ext cx="10515600" cy="4830763"/>
          </a:xfrm>
        </p:spPr>
        <p:txBody>
          <a:bodyPr/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Estimate of annual earnings:</a:t>
            </a:r>
          </a:p>
          <a:p>
            <a:pPr lvl="1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Future cash flow plus growth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What is a realistic timescale over which to appraise a takeover (a fixed period or DCF to infinity)?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Estimate of the cost of capital (to use as a discount rate)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Find the present value of the future earnings stream (this is theoretically the maximum price you would offer)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Factor in any synergies/economies of scale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Strategic and risk analysis – don’t </a:t>
            </a:r>
            <a:r>
              <a:rPr lang="en-GB" sz="3200">
                <a:latin typeface="Arial" panose="020B0604020202020204" pitchFamily="34" charset="0"/>
                <a:cs typeface="Arial" panose="020B0604020202020204" pitchFamily="34" charset="0"/>
              </a:rPr>
              <a:t>forget other factors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86800" cy="1325563"/>
          </a:xfrm>
        </p:spPr>
        <p:txBody>
          <a:bodyPr/>
          <a:lstStyle/>
          <a:p>
            <a:pPr algn="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Recap: Information needed</a:t>
            </a:r>
            <a:b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to appraise a takeover</a:t>
            </a:r>
          </a:p>
        </p:txBody>
      </p:sp>
      <p:pic>
        <p:nvPicPr>
          <p:cNvPr id="5" name="Picture 4" descr="handshake PNG, hands image, free downloa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526" y="1155699"/>
            <a:ext cx="4201973" cy="200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0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77135" cy="1325563"/>
          </a:xfrm>
        </p:spPr>
        <p:txBody>
          <a:bodyPr/>
          <a:lstStyle/>
          <a:p>
            <a:pPr algn="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Business mergers &amp; acquisitions</a:t>
            </a:r>
            <a:endParaRPr lang="en-GB" dirty="0"/>
          </a:p>
        </p:txBody>
      </p:sp>
      <p:pic>
        <p:nvPicPr>
          <p:cNvPr id="6" name="Content Placeholder 5" descr="Heart (symbol) - Wikipedia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410200" cy="4995862"/>
          </a:xfrm>
        </p:spPr>
        <p:txBody>
          <a:bodyPr/>
          <a:lstStyle/>
          <a:p>
            <a:pPr marL="0" indent="0">
              <a:buNone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Cross-border issues: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Target company is located in another country from the bidder, e.g. Dow Chemicals merger with DuPont (US &amp; European)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Exchange rate volatility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Different stock exchange rules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Country-based knowledge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Language barriers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Cultural differences</a:t>
            </a:r>
          </a:p>
        </p:txBody>
      </p:sp>
    </p:spTree>
    <p:extLst>
      <p:ext uri="{BB962C8B-B14F-4D97-AF65-F5344CB8AC3E}">
        <p14:creationId xmlns:p14="http://schemas.microsoft.com/office/powerpoint/2010/main" val="17398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89677" cy="1325563"/>
          </a:xfrm>
        </p:spPr>
        <p:txBody>
          <a:bodyPr/>
          <a:lstStyle/>
          <a:p>
            <a:pPr algn="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New product development (NPD)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0" y="1754184"/>
            <a:ext cx="5931876" cy="5103816"/>
          </a:xfrm>
        </p:spPr>
        <p:txBody>
          <a:bodyPr/>
          <a:lstStyle/>
          <a:p>
            <a:pPr marL="0" indent="0">
              <a:buNone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Cross-border issues: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Customers are located in another country from the producer/supplier, e.g. Rolls Royce (UK) engines sold to aerospace co. Embraer (Brazil)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Trade tariffs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Shipping costs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Exchange rate volatility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Overseas consumer behaviour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Language translations (product names)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 descr="Diamond Grading Scale - ArtiFact :: Free Encyclopedia of ...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4057"/>
            <a:ext cx="5181600" cy="3694474"/>
          </a:xfrm>
        </p:spPr>
      </p:pic>
    </p:spTree>
    <p:extLst>
      <p:ext uri="{BB962C8B-B14F-4D97-AF65-F5344CB8AC3E}">
        <p14:creationId xmlns:p14="http://schemas.microsoft.com/office/powerpoint/2010/main" val="99517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Buildings, bridges &amp; facilities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992837" y="1825625"/>
            <a:ext cx="5780063" cy="4351338"/>
          </a:xfrm>
        </p:spPr>
        <p:txBody>
          <a:bodyPr/>
          <a:lstStyle/>
          <a:p>
            <a:pPr marL="0" indent="0">
              <a:buNone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Cross-border issues:</a:t>
            </a:r>
          </a:p>
          <a:p>
            <a:pPr marL="0" indent="0">
              <a:buNone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The structure spans 2 countries, e.g. channel tunnel (UK &amp; France)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Government policies may differ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Clear division of responsibilities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Dual pricing policy/currency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Unified source of materials/labour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Language &amp; Cultural differences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 descr="Calling a spade a “spade” | Blue Mass Group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41" y="2317520"/>
            <a:ext cx="3862728" cy="3619046"/>
          </a:xfrm>
        </p:spPr>
      </p:pic>
    </p:spTree>
    <p:extLst>
      <p:ext uri="{BB962C8B-B14F-4D97-AF65-F5344CB8AC3E}">
        <p14:creationId xmlns:p14="http://schemas.microsoft.com/office/powerpoint/2010/main" val="106841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Events &amp; social activities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900738" y="1825625"/>
            <a:ext cx="6291262" cy="4667250"/>
          </a:xfrm>
        </p:spPr>
        <p:txBody>
          <a:bodyPr/>
          <a:lstStyle/>
          <a:p>
            <a:pPr marL="0" indent="0">
              <a:buNone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Cross-border issues: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Overseas visitors to attend event, e.g. Formula 1 motor racing Grand Prix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Visa requirements in host country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Dual pricing policy/currency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International publicity/agents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Language &amp; Cultural differences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Information for visitors, e.g. maps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Translation requirements</a:t>
            </a:r>
          </a:p>
        </p:txBody>
      </p:sp>
      <p:pic>
        <p:nvPicPr>
          <p:cNvPr id="4" name="Content Placeholder 3" descr="File:SuitClubs.svg - Wikimedia Commons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39" y="1825625"/>
            <a:ext cx="4015922" cy="4351338"/>
          </a:xfrm>
        </p:spPr>
      </p:pic>
    </p:spTree>
    <p:extLst>
      <p:ext uri="{BB962C8B-B14F-4D97-AF65-F5344CB8AC3E}">
        <p14:creationId xmlns:p14="http://schemas.microsoft.com/office/powerpoint/2010/main" val="193242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5375"/>
          </a:xfrm>
        </p:spPr>
        <p:txBody>
          <a:bodyPr/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Operational synergy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Economies of scale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Managerial synergy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Entry to new markets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Critical mass &amp; market positioning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Quicker than internal growth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Asset stripping</a:t>
            </a:r>
          </a:p>
          <a:p>
            <a:pPr marL="0" indent="0">
              <a:buNone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See Watson &amp; Head (core text for international corporate finance) p361-365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90700" y="365125"/>
            <a:ext cx="9880600" cy="1325563"/>
          </a:xfrm>
        </p:spPr>
        <p:txBody>
          <a:bodyPr/>
          <a:lstStyle/>
          <a:p>
            <a:pPr algn="ctr"/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Rationales for acquisitions</a:t>
            </a:r>
          </a:p>
        </p:txBody>
      </p:sp>
    </p:spTree>
    <p:extLst>
      <p:ext uri="{BB962C8B-B14F-4D97-AF65-F5344CB8AC3E}">
        <p14:creationId xmlns:p14="http://schemas.microsoft.com/office/powerpoint/2010/main" val="176475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Paying too much for the target (causing share value of bidder to fall)</a:t>
            </a:r>
          </a:p>
          <a:p>
            <a:r>
              <a:rPr lang="en-GB" dirty="0"/>
              <a:t>Bidding too little, risks an abortive takeover, very costly (both in financial and reputational terms)</a:t>
            </a:r>
          </a:p>
          <a:p>
            <a:r>
              <a:rPr lang="en-GB" dirty="0"/>
              <a:t>Costs of financing a takeover – usually through share-for-share offer (issue costs of offer document, due diligence, extra audit fees)</a:t>
            </a:r>
          </a:p>
          <a:p>
            <a:r>
              <a:rPr lang="en-GB" dirty="0"/>
              <a:t>Taking over target company liabilities, servicing debt. Etc.</a:t>
            </a:r>
          </a:p>
          <a:p>
            <a:r>
              <a:rPr lang="en-GB" dirty="0"/>
              <a:t>Poor information on target company</a:t>
            </a:r>
          </a:p>
          <a:p>
            <a:r>
              <a:rPr lang="en-GB" dirty="0"/>
              <a:t>Continuity of business operations and of key management personnel</a:t>
            </a:r>
          </a:p>
          <a:p>
            <a:r>
              <a:rPr lang="en-GB" dirty="0"/>
              <a:t>Taxation problems, especially in cross-border deals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See Watson &amp; Head, p.366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70100" y="365125"/>
            <a:ext cx="9283700" cy="1325563"/>
          </a:xfrm>
        </p:spPr>
        <p:txBody>
          <a:bodyPr/>
          <a:lstStyle/>
          <a:p>
            <a:pPr algn="ctr"/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Problems with acquisitions</a:t>
            </a:r>
          </a:p>
        </p:txBody>
      </p:sp>
    </p:spTree>
    <p:extLst>
      <p:ext uri="{BB962C8B-B14F-4D97-AF65-F5344CB8AC3E}">
        <p14:creationId xmlns:p14="http://schemas.microsoft.com/office/powerpoint/2010/main" val="111021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1989 (1,337 valued at £27 billion)</a:t>
            </a:r>
          </a:p>
          <a:p>
            <a:pPr marL="0" indent="0">
              <a:buNone/>
            </a:pPr>
            <a:r>
              <a:rPr lang="en-GB" dirty="0"/>
              <a:t>2000 (587 valued at £107 billion)</a:t>
            </a:r>
          </a:p>
          <a:p>
            <a:pPr marL="0" indent="0">
              <a:buNone/>
            </a:pPr>
            <a:r>
              <a:rPr lang="en-GB" dirty="0"/>
              <a:t>2004 (741 valued at £31 billion)</a:t>
            </a:r>
          </a:p>
          <a:p>
            <a:pPr marL="0" indent="0">
              <a:buNone/>
            </a:pPr>
            <a:r>
              <a:rPr lang="en-GB" dirty="0"/>
              <a:t>2008 (558 valued at £36 billion)</a:t>
            </a:r>
          </a:p>
          <a:p>
            <a:pPr marL="0" indent="0">
              <a:buNone/>
            </a:pPr>
            <a:r>
              <a:rPr lang="en-GB" dirty="0"/>
              <a:t>2015 M&amp;A boom in USA</a:t>
            </a:r>
          </a:p>
          <a:p>
            <a:pPr marL="0" indent="0">
              <a:buNone/>
            </a:pPr>
            <a:r>
              <a:rPr lang="en-GB" dirty="0"/>
              <a:t>2018 £78.8 billion peak in UK</a:t>
            </a:r>
          </a:p>
          <a:p>
            <a:pPr marL="0" indent="0">
              <a:buNone/>
            </a:pPr>
            <a:r>
              <a:rPr lang="en-GB" dirty="0"/>
              <a:t>2019 estimate £53.8 billion (£25.0 billion lower than 2018) 2020 lower</a:t>
            </a:r>
          </a:p>
          <a:p>
            <a:pPr marL="0" indent="0">
              <a:buNone/>
            </a:pPr>
            <a:r>
              <a:rPr lang="en-GB" dirty="0"/>
              <a:t>What drives the level of M&amp;A activity?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See Watson &amp; Head, pages 367-368.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Peaks in takeover activity in the UK</a:t>
            </a:r>
          </a:p>
        </p:txBody>
      </p:sp>
    </p:spTree>
    <p:extLst>
      <p:ext uri="{BB962C8B-B14F-4D97-AF65-F5344CB8AC3E}">
        <p14:creationId xmlns:p14="http://schemas.microsoft.com/office/powerpoint/2010/main" val="179730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Business valuation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399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Assets based</a:t>
            </a:r>
          </a:p>
          <a:p>
            <a:r>
              <a:rPr lang="en-GB" dirty="0"/>
              <a:t>Balance sheet values at historic cost less depreciation not useful</a:t>
            </a:r>
          </a:p>
          <a:p>
            <a:r>
              <a:rPr lang="en-GB" dirty="0"/>
              <a:t>Revaluation of property assets</a:t>
            </a:r>
          </a:p>
          <a:p>
            <a:r>
              <a:rPr lang="en-GB" dirty="0"/>
              <a:t>Asset changes since last balance sheet (e.g. inventory levels)</a:t>
            </a:r>
          </a:p>
          <a:p>
            <a:r>
              <a:rPr lang="en-GB" dirty="0"/>
              <a:t>Off-balance sheet assets (leases)</a:t>
            </a:r>
          </a:p>
          <a:p>
            <a:r>
              <a:rPr lang="en-GB" dirty="0"/>
              <a:t>Goodwill (intangible assets)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0" y="1825624"/>
            <a:ext cx="5765800" cy="4905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Earnings based</a:t>
            </a:r>
          </a:p>
          <a:p>
            <a:r>
              <a:rPr lang="en-GB" dirty="0"/>
              <a:t>Are reported earnings of target co. reliable (audit credibility)?</a:t>
            </a:r>
          </a:p>
          <a:p>
            <a:r>
              <a:rPr lang="en-GB" dirty="0"/>
              <a:t>Will future earnings grow or decrease at the same rate as in the recent past?</a:t>
            </a:r>
          </a:p>
          <a:p>
            <a:r>
              <a:rPr lang="en-GB" dirty="0"/>
              <a:t>Identification of suitable P/E ratio</a:t>
            </a:r>
          </a:p>
          <a:p>
            <a:r>
              <a:rPr lang="en-GB" dirty="0"/>
              <a:t>Will the merger/acquisition affect turnover or margins in target co.?</a:t>
            </a:r>
          </a:p>
          <a:p>
            <a:r>
              <a:rPr lang="en-GB" dirty="0"/>
              <a:t>How many years can you estimate cash flow for?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9469741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of Roehampt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ehampton-Powerpoint-Template-2017-Brand [Read-Only] [Compatibility Mode]" id="{58408D96-AC99-482F-BB7D-2C0B830DFCC6}" vid="{11AE656D-2368-400A-A550-BF0765FD75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8A673D2473E2439BE64E26C794AC56" ma:contentTypeVersion="1" ma:contentTypeDescription="Create a new document." ma:contentTypeScope="" ma:versionID="2499bf996f7f8fb20f5f7472d4c4be53">
  <xsd:schema xmlns:xsd="http://www.w3.org/2001/XMLSchema" xmlns:xs="http://www.w3.org/2001/XMLSchema" xmlns:p="http://schemas.microsoft.com/office/2006/metadata/properties" xmlns:ns1="http://schemas.microsoft.com/sharepoint/v3" xmlns:ns2="93fef078-daf5-4ef7-8fde-c2fad20c0449" targetNamespace="http://schemas.microsoft.com/office/2006/metadata/properties" ma:root="true" ma:fieldsID="a80321079ca9816655e11641657b2392" ns1:_="" ns2:_="">
    <xsd:import namespace="http://schemas.microsoft.com/sharepoint/v3"/>
    <xsd:import namespace="93fef078-daf5-4ef7-8fde-c2fad20c044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fef078-daf5-4ef7-8fde-c2fad20c044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9013D9C8-7E82-4A6A-B137-CBC8B3DD2197}">
  <ds:schemaRefs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93fef078-daf5-4ef7-8fde-c2fad20c0449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CD77F1A-052D-4081-9D04-9ED1CC152D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3fef078-daf5-4ef7-8fde-c2fad20c04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FF4E3E-C1B4-4C97-B492-9DE287D30438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Roehampton-Powerpoint-Template-2017-Brand</Template>
  <TotalTime>638</TotalTime>
  <Words>1221</Words>
  <Application>Microsoft Office PowerPoint</Application>
  <PresentationFormat>Widescreen</PresentationFormat>
  <Paragraphs>129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University of Roehampton</vt:lpstr>
      <vt:lpstr>Cross-border projects &amp; business valuations</vt:lpstr>
      <vt:lpstr>Business mergers &amp; acquisitions</vt:lpstr>
      <vt:lpstr>New product development (NPD)</vt:lpstr>
      <vt:lpstr>Buildings, bridges &amp; facilities</vt:lpstr>
      <vt:lpstr>Events &amp; social activities</vt:lpstr>
      <vt:lpstr>Rationales for acquisitions</vt:lpstr>
      <vt:lpstr>Problems with acquisitions</vt:lpstr>
      <vt:lpstr>Peaks in takeover activity in the UK</vt:lpstr>
      <vt:lpstr>Business valuation methods</vt:lpstr>
      <vt:lpstr>Using price-earnings (P/E) ratios  to value target companies</vt:lpstr>
      <vt:lpstr>What if the target company is not listed?</vt:lpstr>
      <vt:lpstr>Example Valuation of Hulse plc Watson &amp; Head, p370-377</vt:lpstr>
      <vt:lpstr>What value would you base your offer on?</vt:lpstr>
      <vt:lpstr>Where to find the spreadsheet model  to explore &amp; apply in the seminar</vt:lpstr>
      <vt:lpstr>Recap: Information needed  to appraise a takeover</vt:lpstr>
    </vt:vector>
  </TitlesOfParts>
  <Company>University Of Roehampton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Harris</dc:creator>
  <cp:lastModifiedBy>Dumebi Konwea</cp:lastModifiedBy>
  <cp:revision>51</cp:revision>
  <cp:lastPrinted>2019-01-15T10:52:00Z</cp:lastPrinted>
  <dcterms:created xsi:type="dcterms:W3CDTF">2017-09-14T11:53:26Z</dcterms:created>
  <dcterms:modified xsi:type="dcterms:W3CDTF">2025-07-08T09:24:07Z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EX52UCZS3WNW-50-7</vt:lpwstr>
  </property>
  <property fmtid="{D5CDD505-2E9C-101B-9397-08002B2CF9AE}" pid="3" name="_dlc_DocIdItemGuid">
    <vt:lpwstr>9921b913-4ad3-4564-a374-b22e9e4eb2ae</vt:lpwstr>
  </property>
  <property fmtid="{D5CDD505-2E9C-101B-9397-08002B2CF9AE}" pid="4" name="_dlc_DocIdUrl">
    <vt:lpwstr>https://portal.roehampton.ac.uk/information/_layouts/15/DocIdRedir.aspx?ID=EX52UCZS3WNW-50-7, EX52UCZS3WNW-50-7</vt:lpwstr>
  </property>
  <property fmtid="{D5CDD505-2E9C-101B-9397-08002B2CF9AE}" pid="5" name="PublishingExpirationDate">
    <vt:lpwstr/>
  </property>
  <property fmtid="{D5CDD505-2E9C-101B-9397-08002B2CF9AE}" pid="6" name="PublishingStartDate">
    <vt:lpwstr/>
  </property>
</Properties>
</file>