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349" r:id="rId2"/>
    <p:sldId id="348" r:id="rId3"/>
    <p:sldId id="292" r:id="rId4"/>
    <p:sldId id="257" r:id="rId5"/>
    <p:sldId id="291" r:id="rId6"/>
    <p:sldId id="297" r:id="rId7"/>
    <p:sldId id="301" r:id="rId8"/>
    <p:sldId id="305" r:id="rId9"/>
    <p:sldId id="299" r:id="rId10"/>
    <p:sldId id="304" r:id="rId11"/>
    <p:sldId id="284" r:id="rId12"/>
  </p:sldIdLst>
  <p:sldSz cx="12192000" cy="6858000"/>
  <p:notesSz cx="6865938" cy="9998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79487" autoAdjust="0"/>
  </p:normalViewPr>
  <p:slideViewPr>
    <p:cSldViewPr snapToGrid="0">
      <p:cViewPr varScale="1">
        <p:scale>
          <a:sx n="61" d="100"/>
          <a:sy n="61" d="100"/>
        </p:scale>
        <p:origin x="280" y="44"/>
      </p:cViewPr>
      <p:guideLst/>
    </p:cSldViewPr>
  </p:slideViewPr>
  <p:outlineViewPr>
    <p:cViewPr>
      <p:scale>
        <a:sx n="33" d="100"/>
        <a:sy n="33" d="100"/>
      </p:scale>
      <p:origin x="0" y="-170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9375" y="0"/>
            <a:ext cx="2974975" cy="501650"/>
          </a:xfrm>
          <a:prstGeom prst="rect">
            <a:avLst/>
          </a:prstGeom>
        </p:spPr>
        <p:txBody>
          <a:bodyPr vert="horz" lIns="91440" tIns="45720" rIns="91440" bIns="45720" rtlCol="0"/>
          <a:lstStyle>
            <a:lvl1pPr algn="r">
              <a:defRPr sz="1200"/>
            </a:lvl1pPr>
          </a:lstStyle>
          <a:p>
            <a:fld id="{84A19FAA-F8D5-4BB2-944E-A4C88FD1AAFB}" type="datetimeFigureOut">
              <a:rPr lang="en-GB" smtClean="0"/>
              <a:t>08/07/2025</a:t>
            </a:fld>
            <a:endParaRPr lang="en-GB"/>
          </a:p>
        </p:txBody>
      </p:sp>
      <p:sp>
        <p:nvSpPr>
          <p:cNvPr id="4" name="Slide Image Placeholder 3"/>
          <p:cNvSpPr>
            <a:spLocks noGrp="1" noRot="1" noChangeAspect="1"/>
          </p:cNvSpPr>
          <p:nvPr>
            <p:ph type="sldImg" idx="2"/>
          </p:nvPr>
        </p:nvSpPr>
        <p:spPr>
          <a:xfrm>
            <a:off x="434975" y="1249363"/>
            <a:ext cx="5997575" cy="33750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7388" y="4811713"/>
            <a:ext cx="5492750" cy="3937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96425"/>
            <a:ext cx="2974975" cy="5016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9375" y="9496425"/>
            <a:ext cx="2974975" cy="501650"/>
          </a:xfrm>
          <a:prstGeom prst="rect">
            <a:avLst/>
          </a:prstGeom>
        </p:spPr>
        <p:txBody>
          <a:bodyPr vert="horz" lIns="91440" tIns="45720" rIns="91440" bIns="45720" rtlCol="0" anchor="b"/>
          <a:lstStyle>
            <a:lvl1pPr algn="r">
              <a:defRPr sz="1200"/>
            </a:lvl1pPr>
          </a:lstStyle>
          <a:p>
            <a:fld id="{A042D6B5-35AD-463E-8973-2DDF5A19C38D}" type="slidenum">
              <a:rPr lang="en-GB" smtClean="0"/>
              <a:t>‹#›</a:t>
            </a:fld>
            <a:endParaRPr lang="en-GB"/>
          </a:p>
        </p:txBody>
      </p:sp>
    </p:spTree>
    <p:extLst>
      <p:ext uri="{BB962C8B-B14F-4D97-AF65-F5344CB8AC3E}">
        <p14:creationId xmlns:p14="http://schemas.microsoft.com/office/powerpoint/2010/main" val="94233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2D6B5-35AD-463E-8973-2DDF5A19C38D}" type="slidenum">
              <a:rPr lang="en-GB" smtClean="0"/>
              <a:t>1</a:t>
            </a:fld>
            <a:endParaRPr lang="en-GB"/>
          </a:p>
        </p:txBody>
      </p:sp>
    </p:spTree>
    <p:extLst>
      <p:ext uri="{BB962C8B-B14F-4D97-AF65-F5344CB8AC3E}">
        <p14:creationId xmlns:p14="http://schemas.microsoft.com/office/powerpoint/2010/main" val="3325164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10</a:t>
            </a:fld>
            <a:endParaRPr lang="en-GB"/>
          </a:p>
        </p:txBody>
      </p:sp>
    </p:spTree>
    <p:extLst>
      <p:ext uri="{BB962C8B-B14F-4D97-AF65-F5344CB8AC3E}">
        <p14:creationId xmlns:p14="http://schemas.microsoft.com/office/powerpoint/2010/main" val="115394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42D6B5-35AD-463E-8973-2DDF5A19C38D}" type="slidenum">
              <a:rPr lang="en-GB" smtClean="0"/>
              <a:t>2</a:t>
            </a:fld>
            <a:endParaRPr lang="en-GB"/>
          </a:p>
        </p:txBody>
      </p:sp>
    </p:spTree>
    <p:extLst>
      <p:ext uri="{BB962C8B-B14F-4D97-AF65-F5344CB8AC3E}">
        <p14:creationId xmlns:p14="http://schemas.microsoft.com/office/powerpoint/2010/main" val="171002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endParaRPr lang="en-GB" dirty="0"/>
          </a:p>
          <a:p>
            <a:endParaRPr lang="en-GB" dirty="0"/>
          </a:p>
        </p:txBody>
      </p:sp>
      <p:sp>
        <p:nvSpPr>
          <p:cNvPr id="4" name="Slide Number Placeholder 3"/>
          <p:cNvSpPr>
            <a:spLocks noGrp="1"/>
          </p:cNvSpPr>
          <p:nvPr>
            <p:ph type="sldNum" sz="quarter" idx="5"/>
          </p:nvPr>
        </p:nvSpPr>
        <p:spPr/>
        <p:txBody>
          <a:bodyPr/>
          <a:lstStyle/>
          <a:p>
            <a:fld id="{A042D6B5-35AD-463E-8973-2DDF5A19C38D}" type="slidenum">
              <a:rPr lang="en-GB" smtClean="0"/>
              <a:t>3</a:t>
            </a:fld>
            <a:endParaRPr lang="en-GB"/>
          </a:p>
        </p:txBody>
      </p:sp>
    </p:spTree>
    <p:extLst>
      <p:ext uri="{BB962C8B-B14F-4D97-AF65-F5344CB8AC3E}">
        <p14:creationId xmlns:p14="http://schemas.microsoft.com/office/powerpoint/2010/main" val="308275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 to the </a:t>
            </a:r>
            <a:r>
              <a:rPr lang="en-GB" sz="1200" dirty="0"/>
              <a:t>Levyne’s business valuation model</a:t>
            </a:r>
            <a:br>
              <a:rPr lang="en-GB" sz="1200" dirty="0"/>
            </a:br>
            <a:endParaRPr lang="en-GB" dirty="0"/>
          </a:p>
        </p:txBody>
      </p:sp>
      <p:sp>
        <p:nvSpPr>
          <p:cNvPr id="4" name="Slide Number Placeholder 3"/>
          <p:cNvSpPr>
            <a:spLocks noGrp="1"/>
          </p:cNvSpPr>
          <p:nvPr>
            <p:ph type="sldNum" sz="quarter" idx="5"/>
          </p:nvPr>
        </p:nvSpPr>
        <p:spPr/>
        <p:txBody>
          <a:bodyPr/>
          <a:lstStyle/>
          <a:p>
            <a:fld id="{A042D6B5-35AD-463E-8973-2DDF5A19C38D}" type="slidenum">
              <a:rPr lang="en-GB" smtClean="0"/>
              <a:t>4</a:t>
            </a:fld>
            <a:endParaRPr lang="en-GB"/>
          </a:p>
        </p:txBody>
      </p:sp>
    </p:spTree>
    <p:extLst>
      <p:ext uri="{BB962C8B-B14F-4D97-AF65-F5344CB8AC3E}">
        <p14:creationId xmlns:p14="http://schemas.microsoft.com/office/powerpoint/2010/main" val="507265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a:t>
            </a:r>
          </a:p>
        </p:txBody>
      </p:sp>
      <p:sp>
        <p:nvSpPr>
          <p:cNvPr id="4" name="Slide Number Placeholder 3"/>
          <p:cNvSpPr>
            <a:spLocks noGrp="1"/>
          </p:cNvSpPr>
          <p:nvPr>
            <p:ph type="sldNum" sz="quarter" idx="5"/>
          </p:nvPr>
        </p:nvSpPr>
        <p:spPr/>
        <p:txBody>
          <a:bodyPr/>
          <a:lstStyle/>
          <a:p>
            <a:fld id="{A042D6B5-35AD-463E-8973-2DDF5A19C38D}" type="slidenum">
              <a:rPr lang="en-GB" smtClean="0"/>
              <a:t>5</a:t>
            </a:fld>
            <a:endParaRPr lang="en-GB"/>
          </a:p>
        </p:txBody>
      </p:sp>
    </p:spTree>
    <p:extLst>
      <p:ext uri="{BB962C8B-B14F-4D97-AF65-F5344CB8AC3E}">
        <p14:creationId xmlns:p14="http://schemas.microsoft.com/office/powerpoint/2010/main" val="197085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new sheet</a:t>
            </a:r>
          </a:p>
          <a:p>
            <a:r>
              <a:rPr lang="en-GB" dirty="0"/>
              <a:t>Enable editing</a:t>
            </a:r>
          </a:p>
          <a:p>
            <a:r>
              <a:rPr lang="en-GB" dirty="0"/>
              <a:t>Select the whole sheet and Ctrl + C</a:t>
            </a:r>
          </a:p>
          <a:p>
            <a:r>
              <a:rPr lang="en-GB" dirty="0"/>
              <a:t>Select A1 of the new sheet, Ctrl + V and Enter</a:t>
            </a:r>
          </a:p>
        </p:txBody>
      </p:sp>
      <p:sp>
        <p:nvSpPr>
          <p:cNvPr id="4" name="Slide Number Placeholder 3"/>
          <p:cNvSpPr>
            <a:spLocks noGrp="1"/>
          </p:cNvSpPr>
          <p:nvPr>
            <p:ph type="sldNum" sz="quarter" idx="5"/>
          </p:nvPr>
        </p:nvSpPr>
        <p:spPr/>
        <p:txBody>
          <a:bodyPr/>
          <a:lstStyle/>
          <a:p>
            <a:fld id="{EB9A74B3-BADC-4559-8DC9-4E3715A86C1B}" type="slidenum">
              <a:rPr lang="en-GB" smtClean="0"/>
              <a:t>6</a:t>
            </a:fld>
            <a:endParaRPr lang="en-GB"/>
          </a:p>
        </p:txBody>
      </p:sp>
    </p:spTree>
    <p:extLst>
      <p:ext uri="{BB962C8B-B14F-4D97-AF65-F5344CB8AC3E}">
        <p14:creationId xmlns:p14="http://schemas.microsoft.com/office/powerpoint/2010/main" val="1435122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7</a:t>
            </a:fld>
            <a:endParaRPr lang="en-GB"/>
          </a:p>
        </p:txBody>
      </p:sp>
    </p:spTree>
    <p:extLst>
      <p:ext uri="{BB962C8B-B14F-4D97-AF65-F5344CB8AC3E}">
        <p14:creationId xmlns:p14="http://schemas.microsoft.com/office/powerpoint/2010/main" val="141049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8</a:t>
            </a:fld>
            <a:endParaRPr lang="en-GB"/>
          </a:p>
        </p:txBody>
      </p:sp>
    </p:spTree>
    <p:extLst>
      <p:ext uri="{BB962C8B-B14F-4D97-AF65-F5344CB8AC3E}">
        <p14:creationId xmlns:p14="http://schemas.microsoft.com/office/powerpoint/2010/main" val="20226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9</a:t>
            </a:fld>
            <a:endParaRPr lang="en-GB"/>
          </a:p>
        </p:txBody>
      </p:sp>
    </p:spTree>
    <p:extLst>
      <p:ext uri="{BB962C8B-B14F-4D97-AF65-F5344CB8AC3E}">
        <p14:creationId xmlns:p14="http://schemas.microsoft.com/office/powerpoint/2010/main" val="2163465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34F8-47F6-44C6-ACC4-1F3F97A10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10853E-CC3C-4FF9-9E43-73050365E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82C27B3-7F30-44B5-8D52-D9DD7114A19E}"/>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D6983DD9-B326-4474-B0E8-40971B8285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B0CC0C-8B84-4536-94AE-2F6E65FD6968}"/>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396107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BBEF5-99F1-4BF3-8068-398E577B4E3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DDE28C-0C46-4A91-81B5-4FB154705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3BB3A-1553-42CF-9903-D4C339253EFD}"/>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612274FA-B2D8-4681-A756-CA1289CDDB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F9B0D6-3CAA-4D98-87AA-E4A71F29DC7F}"/>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72744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6CE283-9B92-45E6-886A-946A4263AD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6B1270-62F0-46A8-9548-75FAD9F16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705E21-001A-416D-AABC-B8E75776A361}"/>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FFB2C0AA-991D-495B-B0B7-370549C5D2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C502CA-A1A0-4725-B3A3-5662771A597C}"/>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282661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C3C4-33B1-4C45-B3ED-50F370EE02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DF3B59-FC26-4E06-9C9C-F375B3895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2763FF-B01D-49CC-887D-BC16EA964F64}"/>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8A76FCE7-E8FD-4165-9D8E-18467D3A79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58242A-646C-4D70-9B87-6B7F1288F1E1}"/>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197304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79F8-0BC4-443F-80C0-EF836E3DD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5562F0D-B2DB-4D47-95DB-E0A91DE43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0A3B9-1F8E-4407-987B-68CB87716389}"/>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673AC182-7689-4A95-B29B-AD7588D17B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805BFB-DAED-40AB-AE01-29A5D7CEC49F}"/>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752464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2AF6-2063-4834-BE1A-D6750A5ABD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3CC6724-2B19-41A2-B467-D2D24EE852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3B81BB-30E7-48BD-915E-AB98DE1C7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457452-ACAF-48F6-B608-B39CEBD74301}"/>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6" name="Footer Placeholder 5">
            <a:extLst>
              <a:ext uri="{FF2B5EF4-FFF2-40B4-BE49-F238E27FC236}">
                <a16:creationId xmlns:a16="http://schemas.microsoft.com/office/drawing/2014/main" id="{9C84DD5D-F9C7-4A8E-A05D-109DD22ACC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E42EA7-FE0E-4621-846D-36A0E5CA74BA}"/>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939925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8421-2546-447F-A2B3-3D07677E9C3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9E7242-0794-464D-860A-F5E686CBD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FB654-17B6-4E59-B489-6A29B72A3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EE7566-BB66-4F2A-99C4-45E9ED07BF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A8B81-5909-4775-B83D-E1041E347A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B4E71B1-295A-4FB9-A4E2-C6F8AF49A845}"/>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8" name="Footer Placeholder 7">
            <a:extLst>
              <a:ext uri="{FF2B5EF4-FFF2-40B4-BE49-F238E27FC236}">
                <a16:creationId xmlns:a16="http://schemas.microsoft.com/office/drawing/2014/main" id="{D6734BC0-BBC0-4C06-9B75-CEBD8F92F7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B26EEE0-39AE-4821-BF7E-937372CCBF2B}"/>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169841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2D8C-D5D1-4D2E-98BD-A825008C27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AEF1A9-74D2-44BA-B44B-578309288E13}"/>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4" name="Footer Placeholder 3">
            <a:extLst>
              <a:ext uri="{FF2B5EF4-FFF2-40B4-BE49-F238E27FC236}">
                <a16:creationId xmlns:a16="http://schemas.microsoft.com/office/drawing/2014/main" id="{3852488F-D081-403F-8CB7-9AA1D32CEE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162FB9-1DC4-40D1-89E2-86A9E3C043DB}"/>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212604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856480-6F74-462A-9E71-56D839DE912E}"/>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3" name="Footer Placeholder 2">
            <a:extLst>
              <a:ext uri="{FF2B5EF4-FFF2-40B4-BE49-F238E27FC236}">
                <a16:creationId xmlns:a16="http://schemas.microsoft.com/office/drawing/2014/main" id="{7B70B0F4-54B4-4308-BEF2-6A5C6781CB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2AEB63-A3F3-42D2-9006-30687EE40EBB}"/>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408635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946F-1AB2-4ED6-A858-6B888D420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18F78B-9CB1-4A11-9FEC-792065FF0D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CB960C-A087-4FBC-8D95-CD47014DA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6122BA-6EC1-48BC-879F-179E09641DAC}"/>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6" name="Footer Placeholder 5">
            <a:extLst>
              <a:ext uri="{FF2B5EF4-FFF2-40B4-BE49-F238E27FC236}">
                <a16:creationId xmlns:a16="http://schemas.microsoft.com/office/drawing/2014/main" id="{EC8CCCC7-EC1B-429F-BCA4-29AAD6753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B54C6B-ACDE-461D-B11E-3141D40BDF97}"/>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305971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774A-3E55-4A7F-8C1A-7906533E7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F48F8F-8FA5-4F6F-B73C-3E730D316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4E10EF-7669-4C4D-85C8-F42D93381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6BEF7-D52A-41EF-8F04-F3B902A61656}"/>
              </a:ext>
            </a:extLst>
          </p:cNvPr>
          <p:cNvSpPr>
            <a:spLocks noGrp="1"/>
          </p:cNvSpPr>
          <p:nvPr>
            <p:ph type="dt" sz="half" idx="10"/>
          </p:nvPr>
        </p:nvSpPr>
        <p:spPr/>
        <p:txBody>
          <a:bodyPr/>
          <a:lstStyle/>
          <a:p>
            <a:fld id="{EFF50B15-75A0-4D7B-A107-2462BBBA8B36}" type="datetimeFigureOut">
              <a:rPr lang="en-GB" smtClean="0"/>
              <a:t>08/07/2025</a:t>
            </a:fld>
            <a:endParaRPr lang="en-GB"/>
          </a:p>
        </p:txBody>
      </p:sp>
      <p:sp>
        <p:nvSpPr>
          <p:cNvPr id="6" name="Footer Placeholder 5">
            <a:extLst>
              <a:ext uri="{FF2B5EF4-FFF2-40B4-BE49-F238E27FC236}">
                <a16:creationId xmlns:a16="http://schemas.microsoft.com/office/drawing/2014/main" id="{8FF856AB-A7C3-4957-8618-955C059845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8031B3-19D6-43A7-8635-530537A39FE4}"/>
              </a:ext>
            </a:extLst>
          </p:cNvPr>
          <p:cNvSpPr>
            <a:spLocks noGrp="1"/>
          </p:cNvSpPr>
          <p:nvPr>
            <p:ph type="sldNum" sz="quarter" idx="12"/>
          </p:nvPr>
        </p:nvSpPr>
        <p:spPr/>
        <p:txBody>
          <a:bodyPr/>
          <a:lstStyle/>
          <a:p>
            <a:fld id="{AEB5CF6E-3F14-4BDE-8CED-A36F7375845A}" type="slidenum">
              <a:rPr lang="en-GB" smtClean="0"/>
              <a:t>‹#›</a:t>
            </a:fld>
            <a:endParaRPr lang="en-GB"/>
          </a:p>
        </p:txBody>
      </p:sp>
    </p:spTree>
    <p:extLst>
      <p:ext uri="{BB962C8B-B14F-4D97-AF65-F5344CB8AC3E}">
        <p14:creationId xmlns:p14="http://schemas.microsoft.com/office/powerpoint/2010/main" val="102614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EA32B-72F3-4554-BE9D-F28589D5F9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AA9592-0017-4AC4-8441-CB8A33850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775D3-A9B7-4AD3-8034-95E511EEE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50B15-75A0-4D7B-A107-2462BBBA8B36}" type="datetimeFigureOut">
              <a:rPr lang="en-GB" smtClean="0"/>
              <a:t>08/07/2025</a:t>
            </a:fld>
            <a:endParaRPr lang="en-GB"/>
          </a:p>
        </p:txBody>
      </p:sp>
      <p:sp>
        <p:nvSpPr>
          <p:cNvPr id="5" name="Footer Placeholder 4">
            <a:extLst>
              <a:ext uri="{FF2B5EF4-FFF2-40B4-BE49-F238E27FC236}">
                <a16:creationId xmlns:a16="http://schemas.microsoft.com/office/drawing/2014/main" id="{638FDF17-314D-4A5C-8C5B-E57062DB4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E82CA7-BF03-498D-B84C-1CF76974C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B5CF6E-3F14-4BDE-8CED-A36F7375845A}" type="slidenum">
              <a:rPr lang="en-GB" smtClean="0"/>
              <a:t>‹#›</a:t>
            </a:fld>
            <a:endParaRPr lang="en-GB"/>
          </a:p>
        </p:txBody>
      </p:sp>
    </p:spTree>
    <p:extLst>
      <p:ext uri="{BB962C8B-B14F-4D97-AF65-F5344CB8AC3E}">
        <p14:creationId xmlns:p14="http://schemas.microsoft.com/office/powerpoint/2010/main" val="2769464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6872-8107-48EB-B79A-226592C19069}"/>
              </a:ext>
            </a:extLst>
          </p:cNvPr>
          <p:cNvSpPr>
            <a:spLocks noGrp="1"/>
          </p:cNvSpPr>
          <p:nvPr>
            <p:ph type="title"/>
          </p:nvPr>
        </p:nvSpPr>
        <p:spPr/>
        <p:txBody>
          <a:bodyPr>
            <a:normAutofit/>
          </a:bodyPr>
          <a:lstStyle/>
          <a:p>
            <a:r>
              <a:rPr lang="en-GB" sz="4800" dirty="0"/>
              <a:t>Session Plan</a:t>
            </a:r>
          </a:p>
        </p:txBody>
      </p:sp>
      <p:sp>
        <p:nvSpPr>
          <p:cNvPr id="3" name="Content Placeholder 2">
            <a:extLst>
              <a:ext uri="{FF2B5EF4-FFF2-40B4-BE49-F238E27FC236}">
                <a16:creationId xmlns:a16="http://schemas.microsoft.com/office/drawing/2014/main" id="{5D780B2B-6123-4364-A439-7608C95F4A45}"/>
              </a:ext>
            </a:extLst>
          </p:cNvPr>
          <p:cNvSpPr>
            <a:spLocks noGrp="1"/>
          </p:cNvSpPr>
          <p:nvPr>
            <p:ph idx="1"/>
          </p:nvPr>
        </p:nvSpPr>
        <p:spPr/>
        <p:txBody>
          <a:bodyPr>
            <a:normAutofit lnSpcReduction="10000"/>
          </a:bodyPr>
          <a:lstStyle/>
          <a:p>
            <a:r>
              <a:rPr lang="en-GB" sz="3200" dirty="0"/>
              <a:t>First half </a:t>
            </a:r>
          </a:p>
          <a:p>
            <a:pPr lvl="1"/>
            <a:r>
              <a:rPr lang="en-GB" sz="2800" dirty="0"/>
              <a:t>Lecture recap</a:t>
            </a:r>
          </a:p>
          <a:p>
            <a:pPr lvl="1"/>
            <a:r>
              <a:rPr lang="en-US" sz="2800" dirty="0"/>
              <a:t>Bring me the news</a:t>
            </a:r>
          </a:p>
          <a:p>
            <a:pPr lvl="1"/>
            <a:r>
              <a:rPr lang="en-US" sz="2800" dirty="0"/>
              <a:t>Introduction to Levyne's spreadsheet model </a:t>
            </a:r>
          </a:p>
          <a:p>
            <a:pPr lvl="1"/>
            <a:r>
              <a:rPr lang="en-US" sz="2800" dirty="0"/>
              <a:t>Demonstration: How to use Levyne's spreadsheet model for your assignment</a:t>
            </a:r>
          </a:p>
          <a:p>
            <a:pPr lvl="1"/>
            <a:endParaRPr lang="en-US" sz="2800" dirty="0"/>
          </a:p>
          <a:p>
            <a:r>
              <a:rPr lang="en-US" sz="3200" dirty="0"/>
              <a:t>Second half</a:t>
            </a:r>
          </a:p>
          <a:p>
            <a:pPr lvl="1"/>
            <a:r>
              <a:rPr lang="en-US" sz="2800" dirty="0"/>
              <a:t>Worksheet</a:t>
            </a:r>
          </a:p>
          <a:p>
            <a:pPr lvl="1"/>
            <a:r>
              <a:rPr lang="en-US" sz="2800" dirty="0"/>
              <a:t>Worksheet check your answers</a:t>
            </a:r>
          </a:p>
        </p:txBody>
      </p:sp>
    </p:spTree>
    <p:extLst>
      <p:ext uri="{BB962C8B-B14F-4D97-AF65-F5344CB8AC3E}">
        <p14:creationId xmlns:p14="http://schemas.microsoft.com/office/powerpoint/2010/main" val="1233289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EC30-B5F2-489C-984A-D9C792F9163C}"/>
              </a:ext>
            </a:extLst>
          </p:cNvPr>
          <p:cNvSpPr>
            <a:spLocks noGrp="1"/>
          </p:cNvSpPr>
          <p:nvPr>
            <p:ph type="title"/>
          </p:nvPr>
        </p:nvSpPr>
        <p:spPr/>
        <p:txBody>
          <a:bodyPr/>
          <a:lstStyle/>
          <a:p>
            <a:r>
              <a:rPr lang="en-GB" dirty="0"/>
              <a:t>Area 3: </a:t>
            </a:r>
            <a:r>
              <a:rPr lang="en-US" dirty="0"/>
              <a:t>Final calculation </a:t>
            </a:r>
            <a:endParaRPr lang="en-GB" dirty="0"/>
          </a:p>
        </p:txBody>
      </p:sp>
      <p:sp>
        <p:nvSpPr>
          <p:cNvPr id="3" name="Content Placeholder 2">
            <a:extLst>
              <a:ext uri="{FF2B5EF4-FFF2-40B4-BE49-F238E27FC236}">
                <a16:creationId xmlns:a16="http://schemas.microsoft.com/office/drawing/2014/main" id="{FFFD873C-7589-4434-B2A6-1A6A97FC9BDC}"/>
              </a:ext>
            </a:extLst>
          </p:cNvPr>
          <p:cNvSpPr>
            <a:spLocks noGrp="1"/>
          </p:cNvSpPr>
          <p:nvPr>
            <p:ph idx="1"/>
          </p:nvPr>
        </p:nvSpPr>
        <p:spPr>
          <a:xfrm>
            <a:off x="838200" y="1514475"/>
            <a:ext cx="10515600" cy="4662488"/>
          </a:xfrm>
        </p:spPr>
        <p:txBody>
          <a:bodyPr>
            <a:normAutofit/>
          </a:bodyPr>
          <a:lstStyle/>
          <a:p>
            <a:pPr marL="514350" indent="-514350">
              <a:buFont typeface="+mj-lt"/>
              <a:buAutoNum type="arabicPeriod"/>
            </a:pPr>
            <a:r>
              <a:rPr lang="en-GB" dirty="0"/>
              <a:t>Input the net debt </a:t>
            </a:r>
          </a:p>
          <a:p>
            <a:pPr marL="514350" indent="-514350">
              <a:buFont typeface="+mj-lt"/>
              <a:buAutoNum type="arabicPeriod"/>
            </a:pPr>
            <a:r>
              <a:rPr lang="en-GB" dirty="0"/>
              <a:t>Label D1 as “</a:t>
            </a:r>
            <a:r>
              <a:rPr lang="en-US" dirty="0"/>
              <a:t>Sum of discounted FCF (20</a:t>
            </a:r>
            <a:r>
              <a:rPr lang="en-US" dirty="0">
                <a:solidFill>
                  <a:srgbClr val="FF0000"/>
                </a:solidFill>
              </a:rPr>
              <a:t>18</a:t>
            </a:r>
            <a:r>
              <a:rPr lang="en-US" dirty="0"/>
              <a:t>-20</a:t>
            </a:r>
            <a:r>
              <a:rPr lang="en-US" dirty="0">
                <a:solidFill>
                  <a:srgbClr val="FF0000"/>
                </a:solidFill>
              </a:rPr>
              <a:t>28</a:t>
            </a:r>
            <a:r>
              <a:rPr lang="en-US" dirty="0"/>
              <a:t>)</a:t>
            </a:r>
            <a:r>
              <a:rPr lang="en-GB" dirty="0"/>
              <a:t>”</a:t>
            </a:r>
            <a:endParaRPr lang="en-US" dirty="0"/>
          </a:p>
          <a:p>
            <a:pPr marL="514350" indent="-514350">
              <a:buFont typeface="+mj-lt"/>
              <a:buAutoNum type="arabicPeriod"/>
            </a:pPr>
            <a:r>
              <a:rPr lang="en-US" dirty="0"/>
              <a:t>If your equity value in cell H7 is negative or way off the actual bid price, then check to make sure our free cash flows (row 37) are positive from at least one year in (column F). You should vary assumptions until the value in H7 gets close to the bid price, e.g. by increasing the sales growth or EBITDA% or by reducing the WACC to get a higher value, or the opposite to get a lower value. </a:t>
            </a:r>
            <a:endParaRPr lang="en-GB" dirty="0"/>
          </a:p>
        </p:txBody>
      </p:sp>
    </p:spTree>
    <p:extLst>
      <p:ext uri="{BB962C8B-B14F-4D97-AF65-F5344CB8AC3E}">
        <p14:creationId xmlns:p14="http://schemas.microsoft.com/office/powerpoint/2010/main" val="357775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B5B-3E95-402D-A78D-6F467FA3FF04}"/>
              </a:ext>
            </a:extLst>
          </p:cNvPr>
          <p:cNvSpPr>
            <a:spLocks noGrp="1"/>
          </p:cNvSpPr>
          <p:nvPr>
            <p:ph type="title"/>
          </p:nvPr>
        </p:nvSpPr>
        <p:spPr>
          <a:xfrm>
            <a:off x="6585882" y="2614613"/>
            <a:ext cx="4805996" cy="3054667"/>
          </a:xfrm>
        </p:spPr>
        <p:txBody>
          <a:bodyPr vert="horz" lIns="91440" tIns="45720" rIns="91440" bIns="45720" rtlCol="0" anchor="t">
            <a:normAutofit/>
          </a:bodyPr>
          <a:lstStyle/>
          <a:p>
            <a:r>
              <a:rPr lang="en-US" dirty="0">
                <a:solidFill>
                  <a:srgbClr val="000000"/>
                </a:solidFill>
              </a:rPr>
              <a:t>Any questions?</a:t>
            </a:r>
            <a:br>
              <a:rPr lang="en-US" dirty="0">
                <a:solidFill>
                  <a:srgbClr val="000000"/>
                </a:solidFill>
              </a:rPr>
            </a:br>
            <a:br>
              <a:rPr lang="en-US" dirty="0">
                <a:solidFill>
                  <a:srgbClr val="000000"/>
                </a:solidFill>
              </a:rPr>
            </a:br>
            <a:r>
              <a:rPr lang="en-US" sz="3600" dirty="0">
                <a:solidFill>
                  <a:srgbClr val="000000"/>
                </a:solidFill>
              </a:rPr>
              <a:t>(on activities or the assessment brief)</a:t>
            </a:r>
          </a:p>
        </p:txBody>
      </p:sp>
      <p:pic>
        <p:nvPicPr>
          <p:cNvPr id="5" name="Picture 4">
            <a:extLst>
              <a:ext uri="{FF2B5EF4-FFF2-40B4-BE49-F238E27FC236}">
                <a16:creationId xmlns:a16="http://schemas.microsoft.com/office/drawing/2014/main" id="{9522930B-4038-4453-954F-09177ECB0F4F}"/>
              </a:ext>
            </a:extLst>
          </p:cNvPr>
          <p:cNvPicPr>
            <a:picLocks noChangeAspect="1"/>
          </p:cNvPicPr>
          <p:nvPr/>
        </p:nvPicPr>
        <p:blipFill rotWithShape="1">
          <a:blip r:embed="rId2">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749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6872-8107-48EB-B79A-226592C19069}"/>
              </a:ext>
            </a:extLst>
          </p:cNvPr>
          <p:cNvSpPr>
            <a:spLocks noGrp="1"/>
          </p:cNvSpPr>
          <p:nvPr>
            <p:ph type="title"/>
          </p:nvPr>
        </p:nvSpPr>
        <p:spPr/>
        <p:txBody>
          <a:bodyPr/>
          <a:lstStyle/>
          <a:p>
            <a:r>
              <a:rPr lang="en-GB" dirty="0"/>
              <a:t>Week 4 Lecture recap</a:t>
            </a:r>
          </a:p>
        </p:txBody>
      </p:sp>
      <p:sp>
        <p:nvSpPr>
          <p:cNvPr id="3" name="Content Placeholder 2">
            <a:extLst>
              <a:ext uri="{FF2B5EF4-FFF2-40B4-BE49-F238E27FC236}">
                <a16:creationId xmlns:a16="http://schemas.microsoft.com/office/drawing/2014/main" id="{5D780B2B-6123-4364-A439-7608C95F4A4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878563AB-83E7-419A-8D9C-97026F131725}"/>
              </a:ext>
            </a:extLst>
          </p:cNvPr>
          <p:cNvPicPr>
            <a:picLocks noChangeAspect="1"/>
          </p:cNvPicPr>
          <p:nvPr/>
        </p:nvPicPr>
        <p:blipFill>
          <a:blip r:embed="rId3"/>
          <a:stretch>
            <a:fillRect/>
          </a:stretch>
        </p:blipFill>
        <p:spPr>
          <a:xfrm>
            <a:off x="838200" y="1293444"/>
            <a:ext cx="9949364" cy="5415699"/>
          </a:xfrm>
          <a:prstGeom prst="rect">
            <a:avLst/>
          </a:prstGeom>
        </p:spPr>
      </p:pic>
      <p:sp>
        <p:nvSpPr>
          <p:cNvPr id="6" name="Rectangle 5">
            <a:extLst>
              <a:ext uri="{FF2B5EF4-FFF2-40B4-BE49-F238E27FC236}">
                <a16:creationId xmlns:a16="http://schemas.microsoft.com/office/drawing/2014/main" id="{81849B2D-2887-4E34-ABF8-6C4D4A3201FA}"/>
              </a:ext>
            </a:extLst>
          </p:cNvPr>
          <p:cNvSpPr/>
          <p:nvPr/>
        </p:nvSpPr>
        <p:spPr>
          <a:xfrm>
            <a:off x="1638300" y="4851400"/>
            <a:ext cx="6172200" cy="508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674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3535D7A-2F8C-48E8-835D-7CDD6AFB970A}"/>
              </a:ext>
            </a:extLst>
          </p:cNvPr>
          <p:cNvPicPr>
            <a:picLocks noGrp="1" noChangeAspect="1"/>
          </p:cNvPicPr>
          <p:nvPr>
            <p:ph idx="1"/>
          </p:nvPr>
        </p:nvPicPr>
        <p:blipFill>
          <a:blip r:embed="rId3"/>
          <a:stretch>
            <a:fillRect/>
          </a:stretch>
        </p:blipFill>
        <p:spPr>
          <a:xfrm>
            <a:off x="1685925" y="1521838"/>
            <a:ext cx="9491143" cy="5336162"/>
          </a:xfrm>
          <a:prstGeom prst="rect">
            <a:avLst/>
          </a:prstGeom>
        </p:spPr>
      </p:pic>
      <p:sp>
        <p:nvSpPr>
          <p:cNvPr id="3" name="Title 2">
            <a:extLst>
              <a:ext uri="{FF2B5EF4-FFF2-40B4-BE49-F238E27FC236}">
                <a16:creationId xmlns:a16="http://schemas.microsoft.com/office/drawing/2014/main" id="{114E6AAD-32EC-4B61-8859-AC5EB6F029CC}"/>
              </a:ext>
            </a:extLst>
          </p:cNvPr>
          <p:cNvSpPr>
            <a:spLocks noGrp="1"/>
          </p:cNvSpPr>
          <p:nvPr>
            <p:ph type="title"/>
          </p:nvPr>
        </p:nvSpPr>
        <p:spPr/>
        <p:txBody>
          <a:bodyPr/>
          <a:lstStyle/>
          <a:p>
            <a:pPr algn="r"/>
            <a:r>
              <a:rPr lang="en-GB" sz="4000" dirty="0"/>
              <a:t>Where to find Levyne’s business valuation model</a:t>
            </a:r>
            <a:br>
              <a:rPr lang="en-GB" sz="4000" dirty="0"/>
            </a:br>
            <a:r>
              <a:rPr lang="en-GB" sz="4000" dirty="0"/>
              <a:t> to explore (download) &amp; apply in the seminar</a:t>
            </a:r>
          </a:p>
        </p:txBody>
      </p:sp>
    </p:spTree>
    <p:extLst>
      <p:ext uri="{BB962C8B-B14F-4D97-AF65-F5344CB8AC3E}">
        <p14:creationId xmlns:p14="http://schemas.microsoft.com/office/powerpoint/2010/main" val="309424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2218"/>
            <a:ext cx="12072938" cy="1092208"/>
          </a:xfrm>
        </p:spPr>
        <p:txBody>
          <a:bodyPr>
            <a:normAutofit/>
          </a:bodyPr>
          <a:lstStyle/>
          <a:p>
            <a:pPr algn="ctr"/>
            <a:r>
              <a:rPr lang="en-GB" sz="3200" dirty="0">
                <a:latin typeface="Arial" panose="020B0604020202020204" pitchFamily="34" charset="0"/>
                <a:cs typeface="Arial" panose="020B0604020202020204" pitchFamily="34" charset="0"/>
              </a:rPr>
              <a:t>What makes up free cash flow (FCF) forecast in 2013-2015</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3142489152"/>
              </p:ext>
            </p:extLst>
          </p:nvPr>
        </p:nvGraphicFramePr>
        <p:xfrm>
          <a:off x="471489" y="987418"/>
          <a:ext cx="10929936" cy="5606064"/>
        </p:xfrm>
        <a:graphic>
          <a:graphicData uri="http://schemas.openxmlformats.org/drawingml/2006/table">
            <a:tbl>
              <a:tblPr firstRow="1" bandRow="1">
                <a:tableStyleId>{5C22544A-7EE6-4342-B048-85BDC9FD1C3A}</a:tableStyleId>
              </a:tblPr>
              <a:tblGrid>
                <a:gridCol w="5834069">
                  <a:extLst>
                    <a:ext uri="{9D8B030D-6E8A-4147-A177-3AD203B41FA5}">
                      <a16:colId xmlns:a16="http://schemas.microsoft.com/office/drawing/2014/main" val="3826455112"/>
                    </a:ext>
                  </a:extLst>
                </a:gridCol>
                <a:gridCol w="1730078">
                  <a:extLst>
                    <a:ext uri="{9D8B030D-6E8A-4147-A177-3AD203B41FA5}">
                      <a16:colId xmlns:a16="http://schemas.microsoft.com/office/drawing/2014/main" val="2024225546"/>
                    </a:ext>
                  </a:extLst>
                </a:gridCol>
                <a:gridCol w="1824446">
                  <a:extLst>
                    <a:ext uri="{9D8B030D-6E8A-4147-A177-3AD203B41FA5}">
                      <a16:colId xmlns:a16="http://schemas.microsoft.com/office/drawing/2014/main" val="2401029325"/>
                    </a:ext>
                  </a:extLst>
                </a:gridCol>
                <a:gridCol w="1541343">
                  <a:extLst>
                    <a:ext uri="{9D8B030D-6E8A-4147-A177-3AD203B41FA5}">
                      <a16:colId xmlns:a16="http://schemas.microsoft.com/office/drawing/2014/main" val="571126884"/>
                    </a:ext>
                  </a:extLst>
                </a:gridCol>
              </a:tblGrid>
              <a:tr h="436692">
                <a:tc>
                  <a:txBody>
                    <a:bodyPr/>
                    <a:lstStyle/>
                    <a:p>
                      <a:r>
                        <a:rPr lang="en-GB" baseline="0" dirty="0"/>
                        <a:t>Free cash flow</a:t>
                      </a:r>
                      <a:r>
                        <a:rPr lang="en-GB" dirty="0"/>
                        <a:t> (€ million)</a:t>
                      </a:r>
                    </a:p>
                  </a:txBody>
                  <a:tcPr/>
                </a:tc>
                <a:tc>
                  <a:txBody>
                    <a:bodyPr/>
                    <a:lstStyle/>
                    <a:p>
                      <a:pPr algn="ctr"/>
                      <a:r>
                        <a:rPr lang="en-GB" dirty="0"/>
                        <a:t>2013</a:t>
                      </a:r>
                    </a:p>
                  </a:txBody>
                  <a:tcPr/>
                </a:tc>
                <a:tc>
                  <a:txBody>
                    <a:bodyPr/>
                    <a:lstStyle/>
                    <a:p>
                      <a:pPr algn="ctr"/>
                      <a:r>
                        <a:rPr lang="en-GB" dirty="0"/>
                        <a:t>2014</a:t>
                      </a:r>
                    </a:p>
                  </a:txBody>
                  <a:tcPr/>
                </a:tc>
                <a:tc>
                  <a:txBody>
                    <a:bodyPr/>
                    <a:lstStyle/>
                    <a:p>
                      <a:pPr algn="ctr"/>
                      <a:r>
                        <a:rPr lang="en-GB" dirty="0"/>
                        <a:t>2015</a:t>
                      </a:r>
                    </a:p>
                  </a:txBody>
                  <a:tcPr/>
                </a:tc>
                <a:extLst>
                  <a:ext uri="{0D108BD9-81ED-4DB2-BD59-A6C34878D82A}">
                    <a16:rowId xmlns:a16="http://schemas.microsoft.com/office/drawing/2014/main" val="2389370469"/>
                  </a:ext>
                </a:extLst>
              </a:tr>
              <a:tr h="436692">
                <a:tc>
                  <a:txBody>
                    <a:bodyPr/>
                    <a:lstStyle/>
                    <a:p>
                      <a:r>
                        <a:rPr lang="en-GB" dirty="0"/>
                        <a:t>Sales (revenue)</a:t>
                      </a:r>
                    </a:p>
                  </a:txBody>
                  <a:tcPr/>
                </a:tc>
                <a:tc>
                  <a:txBody>
                    <a:bodyPr/>
                    <a:lstStyle/>
                    <a:p>
                      <a:pPr algn="r"/>
                      <a:r>
                        <a:rPr lang="en-GB" dirty="0"/>
                        <a:t>1500</a:t>
                      </a:r>
                    </a:p>
                  </a:txBody>
                  <a:tcPr/>
                </a:tc>
                <a:tc>
                  <a:txBody>
                    <a:bodyPr/>
                    <a:lstStyle/>
                    <a:p>
                      <a:pPr algn="r"/>
                      <a:r>
                        <a:rPr lang="en-GB" dirty="0"/>
                        <a:t>1800</a:t>
                      </a:r>
                    </a:p>
                  </a:txBody>
                  <a:tcPr/>
                </a:tc>
                <a:tc>
                  <a:txBody>
                    <a:bodyPr/>
                    <a:lstStyle/>
                    <a:p>
                      <a:pPr algn="r"/>
                      <a:r>
                        <a:rPr lang="en-GB" dirty="0"/>
                        <a:t>2000</a:t>
                      </a:r>
                    </a:p>
                  </a:txBody>
                  <a:tcPr/>
                </a:tc>
                <a:extLst>
                  <a:ext uri="{0D108BD9-81ED-4DB2-BD59-A6C34878D82A}">
                    <a16:rowId xmlns:a16="http://schemas.microsoft.com/office/drawing/2014/main" val="1309573807"/>
                  </a:ext>
                </a:extLst>
              </a:tr>
              <a:tr h="181732">
                <a:tc>
                  <a:txBody>
                    <a:bodyPr/>
                    <a:lstStyle/>
                    <a:p>
                      <a:r>
                        <a:rPr lang="en-GB" dirty="0"/>
                        <a:t>Growth rate (% ∆ in sales from previous year)</a:t>
                      </a:r>
                    </a:p>
                  </a:txBody>
                  <a:tcPr/>
                </a:tc>
                <a:tc>
                  <a:txBody>
                    <a:bodyPr/>
                    <a:lstStyle/>
                    <a:p>
                      <a:pPr algn="r"/>
                      <a:r>
                        <a:rPr lang="en-GB" dirty="0"/>
                        <a:t>25%</a:t>
                      </a:r>
                    </a:p>
                  </a:txBody>
                  <a:tcPr/>
                </a:tc>
                <a:tc>
                  <a:txBody>
                    <a:bodyPr/>
                    <a:lstStyle/>
                    <a:p>
                      <a:pPr algn="r"/>
                      <a:r>
                        <a:rPr lang="en-GB" dirty="0"/>
                        <a:t>20%</a:t>
                      </a:r>
                    </a:p>
                  </a:txBody>
                  <a:tcPr/>
                </a:tc>
                <a:tc>
                  <a:txBody>
                    <a:bodyPr/>
                    <a:lstStyle/>
                    <a:p>
                      <a:pPr algn="r"/>
                      <a:r>
                        <a:rPr lang="en-GB" dirty="0"/>
                        <a:t>11%</a:t>
                      </a:r>
                    </a:p>
                  </a:txBody>
                  <a:tcPr/>
                </a:tc>
                <a:extLst>
                  <a:ext uri="{0D108BD9-81ED-4DB2-BD59-A6C34878D82A}">
                    <a16:rowId xmlns:a16="http://schemas.microsoft.com/office/drawing/2014/main" val="449342802"/>
                  </a:ext>
                </a:extLst>
              </a:tr>
              <a:tr h="436692">
                <a:tc>
                  <a:txBody>
                    <a:bodyPr/>
                    <a:lstStyle/>
                    <a:p>
                      <a:r>
                        <a:rPr lang="en-GB" dirty="0"/>
                        <a:t>Earnings before interest, tax, </a:t>
                      </a:r>
                      <a:r>
                        <a:rPr lang="en-GB" dirty="0" err="1"/>
                        <a:t>dep’n</a:t>
                      </a:r>
                      <a:r>
                        <a:rPr lang="en-GB" dirty="0"/>
                        <a:t> &amp; amort (EBITDA)</a:t>
                      </a:r>
                    </a:p>
                  </a:txBody>
                  <a:tcPr/>
                </a:tc>
                <a:tc>
                  <a:txBody>
                    <a:bodyPr/>
                    <a:lstStyle/>
                    <a:p>
                      <a:pPr algn="r"/>
                      <a:r>
                        <a:rPr lang="en-GB" dirty="0"/>
                        <a:t>400</a:t>
                      </a:r>
                    </a:p>
                  </a:txBody>
                  <a:tcPr/>
                </a:tc>
                <a:tc>
                  <a:txBody>
                    <a:bodyPr/>
                    <a:lstStyle/>
                    <a:p>
                      <a:pPr algn="r"/>
                      <a:r>
                        <a:rPr lang="en-GB" dirty="0"/>
                        <a:t>420</a:t>
                      </a:r>
                    </a:p>
                  </a:txBody>
                  <a:tcPr/>
                </a:tc>
                <a:tc>
                  <a:txBody>
                    <a:bodyPr/>
                    <a:lstStyle/>
                    <a:p>
                      <a:pPr algn="r"/>
                      <a:r>
                        <a:rPr lang="en-GB" dirty="0"/>
                        <a:t>450</a:t>
                      </a:r>
                    </a:p>
                  </a:txBody>
                  <a:tcPr/>
                </a:tc>
                <a:extLst>
                  <a:ext uri="{0D108BD9-81ED-4DB2-BD59-A6C34878D82A}">
                    <a16:rowId xmlns:a16="http://schemas.microsoft.com/office/drawing/2014/main" val="613139634"/>
                  </a:ext>
                </a:extLst>
              </a:tr>
              <a:tr h="4366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EBITDA margin (% of sales)</a:t>
                      </a:r>
                    </a:p>
                  </a:txBody>
                  <a:tcPr/>
                </a:tc>
                <a:tc>
                  <a:txBody>
                    <a:bodyPr/>
                    <a:lstStyle/>
                    <a:p>
                      <a:pPr algn="r"/>
                      <a:r>
                        <a:rPr lang="en-GB" dirty="0"/>
                        <a:t>26.7%</a:t>
                      </a:r>
                    </a:p>
                  </a:txBody>
                  <a:tcPr/>
                </a:tc>
                <a:tc>
                  <a:txBody>
                    <a:bodyPr/>
                    <a:lstStyle/>
                    <a:p>
                      <a:pPr algn="r"/>
                      <a:r>
                        <a:rPr lang="en-GB" dirty="0"/>
                        <a:t>23.3%</a:t>
                      </a:r>
                    </a:p>
                  </a:txBody>
                  <a:tcPr/>
                </a:tc>
                <a:tc>
                  <a:txBody>
                    <a:bodyPr/>
                    <a:lstStyle/>
                    <a:p>
                      <a:pPr algn="r"/>
                      <a:r>
                        <a:rPr lang="en-GB" dirty="0"/>
                        <a:t>22.5%</a:t>
                      </a:r>
                    </a:p>
                  </a:txBody>
                  <a:tcPr/>
                </a:tc>
                <a:extLst>
                  <a:ext uri="{0D108BD9-81ED-4DB2-BD59-A6C34878D82A}">
                    <a16:rowId xmlns:a16="http://schemas.microsoft.com/office/drawing/2014/main" val="4034613291"/>
                  </a:ext>
                </a:extLst>
              </a:tr>
              <a:tr h="436692">
                <a:tc>
                  <a:txBody>
                    <a:bodyPr/>
                    <a:lstStyle/>
                    <a:p>
                      <a:r>
                        <a:rPr lang="en-GB" dirty="0"/>
                        <a:t>Depreciation &amp; amortisation (D&amp;A related indirectly to sales)</a:t>
                      </a:r>
                    </a:p>
                  </a:txBody>
                  <a:tcPr/>
                </a:tc>
                <a:tc>
                  <a:txBody>
                    <a:bodyPr/>
                    <a:lstStyle/>
                    <a:p>
                      <a:pPr algn="r"/>
                      <a:r>
                        <a:rPr lang="en-GB" dirty="0"/>
                        <a:t>(70)</a:t>
                      </a:r>
                    </a:p>
                  </a:txBody>
                  <a:tcPr/>
                </a:tc>
                <a:tc>
                  <a:txBody>
                    <a:bodyPr/>
                    <a:lstStyle/>
                    <a:p>
                      <a:pPr algn="r"/>
                      <a:r>
                        <a:rPr lang="en-GB" dirty="0"/>
                        <a:t>(80)</a:t>
                      </a:r>
                    </a:p>
                  </a:txBody>
                  <a:tcPr/>
                </a:tc>
                <a:tc>
                  <a:txBody>
                    <a:bodyPr/>
                    <a:lstStyle/>
                    <a:p>
                      <a:pPr algn="r"/>
                      <a:r>
                        <a:rPr lang="en-GB" dirty="0"/>
                        <a:t>(85)</a:t>
                      </a:r>
                    </a:p>
                  </a:txBody>
                  <a:tcPr/>
                </a:tc>
                <a:extLst>
                  <a:ext uri="{0D108BD9-81ED-4DB2-BD59-A6C34878D82A}">
                    <a16:rowId xmlns:a16="http://schemas.microsoft.com/office/drawing/2014/main" val="2012001273"/>
                  </a:ext>
                </a:extLst>
              </a:tr>
              <a:tr h="436692">
                <a:tc>
                  <a:txBody>
                    <a:bodyPr/>
                    <a:lstStyle/>
                    <a:p>
                      <a:r>
                        <a:rPr lang="en-GB" dirty="0"/>
                        <a:t>Earnings before interest &amp; tax (EBIT)</a:t>
                      </a:r>
                    </a:p>
                  </a:txBody>
                  <a:tcPr/>
                </a:tc>
                <a:tc>
                  <a:txBody>
                    <a:bodyPr/>
                    <a:lstStyle/>
                    <a:p>
                      <a:pPr algn="r"/>
                      <a:r>
                        <a:rPr lang="en-GB" dirty="0"/>
                        <a:t>330</a:t>
                      </a:r>
                    </a:p>
                  </a:txBody>
                  <a:tcPr/>
                </a:tc>
                <a:tc>
                  <a:txBody>
                    <a:bodyPr/>
                    <a:lstStyle/>
                    <a:p>
                      <a:pPr algn="r"/>
                      <a:r>
                        <a:rPr lang="en-GB" dirty="0"/>
                        <a:t>340</a:t>
                      </a:r>
                    </a:p>
                  </a:txBody>
                  <a:tcPr/>
                </a:tc>
                <a:tc>
                  <a:txBody>
                    <a:bodyPr/>
                    <a:lstStyle/>
                    <a:p>
                      <a:pPr algn="r"/>
                      <a:r>
                        <a:rPr lang="en-GB" dirty="0"/>
                        <a:t>365</a:t>
                      </a:r>
                    </a:p>
                  </a:txBody>
                  <a:tcPr/>
                </a:tc>
                <a:extLst>
                  <a:ext uri="{0D108BD9-81ED-4DB2-BD59-A6C34878D82A}">
                    <a16:rowId xmlns:a16="http://schemas.microsoft.com/office/drawing/2014/main" val="1796543880"/>
                  </a:ext>
                </a:extLst>
              </a:tr>
              <a:tr h="436692">
                <a:tc>
                  <a:txBody>
                    <a:bodyPr/>
                    <a:lstStyle/>
                    <a:p>
                      <a:r>
                        <a:rPr lang="en-GB" dirty="0"/>
                        <a:t>Corporation Tax (36.1% of EBIT)</a:t>
                      </a:r>
                    </a:p>
                  </a:txBody>
                  <a:tcPr/>
                </a:tc>
                <a:tc>
                  <a:txBody>
                    <a:bodyPr/>
                    <a:lstStyle/>
                    <a:p>
                      <a:pPr algn="r"/>
                      <a:r>
                        <a:rPr lang="en-GB" dirty="0"/>
                        <a:t>(119)</a:t>
                      </a:r>
                    </a:p>
                  </a:txBody>
                  <a:tcPr/>
                </a:tc>
                <a:tc>
                  <a:txBody>
                    <a:bodyPr/>
                    <a:lstStyle/>
                    <a:p>
                      <a:pPr algn="r"/>
                      <a:r>
                        <a:rPr lang="en-GB" dirty="0"/>
                        <a:t>(123)</a:t>
                      </a:r>
                    </a:p>
                  </a:txBody>
                  <a:tcPr/>
                </a:tc>
                <a:tc>
                  <a:txBody>
                    <a:bodyPr/>
                    <a:lstStyle/>
                    <a:p>
                      <a:pPr algn="r"/>
                      <a:r>
                        <a:rPr lang="en-GB" dirty="0"/>
                        <a:t>(132)</a:t>
                      </a:r>
                    </a:p>
                  </a:txBody>
                  <a:tcPr/>
                </a:tc>
                <a:extLst>
                  <a:ext uri="{0D108BD9-81ED-4DB2-BD59-A6C34878D82A}">
                    <a16:rowId xmlns:a16="http://schemas.microsoft.com/office/drawing/2014/main" val="1054667092"/>
                  </a:ext>
                </a:extLst>
              </a:tr>
              <a:tr h="436692">
                <a:tc>
                  <a:txBody>
                    <a:bodyPr/>
                    <a:lstStyle/>
                    <a:p>
                      <a:r>
                        <a:rPr lang="en-GB" dirty="0"/>
                        <a:t>Net Operating Profit after tax (NOPAT)</a:t>
                      </a:r>
                    </a:p>
                  </a:txBody>
                  <a:tcPr/>
                </a:tc>
                <a:tc>
                  <a:txBody>
                    <a:bodyPr/>
                    <a:lstStyle/>
                    <a:p>
                      <a:pPr algn="r"/>
                      <a:r>
                        <a:rPr lang="en-GB" dirty="0"/>
                        <a:t>211</a:t>
                      </a:r>
                    </a:p>
                  </a:txBody>
                  <a:tcPr/>
                </a:tc>
                <a:tc>
                  <a:txBody>
                    <a:bodyPr/>
                    <a:lstStyle/>
                    <a:p>
                      <a:pPr algn="r"/>
                      <a:r>
                        <a:rPr lang="en-GB" dirty="0"/>
                        <a:t>217</a:t>
                      </a:r>
                    </a:p>
                  </a:txBody>
                  <a:tcPr/>
                </a:tc>
                <a:tc>
                  <a:txBody>
                    <a:bodyPr/>
                    <a:lstStyle/>
                    <a:p>
                      <a:pPr algn="r"/>
                      <a:r>
                        <a:rPr lang="en-GB" dirty="0"/>
                        <a:t>233</a:t>
                      </a:r>
                    </a:p>
                  </a:txBody>
                  <a:tcPr/>
                </a:tc>
                <a:extLst>
                  <a:ext uri="{0D108BD9-81ED-4DB2-BD59-A6C34878D82A}">
                    <a16:rowId xmlns:a16="http://schemas.microsoft.com/office/drawing/2014/main" val="2336008753"/>
                  </a:ext>
                </a:extLst>
              </a:tr>
              <a:tr h="436692">
                <a:tc>
                  <a:txBody>
                    <a:bodyPr/>
                    <a:lstStyle/>
                    <a:p>
                      <a:r>
                        <a:rPr lang="en-GB" dirty="0"/>
                        <a:t>Depreciation &amp; amortisation (D&amp;A added back)</a:t>
                      </a:r>
                    </a:p>
                  </a:txBody>
                  <a:tcPr/>
                </a:tc>
                <a:tc>
                  <a:txBody>
                    <a:bodyPr/>
                    <a:lstStyle/>
                    <a:p>
                      <a:pPr algn="r"/>
                      <a:r>
                        <a:rPr lang="en-GB" dirty="0"/>
                        <a:t>70</a:t>
                      </a:r>
                    </a:p>
                  </a:txBody>
                  <a:tcPr/>
                </a:tc>
                <a:tc>
                  <a:txBody>
                    <a:bodyPr/>
                    <a:lstStyle/>
                    <a:p>
                      <a:pPr algn="r"/>
                      <a:r>
                        <a:rPr lang="en-GB" dirty="0"/>
                        <a:t>80</a:t>
                      </a:r>
                    </a:p>
                  </a:txBody>
                  <a:tcPr/>
                </a:tc>
                <a:tc>
                  <a:txBody>
                    <a:bodyPr/>
                    <a:lstStyle/>
                    <a:p>
                      <a:pPr algn="r"/>
                      <a:r>
                        <a:rPr lang="en-GB" dirty="0"/>
                        <a:t>85</a:t>
                      </a:r>
                    </a:p>
                  </a:txBody>
                  <a:tcPr/>
                </a:tc>
                <a:extLst>
                  <a:ext uri="{0D108BD9-81ED-4DB2-BD59-A6C34878D82A}">
                    <a16:rowId xmlns:a16="http://schemas.microsoft.com/office/drawing/2014/main" val="2745573907"/>
                  </a:ext>
                </a:extLst>
              </a:tr>
              <a:tr h="436692">
                <a:tc>
                  <a:txBody>
                    <a:bodyPr/>
                    <a:lstStyle/>
                    <a:p>
                      <a:r>
                        <a:rPr lang="en-GB" dirty="0"/>
                        <a:t>Capital expenditure (CAPEX = real cash flow instead of D&amp;A)</a:t>
                      </a:r>
                    </a:p>
                  </a:txBody>
                  <a:tcPr/>
                </a:tc>
                <a:tc>
                  <a:txBody>
                    <a:bodyPr/>
                    <a:lstStyle/>
                    <a:p>
                      <a:pPr algn="r"/>
                      <a:r>
                        <a:rPr lang="en-GB" dirty="0"/>
                        <a:t>(70)</a:t>
                      </a:r>
                    </a:p>
                  </a:txBody>
                  <a:tcPr/>
                </a:tc>
                <a:tc>
                  <a:txBody>
                    <a:bodyPr/>
                    <a:lstStyle/>
                    <a:p>
                      <a:pPr algn="r"/>
                      <a:r>
                        <a:rPr lang="en-GB" dirty="0"/>
                        <a:t>(75)</a:t>
                      </a:r>
                    </a:p>
                  </a:txBody>
                  <a:tcPr/>
                </a:tc>
                <a:tc>
                  <a:txBody>
                    <a:bodyPr/>
                    <a:lstStyle/>
                    <a:p>
                      <a:pPr algn="r"/>
                      <a:r>
                        <a:rPr lang="en-GB" dirty="0"/>
                        <a:t>(80)</a:t>
                      </a:r>
                    </a:p>
                  </a:txBody>
                  <a:tcPr/>
                </a:tc>
                <a:extLst>
                  <a:ext uri="{0D108BD9-81ED-4DB2-BD59-A6C34878D82A}">
                    <a16:rowId xmlns:a16="http://schemas.microsoft.com/office/drawing/2014/main" val="463451030"/>
                  </a:ext>
                </a:extLst>
              </a:tr>
              <a:tr h="436692">
                <a:tc>
                  <a:txBody>
                    <a:bodyPr/>
                    <a:lstStyle/>
                    <a:p>
                      <a:r>
                        <a:rPr lang="en-GB" dirty="0"/>
                        <a:t>∆ Working capital (related indirectly to sales)</a:t>
                      </a:r>
                    </a:p>
                  </a:txBody>
                  <a:tcPr/>
                </a:tc>
                <a:tc>
                  <a:txBody>
                    <a:bodyPr/>
                    <a:lstStyle/>
                    <a:p>
                      <a:pPr algn="r"/>
                      <a:r>
                        <a:rPr lang="en-GB" dirty="0"/>
                        <a:t>(50)</a:t>
                      </a:r>
                    </a:p>
                  </a:txBody>
                  <a:tcPr/>
                </a:tc>
                <a:tc>
                  <a:txBody>
                    <a:bodyPr/>
                    <a:lstStyle/>
                    <a:p>
                      <a:pPr algn="r"/>
                      <a:r>
                        <a:rPr lang="en-GB" dirty="0"/>
                        <a:t>(50)</a:t>
                      </a:r>
                    </a:p>
                  </a:txBody>
                  <a:tcPr/>
                </a:tc>
                <a:tc>
                  <a:txBody>
                    <a:bodyPr/>
                    <a:lstStyle/>
                    <a:p>
                      <a:pPr algn="r"/>
                      <a:r>
                        <a:rPr lang="en-GB" dirty="0"/>
                        <a:t>(50)</a:t>
                      </a:r>
                    </a:p>
                  </a:txBody>
                  <a:tcPr/>
                </a:tc>
                <a:extLst>
                  <a:ext uri="{0D108BD9-81ED-4DB2-BD59-A6C34878D82A}">
                    <a16:rowId xmlns:a16="http://schemas.microsoft.com/office/drawing/2014/main" val="791834203"/>
                  </a:ext>
                </a:extLst>
              </a:tr>
              <a:tr h="436692">
                <a:tc>
                  <a:txBody>
                    <a:bodyPr/>
                    <a:lstStyle/>
                    <a:p>
                      <a:r>
                        <a:rPr lang="en-GB" dirty="0"/>
                        <a:t>FREE CASH FLOW (profits available to owners)</a:t>
                      </a:r>
                    </a:p>
                  </a:txBody>
                  <a:tcPr/>
                </a:tc>
                <a:tc>
                  <a:txBody>
                    <a:bodyPr/>
                    <a:lstStyle/>
                    <a:p>
                      <a:pPr algn="r"/>
                      <a:r>
                        <a:rPr lang="en-GB" dirty="0"/>
                        <a:t>161</a:t>
                      </a:r>
                    </a:p>
                  </a:txBody>
                  <a:tcPr/>
                </a:tc>
                <a:tc>
                  <a:txBody>
                    <a:bodyPr/>
                    <a:lstStyle/>
                    <a:p>
                      <a:pPr algn="r"/>
                      <a:r>
                        <a:rPr lang="en-GB" dirty="0"/>
                        <a:t>172</a:t>
                      </a:r>
                    </a:p>
                  </a:txBody>
                  <a:tcPr/>
                </a:tc>
                <a:tc>
                  <a:txBody>
                    <a:bodyPr/>
                    <a:lstStyle/>
                    <a:p>
                      <a:pPr algn="r"/>
                      <a:r>
                        <a:rPr lang="en-GB" dirty="0"/>
                        <a:t>188</a:t>
                      </a:r>
                    </a:p>
                  </a:txBody>
                  <a:tcPr/>
                </a:tc>
                <a:extLst>
                  <a:ext uri="{0D108BD9-81ED-4DB2-BD59-A6C34878D82A}">
                    <a16:rowId xmlns:a16="http://schemas.microsoft.com/office/drawing/2014/main" val="594338846"/>
                  </a:ext>
                </a:extLst>
              </a:tr>
            </a:tbl>
          </a:graphicData>
        </a:graphic>
      </p:graphicFrame>
    </p:spTree>
    <p:extLst>
      <p:ext uri="{BB962C8B-B14F-4D97-AF65-F5344CB8AC3E}">
        <p14:creationId xmlns:p14="http://schemas.microsoft.com/office/powerpoint/2010/main" val="32375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0"/>
            <a:ext cx="7556408" cy="1300163"/>
          </a:xfrm>
        </p:spPr>
        <p:txBody>
          <a:bodyPr anchor="b">
            <a:normAutofit/>
          </a:bodyPr>
          <a:lstStyle/>
          <a:p>
            <a:r>
              <a:rPr lang="en-GB" sz="4000" dirty="0">
                <a:latin typeface="Arial" panose="020B0604020202020204" pitchFamily="34" charset="0"/>
                <a:cs typeface="Arial" panose="020B0604020202020204" pitchFamily="34" charset="0"/>
              </a:rPr>
              <a:t>Seminar Activity – share &amp; apply</a:t>
            </a:r>
            <a:br>
              <a:rPr lang="en-GB" sz="4000" dirty="0">
                <a:latin typeface="Arial" panose="020B0604020202020204" pitchFamily="34" charset="0"/>
                <a:cs typeface="Arial" panose="020B0604020202020204" pitchFamily="34" charset="0"/>
              </a:rPr>
            </a:br>
            <a:r>
              <a:rPr lang="en-GB" sz="4000" dirty="0">
                <a:latin typeface="Arial" panose="020B0604020202020204" pitchFamily="34" charset="0"/>
                <a:cs typeface="Arial" panose="020B0604020202020204" pitchFamily="34" charset="0"/>
              </a:rPr>
              <a:t> open DCF step 1 tab in Excel</a:t>
            </a:r>
          </a:p>
        </p:txBody>
      </p:sp>
      <p:sp>
        <p:nvSpPr>
          <p:cNvPr id="4" name="Content Placeholder 3"/>
          <p:cNvSpPr>
            <a:spLocks noGrp="1"/>
          </p:cNvSpPr>
          <p:nvPr>
            <p:ph idx="1"/>
          </p:nvPr>
        </p:nvSpPr>
        <p:spPr>
          <a:xfrm>
            <a:off x="4757739" y="1300163"/>
            <a:ext cx="7086600" cy="5343523"/>
          </a:xfrm>
        </p:spPr>
        <p:txBody>
          <a:bodyPr>
            <a:normAutofit lnSpcReduction="10000"/>
          </a:bodyPr>
          <a:lstStyle/>
          <a:p>
            <a:pPr marL="514350" indent="-514350">
              <a:buFont typeface="+mj-lt"/>
              <a:buAutoNum type="arabicPeriod"/>
            </a:pPr>
            <a:r>
              <a:rPr lang="en-GB" dirty="0"/>
              <a:t>What is the NPV, business value?</a:t>
            </a:r>
          </a:p>
          <a:p>
            <a:pPr marL="514350" indent="-514350">
              <a:buFont typeface="+mj-lt"/>
              <a:buAutoNum type="arabicPeriod"/>
            </a:pPr>
            <a:r>
              <a:rPr lang="en-GB" dirty="0"/>
              <a:t>What cost of capital has been used?</a:t>
            </a:r>
          </a:p>
          <a:p>
            <a:pPr marL="514350" indent="-514350">
              <a:buFont typeface="+mj-lt"/>
              <a:buAutoNum type="arabicPeriod"/>
            </a:pPr>
            <a:r>
              <a:rPr lang="en-GB" dirty="0"/>
              <a:t>What happens to the NVP, business value if</a:t>
            </a:r>
          </a:p>
          <a:p>
            <a:pPr marL="971550" lvl="1" indent="-514350">
              <a:buFont typeface="+mj-lt"/>
              <a:buAutoNum type="alphaLcParenR"/>
            </a:pPr>
            <a:r>
              <a:rPr lang="en-GB" dirty="0"/>
              <a:t>The cost of capital is increased by 5%</a:t>
            </a:r>
          </a:p>
          <a:p>
            <a:pPr marL="914400" lvl="1" indent="-457200">
              <a:buFont typeface="+mj-lt"/>
              <a:buAutoNum type="alphaLcParenR"/>
            </a:pPr>
            <a:r>
              <a:rPr lang="en-GB" dirty="0"/>
              <a:t>The cost of capital is decreased by 5%</a:t>
            </a:r>
          </a:p>
          <a:p>
            <a:pPr marL="457200" indent="-457200">
              <a:buFont typeface="+mj-lt"/>
              <a:buAutoNum type="arabicPeriod"/>
            </a:pPr>
            <a:r>
              <a:rPr lang="en-GB" dirty="0"/>
              <a:t>What is the sales revenue forecast for 2013 to 2015 and what is the growth perpetuity rate at the end of the forecast period 2021?</a:t>
            </a:r>
          </a:p>
          <a:p>
            <a:pPr marL="457200" indent="-457200">
              <a:buFont typeface="+mj-lt"/>
              <a:buAutoNum type="arabicPeriod"/>
            </a:pPr>
            <a:r>
              <a:rPr lang="en-GB" dirty="0"/>
              <a:t>What is the EBITDA margin for 2013 &amp; after?</a:t>
            </a:r>
          </a:p>
          <a:p>
            <a:pPr marL="457200" indent="-457200">
              <a:buFont typeface="+mj-lt"/>
              <a:buAutoNum type="arabicPeriod"/>
            </a:pPr>
            <a:r>
              <a:rPr lang="en-GB" dirty="0"/>
              <a:t>What happens to the NVP, business value if</a:t>
            </a:r>
          </a:p>
          <a:p>
            <a:pPr marL="914400" lvl="1" indent="-457200">
              <a:buFont typeface="+mj-lt"/>
              <a:buAutoNum type="alphaLcParenR"/>
            </a:pPr>
            <a:r>
              <a:rPr lang="en-GB" dirty="0"/>
              <a:t>Growth rate in perpetuity is 5%</a:t>
            </a:r>
          </a:p>
          <a:p>
            <a:pPr marL="914400" lvl="1" indent="-457200">
              <a:buFont typeface="+mj-lt"/>
              <a:buAutoNum type="alphaLcParenR"/>
            </a:pPr>
            <a:r>
              <a:rPr lang="en-GB" dirty="0"/>
              <a:t>EBITDA margin is 5% less in 2013</a:t>
            </a:r>
          </a:p>
          <a:p>
            <a:pPr marL="914400" lvl="1" indent="-457200">
              <a:buFont typeface="+mj-lt"/>
              <a:buAutoNum type="alphaLcParenR"/>
            </a:pPr>
            <a:endParaRPr lang="en-GB" dirty="0"/>
          </a:p>
          <a:p>
            <a:pPr marL="457200" indent="-457200">
              <a:buFont typeface="+mj-lt"/>
              <a:buAutoNum type="arabicPeriod"/>
            </a:pPr>
            <a:endParaRPr lang="en-GB" dirty="0"/>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782320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EC30-B5F2-489C-984A-D9C792F9163C}"/>
              </a:ext>
            </a:extLst>
          </p:cNvPr>
          <p:cNvSpPr>
            <a:spLocks noGrp="1"/>
          </p:cNvSpPr>
          <p:nvPr>
            <p:ph type="title"/>
          </p:nvPr>
        </p:nvSpPr>
        <p:spPr>
          <a:xfrm>
            <a:off x="838200" y="365125"/>
            <a:ext cx="11353800" cy="1325563"/>
          </a:xfrm>
        </p:spPr>
        <p:txBody>
          <a:bodyPr/>
          <a:lstStyle/>
          <a:p>
            <a:r>
              <a:rPr lang="en-GB" dirty="0"/>
              <a:t>Levyne's model for DCF calculation for your assignment </a:t>
            </a:r>
          </a:p>
        </p:txBody>
      </p:sp>
      <p:sp>
        <p:nvSpPr>
          <p:cNvPr id="3" name="Content Placeholder 2">
            <a:extLst>
              <a:ext uri="{FF2B5EF4-FFF2-40B4-BE49-F238E27FC236}">
                <a16:creationId xmlns:a16="http://schemas.microsoft.com/office/drawing/2014/main" id="{FFFD873C-7589-4434-B2A6-1A6A97FC9BDC}"/>
              </a:ext>
            </a:extLst>
          </p:cNvPr>
          <p:cNvSpPr>
            <a:spLocks noGrp="1"/>
          </p:cNvSpPr>
          <p:nvPr>
            <p:ph idx="1"/>
          </p:nvPr>
        </p:nvSpPr>
        <p:spPr/>
        <p:txBody>
          <a:bodyPr>
            <a:normAutofit/>
          </a:bodyPr>
          <a:lstStyle/>
          <a:p>
            <a:pPr marL="514350" indent="-514350">
              <a:buFont typeface="+mj-lt"/>
              <a:buAutoNum type="arabicPeriod"/>
            </a:pPr>
            <a:r>
              <a:rPr lang="en-US" dirty="0"/>
              <a:t>Start by downloading the </a:t>
            </a:r>
            <a:r>
              <a:rPr lang="en-GB" dirty="0"/>
              <a:t>Levyne's spreadsheet </a:t>
            </a:r>
            <a:r>
              <a:rPr lang="en-US" dirty="0"/>
              <a:t>model from week 4</a:t>
            </a:r>
          </a:p>
          <a:p>
            <a:pPr marL="514350" indent="-514350">
              <a:buFont typeface="+mj-lt"/>
              <a:buAutoNum type="arabicPeriod"/>
            </a:pPr>
            <a:r>
              <a:rPr lang="en-US" dirty="0"/>
              <a:t>You only need to open, copy and edit the tab labelled ‘DCF Step 1”</a:t>
            </a:r>
            <a:endParaRPr lang="en-GB" dirty="0"/>
          </a:p>
        </p:txBody>
      </p:sp>
    </p:spTree>
    <p:extLst>
      <p:ext uri="{BB962C8B-B14F-4D97-AF65-F5344CB8AC3E}">
        <p14:creationId xmlns:p14="http://schemas.microsoft.com/office/powerpoint/2010/main" val="18981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49135-3C81-40C0-AC83-DC6F089C0709}"/>
              </a:ext>
            </a:extLst>
          </p:cNvPr>
          <p:cNvPicPr>
            <a:picLocks noChangeAspect="1"/>
          </p:cNvPicPr>
          <p:nvPr/>
        </p:nvPicPr>
        <p:blipFill>
          <a:blip r:embed="rId3"/>
          <a:stretch>
            <a:fillRect/>
          </a:stretch>
        </p:blipFill>
        <p:spPr>
          <a:xfrm>
            <a:off x="1315560" y="1286055"/>
            <a:ext cx="7872412" cy="5462138"/>
          </a:xfrm>
          <a:prstGeom prst="rect">
            <a:avLst/>
          </a:prstGeom>
        </p:spPr>
      </p:pic>
      <p:sp>
        <p:nvSpPr>
          <p:cNvPr id="2" name="Title 1">
            <a:extLst>
              <a:ext uri="{FF2B5EF4-FFF2-40B4-BE49-F238E27FC236}">
                <a16:creationId xmlns:a16="http://schemas.microsoft.com/office/drawing/2014/main" id="{BABCA578-031F-4612-A98A-C4281E0F0E05}"/>
              </a:ext>
            </a:extLst>
          </p:cNvPr>
          <p:cNvSpPr>
            <a:spLocks noGrp="1"/>
          </p:cNvSpPr>
          <p:nvPr>
            <p:ph type="title"/>
          </p:nvPr>
        </p:nvSpPr>
        <p:spPr>
          <a:xfrm>
            <a:off x="665019" y="1246909"/>
            <a:ext cx="2992580" cy="1839548"/>
          </a:xfrm>
          <a:ln w="57150">
            <a:solidFill>
              <a:srgbClr val="FF0000"/>
            </a:solidFill>
          </a:ln>
        </p:spPr>
        <p:txBody>
          <a:bodyPr>
            <a:normAutofit/>
          </a:bodyPr>
          <a:lstStyle/>
          <a:p>
            <a:r>
              <a:rPr lang="en-GB" sz="3600" b="1" dirty="0">
                <a:solidFill>
                  <a:srgbClr val="FF0000"/>
                </a:solidFill>
              </a:rPr>
              <a:t>1.Componetnts for WACC</a:t>
            </a:r>
          </a:p>
        </p:txBody>
      </p:sp>
      <p:sp>
        <p:nvSpPr>
          <p:cNvPr id="6" name="Title 1">
            <a:extLst>
              <a:ext uri="{FF2B5EF4-FFF2-40B4-BE49-F238E27FC236}">
                <a16:creationId xmlns:a16="http://schemas.microsoft.com/office/drawing/2014/main" id="{ABF081F7-7EA7-47B6-99B4-BB63EA3B067B}"/>
              </a:ext>
            </a:extLst>
          </p:cNvPr>
          <p:cNvSpPr txBox="1">
            <a:spLocks/>
          </p:cNvSpPr>
          <p:nvPr/>
        </p:nvSpPr>
        <p:spPr>
          <a:xfrm>
            <a:off x="665019" y="3172005"/>
            <a:ext cx="8993330" cy="3719061"/>
          </a:xfrm>
          <a:prstGeom prst="rect">
            <a:avLst/>
          </a:prstGeom>
          <a:ln w="57150">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solidFill>
                  <a:srgbClr val="FF0000"/>
                </a:solidFill>
              </a:rPr>
              <a:t>2.Main table</a:t>
            </a:r>
          </a:p>
        </p:txBody>
      </p:sp>
      <p:sp>
        <p:nvSpPr>
          <p:cNvPr id="7" name="Title 1">
            <a:extLst>
              <a:ext uri="{FF2B5EF4-FFF2-40B4-BE49-F238E27FC236}">
                <a16:creationId xmlns:a16="http://schemas.microsoft.com/office/drawing/2014/main" id="{514A67A5-BD22-4E6C-ABF6-26FACE6AA572}"/>
              </a:ext>
            </a:extLst>
          </p:cNvPr>
          <p:cNvSpPr txBox="1">
            <a:spLocks/>
          </p:cNvSpPr>
          <p:nvPr/>
        </p:nvSpPr>
        <p:spPr>
          <a:xfrm>
            <a:off x="3830780" y="1286055"/>
            <a:ext cx="3255820" cy="1777780"/>
          </a:xfrm>
          <a:prstGeom prst="rect">
            <a:avLst/>
          </a:prstGeom>
          <a:ln w="57150">
            <a:solidFill>
              <a:srgbClr val="FF000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solidFill>
                  <a:srgbClr val="FF0000"/>
                </a:solidFill>
              </a:rPr>
              <a:t>3. Final calculation</a:t>
            </a:r>
          </a:p>
        </p:txBody>
      </p:sp>
      <p:sp>
        <p:nvSpPr>
          <p:cNvPr id="11" name="Title 1">
            <a:extLst>
              <a:ext uri="{FF2B5EF4-FFF2-40B4-BE49-F238E27FC236}">
                <a16:creationId xmlns:a16="http://schemas.microsoft.com/office/drawing/2014/main" id="{5B4048B1-2CB4-4B3D-8B78-7097DFBB911D}"/>
              </a:ext>
            </a:extLst>
          </p:cNvPr>
          <p:cNvSpPr txBox="1">
            <a:spLocks/>
          </p:cNvSpPr>
          <p:nvPr/>
        </p:nvSpPr>
        <p:spPr>
          <a:xfrm>
            <a:off x="838200" y="2651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Three areas in “DCF Step 1” sheet</a:t>
            </a:r>
          </a:p>
        </p:txBody>
      </p:sp>
      <p:sp>
        <p:nvSpPr>
          <p:cNvPr id="3" name="Speech Bubble: Rectangle 2">
            <a:extLst>
              <a:ext uri="{FF2B5EF4-FFF2-40B4-BE49-F238E27FC236}">
                <a16:creationId xmlns:a16="http://schemas.microsoft.com/office/drawing/2014/main" id="{6BC7A9C9-49E0-40A8-9452-ED3C9C11E038}"/>
              </a:ext>
            </a:extLst>
          </p:cNvPr>
          <p:cNvSpPr/>
          <p:nvPr/>
        </p:nvSpPr>
        <p:spPr>
          <a:xfrm>
            <a:off x="7481452" y="1206500"/>
            <a:ext cx="4179530" cy="2069935"/>
          </a:xfrm>
          <a:prstGeom prst="wedgeRectCallout">
            <a:avLst>
              <a:gd name="adj1" fmla="val -71573"/>
              <a:gd name="adj2" fmla="val -18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For your assignment: Try making your Equity Value as close to the bid price as possible, with realistic assumptions </a:t>
            </a:r>
          </a:p>
        </p:txBody>
      </p:sp>
    </p:spTree>
    <p:extLst>
      <p:ext uri="{BB962C8B-B14F-4D97-AF65-F5344CB8AC3E}">
        <p14:creationId xmlns:p14="http://schemas.microsoft.com/office/powerpoint/2010/main" val="19176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EC30-B5F2-489C-984A-D9C792F9163C}"/>
              </a:ext>
            </a:extLst>
          </p:cNvPr>
          <p:cNvSpPr>
            <a:spLocks noGrp="1"/>
          </p:cNvSpPr>
          <p:nvPr>
            <p:ph type="title"/>
          </p:nvPr>
        </p:nvSpPr>
        <p:spPr>
          <a:xfrm>
            <a:off x="838200" y="-163523"/>
            <a:ext cx="10515600" cy="1325563"/>
          </a:xfrm>
        </p:spPr>
        <p:txBody>
          <a:bodyPr/>
          <a:lstStyle/>
          <a:p>
            <a:r>
              <a:rPr lang="en-GB" dirty="0"/>
              <a:t>Area 1: </a:t>
            </a:r>
            <a:r>
              <a:rPr lang="en-US" sz="4400" dirty="0"/>
              <a:t>Components for WACC </a:t>
            </a:r>
            <a:endParaRPr lang="en-GB" dirty="0"/>
          </a:p>
        </p:txBody>
      </p:sp>
      <p:sp>
        <p:nvSpPr>
          <p:cNvPr id="3" name="Content Placeholder 2">
            <a:extLst>
              <a:ext uri="{FF2B5EF4-FFF2-40B4-BE49-F238E27FC236}">
                <a16:creationId xmlns:a16="http://schemas.microsoft.com/office/drawing/2014/main" id="{FFFD873C-7589-4434-B2A6-1A6A97FC9BDC}"/>
              </a:ext>
            </a:extLst>
          </p:cNvPr>
          <p:cNvSpPr>
            <a:spLocks noGrp="1"/>
          </p:cNvSpPr>
          <p:nvPr>
            <p:ph idx="1"/>
          </p:nvPr>
        </p:nvSpPr>
        <p:spPr>
          <a:xfrm>
            <a:off x="838199" y="985826"/>
            <a:ext cx="10963275" cy="5514987"/>
          </a:xfrm>
        </p:spPr>
        <p:txBody>
          <a:bodyPr>
            <a:noAutofit/>
          </a:bodyPr>
          <a:lstStyle/>
          <a:p>
            <a:r>
              <a:rPr lang="en-US" sz="2600" dirty="0"/>
              <a:t>WACC: </a:t>
            </a:r>
            <a:r>
              <a:rPr lang="en-GB" sz="2600" dirty="0"/>
              <a:t>Go to “DCF Step 2” sheet and take the formula (10% is </a:t>
            </a:r>
            <a:r>
              <a:rPr lang="en-US" sz="2600" dirty="0"/>
              <a:t>just what </a:t>
            </a:r>
            <a:r>
              <a:rPr lang="en-GB" sz="2600" dirty="0"/>
              <a:t>Levyne has </a:t>
            </a:r>
            <a:r>
              <a:rPr lang="en-US" sz="2600" dirty="0"/>
              <a:t>put in as just an example, so you need the formula to calculate WACC)</a:t>
            </a:r>
          </a:p>
          <a:p>
            <a:r>
              <a:rPr lang="en-US" sz="2600" dirty="0"/>
              <a:t>Components for WACC (Column B top left) may be googled – e.g. the beta value for the sector for B3 may be found on Betas (nyu.edu).</a:t>
            </a:r>
          </a:p>
          <a:p>
            <a:r>
              <a:rPr lang="en-GB" sz="2600" dirty="0"/>
              <a:t>Show the URL where you have picked the information for instance in column J.</a:t>
            </a:r>
            <a:endParaRPr lang="en-US" sz="2600" dirty="0"/>
          </a:p>
          <a:p>
            <a:r>
              <a:rPr lang="en-GB" sz="2600" dirty="0"/>
              <a:t>Cost of debt: Interest / long-term debt</a:t>
            </a:r>
            <a:endParaRPr lang="en-US" sz="2600" dirty="0"/>
          </a:p>
          <a:p>
            <a:r>
              <a:rPr lang="en-US" sz="2600" dirty="0"/>
              <a:t>Your WACC should be calculated in the feasible range between 5 to 10%.</a:t>
            </a:r>
            <a:endParaRPr lang="en-GB" sz="2600" dirty="0"/>
          </a:p>
          <a:p>
            <a:r>
              <a:rPr lang="en-GB" sz="2600" dirty="0"/>
              <a:t>Perpetuity growth rate: Make arbitrary assumption. You have actual growth rate from annual report from 2018,2019,2020</a:t>
            </a:r>
          </a:p>
          <a:p>
            <a:r>
              <a:rPr lang="en-US" sz="2600" dirty="0"/>
              <a:t>You don’t use market cap, unleveraged beta, beta of debt and leverage beta for this “DCF Step 1” sheet</a:t>
            </a:r>
          </a:p>
        </p:txBody>
      </p:sp>
    </p:spTree>
    <p:extLst>
      <p:ext uri="{BB962C8B-B14F-4D97-AF65-F5344CB8AC3E}">
        <p14:creationId xmlns:p14="http://schemas.microsoft.com/office/powerpoint/2010/main" val="329096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EC30-B5F2-489C-984A-D9C792F9163C}"/>
              </a:ext>
            </a:extLst>
          </p:cNvPr>
          <p:cNvSpPr>
            <a:spLocks noGrp="1"/>
          </p:cNvSpPr>
          <p:nvPr>
            <p:ph type="title"/>
          </p:nvPr>
        </p:nvSpPr>
        <p:spPr/>
        <p:txBody>
          <a:bodyPr/>
          <a:lstStyle/>
          <a:p>
            <a:r>
              <a:rPr lang="en-GB" dirty="0"/>
              <a:t>Area 2: </a:t>
            </a:r>
            <a:r>
              <a:rPr lang="en-US" dirty="0"/>
              <a:t>Main table</a:t>
            </a:r>
            <a:endParaRPr lang="en-GB" dirty="0"/>
          </a:p>
        </p:txBody>
      </p:sp>
      <p:sp>
        <p:nvSpPr>
          <p:cNvPr id="3" name="Content Placeholder 2">
            <a:extLst>
              <a:ext uri="{FF2B5EF4-FFF2-40B4-BE49-F238E27FC236}">
                <a16:creationId xmlns:a16="http://schemas.microsoft.com/office/drawing/2014/main" id="{FFFD873C-7589-4434-B2A6-1A6A97FC9BDC}"/>
              </a:ext>
            </a:extLst>
          </p:cNvPr>
          <p:cNvSpPr>
            <a:spLocks noGrp="1"/>
          </p:cNvSpPr>
          <p:nvPr>
            <p:ph idx="1"/>
          </p:nvPr>
        </p:nvSpPr>
        <p:spPr>
          <a:xfrm>
            <a:off x="838200" y="1514475"/>
            <a:ext cx="10515600" cy="4662488"/>
          </a:xfrm>
        </p:spPr>
        <p:txBody>
          <a:bodyPr>
            <a:normAutofit fontScale="92500" lnSpcReduction="20000"/>
          </a:bodyPr>
          <a:lstStyle/>
          <a:p>
            <a:pPr marL="514350" indent="-514350">
              <a:buFont typeface="+mj-lt"/>
              <a:buAutoNum type="arabicPeriod"/>
            </a:pPr>
            <a:r>
              <a:rPr lang="en-US" dirty="0"/>
              <a:t>Use the latest annual report available for the target company at the time of the takeover bid to extract the data required for columns B, C &amp; D and label them with dates of last 3 years’ results on row 17 and ‘Achieved’ on row 16, then use columns E to F for the ‘Forecast performance’ then use columns G to K for the ‘Soft landing’ (labelled as discount periods 1 to 8 in row 38). Accordingly, modify your discount period to be 0.0 in C38 and D38, then to be 1.0 in E38, 2.0 in E39, E39 in 3.0 and so on.  </a:t>
            </a:r>
          </a:p>
          <a:p>
            <a:pPr marL="514350" indent="-514350">
              <a:buFont typeface="+mj-lt"/>
              <a:buAutoNum type="arabicPeriod"/>
            </a:pPr>
            <a:r>
              <a:rPr lang="en-GB" dirty="0"/>
              <a:t>The cells in blue text are where you need to input data. Blue text is what Levyne has put in as example, so you need to input your data. Black text is formula.</a:t>
            </a:r>
          </a:p>
          <a:p>
            <a:pPr marL="514350" indent="-514350">
              <a:buFont typeface="+mj-lt"/>
              <a:buAutoNum type="arabicPeriod"/>
            </a:pPr>
            <a:r>
              <a:rPr lang="en-US" dirty="0"/>
              <a:t>Use your own assumptions to input the Sales, EBITDA, (net CAPEX), WCR in columns E to F</a:t>
            </a:r>
          </a:p>
          <a:p>
            <a:pPr marL="514350" indent="-514350">
              <a:buFont typeface="+mj-lt"/>
              <a:buAutoNum type="arabicPeriod"/>
            </a:pPr>
            <a:r>
              <a:rPr lang="en-US" dirty="0"/>
              <a:t>Remember any new owner would expect to be able to improve performance at least after the first 12 months</a:t>
            </a:r>
          </a:p>
        </p:txBody>
      </p:sp>
    </p:spTree>
    <p:extLst>
      <p:ext uri="{BB962C8B-B14F-4D97-AF65-F5344CB8AC3E}">
        <p14:creationId xmlns:p14="http://schemas.microsoft.com/office/powerpoint/2010/main" val="1362774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976</Words>
  <Application>Microsoft Office PowerPoint</Application>
  <PresentationFormat>Widescreen</PresentationFormat>
  <Paragraphs>118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 Light</vt:lpstr>
      <vt:lpstr>Arial</vt:lpstr>
      <vt:lpstr>Calibri</vt:lpstr>
      <vt:lpstr>Office Theme</vt:lpstr>
      <vt:lpstr>Session Plan</vt:lpstr>
      <vt:lpstr>Week 4 Lecture recap</vt:lpstr>
      <vt:lpstr>Where to find Levyne’s business valuation model  to explore (download) &amp; apply in the seminar</vt:lpstr>
      <vt:lpstr>What makes up free cash flow (FCF) forecast in 2013-2015</vt:lpstr>
      <vt:lpstr>Seminar Activity – share &amp; apply  open DCF step 1 tab in Excel</vt:lpstr>
      <vt:lpstr>Levyne's model for DCF calculation for your assignment </vt:lpstr>
      <vt:lpstr>1.Componetnts for WACC</vt:lpstr>
      <vt:lpstr>Area 1: Components for WACC </vt:lpstr>
      <vt:lpstr>Area 2: Main table</vt:lpstr>
      <vt:lpstr>Area 3: Final calculation </vt:lpstr>
      <vt:lpstr>Any questions?  (on activities or the assessment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Activities – share &amp; apply protocol for SIA seminars on Zoom</dc:title>
  <dc:creator>Elaine Harris</dc:creator>
  <cp:lastModifiedBy>Dumebi Konwea</cp:lastModifiedBy>
  <cp:revision>7</cp:revision>
  <cp:lastPrinted>2021-02-05T16:14:20Z</cp:lastPrinted>
  <dcterms:created xsi:type="dcterms:W3CDTF">2021-02-05T16:04:23Z</dcterms:created>
  <dcterms:modified xsi:type="dcterms:W3CDTF">2025-07-08T09:43:53Z</dcterms:modified>
</cp:coreProperties>
</file>