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Lst>
  <p:notesMasterIdLst>
    <p:notesMasterId r:id="rId17"/>
  </p:notesMasterIdLst>
  <p:handoutMasterIdLst>
    <p:handoutMasterId r:id="rId18"/>
  </p:handoutMasterIdLst>
  <p:sldIdLst>
    <p:sldId id="258" r:id="rId5"/>
    <p:sldId id="292" r:id="rId6"/>
    <p:sldId id="280" r:id="rId7"/>
    <p:sldId id="281" r:id="rId8"/>
    <p:sldId id="282" r:id="rId9"/>
    <p:sldId id="283" r:id="rId10"/>
    <p:sldId id="278" r:id="rId11"/>
    <p:sldId id="293" r:id="rId12"/>
    <p:sldId id="303" r:id="rId13"/>
    <p:sldId id="302" r:id="rId14"/>
    <p:sldId id="297" r:id="rId15"/>
    <p:sldId id="304" r:id="rId16"/>
  </p:sldIdLst>
  <p:sldSz cx="12192000" cy="6858000"/>
  <p:notesSz cx="6865938" cy="9998075"/>
  <p:defaultTextStyle>
    <a:defPPr>
      <a:defRPr lang="en-GB"/>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3532"/>
    <a:srgbClr val="ECEBEA"/>
    <a:srgbClr val="00A0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sorterViewPr>
    <p:cViewPr>
      <p:scale>
        <a:sx n="100" d="100"/>
        <a:sy n="100" d="100"/>
      </p:scale>
      <p:origin x="0" y="-26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5240" cy="501640"/>
          </a:xfrm>
          <a:prstGeom prst="rect">
            <a:avLst/>
          </a:prstGeom>
        </p:spPr>
        <p:txBody>
          <a:bodyPr vert="horz" lIns="93936" tIns="46968" rIns="93936" bIns="46968" rtlCol="0"/>
          <a:lstStyle>
            <a:lvl1pPr algn="l">
              <a:defRPr sz="1200"/>
            </a:lvl1pPr>
          </a:lstStyle>
          <a:p>
            <a:endParaRPr lang="en-GB"/>
          </a:p>
        </p:txBody>
      </p:sp>
      <p:sp>
        <p:nvSpPr>
          <p:cNvPr id="3" name="Date Placeholder 2"/>
          <p:cNvSpPr>
            <a:spLocks noGrp="1"/>
          </p:cNvSpPr>
          <p:nvPr>
            <p:ph type="dt" sz="quarter" idx="1"/>
          </p:nvPr>
        </p:nvSpPr>
        <p:spPr>
          <a:xfrm>
            <a:off x="3889110" y="0"/>
            <a:ext cx="2975240" cy="501640"/>
          </a:xfrm>
          <a:prstGeom prst="rect">
            <a:avLst/>
          </a:prstGeom>
        </p:spPr>
        <p:txBody>
          <a:bodyPr vert="horz" lIns="93936" tIns="46968" rIns="93936" bIns="46968" rtlCol="0"/>
          <a:lstStyle>
            <a:lvl1pPr algn="r">
              <a:defRPr sz="1200"/>
            </a:lvl1pPr>
          </a:lstStyle>
          <a:p>
            <a:fld id="{0F452065-9C51-475C-B98F-1A8BB52F1A45}" type="datetimeFigureOut">
              <a:rPr lang="en-GB" smtClean="0"/>
              <a:t>08/07/2025</a:t>
            </a:fld>
            <a:endParaRPr lang="en-GB"/>
          </a:p>
        </p:txBody>
      </p:sp>
      <p:sp>
        <p:nvSpPr>
          <p:cNvPr id="4" name="Footer Placeholder 3"/>
          <p:cNvSpPr>
            <a:spLocks noGrp="1"/>
          </p:cNvSpPr>
          <p:nvPr>
            <p:ph type="ftr" sz="quarter" idx="2"/>
          </p:nvPr>
        </p:nvSpPr>
        <p:spPr>
          <a:xfrm>
            <a:off x="1" y="9496437"/>
            <a:ext cx="2975240" cy="501639"/>
          </a:xfrm>
          <a:prstGeom prst="rect">
            <a:avLst/>
          </a:prstGeom>
        </p:spPr>
        <p:txBody>
          <a:bodyPr vert="horz" lIns="93936" tIns="46968" rIns="93936" bIns="46968" rtlCol="0" anchor="b"/>
          <a:lstStyle>
            <a:lvl1pPr algn="l">
              <a:defRPr sz="1200"/>
            </a:lvl1pPr>
          </a:lstStyle>
          <a:p>
            <a:endParaRPr lang="en-GB"/>
          </a:p>
        </p:txBody>
      </p:sp>
      <p:sp>
        <p:nvSpPr>
          <p:cNvPr id="5" name="Slide Number Placeholder 4"/>
          <p:cNvSpPr>
            <a:spLocks noGrp="1"/>
          </p:cNvSpPr>
          <p:nvPr>
            <p:ph type="sldNum" sz="quarter" idx="3"/>
          </p:nvPr>
        </p:nvSpPr>
        <p:spPr>
          <a:xfrm>
            <a:off x="3889110" y="9496437"/>
            <a:ext cx="2975240" cy="501639"/>
          </a:xfrm>
          <a:prstGeom prst="rect">
            <a:avLst/>
          </a:prstGeom>
        </p:spPr>
        <p:txBody>
          <a:bodyPr vert="horz" lIns="93936" tIns="46968" rIns="93936" bIns="46968" rtlCol="0" anchor="b"/>
          <a:lstStyle>
            <a:lvl1pPr algn="r">
              <a:defRPr sz="1200"/>
            </a:lvl1pPr>
          </a:lstStyle>
          <a:p>
            <a:fld id="{4EAB0927-D588-40CD-AA71-DA008FE0B3F5}" type="slidenum">
              <a:rPr lang="en-GB" smtClean="0"/>
              <a:t>‹#›</a:t>
            </a:fld>
            <a:endParaRPr lang="en-GB"/>
          </a:p>
        </p:txBody>
      </p:sp>
    </p:spTree>
    <p:extLst>
      <p:ext uri="{BB962C8B-B14F-4D97-AF65-F5344CB8AC3E}">
        <p14:creationId xmlns:p14="http://schemas.microsoft.com/office/powerpoint/2010/main" val="2301833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5240" cy="501640"/>
          </a:xfrm>
          <a:prstGeom prst="rect">
            <a:avLst/>
          </a:prstGeom>
        </p:spPr>
        <p:txBody>
          <a:bodyPr vert="horz" lIns="93936" tIns="46968" rIns="93936" bIns="46968" rtlCol="0"/>
          <a:lstStyle>
            <a:lvl1pPr algn="l">
              <a:defRPr sz="1200"/>
            </a:lvl1pPr>
          </a:lstStyle>
          <a:p>
            <a:endParaRPr lang="en-GB"/>
          </a:p>
        </p:txBody>
      </p:sp>
      <p:sp>
        <p:nvSpPr>
          <p:cNvPr id="3" name="Date Placeholder 2"/>
          <p:cNvSpPr>
            <a:spLocks noGrp="1"/>
          </p:cNvSpPr>
          <p:nvPr>
            <p:ph type="dt" idx="1"/>
          </p:nvPr>
        </p:nvSpPr>
        <p:spPr>
          <a:xfrm>
            <a:off x="3889110" y="0"/>
            <a:ext cx="2975240" cy="501640"/>
          </a:xfrm>
          <a:prstGeom prst="rect">
            <a:avLst/>
          </a:prstGeom>
        </p:spPr>
        <p:txBody>
          <a:bodyPr vert="horz" lIns="93936" tIns="46968" rIns="93936" bIns="46968" rtlCol="0"/>
          <a:lstStyle>
            <a:lvl1pPr algn="r">
              <a:defRPr sz="1200"/>
            </a:lvl1pPr>
          </a:lstStyle>
          <a:p>
            <a:fld id="{75798799-5DC7-447F-A5B8-CEEC2FE81066}" type="datetimeFigureOut">
              <a:rPr lang="en-GB" smtClean="0"/>
              <a:t>08/07/2025</a:t>
            </a:fld>
            <a:endParaRPr lang="en-GB"/>
          </a:p>
        </p:txBody>
      </p:sp>
      <p:sp>
        <p:nvSpPr>
          <p:cNvPr id="4" name="Slide Image Placeholder 3"/>
          <p:cNvSpPr>
            <a:spLocks noGrp="1" noRot="1" noChangeAspect="1"/>
          </p:cNvSpPr>
          <p:nvPr>
            <p:ph type="sldImg" idx="2"/>
          </p:nvPr>
        </p:nvSpPr>
        <p:spPr>
          <a:xfrm>
            <a:off x="433388" y="1249363"/>
            <a:ext cx="5999162" cy="3375025"/>
          </a:xfrm>
          <a:prstGeom prst="rect">
            <a:avLst/>
          </a:prstGeom>
          <a:noFill/>
          <a:ln w="12700">
            <a:solidFill>
              <a:prstClr val="black"/>
            </a:solidFill>
          </a:ln>
        </p:spPr>
        <p:txBody>
          <a:bodyPr vert="horz" lIns="93936" tIns="46968" rIns="93936" bIns="46968" rtlCol="0" anchor="ctr"/>
          <a:lstStyle/>
          <a:p>
            <a:endParaRPr lang="en-GB"/>
          </a:p>
        </p:txBody>
      </p:sp>
      <p:sp>
        <p:nvSpPr>
          <p:cNvPr id="5" name="Notes Placeholder 4"/>
          <p:cNvSpPr>
            <a:spLocks noGrp="1"/>
          </p:cNvSpPr>
          <p:nvPr>
            <p:ph type="body" sz="quarter" idx="3"/>
          </p:nvPr>
        </p:nvSpPr>
        <p:spPr>
          <a:xfrm>
            <a:off x="686594" y="4811574"/>
            <a:ext cx="5492750" cy="3936742"/>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496437"/>
            <a:ext cx="2975240" cy="501639"/>
          </a:xfrm>
          <a:prstGeom prst="rect">
            <a:avLst/>
          </a:prstGeom>
        </p:spPr>
        <p:txBody>
          <a:bodyPr vert="horz" lIns="93936" tIns="46968" rIns="93936" bIns="46968" rtlCol="0" anchor="b"/>
          <a:lstStyle>
            <a:lvl1pPr algn="l">
              <a:defRPr sz="1200"/>
            </a:lvl1pPr>
          </a:lstStyle>
          <a:p>
            <a:endParaRPr lang="en-GB"/>
          </a:p>
        </p:txBody>
      </p:sp>
      <p:sp>
        <p:nvSpPr>
          <p:cNvPr id="7" name="Slide Number Placeholder 6"/>
          <p:cNvSpPr>
            <a:spLocks noGrp="1"/>
          </p:cNvSpPr>
          <p:nvPr>
            <p:ph type="sldNum" sz="quarter" idx="5"/>
          </p:nvPr>
        </p:nvSpPr>
        <p:spPr>
          <a:xfrm>
            <a:off x="3889110" y="9496437"/>
            <a:ext cx="2975240" cy="501639"/>
          </a:xfrm>
          <a:prstGeom prst="rect">
            <a:avLst/>
          </a:prstGeom>
        </p:spPr>
        <p:txBody>
          <a:bodyPr vert="horz" lIns="93936" tIns="46968" rIns="93936" bIns="46968" rtlCol="0" anchor="b"/>
          <a:lstStyle>
            <a:lvl1pPr algn="r">
              <a:defRPr sz="1200"/>
            </a:lvl1pPr>
          </a:lstStyle>
          <a:p>
            <a:fld id="{1C89649F-8ABC-4F49-976E-36B424814B0D}" type="slidenum">
              <a:rPr lang="en-GB" smtClean="0"/>
              <a:t>‹#›</a:t>
            </a:fld>
            <a:endParaRPr lang="en-GB"/>
          </a:p>
        </p:txBody>
      </p:sp>
    </p:spTree>
    <p:extLst>
      <p:ext uri="{BB962C8B-B14F-4D97-AF65-F5344CB8AC3E}">
        <p14:creationId xmlns:p14="http://schemas.microsoft.com/office/powerpoint/2010/main" val="1141126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252913"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1524000" y="1122363"/>
            <a:ext cx="9144000" cy="2387600"/>
          </a:xfrm>
        </p:spPr>
        <p:txBody>
          <a:bodyPr anchor="b"/>
          <a:lstStyle>
            <a:lvl1pPr algn="ctr">
              <a:defRPr sz="6000" baseline="0">
                <a:solidFill>
                  <a:srgbClr val="063532"/>
                </a:solidFill>
              </a:defRPr>
            </a:lvl1pPr>
          </a:lstStyle>
          <a:p>
            <a:r>
              <a:rPr lang="en-US" dirty="0"/>
              <a:t>Conference presentation</a:t>
            </a:r>
            <a:endParaRPr lang="en-GB"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solidFill>
                  <a:srgbClr val="06353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By Elaine Harris</a:t>
            </a:r>
            <a:endParaRPr lang="en-GB" dirty="0"/>
          </a:p>
        </p:txBody>
      </p:sp>
    </p:spTree>
    <p:extLst>
      <p:ext uri="{BB962C8B-B14F-4D97-AF65-F5344CB8AC3E}">
        <p14:creationId xmlns:p14="http://schemas.microsoft.com/office/powerpoint/2010/main" val="37583119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063532"/>
                </a:solidFill>
              </a:defRPr>
            </a:lvl1pPr>
            <a:lvl2pPr>
              <a:defRPr>
                <a:solidFill>
                  <a:srgbClr val="063532"/>
                </a:solidFill>
              </a:defRPr>
            </a:lvl2pPr>
            <a:lvl3pPr>
              <a:defRPr>
                <a:solidFill>
                  <a:srgbClr val="063532"/>
                </a:solidFill>
              </a:defRPr>
            </a:lvl3pPr>
            <a:lvl4pPr>
              <a:defRPr>
                <a:solidFill>
                  <a:srgbClr val="063532"/>
                </a:solidFill>
              </a:defRPr>
            </a:lvl4pPr>
            <a:lvl5pPr>
              <a:defRPr>
                <a:solidFill>
                  <a:srgbClr val="06353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a:solidFill>
                  <a:srgbClr val="063532"/>
                </a:solidFill>
              </a:defRPr>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lvl1pPr>
              <a:defRPr/>
            </a:lvl1pPr>
          </a:lstStyle>
          <a:p>
            <a:pPr>
              <a:defRPr/>
            </a:pPr>
            <a:fld id="{5480EDC2-1FF9-481E-B8E9-72EBB3AD1BE6}" type="datetimeFigureOut">
              <a:rPr lang="en-GB"/>
              <a:pPr>
                <a:defRPr/>
              </a:pPr>
              <a:t>08/07/2025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B7830A5-6450-4FBE-A2AC-68788A7E404E}" type="slidenum">
              <a:rPr lang="en-GB"/>
              <a:pPr>
                <a:defRPr/>
              </a:pPr>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3864634" cy="23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073695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F6E5EBBC-E6EC-49DC-BCD1-0CACFD64C3A1}" type="datetimeFigureOut">
              <a:rPr lang="en-GB"/>
              <a:pPr>
                <a:defRPr/>
              </a:pPr>
              <a:t>08/07/2025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4783CA8B-D584-4BD8-BDBB-B6852F924059}" type="slidenum">
              <a:rPr lang="en-GB"/>
              <a:pPr>
                <a:defRPr/>
              </a:pPr>
              <a:t>‹#›</a:t>
            </a:fld>
            <a:endParaRPr lang="en-GB"/>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252913"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264260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66F751EC-A69E-4663-86FF-8E82821AB088}" type="datetimeFigureOut">
              <a:rPr lang="en-GB"/>
              <a:pPr>
                <a:defRPr/>
              </a:pPr>
              <a:t>08/07/2025</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A7129B79-9AE9-4B82-B3CC-C222875B54EF}" type="slidenum">
              <a:rPr lang="en-GB"/>
              <a:pPr>
                <a:defRPr/>
              </a:pPr>
              <a:t>‹#›</a:t>
            </a:fld>
            <a:endParaRPr lang="en-GB"/>
          </a:p>
        </p:txBody>
      </p:sp>
      <p:pic>
        <p:nvPicPr>
          <p:cNvPr id="6"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252913"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713201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D63E77-96D0-4E49-8B83-497F9C4F9DEA}" type="datetimeFigureOut">
              <a:rPr lang="en-GB"/>
              <a:pPr>
                <a:defRPr/>
              </a:pPr>
              <a:t>08/07/2025</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0CD86D3F-75EC-4DCB-82CD-8682390035AA}" type="slidenum">
              <a:rPr lang="en-GB"/>
              <a:pPr>
                <a:defRPr/>
              </a:pPr>
              <a:t>‹#›</a:t>
            </a:fld>
            <a:endParaRPr lang="en-GB"/>
          </a:p>
        </p:txBody>
      </p:sp>
    </p:spTree>
    <p:extLst>
      <p:ext uri="{BB962C8B-B14F-4D97-AF65-F5344CB8AC3E}">
        <p14:creationId xmlns:p14="http://schemas.microsoft.com/office/powerpoint/2010/main" val="22343795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BEA"/>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endParaRPr lang="en-GB"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GB"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63532"/>
                </a:solidFill>
                <a:latin typeface="+mn-lt"/>
              </a:defRPr>
            </a:lvl1pPr>
          </a:lstStyle>
          <a:p>
            <a:pPr>
              <a:defRPr/>
            </a:pPr>
            <a:fld id="{1FDE8DB8-3FA7-462A-898D-0038A1C7E2D7}" type="datetimeFigureOut">
              <a:rPr lang="en-GB"/>
              <a:pPr>
                <a:defRPr/>
              </a:pPr>
              <a:t>08/07/2025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63532"/>
                </a:solidFill>
                <a:latin typeface="+mn-lt"/>
              </a:defRPr>
            </a:lvl1pPr>
          </a:lstStyle>
          <a:p>
            <a:pPr>
              <a:defRPr/>
            </a:pP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rgbClr val="063532"/>
                </a:solidFill>
                <a:latin typeface="+mn-lt"/>
              </a:defRPr>
            </a:lvl1pPr>
          </a:lstStyle>
          <a:p>
            <a:pPr>
              <a:defRPr/>
            </a:pPr>
            <a:fld id="{3083D709-DC85-479D-8AFB-6C2B0A50E901}"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74" r:id="rId1"/>
    <p:sldLayoutId id="2147483670" r:id="rId2"/>
    <p:sldLayoutId id="2147483671" r:id="rId3"/>
    <p:sldLayoutId id="2147483672" r:id="rId4"/>
    <p:sldLayoutId id="2147483673" r:id="rId5"/>
  </p:sldLayoutIdLst>
  <p:txStyles>
    <p:titleStyle>
      <a:lvl1pPr algn="l" rtl="0" eaLnBrk="1" fontAlgn="base" hangingPunct="1">
        <a:lnSpc>
          <a:spcPct val="90000"/>
        </a:lnSpc>
        <a:spcBef>
          <a:spcPct val="0"/>
        </a:spcBef>
        <a:spcAft>
          <a:spcPct val="0"/>
        </a:spcAft>
        <a:defRPr sz="4400" kern="1200">
          <a:solidFill>
            <a:srgbClr val="063532"/>
          </a:solidFill>
          <a:latin typeface="+mj-lt"/>
          <a:ea typeface="+mj-ea"/>
          <a:cs typeface="+mj-cs"/>
        </a:defRPr>
      </a:lvl1pPr>
      <a:lvl2pPr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rgbClr val="063532"/>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rgbClr val="063532"/>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rgbClr val="063532"/>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rgbClr val="063532"/>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rgbClr val="0635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45800" cy="1325563"/>
          </a:xfrm>
        </p:spPr>
        <p:txBody>
          <a:bodyPr/>
          <a:lstStyle/>
          <a:p>
            <a:pPr algn="r"/>
            <a:r>
              <a:rPr lang="en-GB" sz="3200" dirty="0">
                <a:latin typeface="Arial" panose="020B0604020202020204" pitchFamily="34" charset="0"/>
                <a:cs typeface="Arial" panose="020B0604020202020204" pitchFamily="34" charset="0"/>
              </a:rPr>
              <a:t>Project risk assessment &amp; management</a:t>
            </a:r>
          </a:p>
        </p:txBody>
      </p:sp>
      <p:sp>
        <p:nvSpPr>
          <p:cNvPr id="3" name="Content Placeholder 2"/>
          <p:cNvSpPr>
            <a:spLocks noGrp="1"/>
          </p:cNvSpPr>
          <p:nvPr>
            <p:ph idx="1"/>
          </p:nvPr>
        </p:nvSpPr>
        <p:spPr>
          <a:xfrm>
            <a:off x="838200" y="2143125"/>
            <a:ext cx="10515600" cy="4351338"/>
          </a:xfrm>
        </p:spPr>
        <p:txBody>
          <a:bodyPr/>
          <a:lstStyle/>
          <a:p>
            <a:r>
              <a:rPr lang="en-GB" dirty="0">
                <a:latin typeface="Arial" panose="020B0604020202020204" pitchFamily="34" charset="0"/>
                <a:cs typeface="Arial" panose="020B0604020202020204" pitchFamily="34" charset="0"/>
              </a:rPr>
              <a:t>Appraising and managing project risk</a:t>
            </a:r>
          </a:p>
          <a:p>
            <a:r>
              <a:rPr lang="en-GB" dirty="0">
                <a:latin typeface="Arial" panose="020B0604020202020204" pitchFamily="34" charset="0"/>
                <a:cs typeface="Arial" panose="020B0604020202020204" pitchFamily="34" charset="0"/>
              </a:rPr>
              <a:t>Generic project risks for 4 types of strategic investment</a:t>
            </a:r>
          </a:p>
          <a:p>
            <a:pPr lvl="1"/>
            <a:r>
              <a:rPr lang="en-GB" dirty="0">
                <a:latin typeface="Arial" panose="020B0604020202020204" pitchFamily="34" charset="0"/>
                <a:cs typeface="Arial" panose="020B0604020202020204" pitchFamily="34" charset="0"/>
              </a:rPr>
              <a:t>Takeovers and mergers</a:t>
            </a:r>
          </a:p>
          <a:p>
            <a:pPr lvl="1"/>
            <a:r>
              <a:rPr lang="en-GB" dirty="0">
                <a:latin typeface="Arial" panose="020B0604020202020204" pitchFamily="34" charset="0"/>
                <a:cs typeface="Arial" panose="020B0604020202020204" pitchFamily="34" charset="0"/>
              </a:rPr>
              <a:t>New product developments</a:t>
            </a:r>
          </a:p>
          <a:p>
            <a:pPr lvl="1"/>
            <a:r>
              <a:rPr lang="en-GB" dirty="0">
                <a:latin typeface="Arial" panose="020B0604020202020204" pitchFamily="34" charset="0"/>
                <a:cs typeface="Arial" panose="020B0604020202020204" pitchFamily="34" charset="0"/>
              </a:rPr>
              <a:t>Buildings/facilities</a:t>
            </a:r>
          </a:p>
          <a:p>
            <a:pPr lvl="1"/>
            <a:r>
              <a:rPr lang="en-GB" dirty="0">
                <a:latin typeface="Arial" panose="020B0604020202020204" pitchFamily="34" charset="0"/>
                <a:cs typeface="Arial" panose="020B0604020202020204" pitchFamily="34" charset="0"/>
              </a:rPr>
              <a:t>Events</a:t>
            </a:r>
          </a:p>
          <a:p>
            <a:r>
              <a:rPr lang="en-GB" dirty="0">
                <a:latin typeface="Arial" panose="020B0604020202020204" pitchFamily="34" charset="0"/>
                <a:cs typeface="Arial" panose="020B0604020202020204" pitchFamily="34" charset="0"/>
              </a:rPr>
              <a:t>Information needs to appraise project risk</a:t>
            </a:r>
          </a:p>
          <a:p>
            <a:r>
              <a:rPr lang="en-GB" dirty="0">
                <a:latin typeface="Arial" panose="020B0604020202020204" pitchFamily="34" charset="0"/>
                <a:cs typeface="Arial" panose="020B0604020202020204" pitchFamily="34" charset="0"/>
              </a:rPr>
              <a:t>Link to module assessment – plan how you will do the what if? analysis by varying assumptions for another bidder</a:t>
            </a:r>
          </a:p>
          <a:p>
            <a:r>
              <a:rPr lang="en-GB" dirty="0">
                <a:latin typeface="Arial" panose="020B0604020202020204" pitchFamily="34" charset="0"/>
                <a:cs typeface="Arial" panose="020B0604020202020204" pitchFamily="34" charset="0"/>
              </a:rPr>
              <a:t>More guidance on </a:t>
            </a:r>
            <a:r>
              <a:rPr lang="en-GB">
                <a:latin typeface="Arial" panose="020B0604020202020204" pitchFamily="34" charset="0"/>
                <a:cs typeface="Arial" panose="020B0604020202020204" pitchFamily="34" charset="0"/>
              </a:rPr>
              <a:t>assignment brief/format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4300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1400" y="274638"/>
            <a:ext cx="6563072" cy="1143000"/>
          </a:xfrm>
        </p:spPr>
        <p:txBody>
          <a:bodyPr/>
          <a:lstStyle/>
          <a:p>
            <a:r>
              <a:rPr lang="en-GB" dirty="0">
                <a:latin typeface="Arial" panose="020B0604020202020204" pitchFamily="34" charset="0"/>
                <a:cs typeface="Arial" panose="020B0604020202020204" pitchFamily="34" charset="0"/>
              </a:rPr>
              <a:t>Coursework submission</a:t>
            </a:r>
          </a:p>
        </p:txBody>
      </p:sp>
      <p:sp>
        <p:nvSpPr>
          <p:cNvPr id="3" name="Content Placeholder 2"/>
          <p:cNvSpPr>
            <a:spLocks noGrp="1"/>
          </p:cNvSpPr>
          <p:nvPr>
            <p:ph idx="1"/>
          </p:nvPr>
        </p:nvSpPr>
        <p:spPr/>
        <p:txBody>
          <a:bodyPr>
            <a:normAutofit/>
          </a:bodyPr>
          <a:lstStyle/>
          <a:p>
            <a:pPr marL="0" indent="0">
              <a:buNone/>
            </a:pPr>
            <a:r>
              <a:rPr lang="en-GB" dirty="0">
                <a:latin typeface="Arial" panose="020B0604020202020204" pitchFamily="34" charset="0"/>
                <a:cs typeface="Arial" panose="020B0604020202020204" pitchFamily="34" charset="0"/>
              </a:rPr>
              <a:t>Your business valuation report should consist of  tasks 2 to 4, with task 1 interim work (identifying which role you played &amp; therefore which 1 of 3 analyses) and task 5 learning log added as appendices (not in body of report)</a:t>
            </a:r>
          </a:p>
          <a:p>
            <a:pPr marL="0" indent="0">
              <a:buNone/>
            </a:pPr>
            <a:r>
              <a:rPr lang="en-GB" dirty="0">
                <a:latin typeface="Arial" panose="020B0604020202020204" pitchFamily="34" charset="0"/>
                <a:cs typeface="Arial" panose="020B0604020202020204" pitchFamily="34" charset="0"/>
              </a:rPr>
              <a:t>Report length: no more than 3,000 words (excluding tables, figures and appendices)</a:t>
            </a:r>
          </a:p>
          <a:p>
            <a:pPr marL="0" indent="0">
              <a:buNone/>
            </a:pPr>
            <a:r>
              <a:rPr lang="en-GB" dirty="0">
                <a:latin typeface="Arial" panose="020B0604020202020204" pitchFamily="34" charset="0"/>
                <a:cs typeface="Arial" panose="020B0604020202020204" pitchFamily="34" charset="0"/>
              </a:rPr>
              <a:t>It should be submitted as a single word file via Moodle (turn-it-in) with the spreadsheet (output &amp; formulae views) for the base case imported into the word document as an appendix</a:t>
            </a:r>
          </a:p>
        </p:txBody>
      </p:sp>
    </p:spTree>
    <p:extLst>
      <p:ext uri="{BB962C8B-B14F-4D97-AF65-F5344CB8AC3E}">
        <p14:creationId xmlns:p14="http://schemas.microsoft.com/office/powerpoint/2010/main" val="377044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61925"/>
            <a:ext cx="10515600" cy="1325563"/>
          </a:xfrm>
        </p:spPr>
        <p:txBody>
          <a:bodyPr/>
          <a:lstStyle/>
          <a:p>
            <a:pPr algn="r"/>
            <a:r>
              <a:rPr lang="en-GB" dirty="0"/>
              <a:t>Project appraisal report structure</a:t>
            </a:r>
          </a:p>
        </p:txBody>
      </p:sp>
      <p:sp>
        <p:nvSpPr>
          <p:cNvPr id="4" name="Content Placeholder 3"/>
          <p:cNvSpPr>
            <a:spLocks noGrp="1"/>
          </p:cNvSpPr>
          <p:nvPr>
            <p:ph idx="1"/>
          </p:nvPr>
        </p:nvSpPr>
        <p:spPr>
          <a:xfrm>
            <a:off x="228600" y="1774825"/>
            <a:ext cx="11734800" cy="5083175"/>
          </a:xfrm>
        </p:spPr>
        <p:txBody>
          <a:bodyPr/>
          <a:lstStyle/>
          <a:p>
            <a:pPr marL="514350" indent="-514350">
              <a:buFont typeface="+mj-lt"/>
              <a:buAutoNum type="arabicPeriod"/>
            </a:pPr>
            <a:r>
              <a:rPr lang="en-GB" sz="2400" b="1" dirty="0"/>
              <a:t>Executive summary</a:t>
            </a:r>
            <a:r>
              <a:rPr lang="en-GB" sz="2400" dirty="0"/>
              <a:t> – 3 paragraphs outlining the strategic rationale for the bid, headline figures from financial analysis and key risks (based on your group’s interim presentation) in your own words (ref. to appendix 1), you can re-use what you said in your own slides</a:t>
            </a:r>
          </a:p>
          <a:p>
            <a:r>
              <a:rPr lang="en-GB" sz="2400" b="1" dirty="0"/>
              <a:t>Business valuation</a:t>
            </a:r>
            <a:r>
              <a:rPr lang="en-GB" sz="2400" dirty="0"/>
              <a:t> - justification for the price bid by the bidder</a:t>
            </a:r>
            <a:r>
              <a:rPr lang="en-AE" dirty="0"/>
              <a:t> </a:t>
            </a:r>
            <a:r>
              <a:rPr lang="en-GB" sz="2400" dirty="0"/>
              <a:t>to take over the target company (you need to explain all the assumptions underlying the business valuation)</a:t>
            </a:r>
            <a:endParaRPr lang="en-GB" sz="2400" b="1" dirty="0"/>
          </a:p>
          <a:p>
            <a:pPr marL="514350" indent="-514350">
              <a:buFont typeface="+mj-lt"/>
              <a:buAutoNum type="arabicPeriod"/>
            </a:pPr>
            <a:r>
              <a:rPr lang="en-GB" sz="2400" b="1" dirty="0"/>
              <a:t>What if ? </a:t>
            </a:r>
            <a:r>
              <a:rPr lang="en-GB" sz="2400" dirty="0"/>
              <a:t>analysis – explanation of who else could bid and why their price might be higher or lower (supported by academic references and company info for other bidder)</a:t>
            </a:r>
          </a:p>
          <a:p>
            <a:pPr marL="514350" indent="-514350">
              <a:buFont typeface="+mj-lt"/>
              <a:buAutoNum type="arabicPeriod"/>
            </a:pPr>
            <a:r>
              <a:rPr lang="en-GB" sz="2400" b="1" dirty="0"/>
              <a:t>Critique </a:t>
            </a:r>
            <a:r>
              <a:rPr lang="en-GB" sz="2400" dirty="0"/>
              <a:t>– discussion of the limitations of the business valuation model &amp; appraisal techniques used, well-argued with reference to prior research on takeovers/mergers</a:t>
            </a:r>
          </a:p>
          <a:p>
            <a:pPr marL="0" indent="0">
              <a:buNone/>
            </a:pPr>
            <a:r>
              <a:rPr lang="en-GB" sz="2000" b="1" dirty="0"/>
              <a:t>Appendix 1</a:t>
            </a:r>
            <a:r>
              <a:rPr lang="en-GB" sz="2000" dirty="0"/>
              <a:t> – 2 ppt slides presented for interim task (formative assessment) inserted into word doc.</a:t>
            </a:r>
            <a:endParaRPr lang="en-GB" sz="2000" b="1" dirty="0"/>
          </a:p>
          <a:p>
            <a:pPr marL="0" indent="0">
              <a:buNone/>
            </a:pPr>
            <a:r>
              <a:rPr lang="en-GB" sz="2000" b="1" dirty="0"/>
              <a:t>Appendix 2</a:t>
            </a:r>
            <a:r>
              <a:rPr lang="en-GB" sz="2000" dirty="0"/>
              <a:t> – business valuation spreadsheet model (values and formulae, i.e. 2 views)</a:t>
            </a:r>
            <a:endParaRPr lang="en-GB" sz="2000" b="1" dirty="0"/>
          </a:p>
          <a:p>
            <a:pPr marL="0" indent="0">
              <a:buNone/>
            </a:pPr>
            <a:r>
              <a:rPr lang="en-GB" sz="2000" b="1" dirty="0"/>
              <a:t>Appendix 3</a:t>
            </a:r>
            <a:r>
              <a:rPr lang="en-GB" sz="2000" dirty="0"/>
              <a:t> – learning logs (best 8 from 10 weekly logs using template, i.e. 8 pages)</a:t>
            </a:r>
            <a:endParaRPr lang="en-GB" sz="2000" b="1" dirty="0"/>
          </a:p>
          <a:p>
            <a:pPr marL="0" indent="0">
              <a:buNone/>
            </a:pPr>
            <a:r>
              <a:rPr lang="en-GB" sz="2000" b="1" dirty="0"/>
              <a:t>References</a:t>
            </a:r>
          </a:p>
        </p:txBody>
      </p:sp>
    </p:spTree>
    <p:extLst>
      <p:ext uri="{BB962C8B-B14F-4D97-AF65-F5344CB8AC3E}">
        <p14:creationId xmlns:p14="http://schemas.microsoft.com/office/powerpoint/2010/main" val="2735384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199" y="365125"/>
            <a:ext cx="11134725" cy="1325563"/>
          </a:xfrm>
        </p:spPr>
        <p:txBody>
          <a:bodyPr/>
          <a:lstStyle/>
          <a:p>
            <a:pPr algn="r"/>
            <a:r>
              <a:rPr lang="en-GB" dirty="0"/>
              <a:t>Assignment tasks &amp; weekly learning</a:t>
            </a:r>
          </a:p>
        </p:txBody>
      </p:sp>
      <p:sp>
        <p:nvSpPr>
          <p:cNvPr id="2" name="Content Placeholder 1">
            <a:extLst>
              <a:ext uri="{FF2B5EF4-FFF2-40B4-BE49-F238E27FC236}">
                <a16:creationId xmlns:a16="http://schemas.microsoft.com/office/drawing/2014/main" id="{408F789B-AF35-4EF5-A833-597E2CB08E38}"/>
              </a:ext>
            </a:extLst>
          </p:cNvPr>
          <p:cNvSpPr>
            <a:spLocks noGrp="1"/>
          </p:cNvSpPr>
          <p:nvPr>
            <p:ph sz="half" idx="1"/>
          </p:nvPr>
        </p:nvSpPr>
        <p:spPr>
          <a:xfrm>
            <a:off x="838200" y="1825625"/>
            <a:ext cx="5181600" cy="560388"/>
          </a:xfrm>
        </p:spPr>
        <p:txBody>
          <a:bodyPr/>
          <a:lstStyle/>
          <a:p>
            <a:pPr marL="0" indent="0" algn="ctr">
              <a:buNone/>
            </a:pPr>
            <a:r>
              <a:rPr lang="en-GB" dirty="0"/>
              <a:t>Assessment criteria</a:t>
            </a:r>
          </a:p>
        </p:txBody>
      </p:sp>
      <p:sp>
        <p:nvSpPr>
          <p:cNvPr id="5" name="Content Placeholder 4">
            <a:extLst>
              <a:ext uri="{FF2B5EF4-FFF2-40B4-BE49-F238E27FC236}">
                <a16:creationId xmlns:a16="http://schemas.microsoft.com/office/drawing/2014/main" id="{2A079B9E-3A6C-41FC-AE65-F4C56DFD748B}"/>
              </a:ext>
            </a:extLst>
          </p:cNvPr>
          <p:cNvSpPr>
            <a:spLocks noGrp="1"/>
          </p:cNvSpPr>
          <p:nvPr>
            <p:ph sz="half" idx="2"/>
          </p:nvPr>
        </p:nvSpPr>
        <p:spPr>
          <a:xfrm>
            <a:off x="6172200" y="1825625"/>
            <a:ext cx="5181600" cy="760413"/>
          </a:xfrm>
        </p:spPr>
        <p:txBody>
          <a:bodyPr/>
          <a:lstStyle/>
          <a:p>
            <a:pPr marL="0" indent="0" algn="ctr">
              <a:buNone/>
            </a:pPr>
            <a:r>
              <a:rPr lang="en-GB" dirty="0"/>
              <a:t>Weekly learning</a:t>
            </a:r>
          </a:p>
        </p:txBody>
      </p:sp>
      <p:sp>
        <p:nvSpPr>
          <p:cNvPr id="4" name="Text Box 2"/>
          <p:cNvSpPr txBox="1">
            <a:spLocks noChangeArrowheads="1"/>
          </p:cNvSpPr>
          <p:nvPr/>
        </p:nvSpPr>
        <p:spPr bwMode="auto">
          <a:xfrm>
            <a:off x="508000" y="2688917"/>
            <a:ext cx="5588000" cy="378565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342900" lvl="0" indent="-342900" algn="just">
              <a:spcAft>
                <a:spcPts val="0"/>
              </a:spcAft>
              <a:buFont typeface="+mj-lt"/>
              <a:buAutoNum type="arabicParenR"/>
            </a:pPr>
            <a:r>
              <a:rPr lang="en-US" sz="4000" b="1" spc="-5" dirty="0">
                <a:effectLst/>
                <a:latin typeface="Arial" panose="020B0604020202020204" pitchFamily="34" charset="0"/>
                <a:ea typeface="Arial" panose="020B0604020202020204" pitchFamily="34" charset="0"/>
                <a:cs typeface="Arial" panose="020B0604020202020204" pitchFamily="34" charset="0"/>
              </a:rPr>
              <a:t>Interim assessment</a:t>
            </a:r>
            <a:endParaRPr lang="en-GB" sz="4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0"/>
              </a:spcAft>
              <a:buFont typeface="+mj-lt"/>
              <a:buAutoNum type="arabicParenR"/>
            </a:pPr>
            <a:r>
              <a:rPr lang="en-US" sz="4000" b="1" spc="-5" dirty="0">
                <a:effectLst/>
                <a:latin typeface="Arial" panose="020B0604020202020204" pitchFamily="34" charset="0"/>
                <a:ea typeface="Arial" panose="020B0604020202020204" pitchFamily="34" charset="0"/>
                <a:cs typeface="Arial" panose="020B0604020202020204" pitchFamily="34" charset="0"/>
              </a:rPr>
              <a:t>Business Valuation</a:t>
            </a:r>
            <a:endParaRPr lang="en-GB" sz="4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0"/>
              </a:spcAft>
              <a:buFont typeface="+mj-lt"/>
              <a:buAutoNum type="arabicParenR"/>
            </a:pPr>
            <a:r>
              <a:rPr lang="en-US" sz="4000" b="1" spc="-5" dirty="0">
                <a:effectLst/>
                <a:latin typeface="Arial" panose="020B0604020202020204" pitchFamily="34" charset="0"/>
                <a:ea typeface="Arial" panose="020B0604020202020204" pitchFamily="34" charset="0"/>
                <a:cs typeface="Arial" panose="020B0604020202020204" pitchFamily="34" charset="0"/>
              </a:rPr>
              <a:t>What if? </a:t>
            </a:r>
            <a:endParaRPr lang="en-GB" sz="4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0"/>
              </a:spcAft>
              <a:buFont typeface="+mj-lt"/>
              <a:buAutoNum type="arabicParenR"/>
            </a:pPr>
            <a:r>
              <a:rPr lang="en-US" sz="4000" b="1" spc="-5" dirty="0">
                <a:latin typeface="Arial" panose="020B0604020202020204" pitchFamily="34" charset="0"/>
                <a:ea typeface="Arial" panose="020B0604020202020204" pitchFamily="34" charset="0"/>
                <a:cs typeface="Arial" panose="020B0604020202020204" pitchFamily="34" charset="0"/>
              </a:rPr>
              <a:t>C</a:t>
            </a:r>
            <a:r>
              <a:rPr lang="en-US" sz="4000" b="1" spc="-5" dirty="0">
                <a:effectLst/>
                <a:latin typeface="Arial" panose="020B0604020202020204" pitchFamily="34" charset="0"/>
                <a:ea typeface="Arial" panose="020B0604020202020204" pitchFamily="34" charset="0"/>
                <a:cs typeface="Arial" panose="020B0604020202020204" pitchFamily="34" charset="0"/>
              </a:rPr>
              <a:t>ritique</a:t>
            </a:r>
          </a:p>
          <a:p>
            <a:pPr marL="342900" lvl="0" indent="-342900" algn="just">
              <a:spcAft>
                <a:spcPts val="0"/>
              </a:spcAft>
              <a:buFont typeface="+mj-lt"/>
              <a:buAutoNum type="arabicParenR"/>
            </a:pPr>
            <a:r>
              <a:rPr lang="en-US" sz="4000" b="1" spc="-5" dirty="0">
                <a:latin typeface="Arial" panose="020B0604020202020204" pitchFamily="34" charset="0"/>
                <a:ea typeface="Arial" panose="020B0604020202020204" pitchFamily="34" charset="0"/>
                <a:cs typeface="Arial" panose="020B0604020202020204" pitchFamily="34" charset="0"/>
              </a:rPr>
              <a:t>L</a:t>
            </a:r>
            <a:r>
              <a:rPr lang="en-US" sz="4000" b="1" spc="-5" dirty="0">
                <a:effectLst/>
                <a:latin typeface="Arial" panose="020B0604020202020204" pitchFamily="34" charset="0"/>
                <a:ea typeface="Arial" panose="020B0604020202020204" pitchFamily="34" charset="0"/>
                <a:cs typeface="Arial" panose="020B0604020202020204" pitchFamily="34" charset="0"/>
              </a:rPr>
              <a:t>earning log</a:t>
            </a:r>
          </a:p>
          <a:p>
            <a:pPr marL="342900" lvl="0" indent="-342900" algn="just">
              <a:spcAft>
                <a:spcPts val="0"/>
              </a:spcAft>
              <a:buFont typeface="+mj-lt"/>
              <a:buAutoNum type="arabicParenR"/>
            </a:pPr>
            <a:r>
              <a:rPr lang="en-US" sz="4000" b="1" spc="-5" dirty="0">
                <a:latin typeface="Arial" panose="020B0604020202020204" pitchFamily="34" charset="0"/>
                <a:ea typeface="Times New Roman" panose="02020603050405020304" pitchFamily="18" charset="0"/>
                <a:cs typeface="Arial" panose="020B0604020202020204" pitchFamily="34" charset="0"/>
              </a:rPr>
              <a:t>Presentation</a:t>
            </a:r>
            <a:endParaRPr lang="en-GB" sz="4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6" name="Text Box 2">
            <a:extLst>
              <a:ext uri="{FF2B5EF4-FFF2-40B4-BE49-F238E27FC236}">
                <a16:creationId xmlns:a16="http://schemas.microsoft.com/office/drawing/2014/main" id="{5ECD99EB-265D-4757-88D0-4BD04E0C836E}"/>
              </a:ext>
            </a:extLst>
          </p:cNvPr>
          <p:cNvSpPr txBox="1">
            <a:spLocks noChangeArrowheads="1"/>
          </p:cNvSpPr>
          <p:nvPr/>
        </p:nvSpPr>
        <p:spPr bwMode="auto">
          <a:xfrm>
            <a:off x="6146823" y="2698437"/>
            <a:ext cx="5826102" cy="378565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lvl="0" algn="just">
              <a:spcAft>
                <a:spcPts val="0"/>
              </a:spcAft>
            </a:pPr>
            <a:r>
              <a:rPr lang="en-US" sz="4000" b="1" spc="-5" dirty="0">
                <a:latin typeface="Arial" panose="020B0604020202020204" pitchFamily="34" charset="0"/>
                <a:ea typeface="Times New Roman" panose="02020603050405020304" pitchFamily="18" charset="0"/>
                <a:cs typeface="Arial" panose="020B0604020202020204" pitchFamily="34" charset="0"/>
              </a:rPr>
              <a:t>Weeks 1, 2, 4 or 6</a:t>
            </a:r>
            <a:endParaRPr lang="en-GB" sz="4000" dirty="0">
              <a:effectLst/>
              <a:latin typeface="Arial" panose="020B0604020202020204" pitchFamily="34" charset="0"/>
              <a:ea typeface="Times New Roman" panose="02020603050405020304" pitchFamily="18" charset="0"/>
              <a:cs typeface="Times New Roman" panose="02020603050405020304" pitchFamily="18" charset="0"/>
            </a:endParaRPr>
          </a:p>
          <a:p>
            <a:pPr lvl="0" algn="just">
              <a:spcAft>
                <a:spcPts val="0"/>
              </a:spcAft>
            </a:pPr>
            <a:r>
              <a:rPr lang="en-US" sz="4000" b="1" spc="-5" dirty="0">
                <a:latin typeface="Arial" panose="020B0604020202020204" pitchFamily="34" charset="0"/>
                <a:ea typeface="Times New Roman" panose="02020603050405020304" pitchFamily="18" charset="0"/>
                <a:cs typeface="Arial" panose="020B0604020202020204" pitchFamily="34" charset="0"/>
              </a:rPr>
              <a:t>Weeks 3 &amp; 4</a:t>
            </a:r>
          </a:p>
          <a:p>
            <a:pPr lvl="0" algn="just">
              <a:spcAft>
                <a:spcPts val="0"/>
              </a:spcAft>
            </a:pPr>
            <a:r>
              <a:rPr lang="en-US" sz="4000" b="1" spc="-5" dirty="0">
                <a:latin typeface="Arial" panose="020B0604020202020204" pitchFamily="34" charset="0"/>
                <a:ea typeface="Times New Roman" panose="02020603050405020304" pitchFamily="18" charset="0"/>
                <a:cs typeface="Arial" panose="020B0604020202020204" pitchFamily="34" charset="0"/>
              </a:rPr>
              <a:t>Weeks 2 &amp; 6</a:t>
            </a:r>
            <a:endParaRPr lang="en-GB" sz="4000" dirty="0">
              <a:effectLst/>
              <a:latin typeface="Arial" panose="020B0604020202020204" pitchFamily="34" charset="0"/>
              <a:ea typeface="Times New Roman" panose="02020603050405020304" pitchFamily="18" charset="0"/>
              <a:cs typeface="Times New Roman" panose="02020603050405020304" pitchFamily="18" charset="0"/>
            </a:endParaRPr>
          </a:p>
          <a:p>
            <a:pPr lvl="0" algn="just">
              <a:spcAft>
                <a:spcPts val="0"/>
              </a:spcAft>
            </a:pPr>
            <a:r>
              <a:rPr lang="en-US" sz="4000" b="1" spc="-5" dirty="0">
                <a:effectLst/>
                <a:latin typeface="Arial" panose="020B0604020202020204" pitchFamily="34" charset="0"/>
                <a:ea typeface="Arial" panose="020B0604020202020204" pitchFamily="34" charset="0"/>
                <a:cs typeface="Arial" panose="020B0604020202020204" pitchFamily="34" charset="0"/>
              </a:rPr>
              <a:t>Weeks 3, 7, 8 &amp; 9</a:t>
            </a:r>
          </a:p>
          <a:p>
            <a:pPr lvl="0" algn="just">
              <a:spcAft>
                <a:spcPts val="0"/>
              </a:spcAft>
            </a:pPr>
            <a:r>
              <a:rPr lang="en-US" sz="4000" b="1" spc="-5" dirty="0">
                <a:effectLst/>
                <a:latin typeface="Arial" panose="020B0604020202020204" pitchFamily="34" charset="0"/>
                <a:ea typeface="Arial" panose="020B0604020202020204" pitchFamily="34" charset="0"/>
                <a:cs typeface="Arial" panose="020B0604020202020204" pitchFamily="34" charset="0"/>
              </a:rPr>
              <a:t>Weeks 1 to 10, esp. 3</a:t>
            </a:r>
            <a:r>
              <a:rPr lang="en-US" sz="4000" b="1" spc="-5" dirty="0">
                <a:latin typeface="Arial" panose="020B0604020202020204" pitchFamily="34" charset="0"/>
                <a:ea typeface="Arial" panose="020B0604020202020204" pitchFamily="34" charset="0"/>
                <a:cs typeface="Arial" panose="020B0604020202020204" pitchFamily="34" charset="0"/>
              </a:rPr>
              <a:t>-4</a:t>
            </a:r>
            <a:endParaRPr lang="en-US" sz="4000" b="1" spc="-5" dirty="0">
              <a:effectLst/>
              <a:latin typeface="Arial" panose="020B0604020202020204" pitchFamily="34" charset="0"/>
              <a:ea typeface="Arial" panose="020B0604020202020204" pitchFamily="34" charset="0"/>
              <a:cs typeface="Arial" panose="020B0604020202020204" pitchFamily="34" charset="0"/>
            </a:endParaRPr>
          </a:p>
          <a:p>
            <a:pPr lvl="0" algn="just">
              <a:spcAft>
                <a:spcPts val="0"/>
              </a:spcAft>
            </a:pPr>
            <a:r>
              <a:rPr lang="en-US" sz="4000" b="1" spc="-5" dirty="0">
                <a:effectLst/>
                <a:latin typeface="Arial" panose="020B0604020202020204" pitchFamily="34" charset="0"/>
                <a:ea typeface="Times New Roman" panose="02020603050405020304" pitchFamily="18" charset="0"/>
                <a:cs typeface="Arial" panose="020B0604020202020204" pitchFamily="34" charset="0"/>
              </a:rPr>
              <a:t>Weeks 1, 6 &amp; 10</a:t>
            </a:r>
            <a:endParaRPr lang="en-GB" sz="4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945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1744" y="274638"/>
            <a:ext cx="8158956" cy="1143000"/>
          </a:xfrm>
        </p:spPr>
        <p:txBody>
          <a:bodyPr/>
          <a:lstStyle/>
          <a:p>
            <a:r>
              <a:rPr lang="en-GB" sz="3600" dirty="0">
                <a:latin typeface="Arial" panose="020B0604020202020204" pitchFamily="34" charset="0"/>
                <a:cs typeface="Arial" panose="020B0604020202020204" pitchFamily="34" charset="0"/>
              </a:rPr>
              <a:t>Appraising and managing project risk</a:t>
            </a:r>
            <a:endParaRPr lang="en-GB" sz="3600" dirty="0"/>
          </a:p>
        </p:txBody>
      </p:sp>
      <p:sp>
        <p:nvSpPr>
          <p:cNvPr id="3" name="Content Placeholder 2"/>
          <p:cNvSpPr>
            <a:spLocks noGrp="1"/>
          </p:cNvSpPr>
          <p:nvPr>
            <p:ph idx="1"/>
          </p:nvPr>
        </p:nvSpPr>
        <p:spPr>
          <a:xfrm>
            <a:off x="838200" y="2143125"/>
            <a:ext cx="11010900" cy="4351338"/>
          </a:xfrm>
        </p:spPr>
        <p:txBody>
          <a:bodyPr>
            <a:normAutofit/>
          </a:bodyPr>
          <a:lstStyle/>
          <a:p>
            <a:pPr marL="514350" indent="-514350">
              <a:buFont typeface="+mj-lt"/>
              <a:buAutoNum type="arabicPeriod"/>
            </a:pPr>
            <a:r>
              <a:rPr lang="en-GB" sz="3600" dirty="0"/>
              <a:t>Identify/map the risk (where will the risk come from?)</a:t>
            </a:r>
          </a:p>
          <a:p>
            <a:pPr marL="514350" indent="-514350">
              <a:buFont typeface="+mj-lt"/>
              <a:buAutoNum type="arabicPeriod"/>
            </a:pPr>
            <a:r>
              <a:rPr lang="en-GB" sz="3600" dirty="0"/>
              <a:t>Assess the risk (evaluate &amp; prioritise)</a:t>
            </a:r>
          </a:p>
          <a:p>
            <a:pPr marL="514350" indent="-514350">
              <a:buFont typeface="+mj-lt"/>
              <a:buAutoNum type="arabicPeriod"/>
            </a:pPr>
            <a:r>
              <a:rPr lang="en-GB" sz="3600" dirty="0"/>
              <a:t>Respond to the risk (decisions &amp; mitigation)</a:t>
            </a:r>
          </a:p>
          <a:p>
            <a:pPr marL="514350" indent="-514350">
              <a:buFont typeface="+mj-lt"/>
              <a:buAutoNum type="arabicPeriod"/>
            </a:pPr>
            <a:r>
              <a:rPr lang="en-GB" sz="3600" dirty="0"/>
              <a:t>Manage the risk (adopt risk management strategies)</a:t>
            </a:r>
          </a:p>
          <a:p>
            <a:pPr marL="514350" indent="-514350">
              <a:buFont typeface="+mj-lt"/>
              <a:buAutoNum type="arabicPeriod"/>
            </a:pPr>
            <a:r>
              <a:rPr lang="en-GB" sz="3600" dirty="0"/>
              <a:t>Review the risk (monitor &amp; update risk assessment)</a:t>
            </a:r>
          </a:p>
          <a:p>
            <a:pPr marL="0" indent="0">
              <a:buNone/>
            </a:pPr>
            <a:endParaRPr lang="en-GB" sz="3600" dirty="0"/>
          </a:p>
          <a:p>
            <a:pPr marL="0" indent="0">
              <a:buNone/>
            </a:pPr>
            <a:r>
              <a:rPr lang="en-GB" dirty="0"/>
              <a:t>See Harris (2009), especially chapters 5, 6, </a:t>
            </a:r>
            <a:r>
              <a:rPr lang="en-GB" dirty="0">
                <a:solidFill>
                  <a:srgbClr val="FF0000"/>
                </a:solidFill>
              </a:rPr>
              <a:t>7</a:t>
            </a:r>
            <a:r>
              <a:rPr lang="en-GB" dirty="0"/>
              <a:t> &amp; 9</a:t>
            </a:r>
          </a:p>
        </p:txBody>
      </p:sp>
    </p:spTree>
    <p:extLst>
      <p:ext uri="{BB962C8B-B14F-4D97-AF65-F5344CB8AC3E}">
        <p14:creationId xmlns:p14="http://schemas.microsoft.com/office/powerpoint/2010/main" val="293261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199" y="365125"/>
            <a:ext cx="11077135" cy="1325563"/>
          </a:xfrm>
        </p:spPr>
        <p:txBody>
          <a:bodyPr/>
          <a:lstStyle/>
          <a:p>
            <a:pPr algn="r"/>
            <a:r>
              <a:rPr lang="en-GB" dirty="0">
                <a:latin typeface="Arial" panose="020B0604020202020204" pitchFamily="34" charset="0"/>
                <a:cs typeface="Arial" panose="020B0604020202020204" pitchFamily="34" charset="0"/>
              </a:rPr>
              <a:t>Business mergers &amp; acquisitions</a:t>
            </a:r>
            <a:endParaRPr lang="en-GB" dirty="0"/>
          </a:p>
        </p:txBody>
      </p:sp>
      <p:pic>
        <p:nvPicPr>
          <p:cNvPr id="6" name="Content Placeholder 5" descr="Heart (symbol) - Wikipedia"/>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253331" y="1825625"/>
            <a:ext cx="4351338" cy="4351338"/>
          </a:xfrm>
        </p:spPr>
      </p:pic>
      <p:sp>
        <p:nvSpPr>
          <p:cNvPr id="5" name="Content Placeholder 4"/>
          <p:cNvSpPr>
            <a:spLocks noGrp="1"/>
          </p:cNvSpPr>
          <p:nvPr>
            <p:ph sz="half" idx="2"/>
          </p:nvPr>
        </p:nvSpPr>
        <p:spPr>
          <a:xfrm>
            <a:off x="6172200" y="1495424"/>
            <a:ext cx="5410200" cy="5197475"/>
          </a:xfrm>
        </p:spPr>
        <p:txBody>
          <a:bodyPr/>
          <a:lstStyle/>
          <a:p>
            <a:pPr marL="0" indent="0">
              <a:buNone/>
            </a:pPr>
            <a:r>
              <a:rPr lang="en-GB" sz="3200" dirty="0">
                <a:latin typeface="Arial" panose="020B0604020202020204" pitchFamily="34" charset="0"/>
                <a:cs typeface="Arial" panose="020B0604020202020204" pitchFamily="34" charset="0"/>
              </a:rPr>
              <a:t>Generic risks:</a:t>
            </a:r>
          </a:p>
          <a:p>
            <a:r>
              <a:rPr lang="en-GB" sz="3200" dirty="0">
                <a:latin typeface="Arial" panose="020B0604020202020204" pitchFamily="34" charset="0"/>
                <a:cs typeface="Arial" panose="020B0604020202020204" pitchFamily="34" charset="0"/>
              </a:rPr>
              <a:t>Management ability (target)</a:t>
            </a:r>
          </a:p>
          <a:p>
            <a:r>
              <a:rPr lang="en-GB" sz="3200" dirty="0">
                <a:latin typeface="Arial" panose="020B0604020202020204" pitchFamily="34" charset="0"/>
                <a:cs typeface="Arial" panose="020B0604020202020204" pitchFamily="34" charset="0"/>
              </a:rPr>
              <a:t>Familiarity with territory</a:t>
            </a:r>
          </a:p>
          <a:p>
            <a:r>
              <a:rPr lang="en-GB" sz="3200" dirty="0">
                <a:latin typeface="Arial" panose="020B0604020202020204" pitchFamily="34" charset="0"/>
                <a:cs typeface="Arial" panose="020B0604020202020204" pitchFamily="34" charset="0"/>
              </a:rPr>
              <a:t>Business continuity</a:t>
            </a:r>
          </a:p>
          <a:p>
            <a:r>
              <a:rPr lang="en-GB" sz="3200" dirty="0">
                <a:latin typeface="Arial" panose="020B0604020202020204" pitchFamily="34" charset="0"/>
                <a:cs typeface="Arial" panose="020B0604020202020204" pitchFamily="34" charset="0"/>
              </a:rPr>
              <a:t>Competition rules</a:t>
            </a:r>
          </a:p>
          <a:p>
            <a:r>
              <a:rPr lang="en-GB" sz="3200" dirty="0">
                <a:latin typeface="Arial" panose="020B0604020202020204" pitchFamily="34" charset="0"/>
                <a:cs typeface="Arial" panose="020B0604020202020204" pitchFamily="34" charset="0"/>
              </a:rPr>
              <a:t>Timing of any synergies</a:t>
            </a:r>
          </a:p>
          <a:p>
            <a:r>
              <a:rPr lang="en-GB" sz="3200" dirty="0">
                <a:latin typeface="Arial" panose="020B0604020202020204" pitchFamily="34" charset="0"/>
                <a:cs typeface="Arial" panose="020B0604020202020204" pitchFamily="34" charset="0"/>
              </a:rPr>
              <a:t>Valuation: paying too much</a:t>
            </a:r>
          </a:p>
          <a:p>
            <a:r>
              <a:rPr lang="en-GB" sz="3200" dirty="0">
                <a:latin typeface="Arial" panose="020B0604020202020204" pitchFamily="34" charset="0"/>
                <a:cs typeface="Arial" panose="020B0604020202020204" pitchFamily="34" charset="0"/>
              </a:rPr>
              <a:t>Integration (operations/IT)</a:t>
            </a:r>
          </a:p>
          <a:p>
            <a:r>
              <a:rPr lang="en-GB" sz="3200" dirty="0">
                <a:latin typeface="Arial" panose="020B0604020202020204" pitchFamily="34" charset="0"/>
                <a:cs typeface="Arial" panose="020B0604020202020204" pitchFamily="34" charset="0"/>
              </a:rPr>
              <a:t>Compatibility (of cultures)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98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199" y="365125"/>
            <a:ext cx="11189677" cy="1325563"/>
          </a:xfrm>
        </p:spPr>
        <p:txBody>
          <a:bodyPr/>
          <a:lstStyle/>
          <a:p>
            <a:pPr algn="r"/>
            <a:r>
              <a:rPr lang="en-GB" dirty="0">
                <a:latin typeface="Arial" panose="020B0604020202020204" pitchFamily="34" charset="0"/>
                <a:cs typeface="Arial" panose="020B0604020202020204" pitchFamily="34" charset="0"/>
              </a:rPr>
              <a:t>New product development (NPD)</a:t>
            </a:r>
            <a:endParaRPr lang="en-GB" dirty="0"/>
          </a:p>
        </p:txBody>
      </p:sp>
      <p:sp>
        <p:nvSpPr>
          <p:cNvPr id="5" name="Content Placeholder 4"/>
          <p:cNvSpPr>
            <a:spLocks noGrp="1"/>
          </p:cNvSpPr>
          <p:nvPr>
            <p:ph sz="half" idx="2"/>
          </p:nvPr>
        </p:nvSpPr>
        <p:spPr>
          <a:xfrm>
            <a:off x="6172200" y="1470024"/>
            <a:ext cx="5855676" cy="5260976"/>
          </a:xfrm>
        </p:spPr>
        <p:txBody>
          <a:bodyPr/>
          <a:lstStyle/>
          <a:p>
            <a:pPr marL="0" indent="0">
              <a:buNone/>
            </a:pPr>
            <a:r>
              <a:rPr lang="en-GB" sz="3200" dirty="0">
                <a:latin typeface="Arial" panose="020B0604020202020204" pitchFamily="34" charset="0"/>
                <a:cs typeface="Arial" panose="020B0604020202020204" pitchFamily="34" charset="0"/>
              </a:rPr>
              <a:t>Generic risks :</a:t>
            </a:r>
          </a:p>
          <a:p>
            <a:r>
              <a:rPr lang="en-GB" dirty="0">
                <a:latin typeface="Arial" panose="020B0604020202020204" pitchFamily="34" charset="0"/>
                <a:cs typeface="Arial" panose="020B0604020202020204" pitchFamily="34" charset="0"/>
              </a:rPr>
              <a:t>Management capacity/availability</a:t>
            </a:r>
          </a:p>
          <a:p>
            <a:r>
              <a:rPr lang="en-GB" dirty="0">
                <a:latin typeface="Arial" panose="020B0604020202020204" pitchFamily="34" charset="0"/>
                <a:cs typeface="Arial" panose="020B0604020202020204" pitchFamily="34" charset="0"/>
              </a:rPr>
              <a:t>Researcher/design know-how</a:t>
            </a:r>
          </a:p>
          <a:p>
            <a:r>
              <a:rPr lang="en-GB" dirty="0">
                <a:latin typeface="Arial" panose="020B0604020202020204" pitchFamily="34" charset="0"/>
                <a:cs typeface="Arial" panose="020B0604020202020204" pitchFamily="34" charset="0"/>
              </a:rPr>
              <a:t>Technical/operations expertise</a:t>
            </a:r>
          </a:p>
          <a:p>
            <a:r>
              <a:rPr lang="en-GB" dirty="0">
                <a:latin typeface="Arial" panose="020B0604020202020204" pitchFamily="34" charset="0"/>
                <a:cs typeface="Arial" panose="020B0604020202020204" pitchFamily="34" charset="0"/>
              </a:rPr>
              <a:t>Market response: sales expertise</a:t>
            </a:r>
          </a:p>
          <a:p>
            <a:r>
              <a:rPr lang="en-GB" dirty="0">
                <a:latin typeface="Arial" panose="020B0604020202020204" pitchFamily="34" charset="0"/>
                <a:cs typeface="Arial" panose="020B0604020202020204" pitchFamily="34" charset="0"/>
              </a:rPr>
              <a:t>Supply chain: location of production</a:t>
            </a:r>
          </a:p>
          <a:p>
            <a:r>
              <a:rPr lang="en-GB" dirty="0">
                <a:latin typeface="Arial" panose="020B0604020202020204" pitchFamily="34" charset="0"/>
                <a:cs typeface="Arial" panose="020B0604020202020204" pitchFamily="34" charset="0"/>
              </a:rPr>
              <a:t>Product life cycle &amp; learning curve</a:t>
            </a:r>
          </a:p>
          <a:p>
            <a:r>
              <a:rPr lang="en-GB" dirty="0">
                <a:latin typeface="Arial" panose="020B0604020202020204" pitchFamily="34" charset="0"/>
                <a:cs typeface="Arial" panose="020B0604020202020204" pitchFamily="34" charset="0"/>
              </a:rPr>
              <a:t>Timing/readiness for launch</a:t>
            </a:r>
          </a:p>
          <a:p>
            <a:r>
              <a:rPr lang="en-GB" dirty="0">
                <a:latin typeface="Arial" panose="020B0604020202020204" pitchFamily="34" charset="0"/>
                <a:cs typeface="Arial" panose="020B0604020202020204" pitchFamily="34" charset="0"/>
              </a:rPr>
              <a:t>Intellectual property protection</a:t>
            </a:r>
          </a:p>
          <a:p>
            <a:endParaRPr lang="en-GB" dirty="0">
              <a:latin typeface="Arial" panose="020B0604020202020204" pitchFamily="34" charset="0"/>
              <a:cs typeface="Arial" panose="020B0604020202020204" pitchFamily="34" charset="0"/>
            </a:endParaRPr>
          </a:p>
          <a:p>
            <a:pPr marL="0" indent="0">
              <a:buNone/>
            </a:pPr>
            <a:endParaRPr lang="en-GB" dirty="0">
              <a:latin typeface="Arial" panose="020B0604020202020204" pitchFamily="34" charset="0"/>
              <a:cs typeface="Arial" panose="020B0604020202020204" pitchFamily="34" charset="0"/>
            </a:endParaRPr>
          </a:p>
        </p:txBody>
      </p:sp>
      <p:pic>
        <p:nvPicPr>
          <p:cNvPr id="4" name="Content Placeholder 3" descr="Diamond Grading Scale - ArtiFact :: Free Encyclopedia of ..."/>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154057"/>
            <a:ext cx="5181600" cy="3694474"/>
          </a:xfrm>
        </p:spPr>
      </p:pic>
    </p:spTree>
    <p:extLst>
      <p:ext uri="{BB962C8B-B14F-4D97-AF65-F5344CB8AC3E}">
        <p14:creationId xmlns:p14="http://schemas.microsoft.com/office/powerpoint/2010/main" val="995176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GB" dirty="0">
                <a:latin typeface="Arial" panose="020B0604020202020204" pitchFamily="34" charset="0"/>
                <a:cs typeface="Arial" panose="020B0604020202020204" pitchFamily="34" charset="0"/>
              </a:rPr>
              <a:t>Buildings, bridges &amp; facilities</a:t>
            </a:r>
            <a:endParaRPr lang="en-GB" dirty="0"/>
          </a:p>
        </p:txBody>
      </p:sp>
      <p:sp>
        <p:nvSpPr>
          <p:cNvPr id="5" name="Content Placeholder 4"/>
          <p:cNvSpPr>
            <a:spLocks noGrp="1"/>
          </p:cNvSpPr>
          <p:nvPr>
            <p:ph sz="half" idx="2"/>
          </p:nvPr>
        </p:nvSpPr>
        <p:spPr>
          <a:xfrm>
            <a:off x="5992837" y="1825624"/>
            <a:ext cx="5957863" cy="4867275"/>
          </a:xfrm>
        </p:spPr>
        <p:txBody>
          <a:bodyPr/>
          <a:lstStyle/>
          <a:p>
            <a:pPr marL="0" indent="0">
              <a:buNone/>
            </a:pPr>
            <a:r>
              <a:rPr lang="en-GB" sz="3200" dirty="0">
                <a:latin typeface="Arial" panose="020B0604020202020204" pitchFamily="34" charset="0"/>
                <a:cs typeface="Arial" panose="020B0604020202020204" pitchFamily="34" charset="0"/>
              </a:rPr>
              <a:t>Generic risks :</a:t>
            </a:r>
          </a:p>
          <a:p>
            <a:r>
              <a:rPr lang="en-GB" dirty="0">
                <a:latin typeface="Arial" panose="020B0604020202020204" pitchFamily="34" charset="0"/>
                <a:cs typeface="Arial" panose="020B0604020202020204" pitchFamily="34" charset="0"/>
              </a:rPr>
              <a:t>Leadership &amp; project management</a:t>
            </a:r>
          </a:p>
          <a:p>
            <a:r>
              <a:rPr lang="en-GB" dirty="0">
                <a:latin typeface="Arial" panose="020B0604020202020204" pitchFamily="34" charset="0"/>
                <a:cs typeface="Arial" panose="020B0604020202020204" pitchFamily="34" charset="0"/>
              </a:rPr>
              <a:t>Availability of skilled workforce</a:t>
            </a:r>
          </a:p>
          <a:p>
            <a:r>
              <a:rPr lang="en-GB" dirty="0">
                <a:latin typeface="Arial" panose="020B0604020202020204" pitchFamily="34" charset="0"/>
                <a:cs typeface="Arial" panose="020B0604020202020204" pitchFamily="34" charset="0"/>
              </a:rPr>
              <a:t>Motivation of workforce</a:t>
            </a:r>
          </a:p>
          <a:p>
            <a:r>
              <a:rPr lang="en-GB" dirty="0">
                <a:latin typeface="Arial" panose="020B0604020202020204" pitchFamily="34" charset="0"/>
                <a:cs typeface="Arial" panose="020B0604020202020204" pitchFamily="34" charset="0"/>
              </a:rPr>
              <a:t>Continuity (if relocating operations)</a:t>
            </a:r>
          </a:p>
          <a:p>
            <a:r>
              <a:rPr lang="en-GB" dirty="0">
                <a:latin typeface="Arial" panose="020B0604020202020204" pitchFamily="34" charset="0"/>
                <a:cs typeface="Arial" panose="020B0604020202020204" pitchFamily="34" charset="0"/>
              </a:rPr>
              <a:t>Capacity &amp; planned usage</a:t>
            </a:r>
          </a:p>
          <a:p>
            <a:r>
              <a:rPr lang="en-GB" dirty="0">
                <a:latin typeface="Arial" panose="020B0604020202020204" pitchFamily="34" charset="0"/>
                <a:cs typeface="Arial" panose="020B0604020202020204" pitchFamily="34" charset="0"/>
              </a:rPr>
              <a:t>Business processes: use of space</a:t>
            </a:r>
          </a:p>
          <a:p>
            <a:r>
              <a:rPr lang="en-GB" dirty="0">
                <a:latin typeface="Arial" panose="020B0604020202020204" pitchFamily="34" charset="0"/>
                <a:cs typeface="Arial" panose="020B0604020202020204" pitchFamily="34" charset="0"/>
              </a:rPr>
              <a:t>Engineering/design quality</a:t>
            </a:r>
          </a:p>
          <a:p>
            <a:r>
              <a:rPr lang="en-GB" dirty="0">
                <a:latin typeface="Arial" panose="020B0604020202020204" pitchFamily="34" charset="0"/>
                <a:cs typeface="Arial" panose="020B0604020202020204" pitchFamily="34" charset="0"/>
              </a:rPr>
              <a:t>Timing: to open on time</a:t>
            </a:r>
          </a:p>
          <a:p>
            <a:endParaRPr lang="en-GB" dirty="0">
              <a:latin typeface="Arial" panose="020B0604020202020204" pitchFamily="34" charset="0"/>
              <a:cs typeface="Arial" panose="020B0604020202020204" pitchFamily="34" charset="0"/>
            </a:endParaRPr>
          </a:p>
        </p:txBody>
      </p:sp>
      <p:pic>
        <p:nvPicPr>
          <p:cNvPr id="4" name="Content Placeholder 3" descr="Calling a spade a “spade” | Blue Mass Group"/>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84741" y="2317520"/>
            <a:ext cx="3862728" cy="3619046"/>
          </a:xfrm>
        </p:spPr>
      </p:pic>
    </p:spTree>
    <p:extLst>
      <p:ext uri="{BB962C8B-B14F-4D97-AF65-F5344CB8AC3E}">
        <p14:creationId xmlns:p14="http://schemas.microsoft.com/office/powerpoint/2010/main" val="1068413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GB" dirty="0">
                <a:latin typeface="Arial" panose="020B0604020202020204" pitchFamily="34" charset="0"/>
                <a:cs typeface="Arial" panose="020B0604020202020204" pitchFamily="34" charset="0"/>
              </a:rPr>
              <a:t>Events &amp; social activities</a:t>
            </a:r>
            <a:endParaRPr lang="en-GB" dirty="0"/>
          </a:p>
        </p:txBody>
      </p:sp>
      <p:sp>
        <p:nvSpPr>
          <p:cNvPr id="5" name="Content Placeholder 4"/>
          <p:cNvSpPr>
            <a:spLocks noGrp="1"/>
          </p:cNvSpPr>
          <p:nvPr>
            <p:ph sz="half" idx="2"/>
          </p:nvPr>
        </p:nvSpPr>
        <p:spPr>
          <a:xfrm>
            <a:off x="6007100" y="1825624"/>
            <a:ext cx="6184900" cy="4676775"/>
          </a:xfrm>
        </p:spPr>
        <p:txBody>
          <a:bodyPr/>
          <a:lstStyle/>
          <a:p>
            <a:pPr marL="0" indent="0">
              <a:buNone/>
            </a:pPr>
            <a:r>
              <a:rPr lang="en-GB" sz="3200" dirty="0">
                <a:latin typeface="Arial" panose="020B0604020202020204" pitchFamily="34" charset="0"/>
                <a:cs typeface="Arial" panose="020B0604020202020204" pitchFamily="34" charset="0"/>
              </a:rPr>
              <a:t>Generic risks :</a:t>
            </a:r>
          </a:p>
          <a:p>
            <a:r>
              <a:rPr lang="en-GB" dirty="0">
                <a:latin typeface="Arial" panose="020B0604020202020204" pitchFamily="34" charset="0"/>
                <a:cs typeface="Arial" panose="020B0604020202020204" pitchFamily="34" charset="0"/>
              </a:rPr>
              <a:t>Scale (number of contracts)</a:t>
            </a:r>
          </a:p>
          <a:p>
            <a:r>
              <a:rPr lang="en-GB" dirty="0">
                <a:latin typeface="Arial" panose="020B0604020202020204" pitchFamily="34" charset="0"/>
                <a:cs typeface="Arial" panose="020B0604020202020204" pitchFamily="34" charset="0"/>
              </a:rPr>
              <a:t>Experience (of similar events)</a:t>
            </a:r>
          </a:p>
          <a:p>
            <a:r>
              <a:rPr lang="en-GB" dirty="0">
                <a:latin typeface="Arial" panose="020B0604020202020204" pitchFamily="34" charset="0"/>
                <a:cs typeface="Arial" panose="020B0604020202020204" pitchFamily="34" charset="0"/>
              </a:rPr>
              <a:t>Human resources: temps/volunteers</a:t>
            </a:r>
          </a:p>
          <a:p>
            <a:r>
              <a:rPr lang="en-GB" dirty="0">
                <a:latin typeface="Arial" panose="020B0604020202020204" pitchFamily="34" charset="0"/>
                <a:cs typeface="Arial" panose="020B0604020202020204" pitchFamily="34" charset="0"/>
              </a:rPr>
              <a:t>Leadership on the ground/day</a:t>
            </a:r>
          </a:p>
          <a:p>
            <a:r>
              <a:rPr lang="en-GB" dirty="0">
                <a:latin typeface="Arial" panose="020B0604020202020204" pitchFamily="34" charset="0"/>
                <a:cs typeface="Arial" panose="020B0604020202020204" pitchFamily="34" charset="0"/>
              </a:rPr>
              <a:t>Funding (sales of tickets)</a:t>
            </a:r>
          </a:p>
          <a:p>
            <a:r>
              <a:rPr lang="en-GB" dirty="0">
                <a:latin typeface="Arial" panose="020B0604020202020204" pitchFamily="34" charset="0"/>
                <a:cs typeface="Arial" panose="020B0604020202020204" pitchFamily="34" charset="0"/>
              </a:rPr>
              <a:t>Complexity of processes</a:t>
            </a:r>
          </a:p>
          <a:p>
            <a:r>
              <a:rPr lang="en-GB" dirty="0">
                <a:latin typeface="Arial" panose="020B0604020202020204" pitchFamily="34" charset="0"/>
                <a:cs typeface="Arial" panose="020B0604020202020204" pitchFamily="34" charset="0"/>
              </a:rPr>
              <a:t>Diversity of stakeholder needs</a:t>
            </a:r>
          </a:p>
          <a:p>
            <a:r>
              <a:rPr lang="en-GB" dirty="0">
                <a:latin typeface="Arial" panose="020B0604020202020204" pitchFamily="34" charset="0"/>
                <a:cs typeface="Arial" panose="020B0604020202020204" pitchFamily="34" charset="0"/>
              </a:rPr>
              <a:t>Venue safety and security</a:t>
            </a:r>
          </a:p>
        </p:txBody>
      </p:sp>
      <p:pic>
        <p:nvPicPr>
          <p:cNvPr id="4" name="Content Placeholder 3" descr="File:SuitClubs.svg - Wikimedia Commons"/>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21039" y="1825625"/>
            <a:ext cx="4015922" cy="4351338"/>
          </a:xfrm>
        </p:spPr>
      </p:pic>
    </p:spTree>
    <p:extLst>
      <p:ext uri="{BB962C8B-B14F-4D97-AF65-F5344CB8AC3E}">
        <p14:creationId xmlns:p14="http://schemas.microsoft.com/office/powerpoint/2010/main" val="1932423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006600"/>
            <a:ext cx="11163300" cy="4830763"/>
          </a:xfrm>
        </p:spPr>
        <p:txBody>
          <a:bodyPr/>
          <a:lstStyle/>
          <a:p>
            <a:r>
              <a:rPr lang="en-GB" sz="3200" dirty="0">
                <a:latin typeface="Arial" panose="020B0604020202020204" pitchFamily="34" charset="0"/>
                <a:cs typeface="Arial" panose="020B0604020202020204" pitchFamily="34" charset="0"/>
              </a:rPr>
              <a:t>Base case estimates of scale of project</a:t>
            </a:r>
            <a:endParaRPr lang="en-GB" sz="2800" dirty="0">
              <a:latin typeface="Arial" panose="020B0604020202020204" pitchFamily="34" charset="0"/>
              <a:cs typeface="Arial" panose="020B0604020202020204" pitchFamily="34" charset="0"/>
            </a:endParaRPr>
          </a:p>
          <a:p>
            <a:r>
              <a:rPr lang="en-GB" sz="3200" dirty="0">
                <a:latin typeface="Arial" panose="020B0604020202020204" pitchFamily="34" charset="0"/>
                <a:cs typeface="Arial" panose="020B0604020202020204" pitchFamily="34" charset="0"/>
              </a:rPr>
              <a:t>Realistic timescale for project to be ready on time</a:t>
            </a:r>
          </a:p>
          <a:p>
            <a:r>
              <a:rPr lang="en-GB" sz="3200" dirty="0">
                <a:latin typeface="Arial" panose="020B0604020202020204" pitchFamily="34" charset="0"/>
                <a:cs typeface="Arial" panose="020B0604020202020204" pitchFamily="34" charset="0"/>
              </a:rPr>
              <a:t>Base case estimates of cost/level of investment required</a:t>
            </a:r>
          </a:p>
          <a:p>
            <a:r>
              <a:rPr lang="en-GB" sz="3200" dirty="0">
                <a:latin typeface="Arial" panose="020B0604020202020204" pitchFamily="34" charset="0"/>
                <a:cs typeface="Arial" panose="020B0604020202020204" pitchFamily="34" charset="0"/>
              </a:rPr>
              <a:t>Base case estimates of annual cash flows, revenue stream</a:t>
            </a:r>
          </a:p>
          <a:p>
            <a:r>
              <a:rPr lang="en-GB" sz="3200" dirty="0">
                <a:latin typeface="Arial" panose="020B0604020202020204" pitchFamily="34" charset="0"/>
                <a:cs typeface="Arial" panose="020B0604020202020204" pitchFamily="34" charset="0"/>
              </a:rPr>
              <a:t>Assumptions, e.g. levels of productivity, market response</a:t>
            </a:r>
          </a:p>
          <a:p>
            <a:r>
              <a:rPr lang="en-GB" sz="3200" dirty="0">
                <a:latin typeface="Arial" panose="020B0604020202020204" pitchFamily="34" charset="0"/>
                <a:cs typeface="Arial" panose="020B0604020202020204" pitchFamily="34" charset="0"/>
              </a:rPr>
              <a:t>Quality of information, especially from 3</a:t>
            </a:r>
            <a:r>
              <a:rPr lang="en-GB" sz="3200" baseline="30000" dirty="0">
                <a:latin typeface="Arial" panose="020B0604020202020204" pitchFamily="34" charset="0"/>
                <a:cs typeface="Arial" panose="020B0604020202020204" pitchFamily="34" charset="0"/>
              </a:rPr>
              <a:t>rd</a:t>
            </a:r>
            <a:r>
              <a:rPr lang="en-GB" sz="3200" dirty="0">
                <a:latin typeface="Arial" panose="020B0604020202020204" pitchFamily="34" charset="0"/>
                <a:cs typeface="Arial" panose="020B0604020202020204" pitchFamily="34" charset="0"/>
              </a:rPr>
              <a:t> parties</a:t>
            </a:r>
          </a:p>
          <a:p>
            <a:r>
              <a:rPr lang="en-GB" sz="3200" dirty="0">
                <a:latin typeface="Arial" panose="020B0604020202020204" pitchFamily="34" charset="0"/>
                <a:cs typeface="Arial" panose="020B0604020202020204" pitchFamily="34" charset="0"/>
              </a:rPr>
              <a:t>Consultation with stakeholders (likelihood of opposition)</a:t>
            </a:r>
          </a:p>
          <a:p>
            <a:r>
              <a:rPr lang="en-GB" sz="3200" dirty="0">
                <a:latin typeface="Arial" panose="020B0604020202020204" pitchFamily="34" charset="0"/>
                <a:cs typeface="Arial" panose="020B0604020202020204" pitchFamily="34" charset="0"/>
              </a:rPr>
              <a:t>Reliability of technical specifications</a:t>
            </a:r>
          </a:p>
          <a:p>
            <a:endParaRPr lang="en-GB" sz="3200" dirty="0">
              <a:latin typeface="Arial" panose="020B0604020202020204" pitchFamily="34" charset="0"/>
              <a:cs typeface="Arial" panose="020B0604020202020204" pitchFamily="34" charset="0"/>
            </a:endParaRPr>
          </a:p>
          <a:p>
            <a:endParaRPr lang="en-GB" dirty="0"/>
          </a:p>
        </p:txBody>
      </p:sp>
      <p:sp>
        <p:nvSpPr>
          <p:cNvPr id="3" name="Title 2"/>
          <p:cNvSpPr>
            <a:spLocks noGrp="1"/>
          </p:cNvSpPr>
          <p:nvPr>
            <p:ph type="title"/>
          </p:nvPr>
        </p:nvSpPr>
        <p:spPr>
          <a:xfrm>
            <a:off x="838200" y="365125"/>
            <a:ext cx="11163300" cy="1325563"/>
          </a:xfrm>
        </p:spPr>
        <p:txBody>
          <a:bodyPr/>
          <a:lstStyle/>
          <a:p>
            <a:pPr algn="r"/>
            <a:r>
              <a:rPr lang="en-GB" sz="3600" dirty="0">
                <a:latin typeface="Arial" panose="020B0604020202020204" pitchFamily="34" charset="0"/>
                <a:cs typeface="Arial" panose="020B0604020202020204" pitchFamily="34" charset="0"/>
              </a:rPr>
              <a:t>Information needs to appraise project risk</a:t>
            </a:r>
          </a:p>
        </p:txBody>
      </p:sp>
    </p:spTree>
    <p:extLst>
      <p:ext uri="{BB962C8B-B14F-4D97-AF65-F5344CB8AC3E}">
        <p14:creationId xmlns:p14="http://schemas.microsoft.com/office/powerpoint/2010/main" val="729407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87456" y="545498"/>
            <a:ext cx="9814044" cy="1254721"/>
          </a:xfrm>
        </p:spPr>
        <p:txBody>
          <a:bodyPr>
            <a:normAutofit/>
          </a:bodyPr>
          <a:lstStyle/>
          <a:p>
            <a:pPr algn="r"/>
            <a:r>
              <a:rPr lang="en-GB" sz="3600" dirty="0">
                <a:latin typeface="Arial" panose="020B0604020202020204" pitchFamily="34" charset="0"/>
                <a:cs typeface="Arial" panose="020B0604020202020204" pitchFamily="34" charset="0"/>
              </a:rPr>
              <a:t>Exemplar case study: </a:t>
            </a:r>
            <a:r>
              <a:rPr lang="en-GB" sz="3600" dirty="0" err="1">
                <a:latin typeface="Arial" panose="020B0604020202020204" pitchFamily="34" charset="0"/>
                <a:cs typeface="Arial" panose="020B0604020202020204" pitchFamily="34" charset="0"/>
              </a:rPr>
              <a:t>EasyHotels</a:t>
            </a:r>
            <a:br>
              <a:rPr lang="en-GB" sz="3600" dirty="0">
                <a:latin typeface="Arial" panose="020B0604020202020204" pitchFamily="34" charset="0"/>
                <a:cs typeface="Arial" panose="020B0604020202020204" pitchFamily="34" charset="0"/>
              </a:rPr>
            </a:br>
            <a:r>
              <a:rPr lang="en-GB" sz="2200" dirty="0" err="1"/>
              <a:t>EasyHotel</a:t>
            </a:r>
            <a:r>
              <a:rPr lang="en-GB" sz="2200" dirty="0"/>
              <a:t> had an estate of 40 hotels with 3,759 rooms,</a:t>
            </a:r>
            <a:br>
              <a:rPr lang="en-GB" sz="2200" dirty="0"/>
            </a:br>
            <a:r>
              <a:rPr lang="en-GB" sz="2200" dirty="0"/>
              <a:t>mainly in European cities that EasyJet flew to &amp; was wholly owned by Easy Group. </a:t>
            </a:r>
            <a:endParaRPr lang="en-GB" sz="22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385763" y="1965733"/>
            <a:ext cx="11472862" cy="4506499"/>
          </a:xfrm>
        </p:spPr>
        <p:txBody>
          <a:bodyPr>
            <a:normAutofit fontScale="92500" lnSpcReduction="10000"/>
          </a:bodyPr>
          <a:lstStyle/>
          <a:p>
            <a:pPr marL="0" indent="0">
              <a:buNone/>
            </a:pPr>
            <a:r>
              <a:rPr lang="en-GB" sz="3300" dirty="0">
                <a:latin typeface="Arial" panose="020B0604020202020204" pitchFamily="34" charset="0"/>
                <a:cs typeface="Arial" panose="020B0604020202020204" pitchFamily="34" charset="0"/>
              </a:rPr>
              <a:t>Q. Who else might have bid for </a:t>
            </a:r>
            <a:r>
              <a:rPr lang="en-GB" sz="3300" dirty="0" err="1">
                <a:latin typeface="Arial" panose="020B0604020202020204" pitchFamily="34" charset="0"/>
                <a:cs typeface="Arial" panose="020B0604020202020204" pitchFamily="34" charset="0"/>
              </a:rPr>
              <a:t>EasyHotels</a:t>
            </a:r>
            <a:r>
              <a:rPr lang="en-GB" sz="3300" dirty="0">
                <a:latin typeface="Arial" panose="020B0604020202020204" pitchFamily="34" charset="0"/>
                <a:cs typeface="Arial" panose="020B0604020202020204" pitchFamily="34" charset="0"/>
              </a:rPr>
              <a:t>?</a:t>
            </a:r>
          </a:p>
          <a:p>
            <a:pPr marL="514350" indent="-514350">
              <a:buAutoNum type="alphaUcPeriod"/>
            </a:pPr>
            <a:r>
              <a:rPr lang="en-GB" sz="3300" dirty="0">
                <a:solidFill>
                  <a:srgbClr val="FF0000"/>
                </a:solidFill>
                <a:latin typeface="Arial" panose="020B0604020202020204" pitchFamily="34" charset="0"/>
                <a:cs typeface="Arial" panose="020B0604020202020204" pitchFamily="34" charset="0"/>
              </a:rPr>
              <a:t>Premier Inn (</a:t>
            </a:r>
            <a:r>
              <a:rPr lang="en-GB" dirty="0">
                <a:solidFill>
                  <a:srgbClr val="FF0000"/>
                </a:solidFill>
              </a:rPr>
              <a:t>with more than 72,000 rooms and 800 hotels)</a:t>
            </a:r>
            <a:endParaRPr lang="en-GB" sz="3300" dirty="0">
              <a:solidFill>
                <a:srgbClr val="FF0000"/>
              </a:solidFill>
              <a:latin typeface="Arial" panose="020B0604020202020204" pitchFamily="34" charset="0"/>
              <a:cs typeface="Arial" panose="020B0604020202020204" pitchFamily="34" charset="0"/>
            </a:endParaRPr>
          </a:p>
          <a:p>
            <a:pPr marL="0" indent="0">
              <a:buNone/>
            </a:pPr>
            <a:r>
              <a:rPr lang="en-GB" sz="2900" dirty="0">
                <a:latin typeface="Arial" panose="020B0604020202020204" pitchFamily="34" charset="0"/>
                <a:cs typeface="Arial" panose="020B0604020202020204" pitchFamily="34" charset="0"/>
              </a:rPr>
              <a:t>Q. Would the risks be different for an alternative bidder and why?</a:t>
            </a:r>
          </a:p>
          <a:p>
            <a:pPr marL="514350" indent="-514350">
              <a:buAutoNum type="alphaUcPeriod"/>
            </a:pPr>
            <a:r>
              <a:rPr lang="en-GB" sz="2900" dirty="0">
                <a:solidFill>
                  <a:srgbClr val="FF0000"/>
                </a:solidFill>
                <a:latin typeface="Arial" panose="020B0604020202020204" pitchFamily="34" charset="0"/>
                <a:cs typeface="Arial" panose="020B0604020202020204" pitchFamily="34" charset="0"/>
              </a:rPr>
              <a:t>Likely to be less as greater industry knowledge</a:t>
            </a:r>
          </a:p>
          <a:p>
            <a:pPr marL="0" indent="0">
              <a:buNone/>
            </a:pPr>
            <a:r>
              <a:rPr lang="en-GB" sz="2900" dirty="0">
                <a:latin typeface="Arial" panose="020B0604020202020204" pitchFamily="34" charset="0"/>
                <a:cs typeface="Arial" panose="020B0604020202020204" pitchFamily="34" charset="0"/>
              </a:rPr>
              <a:t>Q. Which assumptions might change with this bidder and why?</a:t>
            </a:r>
          </a:p>
          <a:p>
            <a:pPr marL="514350" indent="-514350">
              <a:buAutoNum type="alphaUcPeriod"/>
            </a:pPr>
            <a:r>
              <a:rPr lang="en-GB" sz="2900" dirty="0">
                <a:solidFill>
                  <a:srgbClr val="FF0000"/>
                </a:solidFill>
                <a:latin typeface="Arial" panose="020B0604020202020204" pitchFamily="34" charset="0"/>
                <a:cs typeface="Arial" panose="020B0604020202020204" pitchFamily="34" charset="0"/>
              </a:rPr>
              <a:t>Possible rebranding costs if Premier drop the </a:t>
            </a:r>
            <a:r>
              <a:rPr lang="en-GB" sz="2900" dirty="0" err="1">
                <a:solidFill>
                  <a:srgbClr val="FF0000"/>
                </a:solidFill>
                <a:latin typeface="Arial" panose="020B0604020202020204" pitchFamily="34" charset="0"/>
                <a:cs typeface="Arial" panose="020B0604020202020204" pitchFamily="34" charset="0"/>
              </a:rPr>
              <a:t>EasyHotel</a:t>
            </a:r>
            <a:r>
              <a:rPr lang="en-GB" sz="2900" dirty="0">
                <a:solidFill>
                  <a:srgbClr val="FF0000"/>
                </a:solidFill>
                <a:latin typeface="Arial" panose="020B0604020202020204" pitchFamily="34" charset="0"/>
                <a:cs typeface="Arial" panose="020B0604020202020204" pitchFamily="34" charset="0"/>
              </a:rPr>
              <a:t> name</a:t>
            </a:r>
          </a:p>
          <a:p>
            <a:pPr marL="0" indent="0">
              <a:buNone/>
            </a:pPr>
            <a:r>
              <a:rPr lang="en-GB" sz="2900" dirty="0">
                <a:latin typeface="Arial" panose="020B0604020202020204" pitchFamily="34" charset="0"/>
                <a:cs typeface="Arial" panose="020B0604020202020204" pitchFamily="34" charset="0"/>
              </a:rPr>
              <a:t>Q. Would the bid price be higher or lower if Premier Inn made a bid?</a:t>
            </a:r>
          </a:p>
          <a:p>
            <a:pPr marL="0" indent="0">
              <a:buNone/>
            </a:pPr>
            <a:r>
              <a:rPr lang="en-GB" sz="2900" dirty="0">
                <a:latin typeface="Arial" panose="020B0604020202020204" pitchFamily="34" charset="0"/>
                <a:cs typeface="Arial" panose="020B0604020202020204" pitchFamily="34" charset="0"/>
              </a:rPr>
              <a:t>A. </a:t>
            </a:r>
            <a:r>
              <a:rPr lang="en-GB" sz="2900" dirty="0">
                <a:solidFill>
                  <a:srgbClr val="FF0000"/>
                </a:solidFill>
                <a:latin typeface="Arial" panose="020B0604020202020204" pitchFamily="34" charset="0"/>
                <a:cs typeface="Arial" panose="020B0604020202020204" pitchFamily="34" charset="0"/>
              </a:rPr>
              <a:t>Higher, as they have the chance to make both revenue and cost synergies, increasing market share and reducing operating costs (e.g. advertising expenditure, booking system and web-site costs)</a:t>
            </a:r>
            <a:endParaRPr lang="en-GB" dirty="0">
              <a:solidFill>
                <a:srgbClr val="FF0000"/>
              </a:solidFill>
            </a:endParaRPr>
          </a:p>
        </p:txBody>
      </p:sp>
    </p:spTree>
    <p:extLst>
      <p:ext uri="{BB962C8B-B14F-4D97-AF65-F5344CB8AC3E}">
        <p14:creationId xmlns:p14="http://schemas.microsoft.com/office/powerpoint/2010/main" val="54157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GB" dirty="0"/>
              <a:t>Assignment tasks &amp; grading criteria</a:t>
            </a:r>
          </a:p>
        </p:txBody>
      </p:sp>
      <p:sp>
        <p:nvSpPr>
          <p:cNvPr id="4" name="Text Box 2"/>
          <p:cNvSpPr txBox="1">
            <a:spLocks noChangeArrowheads="1"/>
          </p:cNvSpPr>
          <p:nvPr/>
        </p:nvSpPr>
        <p:spPr bwMode="auto">
          <a:xfrm>
            <a:off x="508000" y="1788794"/>
            <a:ext cx="10845800" cy="501675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342900" lvl="0" indent="-342900" algn="just">
              <a:spcAft>
                <a:spcPts val="0"/>
              </a:spcAft>
              <a:buFont typeface="+mj-lt"/>
              <a:buAutoNum type="arabicParenR"/>
            </a:pPr>
            <a:r>
              <a:rPr lang="en-US" sz="2000" b="1" spc="-5" dirty="0">
                <a:effectLst/>
                <a:latin typeface="Arial" panose="020B0604020202020204" pitchFamily="34" charset="0"/>
                <a:ea typeface="Arial" panose="020B0604020202020204" pitchFamily="34" charset="0"/>
                <a:cs typeface="Arial" panose="020B0604020202020204" pitchFamily="34" charset="0"/>
              </a:rPr>
              <a:t>Interim assessment</a:t>
            </a:r>
            <a:r>
              <a:rPr lang="en-US" sz="2000" spc="-5" dirty="0">
                <a:effectLst/>
                <a:latin typeface="Arial" panose="020B0604020202020204" pitchFamily="34" charset="0"/>
                <a:ea typeface="Arial" panose="020B0604020202020204" pitchFamily="34" charset="0"/>
                <a:cs typeface="Arial" panose="020B0604020202020204" pitchFamily="34" charset="0"/>
              </a:rPr>
              <a:t>: </a:t>
            </a:r>
            <a:r>
              <a:rPr lang="en-GB" sz="2000" dirty="0"/>
              <a:t>your input (i.e. 2 power-point slides) to the group presentation (in class in week 8) </a:t>
            </a:r>
            <a:r>
              <a:rPr lang="en-US" sz="2000" spc="-5" dirty="0">
                <a:effectLst/>
                <a:latin typeface="Arial" panose="020B0604020202020204" pitchFamily="34" charset="0"/>
                <a:ea typeface="Arial" panose="020B0604020202020204" pitchFamily="34" charset="0"/>
                <a:cs typeface="Arial" panose="020B0604020202020204" pitchFamily="34" charset="0"/>
              </a:rPr>
              <a:t>your element of which should be appended to your report) - </a:t>
            </a:r>
            <a:r>
              <a:rPr lang="en-US" sz="2000" b="1" spc="-5" dirty="0">
                <a:effectLst/>
                <a:latin typeface="Arial" panose="020B0604020202020204" pitchFamily="34" charset="0"/>
                <a:ea typeface="Arial" panose="020B0604020202020204" pitchFamily="34" charset="0"/>
                <a:cs typeface="Arial" panose="020B0604020202020204" pitchFamily="34" charset="0"/>
              </a:rPr>
              <a:t>15 marks</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0"/>
              </a:spcAft>
              <a:buFont typeface="+mj-lt"/>
              <a:buAutoNum type="arabicParenR"/>
            </a:pPr>
            <a:r>
              <a:rPr lang="en-US" sz="2000" b="1" spc="-5" dirty="0">
                <a:effectLst/>
                <a:latin typeface="Arial" panose="020B0604020202020204" pitchFamily="34" charset="0"/>
                <a:ea typeface="Arial" panose="020B0604020202020204" pitchFamily="34" charset="0"/>
                <a:cs typeface="Arial" panose="020B0604020202020204" pitchFamily="34" charset="0"/>
              </a:rPr>
              <a:t>Business Valuation</a:t>
            </a:r>
            <a:r>
              <a:rPr lang="en-US" sz="2000" spc="-5" dirty="0">
                <a:effectLst/>
                <a:latin typeface="Arial" panose="020B0604020202020204" pitchFamily="34" charset="0"/>
                <a:ea typeface="Arial" panose="020B0604020202020204" pitchFamily="34" charset="0"/>
                <a:cs typeface="Arial" panose="020B0604020202020204" pitchFamily="34" charset="0"/>
              </a:rPr>
              <a:t>, based on your </a:t>
            </a:r>
            <a:r>
              <a:rPr lang="en-US" sz="2000" b="1" spc="-5" dirty="0">
                <a:effectLst/>
                <a:latin typeface="Arial" panose="020B0604020202020204" pitchFamily="34" charset="0"/>
                <a:ea typeface="Arial" panose="020B0604020202020204" pitchFamily="34" charset="0"/>
                <a:cs typeface="Arial" panose="020B0604020202020204" pitchFamily="34" charset="0"/>
              </a:rPr>
              <a:t>financial analysis</a:t>
            </a:r>
            <a:r>
              <a:rPr lang="en-US" sz="2000" spc="-5" dirty="0">
                <a:effectLst/>
                <a:latin typeface="Arial" panose="020B0604020202020204" pitchFamily="34" charset="0"/>
                <a:ea typeface="Arial" panose="020B0604020202020204" pitchFamily="34" charset="0"/>
                <a:cs typeface="Arial" panose="020B0604020202020204" pitchFamily="34" charset="0"/>
              </a:rPr>
              <a:t> of the target company (not to be an exact copy of your team-mate’s) and your justification the bid price offered for the takeover. You should each submit 2 pages using the output from an excel spreadsheet as an appendix to your report – </a:t>
            </a:r>
            <a:r>
              <a:rPr lang="en-US" sz="2000" b="1" spc="-5" dirty="0">
                <a:effectLst/>
                <a:latin typeface="Arial" panose="020B0604020202020204" pitchFamily="34" charset="0"/>
                <a:ea typeface="Arial" panose="020B0604020202020204" pitchFamily="34" charset="0"/>
                <a:cs typeface="Arial" panose="020B0604020202020204" pitchFamily="34" charset="0"/>
              </a:rPr>
              <a:t>30 marks</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0"/>
              </a:spcAft>
              <a:buFont typeface="+mj-lt"/>
              <a:buAutoNum type="arabicParenR"/>
            </a:pPr>
            <a:r>
              <a:rPr lang="en-US" sz="2000" b="1" spc="-5" dirty="0">
                <a:effectLst/>
                <a:latin typeface="Arial" panose="020B0604020202020204" pitchFamily="34" charset="0"/>
                <a:ea typeface="Arial" panose="020B0604020202020204" pitchFamily="34" charset="0"/>
                <a:cs typeface="Arial" panose="020B0604020202020204" pitchFamily="34" charset="0"/>
              </a:rPr>
              <a:t>What if? </a:t>
            </a:r>
            <a:r>
              <a:rPr lang="en-US" sz="2000" spc="-5" dirty="0">
                <a:latin typeface="Arial" panose="020B0604020202020204" pitchFamily="34" charset="0"/>
                <a:ea typeface="Arial" panose="020B0604020202020204" pitchFamily="34" charset="0"/>
                <a:cs typeface="Arial" panose="020B0604020202020204" pitchFamily="34" charset="0"/>
              </a:rPr>
              <a:t>The feasibility of</a:t>
            </a:r>
            <a:r>
              <a:rPr lang="en-US" sz="2000" spc="-5" dirty="0">
                <a:effectLst/>
                <a:latin typeface="Arial" panose="020B0604020202020204" pitchFamily="34" charset="0"/>
                <a:ea typeface="Arial" panose="020B0604020202020204" pitchFamily="34" charset="0"/>
                <a:cs typeface="Arial" panose="020B0604020202020204" pitchFamily="34" charset="0"/>
              </a:rPr>
              <a:t>  your possible alternative bidder from the </a:t>
            </a:r>
            <a:r>
              <a:rPr lang="en-US" sz="2000" spc="-5">
                <a:latin typeface="Arial" panose="020B0604020202020204" pitchFamily="34" charset="0"/>
                <a:ea typeface="Arial" panose="020B0604020202020204" pitchFamily="34" charset="0"/>
                <a:cs typeface="Arial" panose="020B0604020202020204" pitchFamily="34" charset="0"/>
              </a:rPr>
              <a:t>same</a:t>
            </a:r>
            <a:r>
              <a:rPr lang="en-US" sz="2000" spc="-5">
                <a:effectLst/>
                <a:latin typeface="Arial" panose="020B0604020202020204" pitchFamily="34" charset="0"/>
                <a:ea typeface="Arial" panose="020B0604020202020204" pitchFamily="34" charset="0"/>
                <a:cs typeface="Arial" panose="020B0604020202020204" pitchFamily="34" charset="0"/>
              </a:rPr>
              <a:t> sector. </a:t>
            </a:r>
            <a:r>
              <a:rPr lang="en-US" sz="2000" spc="-5" dirty="0">
                <a:latin typeface="Arial" panose="020B0604020202020204" pitchFamily="34" charset="0"/>
                <a:ea typeface="Arial" panose="020B0604020202020204" pitchFamily="34" charset="0"/>
                <a:cs typeface="Arial" panose="020B0604020202020204" pitchFamily="34" charset="0"/>
              </a:rPr>
              <a:t>The e</a:t>
            </a:r>
            <a:r>
              <a:rPr lang="en-US" sz="2000" spc="-5" dirty="0">
                <a:effectLst/>
                <a:latin typeface="Arial" panose="020B0604020202020204" pitchFamily="34" charset="0"/>
                <a:ea typeface="Arial" panose="020B0604020202020204" pitchFamily="34" charset="0"/>
                <a:cs typeface="Arial" panose="020B0604020202020204" pitchFamily="34" charset="0"/>
              </a:rPr>
              <a:t>xplanation of</a:t>
            </a:r>
            <a:r>
              <a:rPr lang="en-US" sz="2000" b="1" spc="-5" dirty="0">
                <a:effectLst/>
                <a:latin typeface="Arial" panose="020B0604020202020204" pitchFamily="34" charset="0"/>
                <a:ea typeface="Arial" panose="020B0604020202020204" pitchFamily="34" charset="0"/>
                <a:cs typeface="Arial" panose="020B0604020202020204" pitchFamily="34" charset="0"/>
              </a:rPr>
              <a:t> </a:t>
            </a:r>
            <a:r>
              <a:rPr lang="en-US" sz="2000" spc="-5" dirty="0">
                <a:effectLst/>
                <a:latin typeface="Arial" panose="020B0604020202020204" pitchFamily="34" charset="0"/>
                <a:ea typeface="Arial" panose="020B0604020202020204" pitchFamily="34" charset="0"/>
                <a:cs typeface="Arial" panose="020B0604020202020204" pitchFamily="34" charset="0"/>
              </a:rPr>
              <a:t>your choice and the likely effect on the </a:t>
            </a:r>
            <a:r>
              <a:rPr lang="en-US" sz="2000" b="1" spc="-5" dirty="0">
                <a:effectLst/>
                <a:latin typeface="Arial" panose="020B0604020202020204" pitchFamily="34" charset="0"/>
                <a:ea typeface="Arial" panose="020B0604020202020204" pitchFamily="34" charset="0"/>
                <a:cs typeface="Arial" panose="020B0604020202020204" pitchFamily="34" charset="0"/>
              </a:rPr>
              <a:t>business valuation</a:t>
            </a:r>
            <a:r>
              <a:rPr lang="en-US" sz="2000" spc="-5" dirty="0">
                <a:effectLst/>
                <a:latin typeface="Arial" panose="020B0604020202020204" pitchFamily="34" charset="0"/>
                <a:ea typeface="Arial" panose="020B0604020202020204" pitchFamily="34" charset="0"/>
                <a:cs typeface="Arial" panose="020B0604020202020204" pitchFamily="34" charset="0"/>
              </a:rPr>
              <a:t> and hence the bid price – </a:t>
            </a:r>
            <a:r>
              <a:rPr lang="en-US" sz="2000" b="1" spc="-5" dirty="0">
                <a:effectLst/>
                <a:latin typeface="Arial" panose="020B0604020202020204" pitchFamily="34" charset="0"/>
                <a:ea typeface="Arial" panose="020B0604020202020204" pitchFamily="34" charset="0"/>
                <a:cs typeface="Arial" panose="020B0604020202020204" pitchFamily="34" charset="0"/>
              </a:rPr>
              <a:t>10 marks</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0"/>
              </a:spcAft>
              <a:buFont typeface="+mj-lt"/>
              <a:buAutoNum type="arabicParenR"/>
            </a:pPr>
            <a:r>
              <a:rPr lang="en-US" sz="2000" spc="-5" dirty="0">
                <a:latin typeface="Arial" panose="020B0604020202020204" pitchFamily="34" charset="0"/>
                <a:ea typeface="Arial" panose="020B0604020202020204" pitchFamily="34" charset="0"/>
                <a:cs typeface="Arial" panose="020B0604020202020204" pitchFamily="34" charset="0"/>
              </a:rPr>
              <a:t>Your</a:t>
            </a:r>
            <a:r>
              <a:rPr lang="en-US" sz="2000" spc="-5" dirty="0">
                <a:effectLst/>
                <a:latin typeface="Arial" panose="020B0604020202020204" pitchFamily="34" charset="0"/>
                <a:ea typeface="Arial" panose="020B0604020202020204" pitchFamily="34" charset="0"/>
                <a:cs typeface="Arial" panose="020B0604020202020204" pitchFamily="34" charset="0"/>
              </a:rPr>
              <a:t> </a:t>
            </a:r>
            <a:r>
              <a:rPr lang="en-US" sz="2000" b="1" spc="-5" dirty="0">
                <a:effectLst/>
                <a:latin typeface="Arial" panose="020B0604020202020204" pitchFamily="34" charset="0"/>
                <a:ea typeface="Arial" panose="020B0604020202020204" pitchFamily="34" charset="0"/>
                <a:cs typeface="Arial" panose="020B0604020202020204" pitchFamily="34" charset="0"/>
              </a:rPr>
              <a:t>critique</a:t>
            </a:r>
            <a:r>
              <a:rPr lang="en-US" sz="2000" spc="-5" dirty="0">
                <a:effectLst/>
                <a:latin typeface="Arial" panose="020B0604020202020204" pitchFamily="34" charset="0"/>
                <a:ea typeface="Arial" panose="020B0604020202020204" pitchFamily="34" charset="0"/>
                <a:cs typeface="Arial" panose="020B0604020202020204" pitchFamily="34" charset="0"/>
              </a:rPr>
              <a:t> of business valuation methods and relevant research, explaining why the anticipated bidder gains may not come to fruition.  Refer to relevant research and cite journal articles to support your </a:t>
            </a:r>
            <a:r>
              <a:rPr lang="en-US" sz="2000" b="1" spc="-5" dirty="0">
                <a:effectLst/>
                <a:latin typeface="Arial" panose="020B0604020202020204" pitchFamily="34" charset="0"/>
                <a:ea typeface="Arial" panose="020B0604020202020204" pitchFamily="34" charset="0"/>
                <a:cs typeface="Arial" panose="020B0604020202020204" pitchFamily="34" charset="0"/>
              </a:rPr>
              <a:t>discussion</a:t>
            </a:r>
            <a:r>
              <a:rPr lang="en-US" sz="2000" spc="-5" dirty="0">
                <a:effectLst/>
                <a:latin typeface="Arial" panose="020B0604020202020204" pitchFamily="34" charset="0"/>
                <a:ea typeface="Arial" panose="020B0604020202020204" pitchFamily="34" charset="0"/>
                <a:cs typeface="Arial" panose="020B0604020202020204" pitchFamily="34" charset="0"/>
              </a:rPr>
              <a:t> – </a:t>
            </a:r>
            <a:r>
              <a:rPr lang="en-US" sz="2000" b="1" spc="-5" dirty="0">
                <a:effectLst/>
                <a:latin typeface="Arial" panose="020B0604020202020204" pitchFamily="34" charset="0"/>
                <a:ea typeface="Arial" panose="020B0604020202020204" pitchFamily="34" charset="0"/>
                <a:cs typeface="Arial" panose="020B0604020202020204" pitchFamily="34" charset="0"/>
              </a:rPr>
              <a:t>20 marks</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0"/>
              </a:spcAft>
              <a:buFont typeface="+mj-lt"/>
              <a:buAutoNum type="arabicParenR"/>
            </a:pPr>
            <a:r>
              <a:rPr lang="en-US" sz="2000" spc="-5" dirty="0">
                <a:effectLst/>
                <a:latin typeface="Arial" panose="020B0604020202020204" pitchFamily="34" charset="0"/>
                <a:ea typeface="Arial" panose="020B0604020202020204" pitchFamily="34" charset="0"/>
                <a:cs typeface="Arial" panose="020B0604020202020204" pitchFamily="34" charset="0"/>
              </a:rPr>
              <a:t>A</a:t>
            </a:r>
            <a:r>
              <a:rPr lang="en-US" sz="2000" b="1" spc="-5" dirty="0">
                <a:effectLst/>
                <a:latin typeface="Arial" panose="020B0604020202020204" pitchFamily="34" charset="0"/>
                <a:ea typeface="Arial" panose="020B0604020202020204" pitchFamily="34" charset="0"/>
                <a:cs typeface="Arial" panose="020B0604020202020204" pitchFamily="34" charset="0"/>
              </a:rPr>
              <a:t> learning log</a:t>
            </a:r>
            <a:r>
              <a:rPr lang="en-US" sz="2000" spc="-5" dirty="0">
                <a:effectLst/>
                <a:latin typeface="Arial" panose="020B0604020202020204" pitchFamily="34" charset="0"/>
                <a:ea typeface="Arial" panose="020B0604020202020204" pitchFamily="34" charset="0"/>
                <a:cs typeface="Arial" panose="020B0604020202020204" pitchFamily="34" charset="0"/>
              </a:rPr>
              <a:t> or blog based on the lecture content to reflect on what you have learnt from each session, including reference to Moodle materials, showing how you have applied this learning to the assessment task, to be appended to your report – </a:t>
            </a:r>
            <a:r>
              <a:rPr lang="en-US" sz="2000" b="1" spc="-5" dirty="0">
                <a:effectLst/>
                <a:latin typeface="Arial" panose="020B0604020202020204" pitchFamily="34" charset="0"/>
                <a:ea typeface="Arial" panose="020B0604020202020204" pitchFamily="34" charset="0"/>
                <a:cs typeface="Arial" panose="020B0604020202020204" pitchFamily="34" charset="0"/>
              </a:rPr>
              <a:t>15 marks</a:t>
            </a:r>
          </a:p>
          <a:p>
            <a:pPr marL="342900" lvl="0" indent="-342900" algn="just">
              <a:spcAft>
                <a:spcPts val="0"/>
              </a:spcAft>
              <a:buFont typeface="+mj-lt"/>
              <a:buAutoNum type="arabicParenR"/>
            </a:pPr>
            <a:r>
              <a:rPr lang="en-US" sz="2000" b="1" spc="-5" dirty="0">
                <a:latin typeface="Arial" panose="020B0604020202020204" pitchFamily="34" charset="0"/>
                <a:ea typeface="Times New Roman" panose="02020603050405020304" pitchFamily="18" charset="0"/>
                <a:cs typeface="Arial" panose="020B0604020202020204" pitchFamily="34" charset="0"/>
              </a:rPr>
              <a:t>Presentation </a:t>
            </a:r>
            <a:r>
              <a:rPr lang="en-US" sz="2000" spc="-5" dirty="0">
                <a:latin typeface="Arial" panose="020B0604020202020204" pitchFamily="34" charset="0"/>
                <a:ea typeface="Times New Roman" panose="02020603050405020304" pitchFamily="18" charset="0"/>
                <a:cs typeface="Arial" panose="020B0604020202020204" pitchFamily="34" charset="0"/>
              </a:rPr>
              <a:t>– standard allowance for the professional look of your report – </a:t>
            </a:r>
            <a:r>
              <a:rPr lang="en-US" sz="2000" b="1" spc="-5" dirty="0">
                <a:latin typeface="Arial" panose="020B0604020202020204" pitchFamily="34" charset="0"/>
                <a:ea typeface="Times New Roman" panose="02020603050405020304" pitchFamily="18" charset="0"/>
                <a:cs typeface="Arial" panose="020B0604020202020204" pitchFamily="34" charset="0"/>
              </a:rPr>
              <a:t>10 marks</a:t>
            </a:r>
            <a:endParaRPr lang="en-GB" sz="2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07329"/>
      </p:ext>
    </p:extLst>
  </p:cSld>
  <p:clrMapOvr>
    <a:masterClrMapping/>
  </p:clrMapOvr>
</p:sld>
</file>

<file path=ppt/theme/theme1.xml><?xml version="1.0" encoding="utf-8"?>
<a:theme xmlns:a="http://schemas.openxmlformats.org/drawingml/2006/main" name="University of Roehampt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ehampton-Powerpoint-Template-2017-Brand [Read-Only] [Compatibility Mode]" id="{58408D96-AC99-482F-BB7D-2C0B830DFCC6}" vid="{11AE656D-2368-400A-A550-BF0765FD75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8A673D2473E2439BE64E26C794AC56" ma:contentTypeVersion="1" ma:contentTypeDescription="Create a new document." ma:contentTypeScope="" ma:versionID="2499bf996f7f8fb20f5f7472d4c4be53">
  <xsd:schema xmlns:xsd="http://www.w3.org/2001/XMLSchema" xmlns:xs="http://www.w3.org/2001/XMLSchema" xmlns:p="http://schemas.microsoft.com/office/2006/metadata/properties" xmlns:ns1="http://schemas.microsoft.com/sharepoint/v3" xmlns:ns2="93fef078-daf5-4ef7-8fde-c2fad20c0449" targetNamespace="http://schemas.microsoft.com/office/2006/metadata/properties" ma:root="true" ma:fieldsID="a80321079ca9816655e11641657b2392" ns1:_="" ns2:_="">
    <xsd:import namespace="http://schemas.microsoft.com/sharepoint/v3"/>
    <xsd:import namespace="93fef078-daf5-4ef7-8fde-c2fad20c0449"/>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2"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3fef078-daf5-4ef7-8fde-c2fad20c044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LongProperties xmlns="http://schemas.microsoft.com/office/2006/metadata/longProperties"/>
</file>

<file path=customXml/itemProps1.xml><?xml version="1.0" encoding="utf-8"?>
<ds:datastoreItem xmlns:ds="http://schemas.openxmlformats.org/officeDocument/2006/customXml" ds:itemID="{9CD77F1A-052D-4081-9D04-9ED1CC152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3fef078-daf5-4ef7-8fde-c2fad20c04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13D9C8-7E82-4A6A-B137-CBC8B3DD2197}">
  <ds:schemaRefs>
    <ds:schemaRef ds:uri="http://schemas.microsoft.com/office/infopath/2007/PartnerControls"/>
    <ds:schemaRef ds:uri="http://purl.org/dc/elements/1.1/"/>
    <ds:schemaRef ds:uri="http://www.w3.org/XML/1998/namespace"/>
    <ds:schemaRef ds:uri="http://purl.org/dc/terms/"/>
    <ds:schemaRef ds:uri="http://schemas.microsoft.com/office/2006/documentManagement/types"/>
    <ds:schemaRef ds:uri="http://purl.org/dc/dcmitype/"/>
    <ds:schemaRef ds:uri="http://schemas.microsoft.com/office/2006/metadata/properties"/>
    <ds:schemaRef ds:uri="http://schemas.microsoft.com/sharepoint/v3"/>
    <ds:schemaRef ds:uri="http://schemas.openxmlformats.org/package/2006/metadata/core-properties"/>
    <ds:schemaRef ds:uri="93fef078-daf5-4ef7-8fde-c2fad20c0449"/>
  </ds:schemaRefs>
</ds:datastoreItem>
</file>

<file path=customXml/itemProps3.xml><?xml version="1.0" encoding="utf-8"?>
<ds:datastoreItem xmlns:ds="http://schemas.openxmlformats.org/officeDocument/2006/customXml" ds:itemID="{F0FF4E3E-C1B4-4C97-B492-9DE287D30438}">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Roehampton-Powerpoint-Template-2017-Brand</Template>
  <TotalTime>2682</TotalTime>
  <Words>1132</Words>
  <Application>Microsoft Office PowerPoint</Application>
  <PresentationFormat>Widescreen</PresentationFormat>
  <Paragraphs>111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University of Roehampton</vt:lpstr>
      <vt:lpstr>Project risk assessment &amp; management</vt:lpstr>
      <vt:lpstr>Appraising and managing project risk</vt:lpstr>
      <vt:lpstr>Business mergers &amp; acquisitions</vt:lpstr>
      <vt:lpstr>New product development (NPD)</vt:lpstr>
      <vt:lpstr>Buildings, bridges &amp; facilities</vt:lpstr>
      <vt:lpstr>Events &amp; social activities</vt:lpstr>
      <vt:lpstr>Information needs to appraise project risk</vt:lpstr>
      <vt:lpstr>Exemplar case study: EasyHotels EasyHotel had an estate of 40 hotels with 3,759 rooms, mainly in European cities that EasyJet flew to &amp; was wholly owned by Easy Group. </vt:lpstr>
      <vt:lpstr>Assignment tasks &amp; grading criteria</vt:lpstr>
      <vt:lpstr>Coursework submission</vt:lpstr>
      <vt:lpstr>Project appraisal report structure</vt:lpstr>
      <vt:lpstr>Assignment tasks &amp; weekly learning</vt:lpstr>
    </vt:vector>
  </TitlesOfParts>
  <Company>University Of Roehampton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Elaine Harris</dc:creator>
  <cp:lastModifiedBy>Dumebi Konwea</cp:lastModifiedBy>
  <cp:revision>76</cp:revision>
  <cp:lastPrinted>2021-02-09T10:28:15Z</cp:lastPrinted>
  <dcterms:created xsi:type="dcterms:W3CDTF">2017-09-14T11:53:26Z</dcterms:created>
  <dcterms:modified xsi:type="dcterms:W3CDTF">2025-07-08T11:37:47Z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EX52UCZS3WNW-50-7</vt:lpwstr>
  </property>
  <property fmtid="{D5CDD505-2E9C-101B-9397-08002B2CF9AE}" pid="3" name="_dlc_DocIdItemGuid">
    <vt:lpwstr>9921b913-4ad3-4564-a374-b22e9e4eb2ae</vt:lpwstr>
  </property>
  <property fmtid="{D5CDD505-2E9C-101B-9397-08002B2CF9AE}" pid="4" name="_dlc_DocIdUrl">
    <vt:lpwstr>https://portal.roehampton.ac.uk/information/_layouts/15/DocIdRedir.aspx?ID=EX52UCZS3WNW-50-7, EX52UCZS3WNW-50-7</vt:lpwstr>
  </property>
  <property fmtid="{D5CDD505-2E9C-101B-9397-08002B2CF9AE}" pid="5" name="PublishingExpirationDate">
    <vt:lpwstr/>
  </property>
  <property fmtid="{D5CDD505-2E9C-101B-9397-08002B2CF9AE}" pid="6" name="PublishingStartDate">
    <vt:lpwstr/>
  </property>
</Properties>
</file>