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89" r:id="rId2"/>
    <p:sldId id="294" r:id="rId3"/>
    <p:sldId id="290" r:id="rId4"/>
    <p:sldId id="283" r:id="rId5"/>
    <p:sldId id="285" r:id="rId6"/>
    <p:sldId id="291" r:id="rId7"/>
    <p:sldId id="280" r:id="rId8"/>
    <p:sldId id="256" r:id="rId9"/>
    <p:sldId id="295" r:id="rId10"/>
    <p:sldId id="282" r:id="rId11"/>
    <p:sldId id="293" r:id="rId12"/>
    <p:sldId id="292" r:id="rId13"/>
    <p:sldId id="284" r:id="rId14"/>
  </p:sldIdLst>
  <p:sldSz cx="12192000" cy="6858000"/>
  <p:notesSz cx="6865938" cy="9998075"/>
  <p:embeddedFontLst>
    <p:embeddedFont>
      <p:font typeface="Roboto" panose="02000000000000000000"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CA6BCC-4A38-46FF-8068-B692F4B404B5}" v="4" dt="2022-01-21T16:54:32.476"/>
    <p1510:client id="{BC43D713-671E-494C-B84A-BE57BA0BA604}" v="300" dt="2022-01-20T21:19:19.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088" autoAdjust="0"/>
  </p:normalViewPr>
  <p:slideViewPr>
    <p:cSldViewPr snapToGrid="0">
      <p:cViewPr varScale="1">
        <p:scale>
          <a:sx n="54" d="100"/>
          <a:sy n="54" d="100"/>
        </p:scale>
        <p:origin x="516" y="3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4975" cy="50165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9375" y="0"/>
            <a:ext cx="2974975" cy="501650"/>
          </a:xfrm>
          <a:prstGeom prst="rect">
            <a:avLst/>
          </a:prstGeom>
        </p:spPr>
        <p:txBody>
          <a:bodyPr vert="horz" lIns="91440" tIns="45720" rIns="91440" bIns="45720" rtlCol="0"/>
          <a:lstStyle>
            <a:lvl1pPr algn="r">
              <a:defRPr sz="1200"/>
            </a:lvl1pPr>
          </a:lstStyle>
          <a:p>
            <a:fld id="{1C98263F-B846-4430-B06F-46651C39E8CC}" type="datetimeFigureOut">
              <a:rPr lang="en-GB" smtClean="0"/>
              <a:t>04/07/2025</a:t>
            </a:fld>
            <a:endParaRPr lang="en-GB"/>
          </a:p>
        </p:txBody>
      </p:sp>
      <p:sp>
        <p:nvSpPr>
          <p:cNvPr id="4" name="Slide Image Placeholder 3"/>
          <p:cNvSpPr>
            <a:spLocks noGrp="1" noRot="1" noChangeAspect="1"/>
          </p:cNvSpPr>
          <p:nvPr>
            <p:ph type="sldImg" idx="2"/>
          </p:nvPr>
        </p:nvSpPr>
        <p:spPr>
          <a:xfrm>
            <a:off x="434975" y="1249363"/>
            <a:ext cx="5997575" cy="33750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7388" y="4811713"/>
            <a:ext cx="5492750" cy="3937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96425"/>
            <a:ext cx="2974975" cy="50165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9375" y="9496425"/>
            <a:ext cx="2974975" cy="501650"/>
          </a:xfrm>
          <a:prstGeom prst="rect">
            <a:avLst/>
          </a:prstGeom>
        </p:spPr>
        <p:txBody>
          <a:bodyPr vert="horz" lIns="91440" tIns="45720" rIns="91440" bIns="45720" rtlCol="0" anchor="b"/>
          <a:lstStyle>
            <a:lvl1pPr algn="r">
              <a:defRPr sz="1200"/>
            </a:lvl1pPr>
          </a:lstStyle>
          <a:p>
            <a:fld id="{EB9A74B3-BADC-4559-8DC9-4E3715A86C1B}" type="slidenum">
              <a:rPr lang="en-GB" smtClean="0"/>
              <a:t>‹#›</a:t>
            </a:fld>
            <a:endParaRPr lang="en-GB"/>
          </a:p>
        </p:txBody>
      </p:sp>
    </p:spTree>
    <p:extLst>
      <p:ext uri="{BB962C8B-B14F-4D97-AF65-F5344CB8AC3E}">
        <p14:creationId xmlns:p14="http://schemas.microsoft.com/office/powerpoint/2010/main" val="389507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9A74B3-BADC-4559-8DC9-4E3715A86C1B}" type="slidenum">
              <a:rPr lang="en-GB" smtClean="0"/>
              <a:t>1</a:t>
            </a:fld>
            <a:endParaRPr lang="en-GB"/>
          </a:p>
        </p:txBody>
      </p:sp>
    </p:spTree>
    <p:extLst>
      <p:ext uri="{BB962C8B-B14F-4D97-AF65-F5344CB8AC3E}">
        <p14:creationId xmlns:p14="http://schemas.microsoft.com/office/powerpoint/2010/main" val="2347916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B9A74B3-BADC-4559-8DC9-4E3715A86C1B}" type="slidenum">
              <a:rPr lang="en-GB" smtClean="0"/>
              <a:t>10</a:t>
            </a:fld>
            <a:endParaRPr lang="en-GB"/>
          </a:p>
        </p:txBody>
      </p:sp>
    </p:spTree>
    <p:extLst>
      <p:ext uri="{BB962C8B-B14F-4D97-AF65-F5344CB8AC3E}">
        <p14:creationId xmlns:p14="http://schemas.microsoft.com/office/powerpoint/2010/main" val="210795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https://uk.advfn.com/stock-market/NYSE/GRUB/share-news/Grubhub-Reports-Second-Quarter-2020-Results/82960203</a:t>
            </a:r>
          </a:p>
        </p:txBody>
      </p:sp>
      <p:sp>
        <p:nvSpPr>
          <p:cNvPr id="4" name="Slide Number Placeholder 3"/>
          <p:cNvSpPr>
            <a:spLocks noGrp="1"/>
          </p:cNvSpPr>
          <p:nvPr>
            <p:ph type="sldNum" sz="quarter" idx="5"/>
          </p:nvPr>
        </p:nvSpPr>
        <p:spPr/>
        <p:txBody>
          <a:bodyPr/>
          <a:lstStyle/>
          <a:p>
            <a:fld id="{EB9A74B3-BADC-4559-8DC9-4E3715A86C1B}" type="slidenum">
              <a:rPr lang="en-GB" smtClean="0"/>
              <a:t>11</a:t>
            </a:fld>
            <a:endParaRPr lang="en-GB"/>
          </a:p>
        </p:txBody>
      </p:sp>
    </p:spTree>
    <p:extLst>
      <p:ext uri="{BB962C8B-B14F-4D97-AF65-F5344CB8AC3E}">
        <p14:creationId xmlns:p14="http://schemas.microsoft.com/office/powerpoint/2010/main" val="1358010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12</a:t>
            </a:fld>
            <a:endParaRPr lang="en-GB"/>
          </a:p>
        </p:txBody>
      </p:sp>
    </p:spTree>
    <p:extLst>
      <p:ext uri="{BB962C8B-B14F-4D97-AF65-F5344CB8AC3E}">
        <p14:creationId xmlns:p14="http://schemas.microsoft.com/office/powerpoint/2010/main" val="1709316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B9A74B3-BADC-4559-8DC9-4E3715A86C1B}" type="slidenum">
              <a:rPr lang="en-GB" smtClean="0"/>
              <a:t>13</a:t>
            </a:fld>
            <a:endParaRPr lang="en-GB"/>
          </a:p>
        </p:txBody>
      </p:sp>
    </p:spTree>
    <p:extLst>
      <p:ext uri="{BB962C8B-B14F-4D97-AF65-F5344CB8AC3E}">
        <p14:creationId xmlns:p14="http://schemas.microsoft.com/office/powerpoint/2010/main" val="1684516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2</a:t>
            </a:fld>
            <a:endParaRPr lang="en-GB"/>
          </a:p>
        </p:txBody>
      </p:sp>
    </p:spTree>
    <p:extLst>
      <p:ext uri="{BB962C8B-B14F-4D97-AF65-F5344CB8AC3E}">
        <p14:creationId xmlns:p14="http://schemas.microsoft.com/office/powerpoint/2010/main" val="465942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3</a:t>
            </a:fld>
            <a:endParaRPr lang="en-GB"/>
          </a:p>
        </p:txBody>
      </p:sp>
    </p:spTree>
    <p:extLst>
      <p:ext uri="{BB962C8B-B14F-4D97-AF65-F5344CB8AC3E}">
        <p14:creationId xmlns:p14="http://schemas.microsoft.com/office/powerpoint/2010/main" val="1489133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4</a:t>
            </a:fld>
            <a:endParaRPr lang="en-GB"/>
          </a:p>
        </p:txBody>
      </p:sp>
    </p:spTree>
    <p:extLst>
      <p:ext uri="{BB962C8B-B14F-4D97-AF65-F5344CB8AC3E}">
        <p14:creationId xmlns:p14="http://schemas.microsoft.com/office/powerpoint/2010/main" val="3003178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5</a:t>
            </a:fld>
            <a:endParaRPr lang="en-GB"/>
          </a:p>
        </p:txBody>
      </p:sp>
    </p:spTree>
    <p:extLst>
      <p:ext uri="{BB962C8B-B14F-4D97-AF65-F5344CB8AC3E}">
        <p14:creationId xmlns:p14="http://schemas.microsoft.com/office/powerpoint/2010/main" val="603974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6</a:t>
            </a:fld>
            <a:endParaRPr lang="en-GB"/>
          </a:p>
        </p:txBody>
      </p:sp>
    </p:spTree>
    <p:extLst>
      <p:ext uri="{BB962C8B-B14F-4D97-AF65-F5344CB8AC3E}">
        <p14:creationId xmlns:p14="http://schemas.microsoft.com/office/powerpoint/2010/main" val="345892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7</a:t>
            </a:fld>
            <a:endParaRPr lang="en-GB"/>
          </a:p>
        </p:txBody>
      </p:sp>
    </p:spTree>
    <p:extLst>
      <p:ext uri="{BB962C8B-B14F-4D97-AF65-F5344CB8AC3E}">
        <p14:creationId xmlns:p14="http://schemas.microsoft.com/office/powerpoint/2010/main" val="4240923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8</a:t>
            </a:fld>
            <a:endParaRPr lang="en-GB"/>
          </a:p>
        </p:txBody>
      </p:sp>
    </p:spTree>
    <p:extLst>
      <p:ext uri="{BB962C8B-B14F-4D97-AF65-F5344CB8AC3E}">
        <p14:creationId xmlns:p14="http://schemas.microsoft.com/office/powerpoint/2010/main" val="2933231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B9A74B3-BADC-4559-8DC9-4E3715A86C1B}" type="slidenum">
              <a:rPr lang="en-GB" smtClean="0"/>
              <a:t>9</a:t>
            </a:fld>
            <a:endParaRPr lang="en-GB"/>
          </a:p>
        </p:txBody>
      </p:sp>
    </p:spTree>
    <p:extLst>
      <p:ext uri="{BB962C8B-B14F-4D97-AF65-F5344CB8AC3E}">
        <p14:creationId xmlns:p14="http://schemas.microsoft.com/office/powerpoint/2010/main" val="3938739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26E0-0720-4E3A-85AF-DF37B9405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875218D-1F5D-4096-9770-A8CDF6A8F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CD0F041-49F9-4F77-954D-F5B2DCC8C311}"/>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2AB89973-5C49-4BB3-AB0C-404AB35E76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4BF41A-EE8C-4668-8FC5-0049C98CDE30}"/>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4271543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4C00-A2F4-4553-B03F-7E06C436CC1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3381AA-67CF-4A4B-B04E-E0DBCB4DBB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865939-7D76-4F3C-A6BE-4AD447B15BD4}"/>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B727EC80-6BEB-4B95-896E-C0E77294A4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043487-EABC-431A-B13C-4E42D793BACC}"/>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4111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E52BF-93BA-4615-AE69-1B2E2EF574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F329B6-373E-4095-93D2-244457FA4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CD47F6-D308-4854-B079-7B0F0DB2C182}"/>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963855FB-BB8F-4649-954E-5EC1361C47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39A3B3-D437-4D25-A8F8-CF079121DD80}"/>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24781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5FA8-D7A1-4A9E-B7C2-32A0F87F67B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9589A5-0B86-4578-8D7A-52D630D430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9EDBB8-38BD-4421-AC0C-2EBFAD26F563}"/>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DF6EB8B2-E75F-466E-AFE9-D1D634ED82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FB713D-D786-4D15-BC5D-79D5882EC358}"/>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368839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F61A4-C643-4C7D-ABB4-B32A16BB9C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7CBE16-0E44-4FE0-A194-37DBE45725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6C0BD-FBDA-4606-964D-83236F8D9F60}"/>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DE79C590-9661-4F1F-96E2-A6EA08FCA7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9CEB2B3-D5C2-4495-B431-025188741458}"/>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236830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B037-CE0D-4550-84F1-D953FD6150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F3A096-4C60-4BEA-B8BF-986DF6737C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5E0831-2AE2-4170-A4C7-3FA653076B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9CA9530-33B8-4027-9B04-A26F6BB2BB19}"/>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6" name="Footer Placeholder 5">
            <a:extLst>
              <a:ext uri="{FF2B5EF4-FFF2-40B4-BE49-F238E27FC236}">
                <a16:creationId xmlns:a16="http://schemas.microsoft.com/office/drawing/2014/main" id="{3D14A075-3A9C-4335-B105-4A03B50BDB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F86269-7979-47D4-8DCB-B6E545E501CD}"/>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4286994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CAD3D-F0A4-402D-B25E-3A83C602DE7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5443C9-D1C0-4DA6-A40A-2A22D6DEE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82D07-3C4A-4099-9B74-C72A11AAF0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4334A29-DF67-4F54-B077-9CF80A9FF6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4C7BE3-5050-40C7-A16E-BAA44865C2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4844B2-DF2D-4617-8A1C-39C3F463072A}"/>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8" name="Footer Placeholder 7">
            <a:extLst>
              <a:ext uri="{FF2B5EF4-FFF2-40B4-BE49-F238E27FC236}">
                <a16:creationId xmlns:a16="http://schemas.microsoft.com/office/drawing/2014/main" id="{71262075-7B5E-40E1-99D4-373513518A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614698D-3D97-4445-A622-EB5966281451}"/>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39129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6F96-D867-4372-BAF2-356B5EBB801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F5AB22-E048-41F4-A45C-A8E019917FF7}"/>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4" name="Footer Placeholder 3">
            <a:extLst>
              <a:ext uri="{FF2B5EF4-FFF2-40B4-BE49-F238E27FC236}">
                <a16:creationId xmlns:a16="http://schemas.microsoft.com/office/drawing/2014/main" id="{D6069D83-5BC6-4BFA-AA5A-2432C0C3586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F19AE6C-A2DF-4DF8-8891-9B5D48ED37C1}"/>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85468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6E88B4-F6CA-4E67-8EFF-A3C503979D13}"/>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3" name="Footer Placeholder 2">
            <a:extLst>
              <a:ext uri="{FF2B5EF4-FFF2-40B4-BE49-F238E27FC236}">
                <a16:creationId xmlns:a16="http://schemas.microsoft.com/office/drawing/2014/main" id="{76706B51-325D-46F7-8B3D-2F46A1146F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8A13FE4-0C53-4EA3-832C-F6B85E59EE0C}"/>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7950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D0ED-1B52-4FDF-8528-6FA8271D2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62D64B-CDF9-4930-9C3E-54BF4361D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95344D4-DE2C-449C-8652-35FDD691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2B5AD-806E-451E-B909-A1D0DBF8E542}"/>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6" name="Footer Placeholder 5">
            <a:extLst>
              <a:ext uri="{FF2B5EF4-FFF2-40B4-BE49-F238E27FC236}">
                <a16:creationId xmlns:a16="http://schemas.microsoft.com/office/drawing/2014/main" id="{18A34BF5-0011-4F08-A374-DC4018B2E2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3C11D7-9A0D-4D65-AC7C-D3F350E55507}"/>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3151894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22FDE-F100-4CD8-AAB8-FD75A0CFE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17CA592-2038-404F-9791-70DC889D1A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3531DE-88D6-47E6-82DF-C7B4A6452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D5122-73FF-4563-9C21-C6787A6F7488}"/>
              </a:ext>
            </a:extLst>
          </p:cNvPr>
          <p:cNvSpPr>
            <a:spLocks noGrp="1"/>
          </p:cNvSpPr>
          <p:nvPr>
            <p:ph type="dt" sz="half" idx="10"/>
          </p:nvPr>
        </p:nvSpPr>
        <p:spPr/>
        <p:txBody>
          <a:bodyPr/>
          <a:lstStyle/>
          <a:p>
            <a:fld id="{ABF48EC4-0E38-4E06-A806-65ED0B3D84BD}" type="datetimeFigureOut">
              <a:rPr lang="en-GB" smtClean="0"/>
              <a:t>04/07/2025</a:t>
            </a:fld>
            <a:endParaRPr lang="en-GB"/>
          </a:p>
        </p:txBody>
      </p:sp>
      <p:sp>
        <p:nvSpPr>
          <p:cNvPr id="6" name="Footer Placeholder 5">
            <a:extLst>
              <a:ext uri="{FF2B5EF4-FFF2-40B4-BE49-F238E27FC236}">
                <a16:creationId xmlns:a16="http://schemas.microsoft.com/office/drawing/2014/main" id="{9C5773A6-D508-47E1-99A3-538E2B5E40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8AD476-6861-4BE3-B2E8-D41881EBCA8E}"/>
              </a:ext>
            </a:extLst>
          </p:cNvPr>
          <p:cNvSpPr>
            <a:spLocks noGrp="1"/>
          </p:cNvSpPr>
          <p:nvPr>
            <p:ph type="sldNum" sz="quarter" idx="12"/>
          </p:nvPr>
        </p:nvSpPr>
        <p:spPr/>
        <p:txBody>
          <a:bodyPr/>
          <a:lstStyle/>
          <a:p>
            <a:fld id="{E3655859-3E62-457C-B951-A6690F795D5A}" type="slidenum">
              <a:rPr lang="en-GB" smtClean="0"/>
              <a:t>‹#›</a:t>
            </a:fld>
            <a:endParaRPr lang="en-GB"/>
          </a:p>
        </p:txBody>
      </p:sp>
    </p:spTree>
    <p:extLst>
      <p:ext uri="{BB962C8B-B14F-4D97-AF65-F5344CB8AC3E}">
        <p14:creationId xmlns:p14="http://schemas.microsoft.com/office/powerpoint/2010/main" val="257481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20BFAF-35CE-4460-941B-001A68CA6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3FFBC0-57AC-4CEB-B554-F6A34AEF3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10BFCD-0283-4CB4-AA10-789F98B16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F48EC4-0E38-4E06-A806-65ED0B3D84BD}" type="datetimeFigureOut">
              <a:rPr lang="en-GB" smtClean="0"/>
              <a:t>04/07/2025</a:t>
            </a:fld>
            <a:endParaRPr lang="en-GB"/>
          </a:p>
        </p:txBody>
      </p:sp>
      <p:sp>
        <p:nvSpPr>
          <p:cNvPr id="5" name="Footer Placeholder 4">
            <a:extLst>
              <a:ext uri="{FF2B5EF4-FFF2-40B4-BE49-F238E27FC236}">
                <a16:creationId xmlns:a16="http://schemas.microsoft.com/office/drawing/2014/main" id="{21540D20-2577-4C59-9120-00DC40DB0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5BD7A9E-AC2A-4D35-808B-53F40B072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55859-3E62-457C-B951-A6690F795D5A}" type="slidenum">
              <a:rPr lang="en-GB" smtClean="0"/>
              <a:t>‹#›</a:t>
            </a:fld>
            <a:endParaRPr lang="en-GB"/>
          </a:p>
        </p:txBody>
      </p:sp>
    </p:spTree>
    <p:extLst>
      <p:ext uri="{BB962C8B-B14F-4D97-AF65-F5344CB8AC3E}">
        <p14:creationId xmlns:p14="http://schemas.microsoft.com/office/powerpoint/2010/main" val="220395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35592" y="-27980"/>
            <a:ext cx="7556408" cy="1286160"/>
          </a:xfrm>
        </p:spPr>
        <p:txBody>
          <a:bodyPr anchor="b">
            <a:noAutofit/>
          </a:bodyPr>
          <a:lstStyle/>
          <a:p>
            <a:r>
              <a:rPr lang="en-GB" sz="3600" dirty="0">
                <a:latin typeface="Arial" panose="020B0604020202020204" pitchFamily="34" charset="0"/>
                <a:cs typeface="Arial" panose="020B0604020202020204" pitchFamily="34" charset="0"/>
              </a:rPr>
              <a:t>Protocol for strategic investment appraisal (</a:t>
            </a:r>
            <a:r>
              <a:rPr lang="en-GB" sz="3600">
                <a:latin typeface="Arial" panose="020B0604020202020204" pitchFamily="34" charset="0"/>
                <a:cs typeface="Arial" panose="020B0604020202020204" pitchFamily="34" charset="0"/>
              </a:rPr>
              <a:t>SIA) </a:t>
            </a:r>
            <a:r>
              <a:rPr lang="en-GB" sz="3600" dirty="0">
                <a:latin typeface="Arial" panose="020B0604020202020204" pitchFamily="34" charset="0"/>
                <a:cs typeface="Arial" panose="020B0604020202020204" pitchFamily="34" charset="0"/>
              </a:rPr>
              <a:t>on campus</a:t>
            </a:r>
          </a:p>
        </p:txBody>
      </p:sp>
      <p:sp>
        <p:nvSpPr>
          <p:cNvPr id="4" name="Content Placeholder 3"/>
          <p:cNvSpPr>
            <a:spLocks noGrp="1"/>
          </p:cNvSpPr>
          <p:nvPr>
            <p:ph idx="1"/>
          </p:nvPr>
        </p:nvSpPr>
        <p:spPr>
          <a:xfrm>
            <a:off x="4965431" y="1631888"/>
            <a:ext cx="7226549" cy="5642672"/>
          </a:xfrm>
        </p:spPr>
        <p:txBody>
          <a:bodyPr>
            <a:normAutofit/>
          </a:bodyPr>
          <a:lstStyle/>
          <a:p>
            <a:r>
              <a:rPr lang="en-GB" dirty="0">
                <a:latin typeface="Arial" panose="020B0604020202020204" pitchFamily="34" charset="0"/>
                <a:cs typeface="Arial" panose="020B0604020202020204" pitchFamily="34" charset="0"/>
              </a:rPr>
              <a:t>Pls join the seminar on time - seminars are designed for you to share your knowledge and apply the concepts and techniques from the lecture and it will only work if you join in.</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Come back with lots of questions. The more you ask, the more you will learn.</a:t>
            </a:r>
          </a:p>
        </p:txBody>
      </p:sp>
      <p:pic>
        <p:nvPicPr>
          <p:cNvPr id="6" name="Picture 5">
            <a:extLst>
              <a:ext uri="{FF2B5EF4-FFF2-40B4-BE49-F238E27FC236}">
                <a16:creationId xmlns:a16="http://schemas.microsoft.com/office/drawing/2014/main" id="{6A44051D-2120-45B4-9751-F46FAD966E29}"/>
              </a:ext>
            </a:extLst>
          </p:cNvPr>
          <p:cNvPicPr>
            <a:picLocks noChangeAspect="1"/>
          </p:cNvPicPr>
          <p:nvPr/>
        </p:nvPicPr>
        <p:blipFill rotWithShape="1">
          <a:blip r:embed="rId3"/>
          <a:srcRect l="51344" r="7086"/>
          <a:stretch/>
        </p:blipFill>
        <p:spPr>
          <a:xfrm>
            <a:off x="20" y="10"/>
            <a:ext cx="4635571" cy="6857990"/>
          </a:xfrm>
          <a:prstGeom prst="rect">
            <a:avLst/>
          </a:prstGeom>
          <a:effectLst/>
        </p:spPr>
      </p:pic>
    </p:spTree>
    <p:extLst>
      <p:ext uri="{BB962C8B-B14F-4D97-AF65-F5344CB8AC3E}">
        <p14:creationId xmlns:p14="http://schemas.microsoft.com/office/powerpoint/2010/main" val="2862595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39C43B-382E-42EE-BF5B-D7446E7CA327}"/>
              </a:ext>
            </a:extLst>
          </p:cNvPr>
          <p:cNvSpPr>
            <a:spLocks noGrp="1"/>
          </p:cNvSpPr>
          <p:nvPr>
            <p:ph type="title"/>
          </p:nvPr>
        </p:nvSpPr>
        <p:spPr>
          <a:xfrm>
            <a:off x="5762442" y="185442"/>
            <a:ext cx="5824721" cy="4869183"/>
          </a:xfrm>
        </p:spPr>
        <p:txBody>
          <a:bodyPr>
            <a:noAutofit/>
          </a:bodyPr>
          <a:lstStyle/>
          <a:p>
            <a:r>
              <a:rPr lang="en-GB" sz="3200" dirty="0">
                <a:solidFill>
                  <a:srgbClr val="000000"/>
                </a:solidFill>
              </a:rPr>
              <a:t>Card game 1.2 - Attempt this on your own after seminar 1 (to share your answers next week in seminar 2)</a:t>
            </a:r>
            <a:br>
              <a:rPr lang="en-GB" sz="3200" dirty="0">
                <a:solidFill>
                  <a:srgbClr val="000000"/>
                </a:solidFill>
              </a:rPr>
            </a:br>
            <a:br>
              <a:rPr lang="en-GB" sz="3200" dirty="0">
                <a:solidFill>
                  <a:srgbClr val="000000"/>
                </a:solidFill>
              </a:rPr>
            </a:br>
            <a:r>
              <a:rPr lang="en-GB" sz="3200" dirty="0">
                <a:solidFill>
                  <a:srgbClr val="000000"/>
                </a:solidFill>
              </a:rPr>
              <a:t>Card = 5 of diamonds</a:t>
            </a:r>
            <a:br>
              <a:rPr lang="en-GB" sz="3200" dirty="0">
                <a:solidFill>
                  <a:srgbClr val="000000"/>
                </a:solidFill>
              </a:rPr>
            </a:br>
            <a:br>
              <a:rPr lang="en-GB" sz="3200" dirty="0">
                <a:solidFill>
                  <a:srgbClr val="000000"/>
                </a:solidFill>
              </a:rPr>
            </a:br>
            <a:r>
              <a:rPr lang="en-GB" sz="3200" dirty="0">
                <a:solidFill>
                  <a:srgbClr val="000000"/>
                </a:solidFill>
              </a:rPr>
              <a:t>Scenario = Tesla Model 3 (new product - electric car)</a:t>
            </a:r>
            <a:br>
              <a:rPr lang="en-GB" sz="3200" dirty="0">
                <a:solidFill>
                  <a:srgbClr val="000000"/>
                </a:solidFill>
              </a:rPr>
            </a:br>
            <a:endParaRPr lang="en-GB" sz="3200" dirty="0">
              <a:solidFill>
                <a:srgbClr val="000000"/>
              </a:solidFill>
            </a:endParaRP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laying Cards">
            <a:extLst>
              <a:ext uri="{FF2B5EF4-FFF2-40B4-BE49-F238E27FC236}">
                <a16:creationId xmlns:a16="http://schemas.microsoft.com/office/drawing/2014/main" id="{66327B00-0CE6-4047-9591-4A14B60817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0254" y="1629089"/>
            <a:ext cx="3620021" cy="3620021"/>
          </a:xfrm>
          <a:prstGeom prst="rect">
            <a:avLst/>
          </a:prstGeom>
        </p:spPr>
      </p:pic>
      <p:sp>
        <p:nvSpPr>
          <p:cNvPr id="3" name="Content Placeholder 2">
            <a:extLst>
              <a:ext uri="{FF2B5EF4-FFF2-40B4-BE49-F238E27FC236}">
                <a16:creationId xmlns:a16="http://schemas.microsoft.com/office/drawing/2014/main" id="{BFEB57B4-D400-4FA1-894A-180922D47048}"/>
              </a:ext>
            </a:extLst>
          </p:cNvPr>
          <p:cNvSpPr>
            <a:spLocks noGrp="1"/>
          </p:cNvSpPr>
          <p:nvPr>
            <p:ph idx="1"/>
          </p:nvPr>
        </p:nvSpPr>
        <p:spPr>
          <a:xfrm>
            <a:off x="6090574" y="2421682"/>
            <a:ext cx="4977578" cy="3639289"/>
          </a:xfrm>
        </p:spPr>
        <p:txBody>
          <a:bodyPr anchor="ctr">
            <a:normAutofit/>
          </a:bodyPr>
          <a:lstStyle/>
          <a:p>
            <a:pPr marL="0" indent="0">
              <a:buNone/>
            </a:pPr>
            <a:endParaRPr lang="en-GB" sz="2000" dirty="0">
              <a:solidFill>
                <a:srgbClr val="000000"/>
              </a:solidFill>
            </a:endParaRPr>
          </a:p>
          <a:p>
            <a:endParaRPr lang="en-GB" sz="2000" dirty="0">
              <a:solidFill>
                <a:srgbClr val="000000"/>
              </a:solidFill>
            </a:endParaRPr>
          </a:p>
        </p:txBody>
      </p:sp>
      <p:sp>
        <p:nvSpPr>
          <p:cNvPr id="4" name="Flowchart: Decision 3">
            <a:extLst>
              <a:ext uri="{FF2B5EF4-FFF2-40B4-BE49-F238E27FC236}">
                <a16:creationId xmlns:a16="http://schemas.microsoft.com/office/drawing/2014/main" id="{2DC0F96E-CCF2-4E19-87F8-48BE456B2564}"/>
              </a:ext>
            </a:extLst>
          </p:cNvPr>
          <p:cNvSpPr/>
          <p:nvPr/>
        </p:nvSpPr>
        <p:spPr>
          <a:xfrm>
            <a:off x="1628757" y="2607426"/>
            <a:ext cx="1285875" cy="1621681"/>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lowchart: Decision 8">
            <a:extLst>
              <a:ext uri="{FF2B5EF4-FFF2-40B4-BE49-F238E27FC236}">
                <a16:creationId xmlns:a16="http://schemas.microsoft.com/office/drawing/2014/main" id="{9BFD3184-9EBF-4D97-A242-2CB2DD9F5326}"/>
              </a:ext>
            </a:extLst>
          </p:cNvPr>
          <p:cNvSpPr/>
          <p:nvPr/>
        </p:nvSpPr>
        <p:spPr>
          <a:xfrm>
            <a:off x="2614613" y="4071942"/>
            <a:ext cx="342904" cy="51434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lowchart: Decision 10">
            <a:extLst>
              <a:ext uri="{FF2B5EF4-FFF2-40B4-BE49-F238E27FC236}">
                <a16:creationId xmlns:a16="http://schemas.microsoft.com/office/drawing/2014/main" id="{2282C082-6AF7-453D-879E-B1237F6C5C01}"/>
              </a:ext>
            </a:extLst>
          </p:cNvPr>
          <p:cNvSpPr/>
          <p:nvPr/>
        </p:nvSpPr>
        <p:spPr>
          <a:xfrm>
            <a:off x="1552569" y="2295518"/>
            <a:ext cx="342904" cy="514342"/>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7CBE2BC-FC9D-45D4-9C57-27AF65B25EF3}"/>
              </a:ext>
            </a:extLst>
          </p:cNvPr>
          <p:cNvSpPr txBox="1"/>
          <p:nvPr/>
        </p:nvSpPr>
        <p:spPr>
          <a:xfrm>
            <a:off x="2657477" y="2317940"/>
            <a:ext cx="376207" cy="400110"/>
          </a:xfrm>
          <a:prstGeom prst="rect">
            <a:avLst/>
          </a:prstGeom>
          <a:noFill/>
        </p:spPr>
        <p:txBody>
          <a:bodyPr wrap="square" rtlCol="0">
            <a:spAutoFit/>
          </a:bodyPr>
          <a:lstStyle/>
          <a:p>
            <a:r>
              <a:rPr lang="en-GB" sz="2000" b="1" dirty="0"/>
              <a:t>5</a:t>
            </a:r>
          </a:p>
        </p:txBody>
      </p:sp>
      <p:pic>
        <p:nvPicPr>
          <p:cNvPr id="8" name="Picture 7">
            <a:extLst>
              <a:ext uri="{FF2B5EF4-FFF2-40B4-BE49-F238E27FC236}">
                <a16:creationId xmlns:a16="http://schemas.microsoft.com/office/drawing/2014/main" id="{C5B90400-5E61-492F-9FE7-51A8774B8B71}"/>
              </a:ext>
            </a:extLst>
          </p:cNvPr>
          <p:cNvPicPr>
            <a:picLocks noChangeAspect="1"/>
          </p:cNvPicPr>
          <p:nvPr/>
        </p:nvPicPr>
        <p:blipFill>
          <a:blip r:embed="rId6"/>
          <a:stretch>
            <a:fillRect/>
          </a:stretch>
        </p:blipFill>
        <p:spPr>
          <a:xfrm>
            <a:off x="6529017" y="4408886"/>
            <a:ext cx="5810549" cy="4134062"/>
          </a:xfrm>
          <a:prstGeom prst="rect">
            <a:avLst/>
          </a:prstGeom>
        </p:spPr>
      </p:pic>
      <p:sp>
        <p:nvSpPr>
          <p:cNvPr id="13" name="TextBox 12">
            <a:extLst>
              <a:ext uri="{FF2B5EF4-FFF2-40B4-BE49-F238E27FC236}">
                <a16:creationId xmlns:a16="http://schemas.microsoft.com/office/drawing/2014/main" id="{4A2AFB89-F7D3-47C6-83A9-EB34864381A1}"/>
              </a:ext>
            </a:extLst>
          </p:cNvPr>
          <p:cNvSpPr txBox="1"/>
          <p:nvPr/>
        </p:nvSpPr>
        <p:spPr>
          <a:xfrm>
            <a:off x="1581145" y="4170567"/>
            <a:ext cx="376207" cy="400110"/>
          </a:xfrm>
          <a:prstGeom prst="rect">
            <a:avLst/>
          </a:prstGeom>
          <a:noFill/>
        </p:spPr>
        <p:txBody>
          <a:bodyPr wrap="square" rtlCol="0">
            <a:spAutoFit/>
          </a:bodyPr>
          <a:lstStyle/>
          <a:p>
            <a:r>
              <a:rPr lang="en-GB" sz="2000" b="1" dirty="0"/>
              <a:t>5</a:t>
            </a:r>
          </a:p>
        </p:txBody>
      </p:sp>
    </p:spTree>
    <p:extLst>
      <p:ext uri="{BB962C8B-B14F-4D97-AF65-F5344CB8AC3E}">
        <p14:creationId xmlns:p14="http://schemas.microsoft.com/office/powerpoint/2010/main" val="2789024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35592" y="629268"/>
            <a:ext cx="7556408" cy="1286160"/>
          </a:xfrm>
        </p:spPr>
        <p:txBody>
          <a:bodyPr anchor="b">
            <a:normAutofit/>
          </a:bodyPr>
          <a:lstStyle/>
          <a:p>
            <a:r>
              <a:rPr lang="en-GB" sz="4000" dirty="0">
                <a:latin typeface="Arial" panose="020B0604020202020204" pitchFamily="34" charset="0"/>
                <a:cs typeface="Arial" panose="020B0604020202020204" pitchFamily="34" charset="0"/>
              </a:rPr>
              <a:t>Worksheet activity</a:t>
            </a:r>
          </a:p>
        </p:txBody>
      </p:sp>
      <p:sp>
        <p:nvSpPr>
          <p:cNvPr id="4" name="Content Placeholder 3"/>
          <p:cNvSpPr>
            <a:spLocks noGrp="1"/>
          </p:cNvSpPr>
          <p:nvPr>
            <p:ph idx="1"/>
          </p:nvPr>
        </p:nvSpPr>
        <p:spPr>
          <a:xfrm>
            <a:off x="4965431" y="2438400"/>
            <a:ext cx="6878907" cy="4205286"/>
          </a:xfrm>
        </p:spPr>
        <p:txBody>
          <a:bodyPr>
            <a:normAutofit/>
          </a:bodyPr>
          <a:lstStyle/>
          <a:p>
            <a:r>
              <a:rPr lang="en-GB" sz="2400" dirty="0">
                <a:latin typeface="Arial" panose="020B0604020202020204" pitchFamily="34" charset="0"/>
                <a:cs typeface="Arial" panose="020B0604020202020204" pitchFamily="34" charset="0"/>
              </a:rPr>
              <a:t>Try filling ‘Answer’ and ‘Illustrate’ columns</a:t>
            </a:r>
          </a:p>
          <a:p>
            <a:r>
              <a:rPr lang="en-GB" sz="2400" dirty="0">
                <a:latin typeface="Arial" panose="020B0604020202020204" pitchFamily="34" charset="0"/>
                <a:cs typeface="Arial" panose="020B0604020202020204" pitchFamily="34" charset="0"/>
              </a:rPr>
              <a:t>Leave the last column (‘Find’) blank – You can do this column later for the assignment case study you tasked</a:t>
            </a:r>
            <a:endParaRPr lang="en-GB"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A44051D-2120-45B4-9751-F46FAD966E29}"/>
              </a:ext>
            </a:extLst>
          </p:cNvPr>
          <p:cNvPicPr>
            <a:picLocks noChangeAspect="1"/>
          </p:cNvPicPr>
          <p:nvPr/>
        </p:nvPicPr>
        <p:blipFill rotWithShape="1">
          <a:blip r:embed="rId3"/>
          <a:srcRect l="51344" r="7086"/>
          <a:stretch/>
        </p:blipFill>
        <p:spPr>
          <a:xfrm>
            <a:off x="20" y="10"/>
            <a:ext cx="4635571" cy="6857990"/>
          </a:xfrm>
          <a:prstGeom prst="rect">
            <a:avLst/>
          </a:prstGeom>
          <a:effectLst/>
        </p:spPr>
      </p:pic>
    </p:spTree>
    <p:extLst>
      <p:ext uri="{BB962C8B-B14F-4D97-AF65-F5344CB8AC3E}">
        <p14:creationId xmlns:p14="http://schemas.microsoft.com/office/powerpoint/2010/main" val="200579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1181" y="60365"/>
            <a:ext cx="11716987" cy="1286160"/>
          </a:xfrm>
        </p:spPr>
        <p:txBody>
          <a:bodyPr anchor="b">
            <a:normAutofit/>
          </a:bodyPr>
          <a:lstStyle/>
          <a:p>
            <a:r>
              <a:rPr lang="en-GB" sz="4000" dirty="0">
                <a:latin typeface="Arial" panose="020B0604020202020204" pitchFamily="34" charset="0"/>
                <a:cs typeface="Arial" panose="020B0604020202020204" pitchFamily="34" charset="0"/>
              </a:rPr>
              <a:t>For the next seminar session</a:t>
            </a:r>
          </a:p>
        </p:txBody>
      </p:sp>
      <p:sp>
        <p:nvSpPr>
          <p:cNvPr id="4" name="Content Placeholder 3"/>
          <p:cNvSpPr>
            <a:spLocks noGrp="1"/>
          </p:cNvSpPr>
          <p:nvPr>
            <p:ph idx="1"/>
          </p:nvPr>
        </p:nvSpPr>
        <p:spPr>
          <a:xfrm>
            <a:off x="532244" y="1868384"/>
            <a:ext cx="11004228" cy="4205286"/>
          </a:xfrm>
        </p:spPr>
        <p:txBody>
          <a:bodyPr>
            <a:normAutofit fontScale="92500" lnSpcReduction="10000"/>
          </a:bodyPr>
          <a:lstStyle/>
          <a:p>
            <a:r>
              <a:rPr lang="en-GB" sz="3600" dirty="0"/>
              <a:t>Prepare for the card game activity using </a:t>
            </a:r>
            <a:r>
              <a:rPr lang="en-US" sz="3600" dirty="0"/>
              <a:t>Tesla Model 3 scenario</a:t>
            </a:r>
          </a:p>
          <a:p>
            <a:pPr lvl="1"/>
            <a:r>
              <a:rPr lang="en-US" dirty="0"/>
              <a:t>Q1. What </a:t>
            </a:r>
            <a:r>
              <a:rPr lang="en-US" dirty="0" err="1"/>
              <a:t>organisation</a:t>
            </a:r>
            <a:r>
              <a:rPr lang="en-US" dirty="0"/>
              <a:t> is responsible for it?</a:t>
            </a:r>
          </a:p>
          <a:p>
            <a:pPr lvl="1"/>
            <a:r>
              <a:rPr lang="en-US" dirty="0"/>
              <a:t>Q2. What is the business model (how do they create value for  whom) of that </a:t>
            </a:r>
            <a:r>
              <a:rPr lang="en-US" dirty="0" err="1"/>
              <a:t>organisation</a:t>
            </a:r>
            <a:r>
              <a:rPr lang="en-US" dirty="0"/>
              <a:t>?</a:t>
            </a:r>
          </a:p>
          <a:p>
            <a:pPr lvl="1"/>
            <a:r>
              <a:rPr lang="en-US" dirty="0"/>
              <a:t>Q3. Who would be the key stakeholders in the project &amp; what would they expect from it?</a:t>
            </a:r>
          </a:p>
          <a:p>
            <a:pPr lvl="1"/>
            <a:r>
              <a:rPr lang="en-US" dirty="0"/>
              <a:t>Q4. Where might the funding come from for it?</a:t>
            </a:r>
          </a:p>
          <a:p>
            <a:r>
              <a:rPr lang="en-GB" sz="3600" dirty="0"/>
              <a:t>Keep and bring handouts you used in the worksheet activity to the next session</a:t>
            </a:r>
            <a:br>
              <a:rPr lang="en-GB" sz="3600" dirty="0"/>
            </a:br>
            <a:r>
              <a:rPr lang="en-GB" sz="3600" dirty="0"/>
              <a:t> -you can use them throughout in the seminars</a:t>
            </a:r>
          </a:p>
        </p:txBody>
      </p:sp>
      <p:sp>
        <p:nvSpPr>
          <p:cNvPr id="8" name="Content Placeholder 2">
            <a:extLst>
              <a:ext uri="{FF2B5EF4-FFF2-40B4-BE49-F238E27FC236}">
                <a16:creationId xmlns:a16="http://schemas.microsoft.com/office/drawing/2014/main" id="{43814FC1-4098-44AB-9734-54CE8D0E9D6F}"/>
              </a:ext>
            </a:extLst>
          </p:cNvPr>
          <p:cNvSpPr txBox="1">
            <a:spLocks/>
          </p:cNvSpPr>
          <p:nvPr/>
        </p:nvSpPr>
        <p:spPr>
          <a:xfrm>
            <a:off x="6289000" y="1603169"/>
            <a:ext cx="5612568" cy="51944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Tree>
    <p:extLst>
      <p:ext uri="{BB962C8B-B14F-4D97-AF65-F5344CB8AC3E}">
        <p14:creationId xmlns:p14="http://schemas.microsoft.com/office/powerpoint/2010/main" val="149640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439DB5B-3E95-402D-A78D-6F467FA3FF04}"/>
              </a:ext>
            </a:extLst>
          </p:cNvPr>
          <p:cNvSpPr>
            <a:spLocks noGrp="1"/>
          </p:cNvSpPr>
          <p:nvPr>
            <p:ph type="title"/>
          </p:nvPr>
        </p:nvSpPr>
        <p:spPr>
          <a:xfrm>
            <a:off x="6585882" y="2614613"/>
            <a:ext cx="4805996" cy="3054667"/>
          </a:xfrm>
        </p:spPr>
        <p:txBody>
          <a:bodyPr vert="horz" lIns="91440" tIns="45720" rIns="91440" bIns="45720" rtlCol="0" anchor="t">
            <a:normAutofit/>
          </a:bodyPr>
          <a:lstStyle/>
          <a:p>
            <a:r>
              <a:rPr lang="en-US" dirty="0">
                <a:solidFill>
                  <a:srgbClr val="000000"/>
                </a:solidFill>
              </a:rPr>
              <a:t>Any questions?</a:t>
            </a:r>
            <a:br>
              <a:rPr lang="en-US" dirty="0">
                <a:solidFill>
                  <a:srgbClr val="000000"/>
                </a:solidFill>
              </a:rPr>
            </a:br>
            <a:br>
              <a:rPr lang="en-US" dirty="0">
                <a:solidFill>
                  <a:srgbClr val="000000"/>
                </a:solidFill>
              </a:rPr>
            </a:br>
            <a:r>
              <a:rPr lang="en-US" sz="3600" dirty="0">
                <a:solidFill>
                  <a:srgbClr val="000000"/>
                </a:solidFill>
              </a:rPr>
              <a:t>(on activities or the assessment brief)</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522930B-4038-4453-954F-09177ECB0F4F}"/>
              </a:ext>
            </a:extLst>
          </p:cNvPr>
          <p:cNvPicPr>
            <a:picLocks noChangeAspect="1"/>
          </p:cNvPicPr>
          <p:nvPr/>
        </p:nvPicPr>
        <p:blipFill rotWithShape="1">
          <a:blip r:embed="rId4">
            <a:alphaModFix/>
          </a:blip>
          <a:srcRect l="46990" r="2" b="2"/>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57495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87B09E-4B00-44CD-91C3-B9A9D2E7134F}"/>
              </a:ext>
            </a:extLst>
          </p:cNvPr>
          <p:cNvSpPr>
            <a:spLocks noGrp="1"/>
          </p:cNvSpPr>
          <p:nvPr>
            <p:ph type="title"/>
          </p:nvPr>
        </p:nvSpPr>
        <p:spPr>
          <a:xfrm>
            <a:off x="5297762" y="329184"/>
            <a:ext cx="6251110" cy="1783080"/>
          </a:xfrm>
        </p:spPr>
        <p:txBody>
          <a:bodyPr anchor="b">
            <a:normAutofit/>
          </a:bodyPr>
          <a:lstStyle/>
          <a:p>
            <a:r>
              <a:rPr lang="en-GB" sz="3800"/>
              <a:t>Welcome to strategic investment appraisal (SIA) seminar</a:t>
            </a:r>
          </a:p>
        </p:txBody>
      </p:sp>
      <p:sp>
        <p:nvSpPr>
          <p:cNvPr id="2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5CE4C6-5B5F-43BC-8671-A9A8A06FC0D5}"/>
              </a:ext>
            </a:extLst>
          </p:cNvPr>
          <p:cNvSpPr>
            <a:spLocks noGrp="1"/>
          </p:cNvSpPr>
          <p:nvPr>
            <p:ph idx="1"/>
          </p:nvPr>
        </p:nvSpPr>
        <p:spPr>
          <a:xfrm>
            <a:off x="5297762" y="2706624"/>
            <a:ext cx="6627016" cy="3483864"/>
          </a:xfrm>
        </p:spPr>
        <p:txBody>
          <a:bodyPr>
            <a:normAutofit/>
          </a:bodyPr>
          <a:lstStyle/>
          <a:p>
            <a:r>
              <a:rPr lang="en-GB" sz="2400" dirty="0">
                <a:latin typeface="Roboto" panose="02000000000000000000" pitchFamily="2" charset="0"/>
              </a:rPr>
              <a:t>Seminar tutor: Dr Ilayda Nemlioglu</a:t>
            </a:r>
          </a:p>
          <a:p>
            <a:r>
              <a:rPr lang="en-GB" sz="2400" dirty="0">
                <a:latin typeface="Roboto" panose="02000000000000000000" pitchFamily="2" charset="0"/>
              </a:rPr>
              <a:t>Senior Lecturer in A&amp;F</a:t>
            </a:r>
          </a:p>
          <a:p>
            <a:r>
              <a:rPr lang="en-GB" sz="2400" dirty="0">
                <a:latin typeface="Roboto" panose="02000000000000000000" pitchFamily="2" charset="0"/>
              </a:rPr>
              <a:t>Office: QB206</a:t>
            </a:r>
          </a:p>
          <a:p>
            <a:r>
              <a:rPr lang="en-GB" sz="2400" dirty="0">
                <a:latin typeface="Roboto" panose="02000000000000000000" pitchFamily="2" charset="0"/>
              </a:rPr>
              <a:t>Office Hours: Tuesday: 11:00-12:00 Wednesday 11:00-12:00 (please email for an appointment)</a:t>
            </a:r>
          </a:p>
          <a:p>
            <a:r>
              <a:rPr lang="en-GB" sz="2400" dirty="0">
                <a:latin typeface="Roboto" panose="02000000000000000000" pitchFamily="2" charset="0"/>
              </a:rPr>
              <a:t>Email: </a:t>
            </a:r>
            <a:r>
              <a:rPr lang="en-GB" sz="2400" u="sng" dirty="0">
                <a:latin typeface="Roboto" panose="02000000000000000000" pitchFamily="2" charset="0"/>
              </a:rPr>
              <a:t>ilayda.Nemlioglu@roehampton.ac.uk</a:t>
            </a:r>
            <a:endParaRPr lang="en-GB" sz="2200" b="0" i="0" dirty="0">
              <a:effectLst/>
              <a:latin typeface="Roboto" panose="02000000000000000000" pitchFamily="2" charset="0"/>
            </a:endParaRPr>
          </a:p>
          <a:p>
            <a:endParaRPr lang="en-GB" sz="2200" b="0" i="0" dirty="0">
              <a:effectLst/>
              <a:latin typeface="Roboto" panose="02000000000000000000" pitchFamily="2" charset="0"/>
            </a:endParaRPr>
          </a:p>
        </p:txBody>
      </p:sp>
      <p:pic>
        <p:nvPicPr>
          <p:cNvPr id="5" name="Picture 4">
            <a:extLst>
              <a:ext uri="{FF2B5EF4-FFF2-40B4-BE49-F238E27FC236}">
                <a16:creationId xmlns:a16="http://schemas.microsoft.com/office/drawing/2014/main" id="{9B65D2CC-6FC0-BD15-79BF-4DECEBEC3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299" y="329184"/>
            <a:ext cx="3178950" cy="3867035"/>
          </a:xfrm>
          <a:prstGeom prst="rect">
            <a:avLst/>
          </a:prstGeom>
        </p:spPr>
      </p:pic>
    </p:spTree>
    <p:extLst>
      <p:ext uri="{BB962C8B-B14F-4D97-AF65-F5344CB8AC3E}">
        <p14:creationId xmlns:p14="http://schemas.microsoft.com/office/powerpoint/2010/main" val="99154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B09E-4B00-44CD-91C3-B9A9D2E7134F}"/>
              </a:ext>
            </a:extLst>
          </p:cNvPr>
          <p:cNvSpPr>
            <a:spLocks noGrp="1"/>
          </p:cNvSpPr>
          <p:nvPr>
            <p:ph type="title"/>
          </p:nvPr>
        </p:nvSpPr>
        <p:spPr/>
        <p:txBody>
          <a:bodyPr/>
          <a:lstStyle/>
          <a:p>
            <a:r>
              <a:rPr lang="en-GB" dirty="0"/>
              <a:t>Session plan</a:t>
            </a:r>
          </a:p>
        </p:txBody>
      </p:sp>
      <p:sp>
        <p:nvSpPr>
          <p:cNvPr id="3" name="Content Placeholder 2">
            <a:extLst>
              <a:ext uri="{FF2B5EF4-FFF2-40B4-BE49-F238E27FC236}">
                <a16:creationId xmlns:a16="http://schemas.microsoft.com/office/drawing/2014/main" id="{175CE4C6-5B5F-43BC-8671-A9A8A06FC0D5}"/>
              </a:ext>
            </a:extLst>
          </p:cNvPr>
          <p:cNvSpPr>
            <a:spLocks noGrp="1"/>
          </p:cNvSpPr>
          <p:nvPr>
            <p:ph idx="1"/>
          </p:nvPr>
        </p:nvSpPr>
        <p:spPr/>
        <p:txBody>
          <a:bodyPr>
            <a:normAutofit/>
          </a:bodyPr>
          <a:lstStyle/>
          <a:p>
            <a:r>
              <a:rPr lang="en-GB" sz="3200" dirty="0"/>
              <a:t>First half</a:t>
            </a:r>
          </a:p>
          <a:p>
            <a:pPr lvl="1"/>
            <a:r>
              <a:rPr lang="en-GB" sz="2800" dirty="0"/>
              <a:t>Ice breakers</a:t>
            </a:r>
          </a:p>
          <a:p>
            <a:pPr lvl="1"/>
            <a:r>
              <a:rPr lang="en-GB" sz="2800" dirty="0"/>
              <a:t>Lecture recap</a:t>
            </a:r>
          </a:p>
          <a:p>
            <a:pPr lvl="1"/>
            <a:r>
              <a:rPr lang="en-GB" sz="2800" dirty="0"/>
              <a:t>Activity</a:t>
            </a:r>
          </a:p>
          <a:p>
            <a:pPr marL="0" indent="0">
              <a:buNone/>
            </a:pPr>
            <a:endParaRPr lang="en-GB" dirty="0"/>
          </a:p>
          <a:p>
            <a:r>
              <a:rPr lang="en-GB" sz="3200" dirty="0"/>
              <a:t>Second half </a:t>
            </a:r>
          </a:p>
          <a:p>
            <a:pPr lvl="1"/>
            <a:r>
              <a:rPr lang="en-GB" sz="2800" dirty="0"/>
              <a:t>Worksheet</a:t>
            </a:r>
          </a:p>
          <a:p>
            <a:pPr lvl="1"/>
            <a:r>
              <a:rPr lang="en-GB" sz="2800" dirty="0"/>
              <a:t>Worksheet – check your answers</a:t>
            </a:r>
          </a:p>
          <a:p>
            <a:pPr lvl="1"/>
            <a:r>
              <a:rPr lang="en-GB" sz="2800" dirty="0"/>
              <a:t>Summary and Q&amp;A</a:t>
            </a:r>
          </a:p>
        </p:txBody>
      </p:sp>
    </p:spTree>
    <p:extLst>
      <p:ext uri="{BB962C8B-B14F-4D97-AF65-F5344CB8AC3E}">
        <p14:creationId xmlns:p14="http://schemas.microsoft.com/office/powerpoint/2010/main" val="152857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17D8B57-1756-4F0E-A792-7CE0DD9BD4E9}"/>
              </a:ext>
            </a:extLst>
          </p:cNvPr>
          <p:cNvSpPr>
            <a:spLocks noGrp="1"/>
          </p:cNvSpPr>
          <p:nvPr>
            <p:ph type="title"/>
          </p:nvPr>
        </p:nvSpPr>
        <p:spPr>
          <a:xfrm>
            <a:off x="5478087" y="495735"/>
            <a:ext cx="6694870" cy="6276841"/>
          </a:xfrm>
        </p:spPr>
        <p:txBody>
          <a:bodyPr vert="horz" lIns="91440" tIns="45720" rIns="91440" bIns="45720" rtlCol="0" anchor="t">
            <a:normAutofit/>
          </a:bodyPr>
          <a:lstStyle/>
          <a:p>
            <a:r>
              <a:rPr lang="en-US" sz="3600" dirty="0">
                <a:solidFill>
                  <a:srgbClr val="000000"/>
                </a:solidFill>
              </a:rPr>
              <a:t>Seminar Activity – ice breaker 1</a:t>
            </a:r>
            <a:br>
              <a:rPr lang="en-US" dirty="0">
                <a:solidFill>
                  <a:srgbClr val="000000"/>
                </a:solidFill>
              </a:rPr>
            </a:br>
            <a:br>
              <a:rPr lang="en-US" dirty="0">
                <a:solidFill>
                  <a:srgbClr val="000000"/>
                </a:solidFill>
              </a:rPr>
            </a:br>
            <a:r>
              <a:rPr lang="en-US" sz="3600" dirty="0">
                <a:solidFill>
                  <a:schemeClr val="accent6">
                    <a:lumMod val="50000"/>
                  </a:schemeClr>
                </a:solidFill>
              </a:rPr>
              <a:t>Name: Ilayda Nemlioglu</a:t>
            </a:r>
            <a:br>
              <a:rPr lang="en-US" sz="3600" dirty="0">
                <a:solidFill>
                  <a:schemeClr val="accent6">
                    <a:lumMod val="50000"/>
                  </a:schemeClr>
                </a:solidFill>
              </a:rPr>
            </a:br>
            <a:br>
              <a:rPr lang="en-US" sz="3600" dirty="0">
                <a:solidFill>
                  <a:schemeClr val="accent6">
                    <a:lumMod val="50000"/>
                  </a:schemeClr>
                </a:solidFill>
              </a:rPr>
            </a:br>
            <a:r>
              <a:rPr lang="en-US" sz="3600" dirty="0">
                <a:solidFill>
                  <a:schemeClr val="accent6">
                    <a:lumMod val="50000"/>
                  </a:schemeClr>
                </a:solidFill>
              </a:rPr>
              <a:t>Background: short info about me</a:t>
            </a:r>
            <a:br>
              <a:rPr lang="en-US" sz="3600" dirty="0">
                <a:solidFill>
                  <a:schemeClr val="accent6">
                    <a:lumMod val="50000"/>
                  </a:schemeClr>
                </a:solidFill>
              </a:rPr>
            </a:br>
            <a:br>
              <a:rPr lang="en-US" sz="3600" dirty="0">
                <a:solidFill>
                  <a:schemeClr val="accent6">
                    <a:lumMod val="50000"/>
                  </a:schemeClr>
                </a:solidFill>
              </a:rPr>
            </a:br>
            <a:br>
              <a:rPr lang="en-US" sz="3600" dirty="0">
                <a:solidFill>
                  <a:schemeClr val="accent6">
                    <a:lumMod val="50000"/>
                  </a:schemeClr>
                </a:solidFill>
              </a:rPr>
            </a:br>
            <a:br>
              <a:rPr lang="en-US" sz="3600" dirty="0">
                <a:solidFill>
                  <a:schemeClr val="accent6">
                    <a:lumMod val="50000"/>
                  </a:schemeClr>
                </a:solidFill>
              </a:rPr>
            </a:br>
            <a:endParaRPr lang="en-US" b="1" dirty="0">
              <a:solidFill>
                <a:srgbClr val="002060"/>
              </a:solidFill>
            </a:endParaRP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1B08587-A181-449C-9965-6E7339E53216}"/>
              </a:ext>
            </a:extLst>
          </p:cNvPr>
          <p:cNvPicPr>
            <a:picLocks noChangeAspect="1"/>
          </p:cNvPicPr>
          <p:nvPr/>
        </p:nvPicPr>
        <p:blipFill rotWithShape="1">
          <a:blip r:embed="rId4">
            <a:alphaModFix/>
          </a:blip>
          <a:srcRect l="14756" r="27457" b="1"/>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333125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8B57-1756-4F0E-A792-7CE0DD9BD4E9}"/>
              </a:ext>
            </a:extLst>
          </p:cNvPr>
          <p:cNvSpPr>
            <a:spLocks noGrp="1"/>
          </p:cNvSpPr>
          <p:nvPr>
            <p:ph type="title"/>
          </p:nvPr>
        </p:nvSpPr>
        <p:spPr>
          <a:xfrm>
            <a:off x="6224592" y="507612"/>
            <a:ext cx="5948364" cy="6276841"/>
          </a:xfrm>
        </p:spPr>
        <p:txBody>
          <a:bodyPr vert="horz" lIns="91440" tIns="45720" rIns="91440" bIns="45720" rtlCol="0" anchor="t">
            <a:normAutofit/>
          </a:bodyPr>
          <a:lstStyle/>
          <a:p>
            <a:r>
              <a:rPr lang="en-US" sz="3600" dirty="0">
                <a:solidFill>
                  <a:srgbClr val="000000"/>
                </a:solidFill>
              </a:rPr>
              <a:t>Seminar Activity – ice breaker 2</a:t>
            </a:r>
            <a:br>
              <a:rPr lang="en-US" dirty="0">
                <a:solidFill>
                  <a:srgbClr val="000000"/>
                </a:solidFill>
              </a:rPr>
            </a:br>
            <a:r>
              <a:rPr lang="en-US" sz="3600" dirty="0">
                <a:solidFill>
                  <a:schemeClr val="accent6">
                    <a:lumMod val="50000"/>
                  </a:schemeClr>
                </a:solidFill>
              </a:rPr>
              <a:t>Pick one of these 2 Qs to share your hopes and fears for the module:</a:t>
            </a:r>
            <a:br>
              <a:rPr lang="en-US" sz="3600" dirty="0">
                <a:solidFill>
                  <a:schemeClr val="accent6">
                    <a:lumMod val="50000"/>
                  </a:schemeClr>
                </a:solidFill>
              </a:rPr>
            </a:br>
            <a:r>
              <a:rPr lang="en-US" sz="3600" b="1" dirty="0">
                <a:solidFill>
                  <a:srgbClr val="002060"/>
                </a:solidFill>
              </a:rPr>
              <a:t>Q1 What </a:t>
            </a:r>
            <a:r>
              <a:rPr lang="en-GB" sz="3600" b="1" dirty="0">
                <a:solidFill>
                  <a:srgbClr val="002060"/>
                </a:solidFill>
              </a:rPr>
              <a:t>are you most looking forward to in this module and why?</a:t>
            </a:r>
            <a:br>
              <a:rPr lang="en-US" sz="3600" b="1" dirty="0">
                <a:solidFill>
                  <a:srgbClr val="002060"/>
                </a:solidFill>
              </a:rPr>
            </a:br>
            <a:r>
              <a:rPr lang="en-US" sz="3600" b="1" dirty="0">
                <a:solidFill>
                  <a:srgbClr val="002060"/>
                </a:solidFill>
              </a:rPr>
              <a:t>Q2 W</a:t>
            </a:r>
            <a:r>
              <a:rPr lang="en-GB" sz="3600" b="1" dirty="0">
                <a:solidFill>
                  <a:srgbClr val="002060"/>
                </a:solidFill>
              </a:rPr>
              <a:t>hat do you feel less confident with in this module and why?</a:t>
            </a:r>
            <a:endParaRPr lang="en-US" sz="3600" b="1" dirty="0">
              <a:solidFill>
                <a:srgbClr val="002060"/>
              </a:solidFill>
            </a:endParaRPr>
          </a:p>
        </p:txBody>
      </p:sp>
      <p:pic>
        <p:nvPicPr>
          <p:cNvPr id="5" name="Picture 4">
            <a:extLst>
              <a:ext uri="{FF2B5EF4-FFF2-40B4-BE49-F238E27FC236}">
                <a16:creationId xmlns:a16="http://schemas.microsoft.com/office/drawing/2014/main" id="{61B08587-A181-449C-9965-6E7339E53216}"/>
              </a:ext>
            </a:extLst>
          </p:cNvPr>
          <p:cNvPicPr>
            <a:picLocks noChangeAspect="1"/>
          </p:cNvPicPr>
          <p:nvPr/>
        </p:nvPicPr>
        <p:blipFill rotWithShape="1">
          <a:blip r:embed="rId3">
            <a:alphaModFix/>
          </a:blip>
          <a:srcRect l="14756" r="27457" b="1"/>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777630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8769" y="273009"/>
            <a:ext cx="11503231" cy="1473199"/>
          </a:xfrm>
        </p:spPr>
        <p:txBody>
          <a:bodyPr anchor="b">
            <a:normAutofit fontScale="90000"/>
          </a:bodyPr>
          <a:lstStyle/>
          <a:p>
            <a:r>
              <a:rPr lang="en-GB" dirty="0">
                <a:latin typeface="Arial" panose="020B0604020202020204" pitchFamily="34" charset="0"/>
                <a:cs typeface="Arial" panose="020B0604020202020204" pitchFamily="34" charset="0"/>
              </a:rPr>
              <a:t>Lecture</a:t>
            </a:r>
            <a:r>
              <a:rPr lang="en-GB" sz="4000" dirty="0">
                <a:latin typeface="Arial" panose="020B0604020202020204" pitchFamily="34" charset="0"/>
                <a:cs typeface="Arial" panose="020B0604020202020204" pitchFamily="34" charset="0"/>
              </a:rPr>
              <a:t> recap</a:t>
            </a:r>
            <a:br>
              <a:rPr lang="en-GB" sz="4000" dirty="0">
                <a:latin typeface="Arial" panose="020B0604020202020204" pitchFamily="34" charset="0"/>
                <a:cs typeface="Arial" panose="020B0604020202020204" pitchFamily="34" charset="0"/>
              </a:rPr>
            </a:br>
            <a:r>
              <a:rPr lang="en-GB" sz="3200" dirty="0">
                <a:latin typeface="Arial" panose="020B0604020202020204" pitchFamily="34" charset="0"/>
                <a:cs typeface="Arial" panose="020B0604020202020204" pitchFamily="34" charset="0"/>
              </a:rPr>
              <a:t>Week 1: </a:t>
            </a:r>
            <a:r>
              <a:rPr lang="en-US" sz="3200" dirty="0">
                <a:latin typeface="Arial" panose="020B0604020202020204" pitchFamily="34" charset="0"/>
                <a:cs typeface="Arial" panose="020B0604020202020204" pitchFamily="34" charset="0"/>
              </a:rPr>
              <a:t>Introduction to SIA in an international </a:t>
            </a:r>
            <a:r>
              <a:rPr lang="en-US" sz="3200" dirty="0" err="1">
                <a:latin typeface="Arial" panose="020B0604020202020204" pitchFamily="34" charset="0"/>
                <a:cs typeface="Arial" panose="020B0604020202020204" pitchFamily="34" charset="0"/>
              </a:rPr>
              <a:t>organisational</a:t>
            </a:r>
            <a:r>
              <a:rPr lang="en-US" sz="3200" dirty="0">
                <a:latin typeface="Arial" panose="020B0604020202020204" pitchFamily="34" charset="0"/>
                <a:cs typeface="Arial" panose="020B0604020202020204" pitchFamily="34" charset="0"/>
              </a:rPr>
              <a:t> context</a:t>
            </a:r>
            <a:endParaRPr lang="en-GB" sz="32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1092531" y="2082142"/>
            <a:ext cx="10751808" cy="4283676"/>
          </a:xfrm>
        </p:spPr>
        <p:txBody>
          <a:bodyPr>
            <a:normAutofit/>
          </a:bodyPr>
          <a:lstStyle/>
          <a:p>
            <a:pPr marL="0" indent="0">
              <a:buNone/>
            </a:pPr>
            <a:r>
              <a:rPr lang="en-US" dirty="0"/>
              <a:t>1. What types of projects do international </a:t>
            </a:r>
            <a:r>
              <a:rPr lang="en-US" dirty="0" err="1"/>
              <a:t>organisations</a:t>
            </a:r>
            <a:r>
              <a:rPr lang="en-US" dirty="0"/>
              <a:t> invest in?</a:t>
            </a:r>
          </a:p>
          <a:p>
            <a:endParaRPr lang="en-US" dirty="0"/>
          </a:p>
          <a:p>
            <a:endParaRPr lang="en-US" dirty="0"/>
          </a:p>
          <a:p>
            <a:endParaRPr lang="en-US" dirty="0"/>
          </a:p>
          <a:p>
            <a:endParaRPr lang="en-US" dirty="0"/>
          </a:p>
          <a:p>
            <a:pPr marL="0" indent="0">
              <a:buNone/>
            </a:pPr>
            <a:r>
              <a:rPr lang="en-US" dirty="0"/>
              <a:t>2. How do these relate to the business environment, industry sector, corporate strategy, value creation model and stakeholder expectations?</a:t>
            </a:r>
            <a:endParaRPr lang="en-GB" dirty="0"/>
          </a:p>
        </p:txBody>
      </p:sp>
      <p:sp>
        <p:nvSpPr>
          <p:cNvPr id="8" name="Content Placeholder 3">
            <a:extLst>
              <a:ext uri="{FF2B5EF4-FFF2-40B4-BE49-F238E27FC236}">
                <a16:creationId xmlns:a16="http://schemas.microsoft.com/office/drawing/2014/main" id="{CAF8CB0C-908E-4DBF-AC37-DCD25D4680A8}"/>
              </a:ext>
            </a:extLst>
          </p:cNvPr>
          <p:cNvSpPr txBox="1">
            <a:spLocks/>
          </p:cNvSpPr>
          <p:nvPr/>
        </p:nvSpPr>
        <p:spPr>
          <a:xfrm>
            <a:off x="1888177" y="2578554"/>
            <a:ext cx="10098401" cy="38856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800" dirty="0">
                <a:solidFill>
                  <a:schemeClr val="accent1">
                    <a:lumMod val="75000"/>
                  </a:schemeClr>
                </a:solidFill>
              </a:rPr>
              <a:t>New product development (NPD)</a:t>
            </a:r>
          </a:p>
          <a:p>
            <a:pPr lvl="1"/>
            <a:r>
              <a:rPr lang="en-US" sz="2800" dirty="0">
                <a:solidFill>
                  <a:schemeClr val="accent1">
                    <a:lumMod val="75000"/>
                  </a:schemeClr>
                </a:solidFill>
              </a:rPr>
              <a:t>Events e.g. theatre, sport, conferences</a:t>
            </a:r>
          </a:p>
          <a:p>
            <a:pPr lvl="1"/>
            <a:r>
              <a:rPr lang="en-US" sz="2800" dirty="0">
                <a:solidFill>
                  <a:schemeClr val="accent1">
                    <a:lumMod val="75000"/>
                  </a:schemeClr>
                </a:solidFill>
              </a:rPr>
              <a:t>New site or relocation</a:t>
            </a:r>
          </a:p>
          <a:p>
            <a:pPr lvl="1"/>
            <a:r>
              <a:rPr lang="en-US" sz="2800" dirty="0">
                <a:solidFill>
                  <a:schemeClr val="accent1">
                    <a:lumMod val="75000"/>
                  </a:schemeClr>
                </a:solidFill>
              </a:rPr>
              <a:t>Business acquisitions etc.</a:t>
            </a:r>
          </a:p>
          <a:p>
            <a:pPr lvl="1"/>
            <a:endParaRPr lang="en-US" sz="2800" dirty="0">
              <a:solidFill>
                <a:schemeClr val="accent1">
                  <a:lumMod val="75000"/>
                </a:schemeClr>
              </a:solidFill>
            </a:endParaRPr>
          </a:p>
          <a:p>
            <a:pPr marL="457200" lvl="1" indent="0">
              <a:buNone/>
            </a:pPr>
            <a:endParaRPr lang="en-US" sz="2800" dirty="0">
              <a:solidFill>
                <a:schemeClr val="accent1">
                  <a:lumMod val="75000"/>
                </a:schemeClr>
              </a:solidFill>
            </a:endParaRPr>
          </a:p>
          <a:p>
            <a:pPr marL="457200" lvl="1" indent="0">
              <a:buNone/>
            </a:pPr>
            <a:endParaRPr lang="en-US" sz="2800" dirty="0">
              <a:solidFill>
                <a:schemeClr val="accent1">
                  <a:lumMod val="75000"/>
                </a:schemeClr>
              </a:solidFill>
            </a:endParaRPr>
          </a:p>
          <a:p>
            <a:pPr lvl="1"/>
            <a:r>
              <a:rPr lang="en-US" sz="2800" dirty="0">
                <a:solidFill>
                  <a:schemeClr val="accent1">
                    <a:lumMod val="75000"/>
                  </a:schemeClr>
                </a:solidFill>
              </a:rPr>
              <a:t>Context makes a huge difference (e.g. project characteristics, stakeholders) </a:t>
            </a:r>
          </a:p>
        </p:txBody>
      </p:sp>
    </p:spTree>
    <p:extLst>
      <p:ext uri="{BB962C8B-B14F-4D97-AF65-F5344CB8AC3E}">
        <p14:creationId xmlns:p14="http://schemas.microsoft.com/office/powerpoint/2010/main" val="82035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4635592" y="629268"/>
            <a:ext cx="7556408" cy="1286160"/>
          </a:xfrm>
        </p:spPr>
        <p:txBody>
          <a:bodyPr anchor="b">
            <a:normAutofit/>
          </a:bodyPr>
          <a:lstStyle/>
          <a:p>
            <a:r>
              <a:rPr lang="en-GB" sz="4000" dirty="0">
                <a:latin typeface="Arial" panose="020B0604020202020204" pitchFamily="34" charset="0"/>
                <a:cs typeface="Arial" panose="020B0604020202020204" pitchFamily="34" charset="0"/>
              </a:rPr>
              <a:t>Seminar Activity – Card game 1.1</a:t>
            </a:r>
          </a:p>
        </p:txBody>
      </p:sp>
      <p:sp>
        <p:nvSpPr>
          <p:cNvPr id="4" name="Content Placeholder 3"/>
          <p:cNvSpPr>
            <a:spLocks noGrp="1"/>
          </p:cNvSpPr>
          <p:nvPr>
            <p:ph idx="1"/>
          </p:nvPr>
        </p:nvSpPr>
        <p:spPr>
          <a:xfrm>
            <a:off x="4965431" y="2438400"/>
            <a:ext cx="6878907" cy="4205286"/>
          </a:xfrm>
        </p:spPr>
        <p:txBody>
          <a:bodyPr>
            <a:normAutofit fontScale="92500" lnSpcReduction="10000"/>
          </a:bodyPr>
          <a:lstStyle/>
          <a:p>
            <a:r>
              <a:rPr lang="en-GB" sz="2400" dirty="0">
                <a:latin typeface="Arial" panose="020B0604020202020204" pitchFamily="34" charset="0"/>
                <a:cs typeface="Arial" panose="020B0604020202020204" pitchFamily="34" charset="0"/>
              </a:rPr>
              <a:t>Card game: It is the way to randomise some different case examples to discuss. Throughout the module, we call it card game.</a:t>
            </a:r>
          </a:p>
          <a:p>
            <a:r>
              <a:rPr lang="en-GB" sz="2400" dirty="0">
                <a:latin typeface="Arial" panose="020B0604020202020204" pitchFamily="34" charset="0"/>
                <a:cs typeface="Arial" panose="020B0604020202020204" pitchFamily="34" charset="0"/>
              </a:rPr>
              <a:t>The card will show the name of a well-known project (google it if it is unfamiliar)</a:t>
            </a:r>
          </a:p>
          <a:p>
            <a:r>
              <a:rPr lang="en-GB" sz="2400" dirty="0">
                <a:latin typeface="Arial" panose="020B0604020202020204" pitchFamily="34" charset="0"/>
                <a:cs typeface="Arial" panose="020B0604020202020204" pitchFamily="34" charset="0"/>
              </a:rPr>
              <a:t>Answer the following questions:</a:t>
            </a:r>
          </a:p>
          <a:p>
            <a:pPr marL="914400" lvl="1" indent="-457200">
              <a:buFont typeface="+mj-lt"/>
              <a:buAutoNum type="arabicPeriod"/>
            </a:pPr>
            <a:r>
              <a:rPr lang="en-GB" dirty="0">
                <a:latin typeface="Arial" panose="020B0604020202020204" pitchFamily="34" charset="0"/>
                <a:cs typeface="Arial" panose="020B0604020202020204" pitchFamily="34" charset="0"/>
              </a:rPr>
              <a:t>What organisation is responsible for it? </a:t>
            </a:r>
          </a:p>
          <a:p>
            <a:pPr marL="914400" lvl="1" indent="-457200">
              <a:buFont typeface="+mj-lt"/>
              <a:buAutoNum type="arabicPeriod"/>
            </a:pPr>
            <a:r>
              <a:rPr lang="en-GB" dirty="0">
                <a:latin typeface="Arial" panose="020B0604020202020204" pitchFamily="34" charset="0"/>
                <a:cs typeface="Arial" panose="020B0604020202020204" pitchFamily="34" charset="0"/>
              </a:rPr>
              <a:t>What is the business model (how do they create value for whom) of that organisation?</a:t>
            </a:r>
          </a:p>
          <a:p>
            <a:pPr marL="914400" lvl="1" indent="-457200">
              <a:buFont typeface="+mj-lt"/>
              <a:buAutoNum type="arabicPeriod"/>
            </a:pPr>
            <a:r>
              <a:rPr lang="en-GB" dirty="0">
                <a:latin typeface="Arial" panose="020B0604020202020204" pitchFamily="34" charset="0"/>
                <a:cs typeface="Arial" panose="020B0604020202020204" pitchFamily="34" charset="0"/>
              </a:rPr>
              <a:t>Who would be the key stakeholders in the project &amp; what would they expect from it?</a:t>
            </a:r>
          </a:p>
          <a:p>
            <a:pPr marL="914400" lvl="1" indent="-457200">
              <a:buFont typeface="+mj-lt"/>
              <a:buAutoNum type="arabicPeriod"/>
            </a:pPr>
            <a:r>
              <a:rPr lang="en-GB" dirty="0">
                <a:latin typeface="Arial" panose="020B0604020202020204" pitchFamily="34" charset="0"/>
                <a:cs typeface="Arial" panose="020B0604020202020204" pitchFamily="34" charset="0"/>
              </a:rPr>
              <a:t>Where might the funding come from for it?</a:t>
            </a:r>
          </a:p>
        </p:txBody>
      </p:sp>
      <p:pic>
        <p:nvPicPr>
          <p:cNvPr id="6" name="Picture 5">
            <a:extLst>
              <a:ext uri="{FF2B5EF4-FFF2-40B4-BE49-F238E27FC236}">
                <a16:creationId xmlns:a16="http://schemas.microsoft.com/office/drawing/2014/main" id="{6A44051D-2120-45B4-9751-F46FAD966E29}"/>
              </a:ext>
            </a:extLst>
          </p:cNvPr>
          <p:cNvPicPr>
            <a:picLocks noChangeAspect="1"/>
          </p:cNvPicPr>
          <p:nvPr/>
        </p:nvPicPr>
        <p:blipFill rotWithShape="1">
          <a:blip r:embed="rId3"/>
          <a:srcRect l="51344" r="708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32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961789A-1EF8-49A6-A571-4D3D8851174B}"/>
              </a:ext>
            </a:extLst>
          </p:cNvPr>
          <p:cNvSpPr>
            <a:spLocks noGrp="1"/>
          </p:cNvSpPr>
          <p:nvPr>
            <p:ph type="ctrTitle"/>
          </p:nvPr>
        </p:nvSpPr>
        <p:spPr>
          <a:xfrm>
            <a:off x="6535755" y="1815320"/>
            <a:ext cx="4805996" cy="4064759"/>
          </a:xfrm>
        </p:spPr>
        <p:txBody>
          <a:bodyPr anchor="t">
            <a:normAutofit/>
          </a:bodyPr>
          <a:lstStyle/>
          <a:p>
            <a:pPr algn="l"/>
            <a:r>
              <a:rPr lang="en-GB" sz="4000" dirty="0">
                <a:solidFill>
                  <a:srgbClr val="000000"/>
                </a:solidFill>
              </a:rPr>
              <a:t>Card  = 8 of clubs</a:t>
            </a:r>
            <a:br>
              <a:rPr lang="en-GB" sz="4000" dirty="0">
                <a:solidFill>
                  <a:srgbClr val="000000"/>
                </a:solidFill>
              </a:rPr>
            </a:br>
            <a:br>
              <a:rPr lang="en-GB" sz="4000" dirty="0">
                <a:solidFill>
                  <a:srgbClr val="000000"/>
                </a:solidFill>
              </a:rPr>
            </a:br>
            <a:r>
              <a:rPr lang="en-GB" sz="4000" dirty="0">
                <a:solidFill>
                  <a:srgbClr val="000000"/>
                </a:solidFill>
              </a:rPr>
              <a:t>Scenario = Formula 1 Grand Prix (Singapore)</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Playing Cards">
            <a:extLst>
              <a:ext uri="{FF2B5EF4-FFF2-40B4-BE49-F238E27FC236}">
                <a16:creationId xmlns:a16="http://schemas.microsoft.com/office/drawing/2014/main" id="{27FFA627-98CD-4470-AA4B-B0B97B8059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4" name="TextBox 3">
            <a:extLst>
              <a:ext uri="{FF2B5EF4-FFF2-40B4-BE49-F238E27FC236}">
                <a16:creationId xmlns:a16="http://schemas.microsoft.com/office/drawing/2014/main" id="{7A1F95DC-89C6-4F8E-B2EB-F5C18F214F76}"/>
              </a:ext>
            </a:extLst>
          </p:cNvPr>
          <p:cNvSpPr txBox="1"/>
          <p:nvPr/>
        </p:nvSpPr>
        <p:spPr>
          <a:xfrm>
            <a:off x="2857502" y="2657470"/>
            <a:ext cx="300037" cy="400110"/>
          </a:xfrm>
          <a:prstGeom prst="rect">
            <a:avLst/>
          </a:prstGeom>
          <a:noFill/>
        </p:spPr>
        <p:txBody>
          <a:bodyPr wrap="square" rtlCol="0">
            <a:spAutoFit/>
          </a:bodyPr>
          <a:lstStyle/>
          <a:p>
            <a:r>
              <a:rPr lang="en-GB" sz="2000" b="1" dirty="0"/>
              <a:t>8</a:t>
            </a:r>
          </a:p>
        </p:txBody>
      </p:sp>
      <p:sp>
        <p:nvSpPr>
          <p:cNvPr id="9" name="TextBox 8">
            <a:extLst>
              <a:ext uri="{FF2B5EF4-FFF2-40B4-BE49-F238E27FC236}">
                <a16:creationId xmlns:a16="http://schemas.microsoft.com/office/drawing/2014/main" id="{D1E7FBD3-B07F-48DE-8428-AA7BA20FF9B2}"/>
              </a:ext>
            </a:extLst>
          </p:cNvPr>
          <p:cNvSpPr txBox="1"/>
          <p:nvPr/>
        </p:nvSpPr>
        <p:spPr>
          <a:xfrm>
            <a:off x="1638299" y="4681548"/>
            <a:ext cx="300037" cy="400110"/>
          </a:xfrm>
          <a:prstGeom prst="rect">
            <a:avLst/>
          </a:prstGeom>
          <a:noFill/>
        </p:spPr>
        <p:txBody>
          <a:bodyPr wrap="square" rtlCol="0">
            <a:spAutoFit/>
          </a:bodyPr>
          <a:lstStyle/>
          <a:p>
            <a:r>
              <a:rPr lang="en-GB" sz="2000" b="1" dirty="0"/>
              <a:t>8</a:t>
            </a:r>
          </a:p>
        </p:txBody>
      </p:sp>
    </p:spTree>
    <p:extLst>
      <p:ext uri="{BB962C8B-B14F-4D97-AF65-F5344CB8AC3E}">
        <p14:creationId xmlns:p14="http://schemas.microsoft.com/office/powerpoint/2010/main" val="1247687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44384" y="0"/>
            <a:ext cx="11503231" cy="1116404"/>
          </a:xfrm>
        </p:spPr>
        <p:txBody>
          <a:bodyPr anchor="b">
            <a:normAutofit/>
          </a:bodyPr>
          <a:lstStyle/>
          <a:p>
            <a:r>
              <a:rPr lang="en-GB" dirty="0">
                <a:solidFill>
                  <a:srgbClr val="000000"/>
                </a:solidFill>
              </a:rPr>
              <a:t>Card game </a:t>
            </a:r>
            <a:r>
              <a:rPr lang="fr-FR" dirty="0">
                <a:cs typeface="Arial" panose="020B0604020202020204" pitchFamily="34" charset="0"/>
              </a:rPr>
              <a:t>1.1: Formula 1 Grand Prix (Singapore)</a:t>
            </a:r>
            <a:endParaRPr lang="en-GB" dirty="0">
              <a:cs typeface="Arial" panose="020B0604020202020204" pitchFamily="34" charset="0"/>
            </a:endParaRPr>
          </a:p>
        </p:txBody>
      </p:sp>
      <p:sp>
        <p:nvSpPr>
          <p:cNvPr id="11" name="Content Placeholder 2">
            <a:extLst>
              <a:ext uri="{FF2B5EF4-FFF2-40B4-BE49-F238E27FC236}">
                <a16:creationId xmlns:a16="http://schemas.microsoft.com/office/drawing/2014/main" id="{66EE0B65-CB67-4780-A57D-25727BDE3306}"/>
              </a:ext>
            </a:extLst>
          </p:cNvPr>
          <p:cNvSpPr txBox="1">
            <a:spLocks/>
          </p:cNvSpPr>
          <p:nvPr/>
        </p:nvSpPr>
        <p:spPr>
          <a:xfrm>
            <a:off x="-284205" y="586160"/>
            <a:ext cx="12476205" cy="605481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2400" dirty="0">
              <a:solidFill>
                <a:srgbClr val="000000"/>
              </a:solidFill>
            </a:endParaRPr>
          </a:p>
        </p:txBody>
      </p:sp>
      <p:pic>
        <p:nvPicPr>
          <p:cNvPr id="12" name="Picture 11">
            <a:extLst>
              <a:ext uri="{FF2B5EF4-FFF2-40B4-BE49-F238E27FC236}">
                <a16:creationId xmlns:a16="http://schemas.microsoft.com/office/drawing/2014/main" id="{116FCE50-E87B-4789-9596-1170B4A6C376}"/>
              </a:ext>
            </a:extLst>
          </p:cNvPr>
          <p:cNvPicPr>
            <a:picLocks noChangeAspect="1"/>
          </p:cNvPicPr>
          <p:nvPr/>
        </p:nvPicPr>
        <p:blipFill>
          <a:blip r:embed="rId3"/>
          <a:stretch>
            <a:fillRect/>
          </a:stretch>
        </p:blipFill>
        <p:spPr>
          <a:xfrm>
            <a:off x="440349" y="1199205"/>
            <a:ext cx="5848651" cy="5264421"/>
          </a:xfrm>
          <a:prstGeom prst="rect">
            <a:avLst/>
          </a:prstGeom>
        </p:spPr>
      </p:pic>
      <p:sp>
        <p:nvSpPr>
          <p:cNvPr id="13" name="Content Placeholder 2">
            <a:extLst>
              <a:ext uri="{FF2B5EF4-FFF2-40B4-BE49-F238E27FC236}">
                <a16:creationId xmlns:a16="http://schemas.microsoft.com/office/drawing/2014/main" id="{0AF1BBD5-280C-4A8E-B000-76576FBB7284}"/>
              </a:ext>
            </a:extLst>
          </p:cNvPr>
          <p:cNvSpPr>
            <a:spLocks noGrp="1"/>
          </p:cNvSpPr>
          <p:nvPr>
            <p:ph idx="1"/>
          </p:nvPr>
        </p:nvSpPr>
        <p:spPr>
          <a:xfrm>
            <a:off x="6289000" y="1601534"/>
            <a:ext cx="5612568" cy="5196101"/>
          </a:xfrm>
        </p:spPr>
        <p:txBody>
          <a:bodyPr>
            <a:normAutofit/>
          </a:bodyPr>
          <a:lstStyle/>
          <a:p>
            <a:pPr marL="457200" indent="-457200">
              <a:buFont typeface="+mj-lt"/>
              <a:buAutoNum type="arabicPeriod"/>
            </a:pPr>
            <a:r>
              <a:rPr lang="en-US" sz="2000" dirty="0"/>
              <a:t>What </a:t>
            </a:r>
            <a:r>
              <a:rPr lang="en-US" sz="2000" dirty="0" err="1"/>
              <a:t>organisation</a:t>
            </a:r>
            <a:r>
              <a:rPr lang="en-US" sz="2000" dirty="0"/>
              <a:t> is responsible for it?</a:t>
            </a:r>
          </a:p>
          <a:p>
            <a:pPr marL="457200" indent="-457200">
              <a:buFont typeface="+mj-lt"/>
              <a:buAutoNum type="arabicPeriod"/>
            </a:pPr>
            <a:endParaRPr lang="en-US" sz="2000" dirty="0"/>
          </a:p>
          <a:p>
            <a:pPr marL="457200" indent="-457200">
              <a:buFont typeface="+mj-lt"/>
              <a:buAutoNum type="arabicPeriod"/>
            </a:pPr>
            <a:r>
              <a:rPr lang="en-US" sz="2000" dirty="0"/>
              <a:t>What is the business model (how do they create value for whom) of that </a:t>
            </a:r>
            <a:r>
              <a:rPr lang="en-US" sz="2000" dirty="0" err="1"/>
              <a:t>organisation</a:t>
            </a:r>
            <a:r>
              <a:rPr lang="en-US" sz="2000" dirty="0"/>
              <a:t>?</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Who would be the key stakeholders in the project &amp; what would they expect from it?</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r>
              <a:rPr lang="en-US" sz="2000" dirty="0"/>
              <a:t>Where might the funding come from for it?</a:t>
            </a:r>
          </a:p>
          <a:p>
            <a:pPr marL="0" indent="0">
              <a:buNone/>
            </a:pPr>
            <a:endParaRPr lang="en-US" sz="2000" dirty="0"/>
          </a:p>
        </p:txBody>
      </p:sp>
      <p:sp>
        <p:nvSpPr>
          <p:cNvPr id="14" name="Content Placeholder 2">
            <a:extLst>
              <a:ext uri="{FF2B5EF4-FFF2-40B4-BE49-F238E27FC236}">
                <a16:creationId xmlns:a16="http://schemas.microsoft.com/office/drawing/2014/main" id="{94B331A2-A30B-429F-B400-B8756D21756E}"/>
              </a:ext>
            </a:extLst>
          </p:cNvPr>
          <p:cNvSpPr txBox="1">
            <a:spLocks/>
          </p:cNvSpPr>
          <p:nvPr/>
        </p:nvSpPr>
        <p:spPr>
          <a:xfrm>
            <a:off x="6748398" y="1594051"/>
            <a:ext cx="5612568" cy="5196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endParaRPr lang="en-US" sz="2000" dirty="0">
              <a:solidFill>
                <a:schemeClr val="accent1"/>
              </a:solidFill>
            </a:endParaRPr>
          </a:p>
          <a:p>
            <a:pPr marL="0" indent="0">
              <a:buNone/>
            </a:pPr>
            <a:r>
              <a:rPr lang="en-US" sz="2000" dirty="0">
                <a:solidFill>
                  <a:schemeClr val="accent1"/>
                </a:solidFill>
              </a:rPr>
              <a:t>Formula One Group</a:t>
            </a:r>
          </a:p>
          <a:p>
            <a:pPr marL="0" indent="0">
              <a:buNone/>
            </a:pPr>
            <a:endParaRPr lang="en-US" sz="2000" dirty="0">
              <a:solidFill>
                <a:schemeClr val="accent1"/>
              </a:solidFill>
            </a:endParaRPr>
          </a:p>
          <a:p>
            <a:pPr marL="457200" indent="-457200">
              <a:buFont typeface="+mj-lt"/>
              <a:buAutoNum type="arabicPeriod"/>
            </a:pPr>
            <a:endParaRPr lang="en-US" sz="2000" dirty="0">
              <a:solidFill>
                <a:schemeClr val="accent1"/>
              </a:solidFill>
            </a:endParaRPr>
          </a:p>
          <a:p>
            <a:pPr marL="0" indent="0">
              <a:buNone/>
            </a:pPr>
            <a:r>
              <a:rPr lang="en-US" sz="2000" dirty="0">
                <a:solidFill>
                  <a:schemeClr val="accent1"/>
                </a:solidFill>
              </a:rPr>
              <a:t>By running the most prestigious motor car event worldwide</a:t>
            </a:r>
          </a:p>
          <a:p>
            <a:pPr marL="0" indent="0">
              <a:buNone/>
            </a:pPr>
            <a:endParaRPr lang="en-US" sz="2000" dirty="0">
              <a:solidFill>
                <a:schemeClr val="accent1"/>
              </a:solidFill>
            </a:endParaRPr>
          </a:p>
          <a:p>
            <a:pPr marL="0" indent="0">
              <a:buNone/>
            </a:pPr>
            <a:endParaRPr lang="en-US" sz="2000" dirty="0">
              <a:solidFill>
                <a:schemeClr val="accent1"/>
              </a:solidFill>
            </a:endParaRPr>
          </a:p>
          <a:p>
            <a:pPr marL="0" indent="0">
              <a:buNone/>
            </a:pPr>
            <a:r>
              <a:rPr lang="en-US" sz="2000" dirty="0">
                <a:solidFill>
                  <a:schemeClr val="accent1"/>
                </a:solidFill>
              </a:rPr>
              <a:t>Investors (profit), car manufactures (branding),</a:t>
            </a:r>
            <a:br>
              <a:rPr lang="en-US" sz="2000" dirty="0">
                <a:solidFill>
                  <a:schemeClr val="accent1"/>
                </a:solidFill>
              </a:rPr>
            </a:br>
            <a:r>
              <a:rPr lang="en-US" sz="2000" dirty="0">
                <a:solidFill>
                  <a:schemeClr val="accent1"/>
                </a:solidFill>
              </a:rPr>
              <a:t>developers (promote real estates around the circuit) etc.   </a:t>
            </a:r>
          </a:p>
          <a:p>
            <a:pPr marL="457200" indent="-457200">
              <a:buFont typeface="+mj-lt"/>
              <a:buAutoNum type="arabicPeriod"/>
            </a:pPr>
            <a:endParaRPr lang="en-US" sz="2000" dirty="0">
              <a:solidFill>
                <a:schemeClr val="accent1"/>
              </a:solidFill>
            </a:endParaRPr>
          </a:p>
          <a:p>
            <a:pPr marL="0" indent="0">
              <a:buFont typeface="Arial" panose="020B0604020202020204" pitchFamily="34" charset="0"/>
              <a:buNone/>
            </a:pPr>
            <a:r>
              <a:rPr lang="en-US" sz="2000" dirty="0">
                <a:solidFill>
                  <a:schemeClr val="accent1"/>
                </a:solidFill>
              </a:rPr>
              <a:t>Sponsors, motorsport fans etc.</a:t>
            </a:r>
          </a:p>
        </p:txBody>
      </p:sp>
    </p:spTree>
    <p:extLst>
      <p:ext uri="{BB962C8B-B14F-4D97-AF65-F5344CB8AC3E}">
        <p14:creationId xmlns:p14="http://schemas.microsoft.com/office/powerpoint/2010/main" val="278205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753</Words>
  <Application>Microsoft Office PowerPoint</Application>
  <PresentationFormat>Widescreen</PresentationFormat>
  <Paragraphs>97</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 Light</vt:lpstr>
      <vt:lpstr>Arial</vt:lpstr>
      <vt:lpstr>Roboto</vt:lpstr>
      <vt:lpstr>Calibri</vt:lpstr>
      <vt:lpstr>Office Theme</vt:lpstr>
      <vt:lpstr>Protocol for strategic investment appraisal (SIA) on campus</vt:lpstr>
      <vt:lpstr>Welcome to strategic investment appraisal (SIA) seminar</vt:lpstr>
      <vt:lpstr>Session plan</vt:lpstr>
      <vt:lpstr>Seminar Activity – ice breaker 1  Name: Ilayda Nemlioglu  Background: short info about me    </vt:lpstr>
      <vt:lpstr>Seminar Activity – ice breaker 2 Pick one of these 2 Qs to share your hopes and fears for the module: Q1 What are you most looking forward to in this module and why? Q2 What do you feel less confident with in this module and why?</vt:lpstr>
      <vt:lpstr>Lecture recap Week 1: Introduction to SIA in an international organisational context</vt:lpstr>
      <vt:lpstr>Seminar Activity – Card game 1.1</vt:lpstr>
      <vt:lpstr>Card  = 8 of clubs  Scenario = Formula 1 Grand Prix (Singapore)</vt:lpstr>
      <vt:lpstr>Card game 1.1: Formula 1 Grand Prix (Singapore)</vt:lpstr>
      <vt:lpstr>Card game 1.2 - Attempt this on your own after seminar 1 (to share your answers next week in seminar 2)  Card = 5 of diamonds  Scenario = Tesla Model 3 (new product - electric car) </vt:lpstr>
      <vt:lpstr>Worksheet activity</vt:lpstr>
      <vt:lpstr>For the next seminar session</vt:lpstr>
      <vt:lpstr>Any questions?  (on activities or the assessment 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Activity – ice breaker Pick one of these Qs to introduce yourself to the rest of the class &amp; your tutor: Q1 Where were you born &amp; what is special about that place? Q2 What degree did you study at UG &amp; which subjects or modules did you like best? Q3 What is your favourite colour or football team and why? Q4 What is your favourite food to eat or cook and what does it remind you of?</dc:title>
  <dc:creator>Elaine Harris</dc:creator>
  <cp:lastModifiedBy>Dumebi Konwea</cp:lastModifiedBy>
  <cp:revision>17</cp:revision>
  <cp:lastPrinted>2020-12-04T16:08:13Z</cp:lastPrinted>
  <dcterms:created xsi:type="dcterms:W3CDTF">2020-12-04T16:05:05Z</dcterms:created>
  <dcterms:modified xsi:type="dcterms:W3CDTF">2025-07-03T23:27:37Z</dcterms:modified>
</cp:coreProperties>
</file>