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91" r:id="rId2"/>
    <p:sldId id="292" r:id="rId3"/>
    <p:sldId id="345" r:id="rId4"/>
    <p:sldId id="293" r:id="rId5"/>
    <p:sldId id="282" r:id="rId6"/>
    <p:sldId id="281" r:id="rId7"/>
    <p:sldId id="290" r:id="rId8"/>
    <p:sldId id="286" r:id="rId9"/>
    <p:sldId id="340" r:id="rId10"/>
    <p:sldId id="341" r:id="rId11"/>
    <p:sldId id="344" r:id="rId12"/>
    <p:sldId id="346" r:id="rId13"/>
    <p:sldId id="284" r:id="rId14"/>
    <p:sldId id="342" r:id="rId15"/>
  </p:sldIdLst>
  <p:sldSz cx="12192000" cy="6858000"/>
  <p:notesSz cx="6797675" cy="9926638"/>
  <p:embeddedFontLst>
    <p:embeddedFont>
      <p:font typeface="Open Sans" panose="020B0606030504020204" pitchFamily="34"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251" autoAdjust="0"/>
  </p:normalViewPr>
  <p:slideViewPr>
    <p:cSldViewPr snapToGrid="0">
      <p:cViewPr varScale="1">
        <p:scale>
          <a:sx n="66" d="100"/>
          <a:sy n="66" d="100"/>
        </p:scale>
        <p:origin x="36" y="36"/>
      </p:cViewPr>
      <p:guideLst/>
    </p:cSldViewPr>
  </p:slideViewPr>
  <p:notesTextViewPr>
    <p:cViewPr>
      <p:scale>
        <a:sx n="1" d="1"/>
        <a:sy n="1" d="1"/>
      </p:scale>
      <p:origin x="0" y="0"/>
    </p:cViewPr>
  </p:notesTextViewPr>
  <p:sorterViewPr>
    <p:cViewPr>
      <p:scale>
        <a:sx n="100" d="100"/>
        <a:sy n="100" d="100"/>
      </p:scale>
      <p:origin x="0" y="-12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46BC08-5960-4350-A8CE-1CC4C1278527}"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GB"/>
        </a:p>
      </dgm:t>
    </dgm:pt>
    <dgm:pt modelId="{A1568120-AFD9-4A90-B498-6CE459F33E0E}">
      <dgm:prSet phldrT="[Text]"/>
      <dgm:spPr/>
      <dgm:t>
        <a:bodyPr/>
        <a:lstStyle/>
        <a:p>
          <a:r>
            <a:rPr lang="en-GB" dirty="0"/>
            <a:t>SIA context</a:t>
          </a:r>
        </a:p>
      </dgm:t>
    </dgm:pt>
    <dgm:pt modelId="{CADD875A-03A4-41AC-A3C4-87AB8F579830}" type="parTrans" cxnId="{6D9176B7-89D1-4CF2-A84C-CDADE67261A6}">
      <dgm:prSet/>
      <dgm:spPr/>
      <dgm:t>
        <a:bodyPr/>
        <a:lstStyle/>
        <a:p>
          <a:endParaRPr lang="en-GB"/>
        </a:p>
      </dgm:t>
    </dgm:pt>
    <dgm:pt modelId="{BFDA8E2E-F61F-4FE9-89F8-0915E773C56F}" type="sibTrans" cxnId="{6D9176B7-89D1-4CF2-A84C-CDADE67261A6}">
      <dgm:prSet/>
      <dgm:spPr/>
      <dgm:t>
        <a:bodyPr/>
        <a:lstStyle/>
        <a:p>
          <a:endParaRPr lang="en-GB"/>
        </a:p>
      </dgm:t>
    </dgm:pt>
    <dgm:pt modelId="{1346C154-F3C2-47EE-88EE-3502688CBBE9}">
      <dgm:prSet phldrT="[Text]"/>
      <dgm:spPr/>
      <dgm:t>
        <a:bodyPr/>
        <a:lstStyle/>
        <a:p>
          <a:r>
            <a:rPr lang="en-GB" dirty="0"/>
            <a:t>Business Model</a:t>
          </a:r>
        </a:p>
      </dgm:t>
    </dgm:pt>
    <dgm:pt modelId="{83C7C1C6-B4A7-4C11-8436-0069662C1E03}" type="parTrans" cxnId="{A809E4BB-2A3A-43A5-B626-89CA909DC92A}">
      <dgm:prSet/>
      <dgm:spPr/>
      <dgm:t>
        <a:bodyPr/>
        <a:lstStyle/>
        <a:p>
          <a:endParaRPr lang="en-GB"/>
        </a:p>
      </dgm:t>
    </dgm:pt>
    <dgm:pt modelId="{2F183A43-8064-4D8F-8A87-A49CE0B26571}" type="sibTrans" cxnId="{A809E4BB-2A3A-43A5-B626-89CA909DC92A}">
      <dgm:prSet/>
      <dgm:spPr/>
      <dgm:t>
        <a:bodyPr/>
        <a:lstStyle/>
        <a:p>
          <a:endParaRPr lang="en-GB"/>
        </a:p>
      </dgm:t>
    </dgm:pt>
    <dgm:pt modelId="{CF3FA1FD-F160-4261-933A-0AC0BCCEFEE5}">
      <dgm:prSet phldrT="[Text]"/>
      <dgm:spPr/>
      <dgm:t>
        <a:bodyPr/>
        <a:lstStyle/>
        <a:p>
          <a:r>
            <a:rPr lang="en-GB" dirty="0"/>
            <a:t>Business ownership/ history</a:t>
          </a:r>
        </a:p>
      </dgm:t>
    </dgm:pt>
    <dgm:pt modelId="{E8B48D9A-C914-4F6B-A583-C8D98528D5D2}" type="parTrans" cxnId="{E05C94FD-8E52-43D5-BA13-2B925B7F0972}">
      <dgm:prSet/>
      <dgm:spPr/>
      <dgm:t>
        <a:bodyPr/>
        <a:lstStyle/>
        <a:p>
          <a:endParaRPr lang="en-GB"/>
        </a:p>
      </dgm:t>
    </dgm:pt>
    <dgm:pt modelId="{EF79896F-50D8-49FE-A6D1-C6C11EFBDD74}" type="sibTrans" cxnId="{E05C94FD-8E52-43D5-BA13-2B925B7F0972}">
      <dgm:prSet/>
      <dgm:spPr/>
      <dgm:t>
        <a:bodyPr/>
        <a:lstStyle/>
        <a:p>
          <a:endParaRPr lang="en-GB"/>
        </a:p>
      </dgm:t>
    </dgm:pt>
    <dgm:pt modelId="{1BB7924A-6122-493E-87AA-9129F2529A3C}">
      <dgm:prSet phldrT="[Text]"/>
      <dgm:spPr/>
      <dgm:t>
        <a:bodyPr/>
        <a:lstStyle/>
        <a:p>
          <a:r>
            <a:rPr lang="en-GB" dirty="0"/>
            <a:t>Market/ trading conditions</a:t>
          </a:r>
        </a:p>
      </dgm:t>
    </dgm:pt>
    <dgm:pt modelId="{9A916E8C-A549-43C8-9409-3764DBFCD243}" type="parTrans" cxnId="{C04CB7E8-9E88-4D81-BC3D-BECE1BA70E28}">
      <dgm:prSet/>
      <dgm:spPr/>
      <dgm:t>
        <a:bodyPr/>
        <a:lstStyle/>
        <a:p>
          <a:endParaRPr lang="en-GB"/>
        </a:p>
      </dgm:t>
    </dgm:pt>
    <dgm:pt modelId="{AE1B528D-761B-4EA4-980C-CFFD1A01A25D}" type="sibTrans" cxnId="{C04CB7E8-9E88-4D81-BC3D-BECE1BA70E28}">
      <dgm:prSet/>
      <dgm:spPr/>
      <dgm:t>
        <a:bodyPr/>
        <a:lstStyle/>
        <a:p>
          <a:endParaRPr lang="en-GB"/>
        </a:p>
      </dgm:t>
    </dgm:pt>
    <dgm:pt modelId="{29334062-E366-458F-85FC-5395BF6A0157}">
      <dgm:prSet phldrT="[Text]"/>
      <dgm:spPr/>
      <dgm:t>
        <a:bodyPr/>
        <a:lstStyle/>
        <a:p>
          <a:r>
            <a:rPr lang="en-GB" dirty="0"/>
            <a:t>Industry norms/ benchmarks</a:t>
          </a:r>
        </a:p>
      </dgm:t>
    </dgm:pt>
    <dgm:pt modelId="{B9E72E54-7494-4AE1-AE8C-A0914B6C342F}" type="parTrans" cxnId="{105D1818-5D0F-40D1-8091-CB2949AA6E3E}">
      <dgm:prSet/>
      <dgm:spPr/>
      <dgm:t>
        <a:bodyPr/>
        <a:lstStyle/>
        <a:p>
          <a:endParaRPr lang="en-GB"/>
        </a:p>
      </dgm:t>
    </dgm:pt>
    <dgm:pt modelId="{E473F562-86EA-4363-8535-F976CB2028BA}" type="sibTrans" cxnId="{105D1818-5D0F-40D1-8091-CB2949AA6E3E}">
      <dgm:prSet/>
      <dgm:spPr/>
      <dgm:t>
        <a:bodyPr/>
        <a:lstStyle/>
        <a:p>
          <a:endParaRPr lang="en-GB"/>
        </a:p>
      </dgm:t>
    </dgm:pt>
    <dgm:pt modelId="{DB9495E1-2E0A-422E-A491-CEB86CF658C8}" type="pres">
      <dgm:prSet presAssocID="{0246BC08-5960-4350-A8CE-1CC4C1278527}" presName="Name0" presStyleCnt="0">
        <dgm:presLayoutVars>
          <dgm:chMax val="1"/>
          <dgm:dir/>
          <dgm:animLvl val="ctr"/>
          <dgm:resizeHandles val="exact"/>
        </dgm:presLayoutVars>
      </dgm:prSet>
      <dgm:spPr/>
    </dgm:pt>
    <dgm:pt modelId="{3A9DD438-0E35-4362-8724-5AC9A100D258}" type="pres">
      <dgm:prSet presAssocID="{A1568120-AFD9-4A90-B498-6CE459F33E0E}" presName="centerShape" presStyleLbl="node0" presStyleIdx="0" presStyleCnt="1"/>
      <dgm:spPr/>
    </dgm:pt>
    <dgm:pt modelId="{E1316474-B29D-4DDC-A3DC-5F404B169DC4}" type="pres">
      <dgm:prSet presAssocID="{1346C154-F3C2-47EE-88EE-3502688CBBE9}" presName="node" presStyleLbl="node1" presStyleIdx="0" presStyleCnt="4">
        <dgm:presLayoutVars>
          <dgm:bulletEnabled val="1"/>
        </dgm:presLayoutVars>
      </dgm:prSet>
      <dgm:spPr/>
    </dgm:pt>
    <dgm:pt modelId="{49AD8F32-E9C0-481E-BE05-09B5E1055DAD}" type="pres">
      <dgm:prSet presAssocID="{1346C154-F3C2-47EE-88EE-3502688CBBE9}" presName="dummy" presStyleCnt="0"/>
      <dgm:spPr/>
    </dgm:pt>
    <dgm:pt modelId="{05BD0C83-D818-440A-B7E3-B0D2ACECB0BE}" type="pres">
      <dgm:prSet presAssocID="{2F183A43-8064-4D8F-8A87-A49CE0B26571}" presName="sibTrans" presStyleLbl="sibTrans2D1" presStyleIdx="0" presStyleCnt="4"/>
      <dgm:spPr/>
    </dgm:pt>
    <dgm:pt modelId="{AB79894E-65CF-4D5E-942C-C661C8588C94}" type="pres">
      <dgm:prSet presAssocID="{CF3FA1FD-F160-4261-933A-0AC0BCCEFEE5}" presName="node" presStyleLbl="node1" presStyleIdx="1" presStyleCnt="4">
        <dgm:presLayoutVars>
          <dgm:bulletEnabled val="1"/>
        </dgm:presLayoutVars>
      </dgm:prSet>
      <dgm:spPr/>
    </dgm:pt>
    <dgm:pt modelId="{FBBA10B5-0AFD-4289-8C24-9414B7F1D530}" type="pres">
      <dgm:prSet presAssocID="{CF3FA1FD-F160-4261-933A-0AC0BCCEFEE5}" presName="dummy" presStyleCnt="0"/>
      <dgm:spPr/>
    </dgm:pt>
    <dgm:pt modelId="{3989D68C-8337-42ED-94C3-A214E450E43B}" type="pres">
      <dgm:prSet presAssocID="{EF79896F-50D8-49FE-A6D1-C6C11EFBDD74}" presName="sibTrans" presStyleLbl="sibTrans2D1" presStyleIdx="1" presStyleCnt="4"/>
      <dgm:spPr/>
    </dgm:pt>
    <dgm:pt modelId="{174A23AF-CB38-4401-8365-09003D83EA85}" type="pres">
      <dgm:prSet presAssocID="{1BB7924A-6122-493E-87AA-9129F2529A3C}" presName="node" presStyleLbl="node1" presStyleIdx="2" presStyleCnt="4">
        <dgm:presLayoutVars>
          <dgm:bulletEnabled val="1"/>
        </dgm:presLayoutVars>
      </dgm:prSet>
      <dgm:spPr/>
    </dgm:pt>
    <dgm:pt modelId="{DB7F33CC-D53A-45D2-96FA-AF38CE26E33C}" type="pres">
      <dgm:prSet presAssocID="{1BB7924A-6122-493E-87AA-9129F2529A3C}" presName="dummy" presStyleCnt="0"/>
      <dgm:spPr/>
    </dgm:pt>
    <dgm:pt modelId="{AC3FBFA1-53E7-4872-86F4-5AA8C46EB409}" type="pres">
      <dgm:prSet presAssocID="{AE1B528D-761B-4EA4-980C-CFFD1A01A25D}" presName="sibTrans" presStyleLbl="sibTrans2D1" presStyleIdx="2" presStyleCnt="4"/>
      <dgm:spPr/>
    </dgm:pt>
    <dgm:pt modelId="{67938547-5475-41C3-B8BE-E722EB3C75A9}" type="pres">
      <dgm:prSet presAssocID="{29334062-E366-458F-85FC-5395BF6A0157}" presName="node" presStyleLbl="node1" presStyleIdx="3" presStyleCnt="4">
        <dgm:presLayoutVars>
          <dgm:bulletEnabled val="1"/>
        </dgm:presLayoutVars>
      </dgm:prSet>
      <dgm:spPr/>
    </dgm:pt>
    <dgm:pt modelId="{59940B64-ED15-47B7-99E3-B4729ED39191}" type="pres">
      <dgm:prSet presAssocID="{29334062-E366-458F-85FC-5395BF6A0157}" presName="dummy" presStyleCnt="0"/>
      <dgm:spPr/>
    </dgm:pt>
    <dgm:pt modelId="{C9DB21CC-2574-4B32-A484-82E4C3C7DC05}" type="pres">
      <dgm:prSet presAssocID="{E473F562-86EA-4363-8535-F976CB2028BA}" presName="sibTrans" presStyleLbl="sibTrans2D1" presStyleIdx="3" presStyleCnt="4" custLinFactNeighborX="1462" custLinFactNeighborY="2329"/>
      <dgm:spPr/>
    </dgm:pt>
  </dgm:ptLst>
  <dgm:cxnLst>
    <dgm:cxn modelId="{105D1818-5D0F-40D1-8091-CB2949AA6E3E}" srcId="{A1568120-AFD9-4A90-B498-6CE459F33E0E}" destId="{29334062-E366-458F-85FC-5395BF6A0157}" srcOrd="3" destOrd="0" parTransId="{B9E72E54-7494-4AE1-AE8C-A0914B6C342F}" sibTransId="{E473F562-86EA-4363-8535-F976CB2028BA}"/>
    <dgm:cxn modelId="{2101DC2B-CE60-464C-99AB-7506DF380B21}" type="presOf" srcId="{EF79896F-50D8-49FE-A6D1-C6C11EFBDD74}" destId="{3989D68C-8337-42ED-94C3-A214E450E43B}" srcOrd="0" destOrd="0" presId="urn:microsoft.com/office/officeart/2005/8/layout/radial6"/>
    <dgm:cxn modelId="{B1942537-30DE-4E71-977B-7A8A61EF2DB4}" type="presOf" srcId="{1BB7924A-6122-493E-87AA-9129F2529A3C}" destId="{174A23AF-CB38-4401-8365-09003D83EA85}" srcOrd="0" destOrd="0" presId="urn:microsoft.com/office/officeart/2005/8/layout/radial6"/>
    <dgm:cxn modelId="{F3BFE94E-3D29-4900-9762-A2E5F10DE1C8}" type="presOf" srcId="{CF3FA1FD-F160-4261-933A-0AC0BCCEFEE5}" destId="{AB79894E-65CF-4D5E-942C-C661C8588C94}" srcOrd="0" destOrd="0" presId="urn:microsoft.com/office/officeart/2005/8/layout/radial6"/>
    <dgm:cxn modelId="{B62B4073-9968-4A69-AAA7-D1BDD43B7715}" type="presOf" srcId="{0246BC08-5960-4350-A8CE-1CC4C1278527}" destId="{DB9495E1-2E0A-422E-A491-CEB86CF658C8}" srcOrd="0" destOrd="0" presId="urn:microsoft.com/office/officeart/2005/8/layout/radial6"/>
    <dgm:cxn modelId="{4ADC9559-57F4-4576-9A0B-76303DE0DC16}" type="presOf" srcId="{1346C154-F3C2-47EE-88EE-3502688CBBE9}" destId="{E1316474-B29D-4DDC-A3DC-5F404B169DC4}" srcOrd="0" destOrd="0" presId="urn:microsoft.com/office/officeart/2005/8/layout/radial6"/>
    <dgm:cxn modelId="{A25BFF88-BBED-42E6-89E7-32939F692DF3}" type="presOf" srcId="{2F183A43-8064-4D8F-8A87-A49CE0B26571}" destId="{05BD0C83-D818-440A-B7E3-B0D2ACECB0BE}" srcOrd="0" destOrd="0" presId="urn:microsoft.com/office/officeart/2005/8/layout/radial6"/>
    <dgm:cxn modelId="{3792BB96-8593-486A-95B1-C174ADBA7FF0}" type="presOf" srcId="{AE1B528D-761B-4EA4-980C-CFFD1A01A25D}" destId="{AC3FBFA1-53E7-4872-86F4-5AA8C46EB409}" srcOrd="0" destOrd="0" presId="urn:microsoft.com/office/officeart/2005/8/layout/radial6"/>
    <dgm:cxn modelId="{26E1E6A1-7BFE-4AE9-8086-3DB85F4208D8}" type="presOf" srcId="{29334062-E366-458F-85FC-5395BF6A0157}" destId="{67938547-5475-41C3-B8BE-E722EB3C75A9}" srcOrd="0" destOrd="0" presId="urn:microsoft.com/office/officeart/2005/8/layout/radial6"/>
    <dgm:cxn modelId="{6D9176B7-89D1-4CF2-A84C-CDADE67261A6}" srcId="{0246BC08-5960-4350-A8CE-1CC4C1278527}" destId="{A1568120-AFD9-4A90-B498-6CE459F33E0E}" srcOrd="0" destOrd="0" parTransId="{CADD875A-03A4-41AC-A3C4-87AB8F579830}" sibTransId="{BFDA8E2E-F61F-4FE9-89F8-0915E773C56F}"/>
    <dgm:cxn modelId="{A809E4BB-2A3A-43A5-B626-89CA909DC92A}" srcId="{A1568120-AFD9-4A90-B498-6CE459F33E0E}" destId="{1346C154-F3C2-47EE-88EE-3502688CBBE9}" srcOrd="0" destOrd="0" parTransId="{83C7C1C6-B4A7-4C11-8436-0069662C1E03}" sibTransId="{2F183A43-8064-4D8F-8A87-A49CE0B26571}"/>
    <dgm:cxn modelId="{C04CB7E8-9E88-4D81-BC3D-BECE1BA70E28}" srcId="{A1568120-AFD9-4A90-B498-6CE459F33E0E}" destId="{1BB7924A-6122-493E-87AA-9129F2529A3C}" srcOrd="2" destOrd="0" parTransId="{9A916E8C-A549-43C8-9409-3764DBFCD243}" sibTransId="{AE1B528D-761B-4EA4-980C-CFFD1A01A25D}"/>
    <dgm:cxn modelId="{153084ED-59F7-4A57-B280-C85C2CA687A1}" type="presOf" srcId="{A1568120-AFD9-4A90-B498-6CE459F33E0E}" destId="{3A9DD438-0E35-4362-8724-5AC9A100D258}" srcOrd="0" destOrd="0" presId="urn:microsoft.com/office/officeart/2005/8/layout/radial6"/>
    <dgm:cxn modelId="{C518CEEF-F075-4D8B-9E76-36596E2C1962}" type="presOf" srcId="{E473F562-86EA-4363-8535-F976CB2028BA}" destId="{C9DB21CC-2574-4B32-A484-82E4C3C7DC05}" srcOrd="0" destOrd="0" presId="urn:microsoft.com/office/officeart/2005/8/layout/radial6"/>
    <dgm:cxn modelId="{E05C94FD-8E52-43D5-BA13-2B925B7F0972}" srcId="{A1568120-AFD9-4A90-B498-6CE459F33E0E}" destId="{CF3FA1FD-F160-4261-933A-0AC0BCCEFEE5}" srcOrd="1" destOrd="0" parTransId="{E8B48D9A-C914-4F6B-A583-C8D98528D5D2}" sibTransId="{EF79896F-50D8-49FE-A6D1-C6C11EFBDD74}"/>
    <dgm:cxn modelId="{3657930E-8ED1-499B-83D3-797750AC14B1}" type="presParOf" srcId="{DB9495E1-2E0A-422E-A491-CEB86CF658C8}" destId="{3A9DD438-0E35-4362-8724-5AC9A100D258}" srcOrd="0" destOrd="0" presId="urn:microsoft.com/office/officeart/2005/8/layout/radial6"/>
    <dgm:cxn modelId="{AE802FC2-BF2B-4128-AFD0-D0A4EA1894FF}" type="presParOf" srcId="{DB9495E1-2E0A-422E-A491-CEB86CF658C8}" destId="{E1316474-B29D-4DDC-A3DC-5F404B169DC4}" srcOrd="1" destOrd="0" presId="urn:microsoft.com/office/officeart/2005/8/layout/radial6"/>
    <dgm:cxn modelId="{4EEFD6D1-BFCC-4447-AEA0-AAB70C16581D}" type="presParOf" srcId="{DB9495E1-2E0A-422E-A491-CEB86CF658C8}" destId="{49AD8F32-E9C0-481E-BE05-09B5E1055DAD}" srcOrd="2" destOrd="0" presId="urn:microsoft.com/office/officeart/2005/8/layout/radial6"/>
    <dgm:cxn modelId="{672B165C-DF19-4D3C-8B0E-15DFDAED717E}" type="presParOf" srcId="{DB9495E1-2E0A-422E-A491-CEB86CF658C8}" destId="{05BD0C83-D818-440A-B7E3-B0D2ACECB0BE}" srcOrd="3" destOrd="0" presId="urn:microsoft.com/office/officeart/2005/8/layout/radial6"/>
    <dgm:cxn modelId="{BDEF40E6-107F-4A79-B2B9-D5705BE394D9}" type="presParOf" srcId="{DB9495E1-2E0A-422E-A491-CEB86CF658C8}" destId="{AB79894E-65CF-4D5E-942C-C661C8588C94}" srcOrd="4" destOrd="0" presId="urn:microsoft.com/office/officeart/2005/8/layout/radial6"/>
    <dgm:cxn modelId="{C3DA03F2-00A1-47D9-BEDD-CC1401870D7F}" type="presParOf" srcId="{DB9495E1-2E0A-422E-A491-CEB86CF658C8}" destId="{FBBA10B5-0AFD-4289-8C24-9414B7F1D530}" srcOrd="5" destOrd="0" presId="urn:microsoft.com/office/officeart/2005/8/layout/radial6"/>
    <dgm:cxn modelId="{161692A6-80E7-4CEE-BFD7-E87FE9E8EE72}" type="presParOf" srcId="{DB9495E1-2E0A-422E-A491-CEB86CF658C8}" destId="{3989D68C-8337-42ED-94C3-A214E450E43B}" srcOrd="6" destOrd="0" presId="urn:microsoft.com/office/officeart/2005/8/layout/radial6"/>
    <dgm:cxn modelId="{4DE42FB5-37D2-47EB-AA40-001314B60178}" type="presParOf" srcId="{DB9495E1-2E0A-422E-A491-CEB86CF658C8}" destId="{174A23AF-CB38-4401-8365-09003D83EA85}" srcOrd="7" destOrd="0" presId="urn:microsoft.com/office/officeart/2005/8/layout/radial6"/>
    <dgm:cxn modelId="{93712041-16A9-42E7-AB75-8E6622AACA9D}" type="presParOf" srcId="{DB9495E1-2E0A-422E-A491-CEB86CF658C8}" destId="{DB7F33CC-D53A-45D2-96FA-AF38CE26E33C}" srcOrd="8" destOrd="0" presId="urn:microsoft.com/office/officeart/2005/8/layout/radial6"/>
    <dgm:cxn modelId="{2AAAF2B4-EF4A-4D0F-A170-226FE6A146CE}" type="presParOf" srcId="{DB9495E1-2E0A-422E-A491-CEB86CF658C8}" destId="{AC3FBFA1-53E7-4872-86F4-5AA8C46EB409}" srcOrd="9" destOrd="0" presId="urn:microsoft.com/office/officeart/2005/8/layout/radial6"/>
    <dgm:cxn modelId="{C4BE9CE9-0E4A-4036-9BC7-E333C73ABC80}" type="presParOf" srcId="{DB9495E1-2E0A-422E-A491-CEB86CF658C8}" destId="{67938547-5475-41C3-B8BE-E722EB3C75A9}" srcOrd="10" destOrd="0" presId="urn:microsoft.com/office/officeart/2005/8/layout/radial6"/>
    <dgm:cxn modelId="{009EE6D5-BBBE-4161-8E79-4A99BB1374B9}" type="presParOf" srcId="{DB9495E1-2E0A-422E-A491-CEB86CF658C8}" destId="{59940B64-ED15-47B7-99E3-B4729ED39191}" srcOrd="11" destOrd="0" presId="urn:microsoft.com/office/officeart/2005/8/layout/radial6"/>
    <dgm:cxn modelId="{9C0B042C-1F7A-4947-AF57-93EBF601F144}" type="presParOf" srcId="{DB9495E1-2E0A-422E-A491-CEB86CF658C8}" destId="{C9DB21CC-2574-4B32-A484-82E4C3C7DC05}"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46BC08-5960-4350-A8CE-1CC4C1278527}"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GB"/>
        </a:p>
      </dgm:t>
    </dgm:pt>
    <dgm:pt modelId="{A1568120-AFD9-4A90-B498-6CE459F33E0E}">
      <dgm:prSet phldrT="[Text]"/>
      <dgm:spPr/>
      <dgm:t>
        <a:bodyPr/>
        <a:lstStyle/>
        <a:p>
          <a:r>
            <a:rPr lang="en-GB" dirty="0"/>
            <a:t>SIA context</a:t>
          </a:r>
        </a:p>
      </dgm:t>
    </dgm:pt>
    <dgm:pt modelId="{CADD875A-03A4-41AC-A3C4-87AB8F579830}" type="parTrans" cxnId="{6D9176B7-89D1-4CF2-A84C-CDADE67261A6}">
      <dgm:prSet/>
      <dgm:spPr/>
      <dgm:t>
        <a:bodyPr/>
        <a:lstStyle/>
        <a:p>
          <a:endParaRPr lang="en-GB"/>
        </a:p>
      </dgm:t>
    </dgm:pt>
    <dgm:pt modelId="{BFDA8E2E-F61F-4FE9-89F8-0915E773C56F}" type="sibTrans" cxnId="{6D9176B7-89D1-4CF2-A84C-CDADE67261A6}">
      <dgm:prSet/>
      <dgm:spPr/>
      <dgm:t>
        <a:bodyPr/>
        <a:lstStyle/>
        <a:p>
          <a:endParaRPr lang="en-GB"/>
        </a:p>
      </dgm:t>
    </dgm:pt>
    <dgm:pt modelId="{1346C154-F3C2-47EE-88EE-3502688CBBE9}">
      <dgm:prSet phldrT="[Text]"/>
      <dgm:spPr/>
      <dgm:t>
        <a:bodyPr/>
        <a:lstStyle/>
        <a:p>
          <a:r>
            <a:rPr lang="en-GB" dirty="0"/>
            <a:t>Business Model</a:t>
          </a:r>
        </a:p>
      </dgm:t>
    </dgm:pt>
    <dgm:pt modelId="{83C7C1C6-B4A7-4C11-8436-0069662C1E03}" type="parTrans" cxnId="{A809E4BB-2A3A-43A5-B626-89CA909DC92A}">
      <dgm:prSet/>
      <dgm:spPr/>
      <dgm:t>
        <a:bodyPr/>
        <a:lstStyle/>
        <a:p>
          <a:endParaRPr lang="en-GB"/>
        </a:p>
      </dgm:t>
    </dgm:pt>
    <dgm:pt modelId="{2F183A43-8064-4D8F-8A87-A49CE0B26571}" type="sibTrans" cxnId="{A809E4BB-2A3A-43A5-B626-89CA909DC92A}">
      <dgm:prSet/>
      <dgm:spPr/>
      <dgm:t>
        <a:bodyPr/>
        <a:lstStyle/>
        <a:p>
          <a:endParaRPr lang="en-GB"/>
        </a:p>
      </dgm:t>
    </dgm:pt>
    <dgm:pt modelId="{CF3FA1FD-F160-4261-933A-0AC0BCCEFEE5}">
      <dgm:prSet phldrT="[Text]"/>
      <dgm:spPr/>
      <dgm:t>
        <a:bodyPr/>
        <a:lstStyle/>
        <a:p>
          <a:r>
            <a:rPr lang="en-GB" dirty="0"/>
            <a:t>Business ownership/ history</a:t>
          </a:r>
        </a:p>
      </dgm:t>
    </dgm:pt>
    <dgm:pt modelId="{E8B48D9A-C914-4F6B-A583-C8D98528D5D2}" type="parTrans" cxnId="{E05C94FD-8E52-43D5-BA13-2B925B7F0972}">
      <dgm:prSet/>
      <dgm:spPr/>
      <dgm:t>
        <a:bodyPr/>
        <a:lstStyle/>
        <a:p>
          <a:endParaRPr lang="en-GB"/>
        </a:p>
      </dgm:t>
    </dgm:pt>
    <dgm:pt modelId="{EF79896F-50D8-49FE-A6D1-C6C11EFBDD74}" type="sibTrans" cxnId="{E05C94FD-8E52-43D5-BA13-2B925B7F0972}">
      <dgm:prSet/>
      <dgm:spPr/>
      <dgm:t>
        <a:bodyPr/>
        <a:lstStyle/>
        <a:p>
          <a:endParaRPr lang="en-GB"/>
        </a:p>
      </dgm:t>
    </dgm:pt>
    <dgm:pt modelId="{1BB7924A-6122-493E-87AA-9129F2529A3C}">
      <dgm:prSet phldrT="[Text]"/>
      <dgm:spPr/>
      <dgm:t>
        <a:bodyPr/>
        <a:lstStyle/>
        <a:p>
          <a:r>
            <a:rPr lang="en-GB" dirty="0"/>
            <a:t>Market/ trading conditions</a:t>
          </a:r>
        </a:p>
      </dgm:t>
    </dgm:pt>
    <dgm:pt modelId="{9A916E8C-A549-43C8-9409-3764DBFCD243}" type="parTrans" cxnId="{C04CB7E8-9E88-4D81-BC3D-BECE1BA70E28}">
      <dgm:prSet/>
      <dgm:spPr/>
      <dgm:t>
        <a:bodyPr/>
        <a:lstStyle/>
        <a:p>
          <a:endParaRPr lang="en-GB"/>
        </a:p>
      </dgm:t>
    </dgm:pt>
    <dgm:pt modelId="{AE1B528D-761B-4EA4-980C-CFFD1A01A25D}" type="sibTrans" cxnId="{C04CB7E8-9E88-4D81-BC3D-BECE1BA70E28}">
      <dgm:prSet/>
      <dgm:spPr/>
      <dgm:t>
        <a:bodyPr/>
        <a:lstStyle/>
        <a:p>
          <a:endParaRPr lang="en-GB"/>
        </a:p>
      </dgm:t>
    </dgm:pt>
    <dgm:pt modelId="{29334062-E366-458F-85FC-5395BF6A0157}">
      <dgm:prSet phldrT="[Text]"/>
      <dgm:spPr/>
      <dgm:t>
        <a:bodyPr/>
        <a:lstStyle/>
        <a:p>
          <a:r>
            <a:rPr lang="en-GB" dirty="0"/>
            <a:t>Industry norms/ benchmarks</a:t>
          </a:r>
        </a:p>
      </dgm:t>
    </dgm:pt>
    <dgm:pt modelId="{B9E72E54-7494-4AE1-AE8C-A0914B6C342F}" type="parTrans" cxnId="{105D1818-5D0F-40D1-8091-CB2949AA6E3E}">
      <dgm:prSet/>
      <dgm:spPr/>
      <dgm:t>
        <a:bodyPr/>
        <a:lstStyle/>
        <a:p>
          <a:endParaRPr lang="en-GB"/>
        </a:p>
      </dgm:t>
    </dgm:pt>
    <dgm:pt modelId="{E473F562-86EA-4363-8535-F976CB2028BA}" type="sibTrans" cxnId="{105D1818-5D0F-40D1-8091-CB2949AA6E3E}">
      <dgm:prSet/>
      <dgm:spPr/>
      <dgm:t>
        <a:bodyPr/>
        <a:lstStyle/>
        <a:p>
          <a:endParaRPr lang="en-GB"/>
        </a:p>
      </dgm:t>
    </dgm:pt>
    <dgm:pt modelId="{DB9495E1-2E0A-422E-A491-CEB86CF658C8}" type="pres">
      <dgm:prSet presAssocID="{0246BC08-5960-4350-A8CE-1CC4C1278527}" presName="Name0" presStyleCnt="0">
        <dgm:presLayoutVars>
          <dgm:chMax val="1"/>
          <dgm:dir/>
          <dgm:animLvl val="ctr"/>
          <dgm:resizeHandles val="exact"/>
        </dgm:presLayoutVars>
      </dgm:prSet>
      <dgm:spPr/>
    </dgm:pt>
    <dgm:pt modelId="{3A9DD438-0E35-4362-8724-5AC9A100D258}" type="pres">
      <dgm:prSet presAssocID="{A1568120-AFD9-4A90-B498-6CE459F33E0E}" presName="centerShape" presStyleLbl="node0" presStyleIdx="0" presStyleCnt="1"/>
      <dgm:spPr/>
    </dgm:pt>
    <dgm:pt modelId="{E1316474-B29D-4DDC-A3DC-5F404B169DC4}" type="pres">
      <dgm:prSet presAssocID="{1346C154-F3C2-47EE-88EE-3502688CBBE9}" presName="node" presStyleLbl="node1" presStyleIdx="0" presStyleCnt="4">
        <dgm:presLayoutVars>
          <dgm:bulletEnabled val="1"/>
        </dgm:presLayoutVars>
      </dgm:prSet>
      <dgm:spPr/>
    </dgm:pt>
    <dgm:pt modelId="{49AD8F32-E9C0-481E-BE05-09B5E1055DAD}" type="pres">
      <dgm:prSet presAssocID="{1346C154-F3C2-47EE-88EE-3502688CBBE9}" presName="dummy" presStyleCnt="0"/>
      <dgm:spPr/>
    </dgm:pt>
    <dgm:pt modelId="{05BD0C83-D818-440A-B7E3-B0D2ACECB0BE}" type="pres">
      <dgm:prSet presAssocID="{2F183A43-8064-4D8F-8A87-A49CE0B26571}" presName="sibTrans" presStyleLbl="sibTrans2D1" presStyleIdx="0" presStyleCnt="4"/>
      <dgm:spPr/>
    </dgm:pt>
    <dgm:pt modelId="{AB79894E-65CF-4D5E-942C-C661C8588C94}" type="pres">
      <dgm:prSet presAssocID="{CF3FA1FD-F160-4261-933A-0AC0BCCEFEE5}" presName="node" presStyleLbl="node1" presStyleIdx="1" presStyleCnt="4">
        <dgm:presLayoutVars>
          <dgm:bulletEnabled val="1"/>
        </dgm:presLayoutVars>
      </dgm:prSet>
      <dgm:spPr/>
    </dgm:pt>
    <dgm:pt modelId="{FBBA10B5-0AFD-4289-8C24-9414B7F1D530}" type="pres">
      <dgm:prSet presAssocID="{CF3FA1FD-F160-4261-933A-0AC0BCCEFEE5}" presName="dummy" presStyleCnt="0"/>
      <dgm:spPr/>
    </dgm:pt>
    <dgm:pt modelId="{3989D68C-8337-42ED-94C3-A214E450E43B}" type="pres">
      <dgm:prSet presAssocID="{EF79896F-50D8-49FE-A6D1-C6C11EFBDD74}" presName="sibTrans" presStyleLbl="sibTrans2D1" presStyleIdx="1" presStyleCnt="4"/>
      <dgm:spPr/>
    </dgm:pt>
    <dgm:pt modelId="{174A23AF-CB38-4401-8365-09003D83EA85}" type="pres">
      <dgm:prSet presAssocID="{1BB7924A-6122-493E-87AA-9129F2529A3C}" presName="node" presStyleLbl="node1" presStyleIdx="2" presStyleCnt="4">
        <dgm:presLayoutVars>
          <dgm:bulletEnabled val="1"/>
        </dgm:presLayoutVars>
      </dgm:prSet>
      <dgm:spPr/>
    </dgm:pt>
    <dgm:pt modelId="{DB7F33CC-D53A-45D2-96FA-AF38CE26E33C}" type="pres">
      <dgm:prSet presAssocID="{1BB7924A-6122-493E-87AA-9129F2529A3C}" presName="dummy" presStyleCnt="0"/>
      <dgm:spPr/>
    </dgm:pt>
    <dgm:pt modelId="{AC3FBFA1-53E7-4872-86F4-5AA8C46EB409}" type="pres">
      <dgm:prSet presAssocID="{AE1B528D-761B-4EA4-980C-CFFD1A01A25D}" presName="sibTrans" presStyleLbl="sibTrans2D1" presStyleIdx="2" presStyleCnt="4"/>
      <dgm:spPr/>
    </dgm:pt>
    <dgm:pt modelId="{67938547-5475-41C3-B8BE-E722EB3C75A9}" type="pres">
      <dgm:prSet presAssocID="{29334062-E366-458F-85FC-5395BF6A0157}" presName="node" presStyleLbl="node1" presStyleIdx="3" presStyleCnt="4">
        <dgm:presLayoutVars>
          <dgm:bulletEnabled val="1"/>
        </dgm:presLayoutVars>
      </dgm:prSet>
      <dgm:spPr/>
    </dgm:pt>
    <dgm:pt modelId="{59940B64-ED15-47B7-99E3-B4729ED39191}" type="pres">
      <dgm:prSet presAssocID="{29334062-E366-458F-85FC-5395BF6A0157}" presName="dummy" presStyleCnt="0"/>
      <dgm:spPr/>
    </dgm:pt>
    <dgm:pt modelId="{C9DB21CC-2574-4B32-A484-82E4C3C7DC05}" type="pres">
      <dgm:prSet presAssocID="{E473F562-86EA-4363-8535-F976CB2028BA}" presName="sibTrans" presStyleLbl="sibTrans2D1" presStyleIdx="3" presStyleCnt="4" custLinFactNeighborX="1462" custLinFactNeighborY="2329"/>
      <dgm:spPr/>
    </dgm:pt>
  </dgm:ptLst>
  <dgm:cxnLst>
    <dgm:cxn modelId="{105D1818-5D0F-40D1-8091-CB2949AA6E3E}" srcId="{A1568120-AFD9-4A90-B498-6CE459F33E0E}" destId="{29334062-E366-458F-85FC-5395BF6A0157}" srcOrd="3" destOrd="0" parTransId="{B9E72E54-7494-4AE1-AE8C-A0914B6C342F}" sibTransId="{E473F562-86EA-4363-8535-F976CB2028BA}"/>
    <dgm:cxn modelId="{2101DC2B-CE60-464C-99AB-7506DF380B21}" type="presOf" srcId="{EF79896F-50D8-49FE-A6D1-C6C11EFBDD74}" destId="{3989D68C-8337-42ED-94C3-A214E450E43B}" srcOrd="0" destOrd="0" presId="urn:microsoft.com/office/officeart/2005/8/layout/radial6"/>
    <dgm:cxn modelId="{B1942537-30DE-4E71-977B-7A8A61EF2DB4}" type="presOf" srcId="{1BB7924A-6122-493E-87AA-9129F2529A3C}" destId="{174A23AF-CB38-4401-8365-09003D83EA85}" srcOrd="0" destOrd="0" presId="urn:microsoft.com/office/officeart/2005/8/layout/radial6"/>
    <dgm:cxn modelId="{F3BFE94E-3D29-4900-9762-A2E5F10DE1C8}" type="presOf" srcId="{CF3FA1FD-F160-4261-933A-0AC0BCCEFEE5}" destId="{AB79894E-65CF-4D5E-942C-C661C8588C94}" srcOrd="0" destOrd="0" presId="urn:microsoft.com/office/officeart/2005/8/layout/radial6"/>
    <dgm:cxn modelId="{B62B4073-9968-4A69-AAA7-D1BDD43B7715}" type="presOf" srcId="{0246BC08-5960-4350-A8CE-1CC4C1278527}" destId="{DB9495E1-2E0A-422E-A491-CEB86CF658C8}" srcOrd="0" destOrd="0" presId="urn:microsoft.com/office/officeart/2005/8/layout/radial6"/>
    <dgm:cxn modelId="{4ADC9559-57F4-4576-9A0B-76303DE0DC16}" type="presOf" srcId="{1346C154-F3C2-47EE-88EE-3502688CBBE9}" destId="{E1316474-B29D-4DDC-A3DC-5F404B169DC4}" srcOrd="0" destOrd="0" presId="urn:microsoft.com/office/officeart/2005/8/layout/radial6"/>
    <dgm:cxn modelId="{A25BFF88-BBED-42E6-89E7-32939F692DF3}" type="presOf" srcId="{2F183A43-8064-4D8F-8A87-A49CE0B26571}" destId="{05BD0C83-D818-440A-B7E3-B0D2ACECB0BE}" srcOrd="0" destOrd="0" presId="urn:microsoft.com/office/officeart/2005/8/layout/radial6"/>
    <dgm:cxn modelId="{3792BB96-8593-486A-95B1-C174ADBA7FF0}" type="presOf" srcId="{AE1B528D-761B-4EA4-980C-CFFD1A01A25D}" destId="{AC3FBFA1-53E7-4872-86F4-5AA8C46EB409}" srcOrd="0" destOrd="0" presId="urn:microsoft.com/office/officeart/2005/8/layout/radial6"/>
    <dgm:cxn modelId="{26E1E6A1-7BFE-4AE9-8086-3DB85F4208D8}" type="presOf" srcId="{29334062-E366-458F-85FC-5395BF6A0157}" destId="{67938547-5475-41C3-B8BE-E722EB3C75A9}" srcOrd="0" destOrd="0" presId="urn:microsoft.com/office/officeart/2005/8/layout/radial6"/>
    <dgm:cxn modelId="{6D9176B7-89D1-4CF2-A84C-CDADE67261A6}" srcId="{0246BC08-5960-4350-A8CE-1CC4C1278527}" destId="{A1568120-AFD9-4A90-B498-6CE459F33E0E}" srcOrd="0" destOrd="0" parTransId="{CADD875A-03A4-41AC-A3C4-87AB8F579830}" sibTransId="{BFDA8E2E-F61F-4FE9-89F8-0915E773C56F}"/>
    <dgm:cxn modelId="{A809E4BB-2A3A-43A5-B626-89CA909DC92A}" srcId="{A1568120-AFD9-4A90-B498-6CE459F33E0E}" destId="{1346C154-F3C2-47EE-88EE-3502688CBBE9}" srcOrd="0" destOrd="0" parTransId="{83C7C1C6-B4A7-4C11-8436-0069662C1E03}" sibTransId="{2F183A43-8064-4D8F-8A87-A49CE0B26571}"/>
    <dgm:cxn modelId="{C04CB7E8-9E88-4D81-BC3D-BECE1BA70E28}" srcId="{A1568120-AFD9-4A90-B498-6CE459F33E0E}" destId="{1BB7924A-6122-493E-87AA-9129F2529A3C}" srcOrd="2" destOrd="0" parTransId="{9A916E8C-A549-43C8-9409-3764DBFCD243}" sibTransId="{AE1B528D-761B-4EA4-980C-CFFD1A01A25D}"/>
    <dgm:cxn modelId="{153084ED-59F7-4A57-B280-C85C2CA687A1}" type="presOf" srcId="{A1568120-AFD9-4A90-B498-6CE459F33E0E}" destId="{3A9DD438-0E35-4362-8724-5AC9A100D258}" srcOrd="0" destOrd="0" presId="urn:microsoft.com/office/officeart/2005/8/layout/radial6"/>
    <dgm:cxn modelId="{C518CEEF-F075-4D8B-9E76-36596E2C1962}" type="presOf" srcId="{E473F562-86EA-4363-8535-F976CB2028BA}" destId="{C9DB21CC-2574-4B32-A484-82E4C3C7DC05}" srcOrd="0" destOrd="0" presId="urn:microsoft.com/office/officeart/2005/8/layout/radial6"/>
    <dgm:cxn modelId="{E05C94FD-8E52-43D5-BA13-2B925B7F0972}" srcId="{A1568120-AFD9-4A90-B498-6CE459F33E0E}" destId="{CF3FA1FD-F160-4261-933A-0AC0BCCEFEE5}" srcOrd="1" destOrd="0" parTransId="{E8B48D9A-C914-4F6B-A583-C8D98528D5D2}" sibTransId="{EF79896F-50D8-49FE-A6D1-C6C11EFBDD74}"/>
    <dgm:cxn modelId="{3657930E-8ED1-499B-83D3-797750AC14B1}" type="presParOf" srcId="{DB9495E1-2E0A-422E-A491-CEB86CF658C8}" destId="{3A9DD438-0E35-4362-8724-5AC9A100D258}" srcOrd="0" destOrd="0" presId="urn:microsoft.com/office/officeart/2005/8/layout/radial6"/>
    <dgm:cxn modelId="{AE802FC2-BF2B-4128-AFD0-D0A4EA1894FF}" type="presParOf" srcId="{DB9495E1-2E0A-422E-A491-CEB86CF658C8}" destId="{E1316474-B29D-4DDC-A3DC-5F404B169DC4}" srcOrd="1" destOrd="0" presId="urn:microsoft.com/office/officeart/2005/8/layout/radial6"/>
    <dgm:cxn modelId="{4EEFD6D1-BFCC-4447-AEA0-AAB70C16581D}" type="presParOf" srcId="{DB9495E1-2E0A-422E-A491-CEB86CF658C8}" destId="{49AD8F32-E9C0-481E-BE05-09B5E1055DAD}" srcOrd="2" destOrd="0" presId="urn:microsoft.com/office/officeart/2005/8/layout/radial6"/>
    <dgm:cxn modelId="{672B165C-DF19-4D3C-8B0E-15DFDAED717E}" type="presParOf" srcId="{DB9495E1-2E0A-422E-A491-CEB86CF658C8}" destId="{05BD0C83-D818-440A-B7E3-B0D2ACECB0BE}" srcOrd="3" destOrd="0" presId="urn:microsoft.com/office/officeart/2005/8/layout/radial6"/>
    <dgm:cxn modelId="{BDEF40E6-107F-4A79-B2B9-D5705BE394D9}" type="presParOf" srcId="{DB9495E1-2E0A-422E-A491-CEB86CF658C8}" destId="{AB79894E-65CF-4D5E-942C-C661C8588C94}" srcOrd="4" destOrd="0" presId="urn:microsoft.com/office/officeart/2005/8/layout/radial6"/>
    <dgm:cxn modelId="{C3DA03F2-00A1-47D9-BEDD-CC1401870D7F}" type="presParOf" srcId="{DB9495E1-2E0A-422E-A491-CEB86CF658C8}" destId="{FBBA10B5-0AFD-4289-8C24-9414B7F1D530}" srcOrd="5" destOrd="0" presId="urn:microsoft.com/office/officeart/2005/8/layout/radial6"/>
    <dgm:cxn modelId="{161692A6-80E7-4CEE-BFD7-E87FE9E8EE72}" type="presParOf" srcId="{DB9495E1-2E0A-422E-A491-CEB86CF658C8}" destId="{3989D68C-8337-42ED-94C3-A214E450E43B}" srcOrd="6" destOrd="0" presId="urn:microsoft.com/office/officeart/2005/8/layout/radial6"/>
    <dgm:cxn modelId="{4DE42FB5-37D2-47EB-AA40-001314B60178}" type="presParOf" srcId="{DB9495E1-2E0A-422E-A491-CEB86CF658C8}" destId="{174A23AF-CB38-4401-8365-09003D83EA85}" srcOrd="7" destOrd="0" presId="urn:microsoft.com/office/officeart/2005/8/layout/radial6"/>
    <dgm:cxn modelId="{93712041-16A9-42E7-AB75-8E6622AACA9D}" type="presParOf" srcId="{DB9495E1-2E0A-422E-A491-CEB86CF658C8}" destId="{DB7F33CC-D53A-45D2-96FA-AF38CE26E33C}" srcOrd="8" destOrd="0" presId="urn:microsoft.com/office/officeart/2005/8/layout/radial6"/>
    <dgm:cxn modelId="{2AAAF2B4-EF4A-4D0F-A170-226FE6A146CE}" type="presParOf" srcId="{DB9495E1-2E0A-422E-A491-CEB86CF658C8}" destId="{AC3FBFA1-53E7-4872-86F4-5AA8C46EB409}" srcOrd="9" destOrd="0" presId="urn:microsoft.com/office/officeart/2005/8/layout/radial6"/>
    <dgm:cxn modelId="{C4BE9CE9-0E4A-4036-9BC7-E333C73ABC80}" type="presParOf" srcId="{DB9495E1-2E0A-422E-A491-CEB86CF658C8}" destId="{67938547-5475-41C3-B8BE-E722EB3C75A9}" srcOrd="10" destOrd="0" presId="urn:microsoft.com/office/officeart/2005/8/layout/radial6"/>
    <dgm:cxn modelId="{009EE6D5-BBBE-4161-8E79-4A99BB1374B9}" type="presParOf" srcId="{DB9495E1-2E0A-422E-A491-CEB86CF658C8}" destId="{59940B64-ED15-47B7-99E3-B4729ED39191}" srcOrd="11" destOrd="0" presId="urn:microsoft.com/office/officeart/2005/8/layout/radial6"/>
    <dgm:cxn modelId="{9C0B042C-1F7A-4947-AF57-93EBF601F144}" type="presParOf" srcId="{DB9495E1-2E0A-422E-A491-CEB86CF658C8}" destId="{C9DB21CC-2574-4B32-A484-82E4C3C7DC05}"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B21CC-2574-4B32-A484-82E4C3C7DC05}">
      <dsp:nvSpPr>
        <dsp:cNvPr id="0" name=""/>
        <dsp:cNvSpPr/>
      </dsp:nvSpPr>
      <dsp:spPr>
        <a:xfrm>
          <a:off x="2304255" y="720090"/>
          <a:ext cx="4153908" cy="4153908"/>
        </a:xfrm>
        <a:prstGeom prst="blockArc">
          <a:avLst>
            <a:gd name="adj1" fmla="val 10800000"/>
            <a:gd name="adj2" fmla="val 1620000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3FBFA1-53E7-4872-86F4-5AA8C46EB409}">
      <dsp:nvSpPr>
        <dsp:cNvPr id="0" name=""/>
        <dsp:cNvSpPr/>
      </dsp:nvSpPr>
      <dsp:spPr>
        <a:xfrm>
          <a:off x="2243525" y="623345"/>
          <a:ext cx="4153908" cy="4153908"/>
        </a:xfrm>
        <a:prstGeom prst="blockArc">
          <a:avLst>
            <a:gd name="adj1" fmla="val 5400000"/>
            <a:gd name="adj2" fmla="val 1080000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89D68C-8337-42ED-94C3-A214E450E43B}">
      <dsp:nvSpPr>
        <dsp:cNvPr id="0" name=""/>
        <dsp:cNvSpPr/>
      </dsp:nvSpPr>
      <dsp:spPr>
        <a:xfrm>
          <a:off x="2243525" y="623345"/>
          <a:ext cx="4153908" cy="4153908"/>
        </a:xfrm>
        <a:prstGeom prst="blockArc">
          <a:avLst>
            <a:gd name="adj1" fmla="val 0"/>
            <a:gd name="adj2" fmla="val 540000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5BD0C83-D818-440A-B7E3-B0D2ACECB0BE}">
      <dsp:nvSpPr>
        <dsp:cNvPr id="0" name=""/>
        <dsp:cNvSpPr/>
      </dsp:nvSpPr>
      <dsp:spPr>
        <a:xfrm>
          <a:off x="2243525" y="623345"/>
          <a:ext cx="4153908" cy="4153908"/>
        </a:xfrm>
        <a:prstGeom prst="blockArc">
          <a:avLst>
            <a:gd name="adj1" fmla="val 16200000"/>
            <a:gd name="adj2" fmla="val 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A9DD438-0E35-4362-8724-5AC9A100D258}">
      <dsp:nvSpPr>
        <dsp:cNvPr id="0" name=""/>
        <dsp:cNvSpPr/>
      </dsp:nvSpPr>
      <dsp:spPr>
        <a:xfrm>
          <a:off x="3363772" y="1743592"/>
          <a:ext cx="1913415" cy="191341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GB" sz="3200" kern="1200" dirty="0"/>
            <a:t>SIA context</a:t>
          </a:r>
        </a:p>
      </dsp:txBody>
      <dsp:txXfrm>
        <a:off x="3643985" y="2023805"/>
        <a:ext cx="1352989" cy="1352989"/>
      </dsp:txXfrm>
    </dsp:sp>
    <dsp:sp modelId="{E1316474-B29D-4DDC-A3DC-5F404B169DC4}">
      <dsp:nvSpPr>
        <dsp:cNvPr id="0" name=""/>
        <dsp:cNvSpPr/>
      </dsp:nvSpPr>
      <dsp:spPr>
        <a:xfrm>
          <a:off x="3650784" y="1868"/>
          <a:ext cx="1339390" cy="13393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Business Model</a:t>
          </a:r>
        </a:p>
      </dsp:txBody>
      <dsp:txXfrm>
        <a:off x="3846933" y="198017"/>
        <a:ext cx="947092" cy="947092"/>
      </dsp:txXfrm>
    </dsp:sp>
    <dsp:sp modelId="{AB79894E-65CF-4D5E-942C-C661C8588C94}">
      <dsp:nvSpPr>
        <dsp:cNvPr id="0" name=""/>
        <dsp:cNvSpPr/>
      </dsp:nvSpPr>
      <dsp:spPr>
        <a:xfrm>
          <a:off x="5679520" y="2030604"/>
          <a:ext cx="1339390" cy="13393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Business ownership/ history</a:t>
          </a:r>
        </a:p>
      </dsp:txBody>
      <dsp:txXfrm>
        <a:off x="5875669" y="2226753"/>
        <a:ext cx="947092" cy="947092"/>
      </dsp:txXfrm>
    </dsp:sp>
    <dsp:sp modelId="{174A23AF-CB38-4401-8365-09003D83EA85}">
      <dsp:nvSpPr>
        <dsp:cNvPr id="0" name=""/>
        <dsp:cNvSpPr/>
      </dsp:nvSpPr>
      <dsp:spPr>
        <a:xfrm>
          <a:off x="3650784" y="4059340"/>
          <a:ext cx="1339390" cy="13393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Market/ trading conditions</a:t>
          </a:r>
        </a:p>
      </dsp:txBody>
      <dsp:txXfrm>
        <a:off x="3846933" y="4255489"/>
        <a:ext cx="947092" cy="947092"/>
      </dsp:txXfrm>
    </dsp:sp>
    <dsp:sp modelId="{67938547-5475-41C3-B8BE-E722EB3C75A9}">
      <dsp:nvSpPr>
        <dsp:cNvPr id="0" name=""/>
        <dsp:cNvSpPr/>
      </dsp:nvSpPr>
      <dsp:spPr>
        <a:xfrm>
          <a:off x="1622048" y="2030604"/>
          <a:ext cx="1339390" cy="13393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Industry norms/ benchmarks</a:t>
          </a:r>
        </a:p>
      </dsp:txBody>
      <dsp:txXfrm>
        <a:off x="1818197" y="2226753"/>
        <a:ext cx="947092" cy="9470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B21CC-2574-4B32-A484-82E4C3C7DC05}">
      <dsp:nvSpPr>
        <dsp:cNvPr id="0" name=""/>
        <dsp:cNvSpPr/>
      </dsp:nvSpPr>
      <dsp:spPr>
        <a:xfrm>
          <a:off x="2304255" y="720090"/>
          <a:ext cx="4153908" cy="4153908"/>
        </a:xfrm>
        <a:prstGeom prst="blockArc">
          <a:avLst>
            <a:gd name="adj1" fmla="val 10800000"/>
            <a:gd name="adj2" fmla="val 1620000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3FBFA1-53E7-4872-86F4-5AA8C46EB409}">
      <dsp:nvSpPr>
        <dsp:cNvPr id="0" name=""/>
        <dsp:cNvSpPr/>
      </dsp:nvSpPr>
      <dsp:spPr>
        <a:xfrm>
          <a:off x="2243525" y="623345"/>
          <a:ext cx="4153908" cy="4153908"/>
        </a:xfrm>
        <a:prstGeom prst="blockArc">
          <a:avLst>
            <a:gd name="adj1" fmla="val 5400000"/>
            <a:gd name="adj2" fmla="val 1080000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89D68C-8337-42ED-94C3-A214E450E43B}">
      <dsp:nvSpPr>
        <dsp:cNvPr id="0" name=""/>
        <dsp:cNvSpPr/>
      </dsp:nvSpPr>
      <dsp:spPr>
        <a:xfrm>
          <a:off x="2243525" y="623345"/>
          <a:ext cx="4153908" cy="4153908"/>
        </a:xfrm>
        <a:prstGeom prst="blockArc">
          <a:avLst>
            <a:gd name="adj1" fmla="val 0"/>
            <a:gd name="adj2" fmla="val 540000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5BD0C83-D818-440A-B7E3-B0D2ACECB0BE}">
      <dsp:nvSpPr>
        <dsp:cNvPr id="0" name=""/>
        <dsp:cNvSpPr/>
      </dsp:nvSpPr>
      <dsp:spPr>
        <a:xfrm>
          <a:off x="2243525" y="623345"/>
          <a:ext cx="4153908" cy="4153908"/>
        </a:xfrm>
        <a:prstGeom prst="blockArc">
          <a:avLst>
            <a:gd name="adj1" fmla="val 16200000"/>
            <a:gd name="adj2" fmla="val 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A9DD438-0E35-4362-8724-5AC9A100D258}">
      <dsp:nvSpPr>
        <dsp:cNvPr id="0" name=""/>
        <dsp:cNvSpPr/>
      </dsp:nvSpPr>
      <dsp:spPr>
        <a:xfrm>
          <a:off x="3363772" y="1743592"/>
          <a:ext cx="1913415" cy="191341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GB" sz="3200" kern="1200" dirty="0"/>
            <a:t>SIA context</a:t>
          </a:r>
        </a:p>
      </dsp:txBody>
      <dsp:txXfrm>
        <a:off x="3643985" y="2023805"/>
        <a:ext cx="1352989" cy="1352989"/>
      </dsp:txXfrm>
    </dsp:sp>
    <dsp:sp modelId="{E1316474-B29D-4DDC-A3DC-5F404B169DC4}">
      <dsp:nvSpPr>
        <dsp:cNvPr id="0" name=""/>
        <dsp:cNvSpPr/>
      </dsp:nvSpPr>
      <dsp:spPr>
        <a:xfrm>
          <a:off x="3650784" y="1868"/>
          <a:ext cx="1339390" cy="13393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Business Model</a:t>
          </a:r>
        </a:p>
      </dsp:txBody>
      <dsp:txXfrm>
        <a:off x="3846933" y="198017"/>
        <a:ext cx="947092" cy="947092"/>
      </dsp:txXfrm>
    </dsp:sp>
    <dsp:sp modelId="{AB79894E-65CF-4D5E-942C-C661C8588C94}">
      <dsp:nvSpPr>
        <dsp:cNvPr id="0" name=""/>
        <dsp:cNvSpPr/>
      </dsp:nvSpPr>
      <dsp:spPr>
        <a:xfrm>
          <a:off x="5679520" y="2030604"/>
          <a:ext cx="1339390" cy="13393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Business ownership/ history</a:t>
          </a:r>
        </a:p>
      </dsp:txBody>
      <dsp:txXfrm>
        <a:off x="5875669" y="2226753"/>
        <a:ext cx="947092" cy="947092"/>
      </dsp:txXfrm>
    </dsp:sp>
    <dsp:sp modelId="{174A23AF-CB38-4401-8365-09003D83EA85}">
      <dsp:nvSpPr>
        <dsp:cNvPr id="0" name=""/>
        <dsp:cNvSpPr/>
      </dsp:nvSpPr>
      <dsp:spPr>
        <a:xfrm>
          <a:off x="3650784" y="4059340"/>
          <a:ext cx="1339390" cy="13393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Market/ trading conditions</a:t>
          </a:r>
        </a:p>
      </dsp:txBody>
      <dsp:txXfrm>
        <a:off x="3846933" y="4255489"/>
        <a:ext cx="947092" cy="947092"/>
      </dsp:txXfrm>
    </dsp:sp>
    <dsp:sp modelId="{67938547-5475-41C3-B8BE-E722EB3C75A9}">
      <dsp:nvSpPr>
        <dsp:cNvPr id="0" name=""/>
        <dsp:cNvSpPr/>
      </dsp:nvSpPr>
      <dsp:spPr>
        <a:xfrm>
          <a:off x="1622048" y="2030604"/>
          <a:ext cx="1339390" cy="13393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Industry norms/ benchmarks</a:t>
          </a:r>
        </a:p>
      </dsp:txBody>
      <dsp:txXfrm>
        <a:off x="1818197" y="2226753"/>
        <a:ext cx="947092" cy="947092"/>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397" cy="498066"/>
          </a:xfrm>
          <a:prstGeom prst="rect">
            <a:avLst/>
          </a:prstGeom>
        </p:spPr>
        <p:txBody>
          <a:bodyPr vert="horz" lIns="90681" tIns="45341" rIns="90681" bIns="45341" rtlCol="0"/>
          <a:lstStyle>
            <a:lvl1pPr algn="l">
              <a:defRPr sz="1200"/>
            </a:lvl1pPr>
          </a:lstStyle>
          <a:p>
            <a:endParaRPr lang="en-GB"/>
          </a:p>
        </p:txBody>
      </p:sp>
      <p:sp>
        <p:nvSpPr>
          <p:cNvPr id="3" name="Date Placeholder 2"/>
          <p:cNvSpPr>
            <a:spLocks noGrp="1"/>
          </p:cNvSpPr>
          <p:nvPr>
            <p:ph type="dt" idx="1"/>
          </p:nvPr>
        </p:nvSpPr>
        <p:spPr>
          <a:xfrm>
            <a:off x="3850706" y="0"/>
            <a:ext cx="2945397" cy="498066"/>
          </a:xfrm>
          <a:prstGeom prst="rect">
            <a:avLst/>
          </a:prstGeom>
        </p:spPr>
        <p:txBody>
          <a:bodyPr vert="horz" lIns="90681" tIns="45341" rIns="90681" bIns="45341" rtlCol="0"/>
          <a:lstStyle>
            <a:lvl1pPr algn="r">
              <a:defRPr sz="1200"/>
            </a:lvl1pPr>
          </a:lstStyle>
          <a:p>
            <a:fld id="{20E54F59-D1EF-4580-9065-4D9DBD7F1274}" type="datetimeFigureOut">
              <a:rPr lang="en-GB" smtClean="0"/>
              <a:t>04/07/2025</a:t>
            </a:fld>
            <a:endParaRPr lang="en-GB"/>
          </a:p>
        </p:txBody>
      </p:sp>
      <p:sp>
        <p:nvSpPr>
          <p:cNvPr id="4" name="Slide Image Placeholder 3"/>
          <p:cNvSpPr>
            <a:spLocks noGrp="1" noRot="1" noChangeAspect="1"/>
          </p:cNvSpPr>
          <p:nvPr>
            <p:ph type="sldImg" idx="2"/>
          </p:nvPr>
        </p:nvSpPr>
        <p:spPr>
          <a:xfrm>
            <a:off x="422275" y="1239838"/>
            <a:ext cx="5954713" cy="3351212"/>
          </a:xfrm>
          <a:prstGeom prst="rect">
            <a:avLst/>
          </a:prstGeom>
          <a:noFill/>
          <a:ln w="12700">
            <a:solidFill>
              <a:prstClr val="black"/>
            </a:solidFill>
          </a:ln>
        </p:spPr>
        <p:txBody>
          <a:bodyPr vert="horz" lIns="90681" tIns="45341" rIns="90681" bIns="45341" rtlCol="0" anchor="ctr"/>
          <a:lstStyle/>
          <a:p>
            <a:endParaRPr lang="en-GB"/>
          </a:p>
        </p:txBody>
      </p:sp>
      <p:sp>
        <p:nvSpPr>
          <p:cNvPr id="5" name="Notes Placeholder 4"/>
          <p:cNvSpPr>
            <a:spLocks noGrp="1"/>
          </p:cNvSpPr>
          <p:nvPr>
            <p:ph type="body" sz="quarter" idx="3"/>
          </p:nvPr>
        </p:nvSpPr>
        <p:spPr>
          <a:xfrm>
            <a:off x="680554" y="4777333"/>
            <a:ext cx="5438140" cy="3908870"/>
          </a:xfrm>
          <a:prstGeom prst="rect">
            <a:avLst/>
          </a:prstGeom>
        </p:spPr>
        <p:txBody>
          <a:bodyPr vert="horz" lIns="90681" tIns="45341" rIns="90681" bIns="4534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72"/>
            <a:ext cx="2945397" cy="498066"/>
          </a:xfrm>
          <a:prstGeom prst="rect">
            <a:avLst/>
          </a:prstGeom>
        </p:spPr>
        <p:txBody>
          <a:bodyPr vert="horz" lIns="90681" tIns="45341" rIns="90681" bIns="45341" rtlCol="0" anchor="b"/>
          <a:lstStyle>
            <a:lvl1pPr algn="l">
              <a:defRPr sz="1200"/>
            </a:lvl1pPr>
          </a:lstStyle>
          <a:p>
            <a:endParaRPr lang="en-GB"/>
          </a:p>
        </p:txBody>
      </p:sp>
      <p:sp>
        <p:nvSpPr>
          <p:cNvPr id="7" name="Slide Number Placeholder 6"/>
          <p:cNvSpPr>
            <a:spLocks noGrp="1"/>
          </p:cNvSpPr>
          <p:nvPr>
            <p:ph type="sldNum" sz="quarter" idx="5"/>
          </p:nvPr>
        </p:nvSpPr>
        <p:spPr>
          <a:xfrm>
            <a:off x="3850706" y="9428572"/>
            <a:ext cx="2945397" cy="498066"/>
          </a:xfrm>
          <a:prstGeom prst="rect">
            <a:avLst/>
          </a:prstGeom>
        </p:spPr>
        <p:txBody>
          <a:bodyPr vert="horz" lIns="90681" tIns="45341" rIns="90681" bIns="45341" rtlCol="0" anchor="b"/>
          <a:lstStyle>
            <a:lvl1pPr algn="r">
              <a:defRPr sz="1200"/>
            </a:lvl1pPr>
          </a:lstStyle>
          <a:p>
            <a:fld id="{0581124A-2131-483C-B3A2-CBC3D651B219}" type="slidenum">
              <a:rPr lang="en-GB" smtClean="0"/>
              <a:t>‹#›</a:t>
            </a:fld>
            <a:endParaRPr lang="en-GB"/>
          </a:p>
        </p:txBody>
      </p:sp>
    </p:spTree>
    <p:extLst>
      <p:ext uri="{BB962C8B-B14F-4D97-AF65-F5344CB8AC3E}">
        <p14:creationId xmlns:p14="http://schemas.microsoft.com/office/powerpoint/2010/main" val="806634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Plug-in_electric_car"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investopedia.com/terms/s/supplychain.asp"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B9A74B3-BADC-4559-8DC9-4E3715A86C1B}" type="slidenum">
              <a:rPr lang="en-GB" smtClean="0"/>
              <a:t>1</a:t>
            </a:fld>
            <a:endParaRPr lang="en-GB"/>
          </a:p>
        </p:txBody>
      </p:sp>
    </p:spTree>
    <p:extLst>
      <p:ext uri="{BB962C8B-B14F-4D97-AF65-F5344CB8AC3E}">
        <p14:creationId xmlns:p14="http://schemas.microsoft.com/office/powerpoint/2010/main" val="1489133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581124A-2131-483C-B3A2-CBC3D651B219}" type="slidenum">
              <a:rPr lang="en-GB" smtClean="0"/>
              <a:t>10</a:t>
            </a:fld>
            <a:endParaRPr lang="en-GB"/>
          </a:p>
        </p:txBody>
      </p:sp>
    </p:spTree>
    <p:extLst>
      <p:ext uri="{BB962C8B-B14F-4D97-AF65-F5344CB8AC3E}">
        <p14:creationId xmlns:p14="http://schemas.microsoft.com/office/powerpoint/2010/main" val="4057264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81124A-2131-483C-B3A2-CBC3D651B219}" type="slidenum">
              <a:rPr lang="en-GB" smtClean="0"/>
              <a:t>11</a:t>
            </a:fld>
            <a:endParaRPr lang="en-GB"/>
          </a:p>
        </p:txBody>
      </p:sp>
    </p:spTree>
    <p:extLst>
      <p:ext uri="{BB962C8B-B14F-4D97-AF65-F5344CB8AC3E}">
        <p14:creationId xmlns:p14="http://schemas.microsoft.com/office/powerpoint/2010/main" val="2248832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81124A-2131-483C-B3A2-CBC3D651B219}" type="slidenum">
              <a:rPr lang="en-GB" smtClean="0"/>
              <a:t>12</a:t>
            </a:fld>
            <a:endParaRPr lang="en-GB"/>
          </a:p>
        </p:txBody>
      </p:sp>
    </p:spTree>
    <p:extLst>
      <p:ext uri="{BB962C8B-B14F-4D97-AF65-F5344CB8AC3E}">
        <p14:creationId xmlns:p14="http://schemas.microsoft.com/office/powerpoint/2010/main" val="906743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581124A-2131-483C-B3A2-CBC3D651B219}" type="slidenum">
              <a:rPr lang="en-GB" smtClean="0"/>
              <a:t>13</a:t>
            </a:fld>
            <a:endParaRPr lang="en-GB"/>
          </a:p>
        </p:txBody>
      </p:sp>
    </p:spTree>
    <p:extLst>
      <p:ext uri="{BB962C8B-B14F-4D97-AF65-F5344CB8AC3E}">
        <p14:creationId xmlns:p14="http://schemas.microsoft.com/office/powerpoint/2010/main" val="2836451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81124A-2131-483C-B3A2-CBC3D651B219}" type="slidenum">
              <a:rPr lang="en-GB" smtClean="0"/>
              <a:t>14</a:t>
            </a:fld>
            <a:endParaRPr lang="en-GB"/>
          </a:p>
        </p:txBody>
      </p:sp>
    </p:spTree>
    <p:extLst>
      <p:ext uri="{BB962C8B-B14F-4D97-AF65-F5344CB8AC3E}">
        <p14:creationId xmlns:p14="http://schemas.microsoft.com/office/powerpoint/2010/main" val="1292955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B9A74B3-BADC-4559-8DC9-4E3715A86C1B}" type="slidenum">
              <a:rPr lang="en-GB" smtClean="0"/>
              <a:t>2</a:t>
            </a:fld>
            <a:endParaRPr lang="en-GB"/>
          </a:p>
        </p:txBody>
      </p:sp>
    </p:spTree>
    <p:extLst>
      <p:ext uri="{BB962C8B-B14F-4D97-AF65-F5344CB8AC3E}">
        <p14:creationId xmlns:p14="http://schemas.microsoft.com/office/powerpoint/2010/main" val="3458921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B9A74B3-BADC-4559-8DC9-4E3715A86C1B}" type="slidenum">
              <a:rPr lang="en-GB" smtClean="0"/>
              <a:t>3</a:t>
            </a:fld>
            <a:endParaRPr lang="en-GB"/>
          </a:p>
        </p:txBody>
      </p:sp>
    </p:spTree>
    <p:extLst>
      <p:ext uri="{BB962C8B-B14F-4D97-AF65-F5344CB8AC3E}">
        <p14:creationId xmlns:p14="http://schemas.microsoft.com/office/powerpoint/2010/main" val="3139158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B9A74B3-BADC-4559-8DC9-4E3715A86C1B}" type="slidenum">
              <a:rPr lang="en-GB" smtClean="0"/>
              <a:t>4</a:t>
            </a:fld>
            <a:endParaRPr lang="en-GB"/>
          </a:p>
        </p:txBody>
      </p:sp>
    </p:spTree>
    <p:extLst>
      <p:ext uri="{BB962C8B-B14F-4D97-AF65-F5344CB8AC3E}">
        <p14:creationId xmlns:p14="http://schemas.microsoft.com/office/powerpoint/2010/main" val="4240923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581124A-2131-483C-B3A2-CBC3D651B219}" type="slidenum">
              <a:rPr lang="en-GB" smtClean="0"/>
              <a:t>5</a:t>
            </a:fld>
            <a:endParaRPr lang="en-GB"/>
          </a:p>
        </p:txBody>
      </p:sp>
    </p:spTree>
    <p:extLst>
      <p:ext uri="{BB962C8B-B14F-4D97-AF65-F5344CB8AC3E}">
        <p14:creationId xmlns:p14="http://schemas.microsoft.com/office/powerpoint/2010/main" val="2231209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6810">
              <a:defRPr/>
            </a:pPr>
            <a:r>
              <a:rPr lang="en-US" b="0" i="0" dirty="0">
                <a:solidFill>
                  <a:srgbClr val="202122"/>
                </a:solidFill>
                <a:effectLst/>
                <a:latin typeface="Arial" panose="020B0604020202020204" pitchFamily="34" charset="0"/>
              </a:rPr>
              <a:t>A successful NPD: The Model 3 has been the world's top selling </a:t>
            </a:r>
            <a:r>
              <a:rPr lang="en-US" b="0" i="0" u="none" strike="noStrike" dirty="0">
                <a:solidFill>
                  <a:srgbClr val="0645AD"/>
                </a:solidFill>
                <a:effectLst/>
                <a:latin typeface="Arial" panose="020B0604020202020204" pitchFamily="34" charset="0"/>
                <a:hlinkClick r:id="rId3" tooltip="Plug-in electric car"/>
              </a:rPr>
              <a:t>plug-in electric car</a:t>
            </a:r>
            <a:r>
              <a:rPr lang="en-US" b="0" i="0" dirty="0">
                <a:solidFill>
                  <a:srgbClr val="202122"/>
                </a:solidFill>
                <a:effectLst/>
                <a:latin typeface="Arial" panose="020B0604020202020204" pitchFamily="34" charset="0"/>
              </a:rPr>
              <a:t> (PEV) for three years running, from 2018 to 2021. It was overtaken by Model Y in 2022</a:t>
            </a:r>
          </a:p>
          <a:p>
            <a:pPr defTabSz="906810">
              <a:defRPr/>
            </a:pPr>
            <a:endParaRPr lang="en-US" b="0" i="0" dirty="0">
              <a:solidFill>
                <a:srgbClr val="202122"/>
              </a:solidFill>
              <a:effectLst/>
              <a:latin typeface="Arial" panose="020B0604020202020204" pitchFamily="34" charset="0"/>
            </a:endParaRPr>
          </a:p>
          <a:p>
            <a:pPr defTabSz="906810">
              <a:defRPr/>
            </a:pPr>
            <a:r>
              <a:rPr lang="en-US" b="0" i="0" dirty="0">
                <a:solidFill>
                  <a:srgbClr val="000000"/>
                </a:solidFill>
                <a:effectLst/>
                <a:latin typeface="Open Sans" panose="020B0606030504020204" pitchFamily="34" charset="0"/>
              </a:rPr>
              <a:t>Car is just a manifestation. Tesla’s </a:t>
            </a:r>
            <a:r>
              <a:rPr lang="en-US" dirty="0">
                <a:solidFill>
                  <a:srgbClr val="FF0000"/>
                </a:solidFill>
                <a:latin typeface="Arial" panose="020B0604020202020204" pitchFamily="34" charset="0"/>
                <a:cs typeface="Arial" panose="020B0604020202020204" pitchFamily="34" charset="0"/>
              </a:rPr>
              <a:t>Distributed energy business by offering EV and own charging station network.</a:t>
            </a:r>
          </a:p>
          <a:p>
            <a:endParaRPr lang="en-US" b="0" i="0" dirty="0">
              <a:solidFill>
                <a:srgbClr val="000000"/>
              </a:solidFill>
              <a:effectLst/>
              <a:latin typeface="Open Sans" panose="020B0606030504020204" pitchFamily="34" charset="0"/>
            </a:endParaRPr>
          </a:p>
          <a:p>
            <a:r>
              <a:rPr lang="en-US" b="0" i="0" dirty="0">
                <a:solidFill>
                  <a:srgbClr val="000000"/>
                </a:solidFill>
                <a:effectLst/>
                <a:latin typeface="Open Sans" panose="020B0606030504020204" pitchFamily="34" charset="0"/>
              </a:rPr>
              <a:t>Stakeholders:</a:t>
            </a:r>
          </a:p>
          <a:p>
            <a:r>
              <a:rPr lang="en-US" b="0" i="0" u="sng" dirty="0">
                <a:solidFill>
                  <a:srgbClr val="2C40D0"/>
                </a:solidFill>
                <a:effectLst/>
                <a:latin typeface="SourceSansPro"/>
                <a:hlinkClick r:id="rId4"/>
              </a:rPr>
              <a:t>Supplier relationships</a:t>
            </a:r>
            <a:r>
              <a:rPr lang="en-US" b="0" i="0" dirty="0">
                <a:solidFill>
                  <a:srgbClr val="111111"/>
                </a:solidFill>
                <a:effectLst/>
                <a:latin typeface="SourceSansPro"/>
              </a:rPr>
              <a:t> and how battery-related revenue is doing can be a key driver for Tesla.</a:t>
            </a:r>
          </a:p>
          <a:p>
            <a:endParaRPr lang="en-US" b="0" i="0" dirty="0">
              <a:solidFill>
                <a:srgbClr val="000000"/>
              </a:solidFill>
              <a:effectLst/>
              <a:latin typeface="Open Sans" panose="020B0606030504020204" pitchFamily="34" charset="0"/>
            </a:endParaRPr>
          </a:p>
          <a:p>
            <a:r>
              <a:rPr lang="en-GB" b="0" i="0" dirty="0">
                <a:solidFill>
                  <a:srgbClr val="202124"/>
                </a:solidFill>
                <a:effectLst/>
                <a:latin typeface="arial" panose="020B0604020202020204" pitchFamily="34" charset="0"/>
              </a:rPr>
              <a:t>Research and development (R&amp;D) costs are the costs you incur for activities intended to develop or improve a product or service. They are listed on the income statement under Operating Expenses.</a:t>
            </a:r>
            <a:endParaRPr lang="en-GB" b="0" dirty="0"/>
          </a:p>
        </p:txBody>
      </p:sp>
      <p:sp>
        <p:nvSpPr>
          <p:cNvPr id="4" name="Slide Number Placeholder 3"/>
          <p:cNvSpPr>
            <a:spLocks noGrp="1"/>
          </p:cNvSpPr>
          <p:nvPr>
            <p:ph type="sldNum" sz="quarter" idx="5"/>
          </p:nvPr>
        </p:nvSpPr>
        <p:spPr/>
        <p:txBody>
          <a:bodyPr/>
          <a:lstStyle/>
          <a:p>
            <a:fld id="{0581124A-2131-483C-B3A2-CBC3D651B219}" type="slidenum">
              <a:rPr lang="en-GB" smtClean="0"/>
              <a:t>6</a:t>
            </a:fld>
            <a:endParaRPr lang="en-GB"/>
          </a:p>
        </p:txBody>
      </p:sp>
    </p:spTree>
    <p:extLst>
      <p:ext uri="{BB962C8B-B14F-4D97-AF65-F5344CB8AC3E}">
        <p14:creationId xmlns:p14="http://schemas.microsoft.com/office/powerpoint/2010/main" val="1774398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581124A-2131-483C-B3A2-CBC3D651B219}" type="slidenum">
              <a:rPr lang="en-GB" smtClean="0"/>
              <a:t>7</a:t>
            </a:fld>
            <a:endParaRPr lang="en-GB"/>
          </a:p>
        </p:txBody>
      </p:sp>
    </p:spTree>
    <p:extLst>
      <p:ext uri="{BB962C8B-B14F-4D97-AF65-F5344CB8AC3E}">
        <p14:creationId xmlns:p14="http://schemas.microsoft.com/office/powerpoint/2010/main" val="2444676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581124A-2131-483C-B3A2-CBC3D651B219}" type="slidenum">
              <a:rPr lang="en-GB" smtClean="0"/>
              <a:t>8</a:t>
            </a:fld>
            <a:endParaRPr lang="en-GB"/>
          </a:p>
        </p:txBody>
      </p:sp>
    </p:spTree>
    <p:extLst>
      <p:ext uri="{BB962C8B-B14F-4D97-AF65-F5344CB8AC3E}">
        <p14:creationId xmlns:p14="http://schemas.microsoft.com/office/powerpoint/2010/main" val="78569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581124A-2131-483C-B3A2-CBC3D651B219}" type="slidenum">
              <a:rPr lang="en-GB" smtClean="0"/>
              <a:t>9</a:t>
            </a:fld>
            <a:endParaRPr lang="en-GB"/>
          </a:p>
        </p:txBody>
      </p:sp>
    </p:spTree>
    <p:extLst>
      <p:ext uri="{BB962C8B-B14F-4D97-AF65-F5344CB8AC3E}">
        <p14:creationId xmlns:p14="http://schemas.microsoft.com/office/powerpoint/2010/main" val="1949496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226E0-0720-4E3A-85AF-DF37B94051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875218D-1F5D-4096-9770-A8CDF6A8F9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CD0F041-49F9-4F77-954D-F5B2DCC8C311}"/>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5" name="Footer Placeholder 4">
            <a:extLst>
              <a:ext uri="{FF2B5EF4-FFF2-40B4-BE49-F238E27FC236}">
                <a16:creationId xmlns:a16="http://schemas.microsoft.com/office/drawing/2014/main" id="{2AB89973-5C49-4BB3-AB0C-404AB35E76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4BF41A-EE8C-4668-8FC5-0049C98CDE30}"/>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4271543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04C00-A2F4-4553-B03F-7E06C436CC1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D3381AA-67CF-4A4B-B04E-E0DBCB4DBB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865939-7D76-4F3C-A6BE-4AD447B15BD4}"/>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5" name="Footer Placeholder 4">
            <a:extLst>
              <a:ext uri="{FF2B5EF4-FFF2-40B4-BE49-F238E27FC236}">
                <a16:creationId xmlns:a16="http://schemas.microsoft.com/office/drawing/2014/main" id="{B727EC80-6BEB-4B95-896E-C0E77294A4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043487-EABC-431A-B13C-4E42D793BACC}"/>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2411190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0E52BF-93BA-4615-AE69-1B2E2EF574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0F329B6-373E-4095-93D2-244457FA4A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CD47F6-D308-4854-B079-7B0F0DB2C182}"/>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5" name="Footer Placeholder 4">
            <a:extLst>
              <a:ext uri="{FF2B5EF4-FFF2-40B4-BE49-F238E27FC236}">
                <a16:creationId xmlns:a16="http://schemas.microsoft.com/office/drawing/2014/main" id="{963855FB-BB8F-4649-954E-5EC1361C47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39A3B3-D437-4D25-A8F8-CF079121DD80}"/>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2247817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B5FA8-D7A1-4A9E-B7C2-32A0F87F67B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9589A5-0B86-4578-8D7A-52D630D430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9EDBB8-38BD-4421-AC0C-2EBFAD26F563}"/>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5" name="Footer Placeholder 4">
            <a:extLst>
              <a:ext uri="{FF2B5EF4-FFF2-40B4-BE49-F238E27FC236}">
                <a16:creationId xmlns:a16="http://schemas.microsoft.com/office/drawing/2014/main" id="{DF6EB8B2-E75F-466E-AFE9-D1D634ED82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FB713D-D786-4D15-BC5D-79D5882EC358}"/>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368839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61A4-C643-4C7D-ABB4-B32A16BB9C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27CBE16-0E44-4FE0-A194-37DBE45725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D6C0BD-FBDA-4606-964D-83236F8D9F60}"/>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5" name="Footer Placeholder 4">
            <a:extLst>
              <a:ext uri="{FF2B5EF4-FFF2-40B4-BE49-F238E27FC236}">
                <a16:creationId xmlns:a16="http://schemas.microsoft.com/office/drawing/2014/main" id="{DE79C590-9661-4F1F-96E2-A6EA08FCA7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CEB2B3-D5C2-4495-B431-025188741458}"/>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2236830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B037-CE0D-4550-84F1-D953FD61505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2F3A096-4C60-4BEA-B8BF-986DF6737C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E5E0831-2AE2-4170-A4C7-3FA653076B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9CA9530-33B8-4027-9B04-A26F6BB2BB19}"/>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6" name="Footer Placeholder 5">
            <a:extLst>
              <a:ext uri="{FF2B5EF4-FFF2-40B4-BE49-F238E27FC236}">
                <a16:creationId xmlns:a16="http://schemas.microsoft.com/office/drawing/2014/main" id="{3D14A075-3A9C-4335-B105-4A03B50BDBC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6F86269-7979-47D4-8DCB-B6E545E501CD}"/>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4286994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AD3D-F0A4-402D-B25E-3A83C602DE7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05443C9-D1C0-4DA6-A40A-2A22D6DEEE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82D07-3C4A-4099-9B74-C72A11AAF0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4334A29-DF67-4F54-B077-9CF80A9FF6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4C7BE3-5050-40C7-A16E-BAA44865C2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94844B2-DF2D-4617-8A1C-39C3F463072A}"/>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8" name="Footer Placeholder 7">
            <a:extLst>
              <a:ext uri="{FF2B5EF4-FFF2-40B4-BE49-F238E27FC236}">
                <a16:creationId xmlns:a16="http://schemas.microsoft.com/office/drawing/2014/main" id="{71262075-7B5E-40E1-99D4-373513518A7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614698D-3D97-4445-A622-EB5966281451}"/>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391295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26F96-D867-4372-BAF2-356B5EBB801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6F5AB22-E048-41F4-A45C-A8E019917FF7}"/>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4" name="Footer Placeholder 3">
            <a:extLst>
              <a:ext uri="{FF2B5EF4-FFF2-40B4-BE49-F238E27FC236}">
                <a16:creationId xmlns:a16="http://schemas.microsoft.com/office/drawing/2014/main" id="{D6069D83-5BC6-4BFA-AA5A-2432C0C3586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F19AE6C-A2DF-4DF8-8891-9B5D48ED37C1}"/>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854689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6E88B4-F6CA-4E67-8EFF-A3C503979D13}"/>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3" name="Footer Placeholder 2">
            <a:extLst>
              <a:ext uri="{FF2B5EF4-FFF2-40B4-BE49-F238E27FC236}">
                <a16:creationId xmlns:a16="http://schemas.microsoft.com/office/drawing/2014/main" id="{76706B51-325D-46F7-8B3D-2F46A1146F5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8A13FE4-0C53-4EA3-832C-F6B85E59EE0C}"/>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79500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D0ED-1B52-4FDF-8528-6FA8271D2A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C62D64B-CDF9-4930-9C3E-54BF4361DE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95344D4-DE2C-449C-8652-35FDD691B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E2B5AD-806E-451E-B909-A1D0DBF8E542}"/>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6" name="Footer Placeholder 5">
            <a:extLst>
              <a:ext uri="{FF2B5EF4-FFF2-40B4-BE49-F238E27FC236}">
                <a16:creationId xmlns:a16="http://schemas.microsoft.com/office/drawing/2014/main" id="{18A34BF5-0011-4F08-A374-DC4018B2E29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3C11D7-9A0D-4D65-AC7C-D3F350E55507}"/>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3151894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22FDE-F100-4CD8-AAB8-FD75A0CFE3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17CA592-2038-404F-9791-70DC889D1A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23531DE-88D6-47E6-82DF-C7B4A6452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D5122-73FF-4563-9C21-C6787A6F7488}"/>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6" name="Footer Placeholder 5">
            <a:extLst>
              <a:ext uri="{FF2B5EF4-FFF2-40B4-BE49-F238E27FC236}">
                <a16:creationId xmlns:a16="http://schemas.microsoft.com/office/drawing/2014/main" id="{9C5773A6-D508-47E1-99A3-538E2B5E40B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8AD476-6861-4BE3-B2E8-D41881EBCA8E}"/>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257481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20BFAF-35CE-4460-941B-001A68CA67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03FFBC0-57AC-4CEB-B554-F6A34AEF37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10BFCD-0283-4CB4-AA10-789F98B16B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F48EC4-0E38-4E06-A806-65ED0B3D84BD}" type="datetimeFigureOut">
              <a:rPr lang="en-GB" smtClean="0"/>
              <a:t>04/07/2025</a:t>
            </a:fld>
            <a:endParaRPr lang="en-GB"/>
          </a:p>
        </p:txBody>
      </p:sp>
      <p:sp>
        <p:nvSpPr>
          <p:cNvPr id="5" name="Footer Placeholder 4">
            <a:extLst>
              <a:ext uri="{FF2B5EF4-FFF2-40B4-BE49-F238E27FC236}">
                <a16:creationId xmlns:a16="http://schemas.microsoft.com/office/drawing/2014/main" id="{21540D20-2577-4C59-9120-00DC40DB02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5BD7A9E-AC2A-4D35-808B-53F40B072C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655859-3E62-457C-B951-A6690F795D5A}" type="slidenum">
              <a:rPr lang="en-GB" smtClean="0"/>
              <a:t>‹#›</a:t>
            </a:fld>
            <a:endParaRPr lang="en-GB"/>
          </a:p>
        </p:txBody>
      </p:sp>
    </p:spTree>
    <p:extLst>
      <p:ext uri="{BB962C8B-B14F-4D97-AF65-F5344CB8AC3E}">
        <p14:creationId xmlns:p14="http://schemas.microsoft.com/office/powerpoint/2010/main" val="2203957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B09E-4B00-44CD-91C3-B9A9D2E7134F}"/>
              </a:ext>
            </a:extLst>
          </p:cNvPr>
          <p:cNvSpPr>
            <a:spLocks noGrp="1"/>
          </p:cNvSpPr>
          <p:nvPr>
            <p:ph type="title"/>
          </p:nvPr>
        </p:nvSpPr>
        <p:spPr/>
        <p:txBody>
          <a:bodyPr/>
          <a:lstStyle/>
          <a:p>
            <a:r>
              <a:rPr lang="en-GB" dirty="0"/>
              <a:t>Week 2 SIA Seminar Session plan</a:t>
            </a:r>
          </a:p>
        </p:txBody>
      </p:sp>
      <p:sp>
        <p:nvSpPr>
          <p:cNvPr id="3" name="Content Placeholder 2">
            <a:extLst>
              <a:ext uri="{FF2B5EF4-FFF2-40B4-BE49-F238E27FC236}">
                <a16:creationId xmlns:a16="http://schemas.microsoft.com/office/drawing/2014/main" id="{175CE4C6-5B5F-43BC-8671-A9A8A06FC0D5}"/>
              </a:ext>
            </a:extLst>
          </p:cNvPr>
          <p:cNvSpPr>
            <a:spLocks noGrp="1"/>
          </p:cNvSpPr>
          <p:nvPr>
            <p:ph idx="1"/>
          </p:nvPr>
        </p:nvSpPr>
        <p:spPr/>
        <p:txBody>
          <a:bodyPr>
            <a:normAutofit/>
          </a:bodyPr>
          <a:lstStyle/>
          <a:p>
            <a:r>
              <a:rPr lang="en-GB" sz="3200" dirty="0"/>
              <a:t>First half</a:t>
            </a:r>
          </a:p>
          <a:p>
            <a:pPr lvl="1"/>
            <a:r>
              <a:rPr lang="en-GB" sz="2800" dirty="0"/>
              <a:t>Lecture recap</a:t>
            </a:r>
          </a:p>
          <a:p>
            <a:pPr lvl="1"/>
            <a:r>
              <a:rPr lang="en-GB" sz="2800" dirty="0"/>
              <a:t>Activity 1 (Card game)</a:t>
            </a:r>
          </a:p>
          <a:p>
            <a:pPr lvl="1"/>
            <a:r>
              <a:rPr lang="en-GB" sz="2800" dirty="0"/>
              <a:t>Activity 2 (Bring me news)</a:t>
            </a:r>
          </a:p>
          <a:p>
            <a:pPr marL="0" indent="0">
              <a:buNone/>
            </a:pPr>
            <a:endParaRPr lang="en-GB" dirty="0"/>
          </a:p>
          <a:p>
            <a:r>
              <a:rPr lang="en-GB" sz="3200" dirty="0"/>
              <a:t>Second half </a:t>
            </a:r>
          </a:p>
          <a:p>
            <a:pPr lvl="1"/>
            <a:r>
              <a:rPr lang="en-GB" sz="2800" dirty="0"/>
              <a:t>Worksheet</a:t>
            </a:r>
          </a:p>
          <a:p>
            <a:pPr lvl="1"/>
            <a:r>
              <a:rPr lang="en-GB" sz="2800" dirty="0"/>
              <a:t>Worksheet – check your answers</a:t>
            </a:r>
          </a:p>
          <a:p>
            <a:pPr lvl="1"/>
            <a:r>
              <a:rPr lang="en-GB" sz="2800" dirty="0"/>
              <a:t>Summary and Q&amp;A</a:t>
            </a:r>
          </a:p>
        </p:txBody>
      </p:sp>
    </p:spTree>
    <p:extLst>
      <p:ext uri="{BB962C8B-B14F-4D97-AF65-F5344CB8AC3E}">
        <p14:creationId xmlns:p14="http://schemas.microsoft.com/office/powerpoint/2010/main" val="1528576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5195C005-A44A-446B-BA3D-60F4C8128A25}"/>
              </a:ext>
            </a:extLst>
          </p:cNvPr>
          <p:cNvSpPr>
            <a:spLocks noGrp="1"/>
          </p:cNvSpPr>
          <p:nvPr>
            <p:ph type="title"/>
          </p:nvPr>
        </p:nvSpPr>
        <p:spPr>
          <a:xfrm>
            <a:off x="3792538" y="115888"/>
            <a:ext cx="6418262" cy="1143000"/>
          </a:xfrm>
        </p:spPr>
        <p:txBody>
          <a:bodyPr/>
          <a:lstStyle/>
          <a:p>
            <a:r>
              <a:rPr lang="en-GB" altLang="en-US"/>
              <a:t>Decision-making context</a:t>
            </a:r>
          </a:p>
        </p:txBody>
      </p:sp>
      <p:graphicFrame>
        <p:nvGraphicFramePr>
          <p:cNvPr id="4" name="Content Placeholder 3">
            <a:extLst>
              <a:ext uri="{FF2B5EF4-FFF2-40B4-BE49-F238E27FC236}">
                <a16:creationId xmlns:a16="http://schemas.microsoft.com/office/drawing/2014/main" id="{A5A41439-139C-4FE7-907D-BF86D1350307}"/>
              </a:ext>
            </a:extLst>
          </p:cNvPr>
          <p:cNvGraphicFramePr>
            <a:graphicFrameLocks noGrp="1"/>
          </p:cNvGraphicFramePr>
          <p:nvPr>
            <p:ph idx="1"/>
          </p:nvPr>
        </p:nvGraphicFramePr>
        <p:xfrm>
          <a:off x="1775520" y="1412776"/>
          <a:ext cx="8640960" cy="54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4" name="TextBox 4">
            <a:extLst>
              <a:ext uri="{FF2B5EF4-FFF2-40B4-BE49-F238E27FC236}">
                <a16:creationId xmlns:a16="http://schemas.microsoft.com/office/drawing/2014/main" id="{2A02EF1C-9D4E-4D62-9D48-EA28967016EA}"/>
              </a:ext>
            </a:extLst>
          </p:cNvPr>
          <p:cNvSpPr txBox="1">
            <a:spLocks noChangeArrowheads="1"/>
          </p:cNvSpPr>
          <p:nvPr/>
        </p:nvSpPr>
        <p:spPr bwMode="auto">
          <a:xfrm>
            <a:off x="7175501" y="1412876"/>
            <a:ext cx="32416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800"/>
              <a:t>1. What does the organisation do to create value?</a:t>
            </a:r>
          </a:p>
        </p:txBody>
      </p:sp>
      <p:sp>
        <p:nvSpPr>
          <p:cNvPr id="5125" name="TextBox 5">
            <a:extLst>
              <a:ext uri="{FF2B5EF4-FFF2-40B4-BE49-F238E27FC236}">
                <a16:creationId xmlns:a16="http://schemas.microsoft.com/office/drawing/2014/main" id="{B4F5F68E-35F9-4426-BB0E-D512501C2037}"/>
              </a:ext>
            </a:extLst>
          </p:cNvPr>
          <p:cNvSpPr txBox="1">
            <a:spLocks noChangeArrowheads="1"/>
          </p:cNvSpPr>
          <p:nvPr/>
        </p:nvSpPr>
        <p:spPr bwMode="auto">
          <a:xfrm>
            <a:off x="8904289" y="3524250"/>
            <a:ext cx="1584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800"/>
              <a:t>2. Who owns the enterprise &amp; how has it developed?</a:t>
            </a:r>
          </a:p>
        </p:txBody>
      </p:sp>
      <p:sp>
        <p:nvSpPr>
          <p:cNvPr id="5126" name="TextBox 6">
            <a:extLst>
              <a:ext uri="{FF2B5EF4-FFF2-40B4-BE49-F238E27FC236}">
                <a16:creationId xmlns:a16="http://schemas.microsoft.com/office/drawing/2014/main" id="{3117B999-2172-4DB0-A36D-5B31805BF293}"/>
              </a:ext>
            </a:extLst>
          </p:cNvPr>
          <p:cNvSpPr txBox="1">
            <a:spLocks noChangeArrowheads="1"/>
          </p:cNvSpPr>
          <p:nvPr/>
        </p:nvSpPr>
        <p:spPr bwMode="auto">
          <a:xfrm>
            <a:off x="7751764" y="5818189"/>
            <a:ext cx="27717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800"/>
              <a:t>3. What is the business environment/ competitive situation?</a:t>
            </a:r>
          </a:p>
        </p:txBody>
      </p:sp>
      <p:sp>
        <p:nvSpPr>
          <p:cNvPr id="5127" name="TextBox 7">
            <a:extLst>
              <a:ext uri="{FF2B5EF4-FFF2-40B4-BE49-F238E27FC236}">
                <a16:creationId xmlns:a16="http://schemas.microsoft.com/office/drawing/2014/main" id="{B3FDDC73-9626-4E7F-9345-690CC63C4250}"/>
              </a:ext>
            </a:extLst>
          </p:cNvPr>
          <p:cNvSpPr txBox="1">
            <a:spLocks noChangeArrowheads="1"/>
          </p:cNvSpPr>
          <p:nvPr/>
        </p:nvSpPr>
        <p:spPr bwMode="auto">
          <a:xfrm>
            <a:off x="1884363" y="4954589"/>
            <a:ext cx="183515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800"/>
              <a:t>4. What are the current industry expectations?</a:t>
            </a:r>
          </a:p>
        </p:txBody>
      </p:sp>
      <p:sp>
        <p:nvSpPr>
          <p:cNvPr id="5128" name="TextBox 8">
            <a:extLst>
              <a:ext uri="{FF2B5EF4-FFF2-40B4-BE49-F238E27FC236}">
                <a16:creationId xmlns:a16="http://schemas.microsoft.com/office/drawing/2014/main" id="{2D492089-C9E4-4543-8120-B3BB107502A7}"/>
              </a:ext>
            </a:extLst>
          </p:cNvPr>
          <p:cNvSpPr txBox="1">
            <a:spLocks noChangeArrowheads="1"/>
          </p:cNvSpPr>
          <p:nvPr/>
        </p:nvSpPr>
        <p:spPr bwMode="auto">
          <a:xfrm>
            <a:off x="1847850" y="2493963"/>
            <a:ext cx="23764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800"/>
              <a:t>5. How does this shape the decision context?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5195C005-A44A-446B-BA3D-60F4C8128A25}"/>
              </a:ext>
            </a:extLst>
          </p:cNvPr>
          <p:cNvSpPr>
            <a:spLocks noGrp="1"/>
          </p:cNvSpPr>
          <p:nvPr>
            <p:ph type="title"/>
          </p:nvPr>
        </p:nvSpPr>
        <p:spPr>
          <a:xfrm>
            <a:off x="1138136" y="115888"/>
            <a:ext cx="8355969" cy="1143000"/>
          </a:xfrm>
        </p:spPr>
        <p:txBody>
          <a:bodyPr>
            <a:normAutofit fontScale="90000"/>
          </a:bodyPr>
          <a:lstStyle/>
          <a:p>
            <a:r>
              <a:rPr lang="en-GB" altLang="en-US" sz="4400" dirty="0"/>
              <a:t>Practice context analysis - e.g. 1 Primark (High street fas</a:t>
            </a:r>
            <a:r>
              <a:rPr lang="en-GB" altLang="en-US" dirty="0"/>
              <a:t>t fashion store)</a:t>
            </a:r>
          </a:p>
        </p:txBody>
      </p:sp>
      <p:graphicFrame>
        <p:nvGraphicFramePr>
          <p:cNvPr id="4" name="Content Placeholder 3">
            <a:extLst>
              <a:ext uri="{FF2B5EF4-FFF2-40B4-BE49-F238E27FC236}">
                <a16:creationId xmlns:a16="http://schemas.microsoft.com/office/drawing/2014/main" id="{A5A41439-139C-4FE7-907D-BF86D1350307}"/>
              </a:ext>
            </a:extLst>
          </p:cNvPr>
          <p:cNvGraphicFramePr>
            <a:graphicFrameLocks noGrp="1"/>
          </p:cNvGraphicFramePr>
          <p:nvPr>
            <p:ph idx="1"/>
          </p:nvPr>
        </p:nvGraphicFramePr>
        <p:xfrm>
          <a:off x="1775520" y="1412776"/>
          <a:ext cx="8640960" cy="54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4" name="TextBox 4">
            <a:extLst>
              <a:ext uri="{FF2B5EF4-FFF2-40B4-BE49-F238E27FC236}">
                <a16:creationId xmlns:a16="http://schemas.microsoft.com/office/drawing/2014/main" id="{2A02EF1C-9D4E-4D62-9D48-EA28967016EA}"/>
              </a:ext>
            </a:extLst>
          </p:cNvPr>
          <p:cNvSpPr txBox="1">
            <a:spLocks noChangeArrowheads="1"/>
          </p:cNvSpPr>
          <p:nvPr/>
        </p:nvSpPr>
        <p:spPr bwMode="auto">
          <a:xfrm>
            <a:off x="7175501" y="1412876"/>
            <a:ext cx="32416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800" dirty="0"/>
              <a:t>1. What does the organisation do to create value?</a:t>
            </a:r>
          </a:p>
        </p:txBody>
      </p:sp>
      <p:sp>
        <p:nvSpPr>
          <p:cNvPr id="5125" name="TextBox 5">
            <a:extLst>
              <a:ext uri="{FF2B5EF4-FFF2-40B4-BE49-F238E27FC236}">
                <a16:creationId xmlns:a16="http://schemas.microsoft.com/office/drawing/2014/main" id="{B4F5F68E-35F9-4426-BB0E-D512501C2037}"/>
              </a:ext>
            </a:extLst>
          </p:cNvPr>
          <p:cNvSpPr txBox="1">
            <a:spLocks noChangeArrowheads="1"/>
          </p:cNvSpPr>
          <p:nvPr/>
        </p:nvSpPr>
        <p:spPr bwMode="auto">
          <a:xfrm>
            <a:off x="8904289" y="3524250"/>
            <a:ext cx="1584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800"/>
              <a:t>2. Who owns the enterprise &amp; how has it developed?</a:t>
            </a:r>
          </a:p>
        </p:txBody>
      </p:sp>
      <p:sp>
        <p:nvSpPr>
          <p:cNvPr id="5126" name="TextBox 6">
            <a:extLst>
              <a:ext uri="{FF2B5EF4-FFF2-40B4-BE49-F238E27FC236}">
                <a16:creationId xmlns:a16="http://schemas.microsoft.com/office/drawing/2014/main" id="{3117B999-2172-4DB0-A36D-5B31805BF293}"/>
              </a:ext>
            </a:extLst>
          </p:cNvPr>
          <p:cNvSpPr txBox="1">
            <a:spLocks noChangeArrowheads="1"/>
          </p:cNvSpPr>
          <p:nvPr/>
        </p:nvSpPr>
        <p:spPr bwMode="auto">
          <a:xfrm>
            <a:off x="7751764" y="5818189"/>
            <a:ext cx="27717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800" dirty="0"/>
              <a:t>3. What is the business environment/ competitive situation?</a:t>
            </a:r>
          </a:p>
        </p:txBody>
      </p:sp>
      <p:sp>
        <p:nvSpPr>
          <p:cNvPr id="5127" name="TextBox 7">
            <a:extLst>
              <a:ext uri="{FF2B5EF4-FFF2-40B4-BE49-F238E27FC236}">
                <a16:creationId xmlns:a16="http://schemas.microsoft.com/office/drawing/2014/main" id="{B3FDDC73-9626-4E7F-9345-690CC63C4250}"/>
              </a:ext>
            </a:extLst>
          </p:cNvPr>
          <p:cNvSpPr txBox="1">
            <a:spLocks noChangeArrowheads="1"/>
          </p:cNvSpPr>
          <p:nvPr/>
        </p:nvSpPr>
        <p:spPr bwMode="auto">
          <a:xfrm>
            <a:off x="704849" y="4772680"/>
            <a:ext cx="183515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800" dirty="0"/>
              <a:t>4. What are the current industry expectations?</a:t>
            </a:r>
          </a:p>
        </p:txBody>
      </p:sp>
      <p:sp>
        <p:nvSpPr>
          <p:cNvPr id="5128" name="TextBox 8">
            <a:extLst>
              <a:ext uri="{FF2B5EF4-FFF2-40B4-BE49-F238E27FC236}">
                <a16:creationId xmlns:a16="http://schemas.microsoft.com/office/drawing/2014/main" id="{2D492089-C9E4-4543-8120-B3BB107502A7}"/>
              </a:ext>
            </a:extLst>
          </p:cNvPr>
          <p:cNvSpPr txBox="1">
            <a:spLocks noChangeArrowheads="1"/>
          </p:cNvSpPr>
          <p:nvPr/>
        </p:nvSpPr>
        <p:spPr bwMode="auto">
          <a:xfrm>
            <a:off x="1847850" y="2493963"/>
            <a:ext cx="23764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800" dirty="0"/>
              <a:t>5. How does this shape the decision context?</a:t>
            </a:r>
          </a:p>
        </p:txBody>
      </p:sp>
      <p:sp>
        <p:nvSpPr>
          <p:cNvPr id="9" name="TextBox 4">
            <a:extLst>
              <a:ext uri="{FF2B5EF4-FFF2-40B4-BE49-F238E27FC236}">
                <a16:creationId xmlns:a16="http://schemas.microsoft.com/office/drawing/2014/main" id="{49B3023E-F465-465C-921E-E7EDDF276855}"/>
              </a:ext>
            </a:extLst>
          </p:cNvPr>
          <p:cNvSpPr txBox="1">
            <a:spLocks noChangeArrowheads="1"/>
          </p:cNvSpPr>
          <p:nvPr/>
        </p:nvSpPr>
        <p:spPr bwMode="auto">
          <a:xfrm>
            <a:off x="7327901" y="2118174"/>
            <a:ext cx="32416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800" dirty="0">
                <a:solidFill>
                  <a:schemeClr val="accent1"/>
                </a:solidFill>
              </a:rPr>
              <a:t>1.Buys commodity from manufacturers to sell in shops (need to hold inventory &amp; own/rent premises)</a:t>
            </a:r>
          </a:p>
        </p:txBody>
      </p:sp>
      <p:sp>
        <p:nvSpPr>
          <p:cNvPr id="10" name="TextBox 5">
            <a:extLst>
              <a:ext uri="{FF2B5EF4-FFF2-40B4-BE49-F238E27FC236}">
                <a16:creationId xmlns:a16="http://schemas.microsoft.com/office/drawing/2014/main" id="{75BA3EA6-ACA2-44F3-AD1C-4AC0487826DE}"/>
              </a:ext>
            </a:extLst>
          </p:cNvPr>
          <p:cNvSpPr txBox="1">
            <a:spLocks noChangeArrowheads="1"/>
          </p:cNvSpPr>
          <p:nvPr/>
        </p:nvSpPr>
        <p:spPr bwMode="auto">
          <a:xfrm>
            <a:off x="10416480" y="3344852"/>
            <a:ext cx="1584325"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800" dirty="0">
                <a:solidFill>
                  <a:schemeClr val="accent1"/>
                </a:solidFill>
              </a:rPr>
              <a:t>2. Started business in 1969, subsidiary of Associated British Foods (ABF)  (low margins so need to maintain high turnover)</a:t>
            </a:r>
          </a:p>
        </p:txBody>
      </p:sp>
      <p:sp>
        <p:nvSpPr>
          <p:cNvPr id="11" name="TextBox 6">
            <a:extLst>
              <a:ext uri="{FF2B5EF4-FFF2-40B4-BE49-F238E27FC236}">
                <a16:creationId xmlns:a16="http://schemas.microsoft.com/office/drawing/2014/main" id="{F594AAED-C60E-424C-BA2F-BD4C97D86BEA}"/>
              </a:ext>
            </a:extLst>
          </p:cNvPr>
          <p:cNvSpPr txBox="1">
            <a:spLocks noChangeArrowheads="1"/>
          </p:cNvSpPr>
          <p:nvPr/>
        </p:nvSpPr>
        <p:spPr bwMode="auto">
          <a:xfrm>
            <a:off x="1912207" y="5422185"/>
            <a:ext cx="357391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800" dirty="0">
                <a:solidFill>
                  <a:schemeClr val="accent1"/>
                </a:solidFill>
              </a:rPr>
              <a:t>3.Decline in footfall on high street as online sales grow, </a:t>
            </a:r>
            <a:r>
              <a:rPr lang="en-US" altLang="en-US" sz="1800" dirty="0">
                <a:solidFill>
                  <a:schemeClr val="accent1"/>
                </a:solidFill>
              </a:rPr>
              <a:t>an escalation in the cost of energy and logistics</a:t>
            </a:r>
            <a:endParaRPr lang="en-GB" altLang="en-US" sz="1800" dirty="0">
              <a:solidFill>
                <a:schemeClr val="accent1"/>
              </a:solidFill>
            </a:endParaRPr>
          </a:p>
        </p:txBody>
      </p:sp>
      <p:sp>
        <p:nvSpPr>
          <p:cNvPr id="12" name="TextBox 7">
            <a:extLst>
              <a:ext uri="{FF2B5EF4-FFF2-40B4-BE49-F238E27FC236}">
                <a16:creationId xmlns:a16="http://schemas.microsoft.com/office/drawing/2014/main" id="{B302AB7E-D8D2-4CF7-A75E-E967234CBE3C}"/>
              </a:ext>
            </a:extLst>
          </p:cNvPr>
          <p:cNvSpPr txBox="1">
            <a:spLocks noChangeArrowheads="1"/>
          </p:cNvSpPr>
          <p:nvPr/>
        </p:nvSpPr>
        <p:spPr bwMode="auto">
          <a:xfrm>
            <a:off x="337487" y="3713927"/>
            <a:ext cx="183515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800" dirty="0">
                <a:solidFill>
                  <a:schemeClr val="accent1"/>
                </a:solidFill>
              </a:rPr>
              <a:t>4.Decisions to invest in online trading platform?</a:t>
            </a:r>
          </a:p>
        </p:txBody>
      </p:sp>
      <p:sp>
        <p:nvSpPr>
          <p:cNvPr id="13" name="TextBox 8">
            <a:extLst>
              <a:ext uri="{FF2B5EF4-FFF2-40B4-BE49-F238E27FC236}">
                <a16:creationId xmlns:a16="http://schemas.microsoft.com/office/drawing/2014/main" id="{6A5E3BB5-C44B-4A50-925A-C806226EF8F3}"/>
              </a:ext>
            </a:extLst>
          </p:cNvPr>
          <p:cNvSpPr txBox="1">
            <a:spLocks noChangeArrowheads="1"/>
          </p:cNvSpPr>
          <p:nvPr/>
        </p:nvSpPr>
        <p:spPr bwMode="auto">
          <a:xfrm>
            <a:off x="713136" y="1290648"/>
            <a:ext cx="2376488"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800" dirty="0">
                <a:solidFill>
                  <a:schemeClr val="accent1"/>
                </a:solidFill>
              </a:rPr>
              <a:t>5.</a:t>
            </a:r>
            <a:r>
              <a:rPr lang="en-US" altLang="en-US" sz="1800" dirty="0">
                <a:solidFill>
                  <a:schemeClr val="accent1"/>
                </a:solidFill>
              </a:rPr>
              <a:t> Risks of shrinking in-store market if not online, </a:t>
            </a:r>
            <a:r>
              <a:rPr lang="en-GB" altLang="en-US" sz="1800" dirty="0">
                <a:solidFill>
                  <a:schemeClr val="accent1"/>
                </a:solidFill>
              </a:rPr>
              <a:t>Risk of fierce competition in online market</a:t>
            </a:r>
          </a:p>
        </p:txBody>
      </p:sp>
      <p:pic>
        <p:nvPicPr>
          <p:cNvPr id="6" name="Picture 5">
            <a:extLst>
              <a:ext uri="{FF2B5EF4-FFF2-40B4-BE49-F238E27FC236}">
                <a16:creationId xmlns:a16="http://schemas.microsoft.com/office/drawing/2014/main" id="{ACB6BEC4-9828-4C1F-8DFE-0E394060B2E5}"/>
              </a:ext>
            </a:extLst>
          </p:cNvPr>
          <p:cNvPicPr>
            <a:picLocks noChangeAspect="1"/>
          </p:cNvPicPr>
          <p:nvPr/>
        </p:nvPicPr>
        <p:blipFill>
          <a:blip r:embed="rId8"/>
          <a:stretch>
            <a:fillRect/>
          </a:stretch>
        </p:blipFill>
        <p:spPr>
          <a:xfrm>
            <a:off x="9931284" y="115886"/>
            <a:ext cx="2260716" cy="1530429"/>
          </a:xfrm>
          <a:prstGeom prst="rect">
            <a:avLst/>
          </a:prstGeom>
        </p:spPr>
      </p:pic>
    </p:spTree>
    <p:extLst>
      <p:ext uri="{BB962C8B-B14F-4D97-AF65-F5344CB8AC3E}">
        <p14:creationId xmlns:p14="http://schemas.microsoft.com/office/powerpoint/2010/main" val="111384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a:extLst>
              <a:ext uri="{FF2B5EF4-FFF2-40B4-BE49-F238E27FC236}">
                <a16:creationId xmlns:a16="http://schemas.microsoft.com/office/drawing/2014/main" id="{28D83C12-964E-4FC4-ABC9-6AD53DD6E190}"/>
              </a:ext>
            </a:extLst>
          </p:cNvPr>
          <p:cNvSpPr>
            <a:spLocks noGrp="1"/>
          </p:cNvSpPr>
          <p:nvPr>
            <p:ph type="title"/>
          </p:nvPr>
        </p:nvSpPr>
        <p:spPr>
          <a:xfrm>
            <a:off x="1899920" y="274638"/>
            <a:ext cx="9870547" cy="1143000"/>
          </a:xfrm>
        </p:spPr>
        <p:txBody>
          <a:bodyPr>
            <a:normAutofit fontScale="90000"/>
          </a:bodyPr>
          <a:lstStyle/>
          <a:p>
            <a:r>
              <a:rPr lang="en-GB" altLang="en-US" dirty="0"/>
              <a:t>What are the likely risks attached to investing in online trading platform? (what if? scenarios)?</a:t>
            </a:r>
          </a:p>
        </p:txBody>
      </p:sp>
      <p:pic>
        <p:nvPicPr>
          <p:cNvPr id="5" name="Picture 4">
            <a:extLst>
              <a:ext uri="{FF2B5EF4-FFF2-40B4-BE49-F238E27FC236}">
                <a16:creationId xmlns:a16="http://schemas.microsoft.com/office/drawing/2014/main" id="{3E5F15B8-F2DB-4CA0-938E-E127C7ADF4FE}"/>
              </a:ext>
            </a:extLst>
          </p:cNvPr>
          <p:cNvPicPr>
            <a:picLocks noChangeAspect="1"/>
          </p:cNvPicPr>
          <p:nvPr/>
        </p:nvPicPr>
        <p:blipFill>
          <a:blip r:embed="rId3"/>
          <a:stretch>
            <a:fillRect/>
          </a:stretch>
        </p:blipFill>
        <p:spPr>
          <a:xfrm>
            <a:off x="2229291" y="1417638"/>
            <a:ext cx="7550538" cy="4997707"/>
          </a:xfrm>
          <a:prstGeom prst="rect">
            <a:avLst/>
          </a:prstGeom>
        </p:spPr>
      </p:pic>
    </p:spTree>
    <p:extLst>
      <p:ext uri="{BB962C8B-B14F-4D97-AF65-F5344CB8AC3E}">
        <p14:creationId xmlns:p14="http://schemas.microsoft.com/office/powerpoint/2010/main" val="185933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439DB5B-3E95-402D-A78D-6F467FA3FF04}"/>
              </a:ext>
            </a:extLst>
          </p:cNvPr>
          <p:cNvSpPr>
            <a:spLocks noGrp="1"/>
          </p:cNvSpPr>
          <p:nvPr>
            <p:ph type="title"/>
          </p:nvPr>
        </p:nvSpPr>
        <p:spPr>
          <a:xfrm>
            <a:off x="6585882" y="2614613"/>
            <a:ext cx="4805996" cy="3054667"/>
          </a:xfrm>
        </p:spPr>
        <p:txBody>
          <a:bodyPr vert="horz" lIns="91440" tIns="45720" rIns="91440" bIns="45720" rtlCol="0" anchor="t">
            <a:normAutofit/>
          </a:bodyPr>
          <a:lstStyle/>
          <a:p>
            <a:r>
              <a:rPr lang="en-US" dirty="0">
                <a:solidFill>
                  <a:srgbClr val="000000"/>
                </a:solidFill>
              </a:rPr>
              <a:t>Any questions?</a:t>
            </a:r>
            <a:br>
              <a:rPr lang="en-US" dirty="0">
                <a:solidFill>
                  <a:srgbClr val="000000"/>
                </a:solidFill>
              </a:rPr>
            </a:br>
            <a:br>
              <a:rPr lang="en-US" dirty="0">
                <a:solidFill>
                  <a:srgbClr val="000000"/>
                </a:solidFill>
              </a:rPr>
            </a:br>
            <a:r>
              <a:rPr lang="en-US" sz="3600" dirty="0">
                <a:solidFill>
                  <a:srgbClr val="000000"/>
                </a:solidFill>
              </a:rPr>
              <a:t>(on activities or the assessment brief)</a:t>
            </a:r>
          </a:p>
        </p:txBody>
      </p:sp>
      <p:sp>
        <p:nvSpPr>
          <p:cNvPr id="13"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522930B-4038-4453-954F-09177ECB0F4F}"/>
              </a:ext>
            </a:extLst>
          </p:cNvPr>
          <p:cNvPicPr>
            <a:picLocks noChangeAspect="1"/>
          </p:cNvPicPr>
          <p:nvPr/>
        </p:nvPicPr>
        <p:blipFill rotWithShape="1">
          <a:blip r:embed="rId4">
            <a:alphaModFix/>
          </a:blip>
          <a:srcRect l="46990" r="2" b="2"/>
          <a:stretch/>
        </p:blipFill>
        <p:spPr>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Tree>
    <p:extLst>
      <p:ext uri="{BB962C8B-B14F-4D97-AF65-F5344CB8AC3E}">
        <p14:creationId xmlns:p14="http://schemas.microsoft.com/office/powerpoint/2010/main" val="1574955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a:extLst>
              <a:ext uri="{FF2B5EF4-FFF2-40B4-BE49-F238E27FC236}">
                <a16:creationId xmlns:a16="http://schemas.microsoft.com/office/drawing/2014/main" id="{B07AEB92-6282-4593-BB0B-18E585086881}"/>
              </a:ext>
            </a:extLst>
          </p:cNvPr>
          <p:cNvSpPr>
            <a:spLocks noGrp="1"/>
          </p:cNvSpPr>
          <p:nvPr>
            <p:ph idx="1"/>
          </p:nvPr>
        </p:nvSpPr>
        <p:spPr>
          <a:xfrm>
            <a:off x="1919288" y="1368426"/>
            <a:ext cx="8291512" cy="5661025"/>
          </a:xfrm>
        </p:spPr>
        <p:txBody>
          <a:bodyPr/>
          <a:lstStyle/>
          <a:p>
            <a:r>
              <a:rPr lang="en-GB" altLang="en-US" dirty="0"/>
              <a:t>What assets might the enterprise need (to invest capital in) to create value (business model)?</a:t>
            </a:r>
          </a:p>
          <a:p>
            <a:r>
              <a:rPr lang="en-GB" altLang="en-US" dirty="0"/>
              <a:t>What sort of margins &amp; volumes are expected (in view of trading conditions/environment)?</a:t>
            </a:r>
          </a:p>
          <a:p>
            <a:r>
              <a:rPr lang="en-GB" altLang="en-US" dirty="0"/>
              <a:t>What management information would be needed to make SIDs in this context?</a:t>
            </a:r>
          </a:p>
          <a:p>
            <a:r>
              <a:rPr lang="en-GB" altLang="en-US" dirty="0"/>
              <a:t>What are the likely risks attached to investing in this activity (what if? scenarios)?</a:t>
            </a:r>
          </a:p>
        </p:txBody>
      </p:sp>
      <p:sp>
        <p:nvSpPr>
          <p:cNvPr id="6147" name="Title 1">
            <a:extLst>
              <a:ext uri="{FF2B5EF4-FFF2-40B4-BE49-F238E27FC236}">
                <a16:creationId xmlns:a16="http://schemas.microsoft.com/office/drawing/2014/main" id="{28D83C12-964E-4FC4-ABC9-6AD53DD6E190}"/>
              </a:ext>
            </a:extLst>
          </p:cNvPr>
          <p:cNvSpPr>
            <a:spLocks noGrp="1"/>
          </p:cNvSpPr>
          <p:nvPr>
            <p:ph type="title"/>
          </p:nvPr>
        </p:nvSpPr>
        <p:spPr>
          <a:xfrm>
            <a:off x="4070351" y="274638"/>
            <a:ext cx="6418263" cy="1143000"/>
          </a:xfrm>
        </p:spPr>
        <p:txBody>
          <a:bodyPr/>
          <a:lstStyle/>
          <a:p>
            <a:r>
              <a:rPr lang="en-GB" altLang="en-US"/>
              <a:t>Impact of context on SIA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8769" y="273009"/>
            <a:ext cx="11503231" cy="1473199"/>
          </a:xfrm>
        </p:spPr>
        <p:txBody>
          <a:bodyPr anchor="b">
            <a:normAutofit/>
          </a:bodyPr>
          <a:lstStyle/>
          <a:p>
            <a:r>
              <a:rPr lang="en-GB" dirty="0">
                <a:latin typeface="Arial" panose="020B0604020202020204" pitchFamily="34" charset="0"/>
                <a:cs typeface="Arial" panose="020B0604020202020204" pitchFamily="34" charset="0"/>
              </a:rPr>
              <a:t>Lecture</a:t>
            </a:r>
            <a:r>
              <a:rPr lang="en-GB" sz="4000" dirty="0">
                <a:latin typeface="Arial" panose="020B0604020202020204" pitchFamily="34" charset="0"/>
                <a:cs typeface="Arial" panose="020B0604020202020204" pitchFamily="34" charset="0"/>
              </a:rPr>
              <a:t> recap</a:t>
            </a:r>
            <a:br>
              <a:rPr lang="en-GB" sz="4000" dirty="0">
                <a:latin typeface="Arial" panose="020B0604020202020204" pitchFamily="34" charset="0"/>
                <a:cs typeface="Arial" panose="020B0604020202020204" pitchFamily="34" charset="0"/>
              </a:rPr>
            </a:br>
            <a:r>
              <a:rPr lang="en-GB" sz="3200" dirty="0">
                <a:latin typeface="Arial" panose="020B0604020202020204" pitchFamily="34" charset="0"/>
                <a:cs typeface="Arial" panose="020B0604020202020204" pitchFamily="34" charset="0"/>
              </a:rPr>
              <a:t>Week 2: </a:t>
            </a:r>
            <a:r>
              <a:rPr lang="en-US" sz="3200" dirty="0">
                <a:latin typeface="Arial" panose="020B0604020202020204" pitchFamily="34" charset="0"/>
                <a:cs typeface="Arial" panose="020B0604020202020204" pitchFamily="34" charset="0"/>
              </a:rPr>
              <a:t>Investment appraisal processes</a:t>
            </a:r>
            <a:endParaRPr lang="en-GB" sz="3200" dirty="0">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886A004E-2EC2-42B1-AAC8-9AD634DED0A6}"/>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C5EAC95F-29D9-4C6D-9C66-0BDC4FDF93FE}"/>
              </a:ext>
            </a:extLst>
          </p:cNvPr>
          <p:cNvPicPr>
            <a:picLocks noChangeAspect="1"/>
          </p:cNvPicPr>
          <p:nvPr/>
        </p:nvPicPr>
        <p:blipFill>
          <a:blip r:embed="rId3"/>
          <a:stretch>
            <a:fillRect/>
          </a:stretch>
        </p:blipFill>
        <p:spPr>
          <a:xfrm>
            <a:off x="1210414" y="1914446"/>
            <a:ext cx="7333637" cy="4537153"/>
          </a:xfrm>
          <a:prstGeom prst="rect">
            <a:avLst/>
          </a:prstGeom>
        </p:spPr>
      </p:pic>
    </p:spTree>
    <p:extLst>
      <p:ext uri="{BB962C8B-B14F-4D97-AF65-F5344CB8AC3E}">
        <p14:creationId xmlns:p14="http://schemas.microsoft.com/office/powerpoint/2010/main" val="820353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8769" y="273009"/>
            <a:ext cx="11503231" cy="1473199"/>
          </a:xfrm>
        </p:spPr>
        <p:txBody>
          <a:bodyPr anchor="b">
            <a:normAutofit/>
          </a:bodyPr>
          <a:lstStyle/>
          <a:p>
            <a:r>
              <a:rPr lang="en-GB" dirty="0">
                <a:latin typeface="Arial" panose="020B0604020202020204" pitchFamily="34" charset="0"/>
                <a:cs typeface="Arial" panose="020B0604020202020204" pitchFamily="34" charset="0"/>
              </a:rPr>
              <a:t>Lecture</a:t>
            </a:r>
            <a:r>
              <a:rPr lang="en-GB" sz="4000" dirty="0">
                <a:latin typeface="Arial" panose="020B0604020202020204" pitchFamily="34" charset="0"/>
                <a:cs typeface="Arial" panose="020B0604020202020204" pitchFamily="34" charset="0"/>
              </a:rPr>
              <a:t> recap</a:t>
            </a:r>
            <a:br>
              <a:rPr lang="en-GB" sz="4000" dirty="0">
                <a:latin typeface="Arial" panose="020B0604020202020204" pitchFamily="34" charset="0"/>
                <a:cs typeface="Arial" panose="020B0604020202020204" pitchFamily="34" charset="0"/>
              </a:rPr>
            </a:br>
            <a:r>
              <a:rPr lang="en-GB" sz="3200" dirty="0">
                <a:latin typeface="Arial" panose="020B0604020202020204" pitchFamily="34" charset="0"/>
                <a:cs typeface="Arial" panose="020B0604020202020204" pitchFamily="34" charset="0"/>
              </a:rPr>
              <a:t>Week 2: </a:t>
            </a:r>
            <a:r>
              <a:rPr lang="en-US" sz="3200" dirty="0">
                <a:latin typeface="Arial" panose="020B0604020202020204" pitchFamily="34" charset="0"/>
                <a:cs typeface="Arial" panose="020B0604020202020204" pitchFamily="34" charset="0"/>
              </a:rPr>
              <a:t>Investment appraisal processes</a:t>
            </a:r>
            <a:endParaRPr lang="en-GB" sz="3200" dirty="0">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886A004E-2EC2-42B1-AAC8-9AD634DED0A6}"/>
              </a:ext>
            </a:extLst>
          </p:cNvPr>
          <p:cNvSpPr>
            <a:spLocks noGrp="1"/>
          </p:cNvSpPr>
          <p:nvPr>
            <p:ph idx="1"/>
          </p:nvPr>
        </p:nvSpPr>
        <p:spPr/>
        <p:txBody>
          <a:bodyPr/>
          <a:lstStyle/>
          <a:p>
            <a:endParaRPr lang="en-GB"/>
          </a:p>
        </p:txBody>
      </p:sp>
      <p:pic>
        <p:nvPicPr>
          <p:cNvPr id="6" name="Picture 5">
            <a:extLst>
              <a:ext uri="{FF2B5EF4-FFF2-40B4-BE49-F238E27FC236}">
                <a16:creationId xmlns:a16="http://schemas.microsoft.com/office/drawing/2014/main" id="{42B54BE3-3A85-481F-91B8-1F873921DC53}"/>
              </a:ext>
            </a:extLst>
          </p:cNvPr>
          <p:cNvPicPr>
            <a:picLocks noChangeAspect="1"/>
          </p:cNvPicPr>
          <p:nvPr/>
        </p:nvPicPr>
        <p:blipFill>
          <a:blip r:embed="rId3"/>
          <a:stretch>
            <a:fillRect/>
          </a:stretch>
        </p:blipFill>
        <p:spPr>
          <a:xfrm>
            <a:off x="688769" y="1793699"/>
            <a:ext cx="7437318" cy="4153141"/>
          </a:xfrm>
          <a:prstGeom prst="rect">
            <a:avLst/>
          </a:prstGeom>
        </p:spPr>
      </p:pic>
    </p:spTree>
    <p:extLst>
      <p:ext uri="{BB962C8B-B14F-4D97-AF65-F5344CB8AC3E}">
        <p14:creationId xmlns:p14="http://schemas.microsoft.com/office/powerpoint/2010/main" val="815057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35592" y="629268"/>
            <a:ext cx="7556408" cy="1286160"/>
          </a:xfrm>
        </p:spPr>
        <p:txBody>
          <a:bodyPr anchor="b">
            <a:normAutofit/>
          </a:bodyPr>
          <a:lstStyle/>
          <a:p>
            <a:r>
              <a:rPr lang="en-GB" sz="4000" dirty="0">
                <a:latin typeface="Arial" panose="020B0604020202020204" pitchFamily="34" charset="0"/>
                <a:cs typeface="Arial" panose="020B0604020202020204" pitchFamily="34" charset="0"/>
              </a:rPr>
              <a:t>Seminar Activity – Card game 1.2</a:t>
            </a:r>
          </a:p>
        </p:txBody>
      </p:sp>
      <p:sp>
        <p:nvSpPr>
          <p:cNvPr id="4" name="Content Placeholder 3"/>
          <p:cNvSpPr>
            <a:spLocks noGrp="1"/>
          </p:cNvSpPr>
          <p:nvPr>
            <p:ph idx="1"/>
          </p:nvPr>
        </p:nvSpPr>
        <p:spPr>
          <a:xfrm>
            <a:off x="4965431" y="2438400"/>
            <a:ext cx="6878907" cy="4205286"/>
          </a:xfrm>
        </p:spPr>
        <p:txBody>
          <a:bodyPr>
            <a:normAutofit fontScale="92500" lnSpcReduction="10000"/>
          </a:bodyPr>
          <a:lstStyle/>
          <a:p>
            <a:r>
              <a:rPr lang="en-GB" sz="2400" dirty="0">
                <a:latin typeface="Arial" panose="020B0604020202020204" pitchFamily="34" charset="0"/>
                <a:cs typeface="Arial" panose="020B0604020202020204" pitchFamily="34" charset="0"/>
              </a:rPr>
              <a:t>Card game: It is the way to randomise some different case examples to discuss. Throughout the module, we call it card game.</a:t>
            </a:r>
          </a:p>
          <a:p>
            <a:r>
              <a:rPr lang="en-GB" sz="2400" dirty="0">
                <a:latin typeface="Arial" panose="020B0604020202020204" pitchFamily="34" charset="0"/>
                <a:cs typeface="Arial" panose="020B0604020202020204" pitchFamily="34" charset="0"/>
              </a:rPr>
              <a:t>The card will show the name of a well-known project (google it if it is unfamiliar)</a:t>
            </a:r>
          </a:p>
          <a:p>
            <a:r>
              <a:rPr lang="en-GB" sz="2400" dirty="0">
                <a:latin typeface="Arial" panose="020B0604020202020204" pitchFamily="34" charset="0"/>
                <a:cs typeface="Arial" panose="020B0604020202020204" pitchFamily="34" charset="0"/>
              </a:rPr>
              <a:t>Answer the following questions:</a:t>
            </a:r>
          </a:p>
          <a:p>
            <a:pPr marL="914400" lvl="1" indent="-457200">
              <a:buFont typeface="+mj-lt"/>
              <a:buAutoNum type="arabicPeriod"/>
            </a:pPr>
            <a:r>
              <a:rPr lang="en-GB" dirty="0">
                <a:latin typeface="Arial" panose="020B0604020202020204" pitchFamily="34" charset="0"/>
                <a:cs typeface="Arial" panose="020B0604020202020204" pitchFamily="34" charset="0"/>
              </a:rPr>
              <a:t>What organisation is responsible for it? </a:t>
            </a:r>
          </a:p>
          <a:p>
            <a:pPr marL="914400" lvl="1" indent="-457200">
              <a:buFont typeface="+mj-lt"/>
              <a:buAutoNum type="arabicPeriod"/>
            </a:pPr>
            <a:r>
              <a:rPr lang="en-GB" dirty="0">
                <a:latin typeface="Arial" panose="020B0604020202020204" pitchFamily="34" charset="0"/>
                <a:cs typeface="Arial" panose="020B0604020202020204" pitchFamily="34" charset="0"/>
              </a:rPr>
              <a:t>What is the business model (how do they create value for whom) of that organisation?</a:t>
            </a:r>
          </a:p>
          <a:p>
            <a:pPr marL="914400" lvl="1" indent="-457200">
              <a:buFont typeface="+mj-lt"/>
              <a:buAutoNum type="arabicPeriod"/>
            </a:pPr>
            <a:r>
              <a:rPr lang="en-GB" dirty="0">
                <a:latin typeface="Arial" panose="020B0604020202020204" pitchFamily="34" charset="0"/>
                <a:cs typeface="Arial" panose="020B0604020202020204" pitchFamily="34" charset="0"/>
              </a:rPr>
              <a:t>Who would be the key stakeholders in the project &amp; what would they expect from it?</a:t>
            </a:r>
          </a:p>
          <a:p>
            <a:pPr marL="914400" lvl="1" indent="-457200">
              <a:buFont typeface="+mj-lt"/>
              <a:buAutoNum type="arabicPeriod"/>
            </a:pPr>
            <a:r>
              <a:rPr lang="en-GB" dirty="0">
                <a:latin typeface="Arial" panose="020B0604020202020204" pitchFamily="34" charset="0"/>
                <a:cs typeface="Arial" panose="020B0604020202020204" pitchFamily="34" charset="0"/>
              </a:rPr>
              <a:t>Where might the funding come from for it?</a:t>
            </a:r>
          </a:p>
        </p:txBody>
      </p:sp>
      <p:pic>
        <p:nvPicPr>
          <p:cNvPr id="6" name="Picture 5">
            <a:extLst>
              <a:ext uri="{FF2B5EF4-FFF2-40B4-BE49-F238E27FC236}">
                <a16:creationId xmlns:a16="http://schemas.microsoft.com/office/drawing/2014/main" id="{6A44051D-2120-45B4-9751-F46FAD966E29}"/>
              </a:ext>
            </a:extLst>
          </p:cNvPr>
          <p:cNvPicPr>
            <a:picLocks noChangeAspect="1"/>
          </p:cNvPicPr>
          <p:nvPr/>
        </p:nvPicPr>
        <p:blipFill rotWithShape="1">
          <a:blip r:embed="rId3"/>
          <a:srcRect l="51344" r="7086"/>
          <a:stretch/>
        </p:blipFill>
        <p:spPr>
          <a:xfrm>
            <a:off x="20" y="10"/>
            <a:ext cx="4635571" cy="6857990"/>
          </a:xfrm>
          <a:prstGeom prst="rect">
            <a:avLst/>
          </a:prstGeom>
          <a:effectLst/>
        </p:spPr>
      </p:pic>
    </p:spTree>
    <p:extLst>
      <p:ext uri="{BB962C8B-B14F-4D97-AF65-F5344CB8AC3E}">
        <p14:creationId xmlns:p14="http://schemas.microsoft.com/office/powerpoint/2010/main" val="576626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E39C43B-382E-42EE-BF5B-D7446E7CA327}"/>
              </a:ext>
            </a:extLst>
          </p:cNvPr>
          <p:cNvSpPr>
            <a:spLocks noGrp="1"/>
          </p:cNvSpPr>
          <p:nvPr>
            <p:ph type="title"/>
          </p:nvPr>
        </p:nvSpPr>
        <p:spPr>
          <a:xfrm>
            <a:off x="5762442" y="802955"/>
            <a:ext cx="5824721" cy="4869183"/>
          </a:xfrm>
        </p:spPr>
        <p:txBody>
          <a:bodyPr>
            <a:normAutofit fontScale="90000"/>
          </a:bodyPr>
          <a:lstStyle/>
          <a:p>
            <a:r>
              <a:rPr lang="en-GB" sz="4000" dirty="0">
                <a:solidFill>
                  <a:srgbClr val="000000"/>
                </a:solidFill>
              </a:rPr>
              <a:t>Card game 1.2 - From seminar 1 (share your answers here)</a:t>
            </a:r>
            <a:br>
              <a:rPr lang="en-GB" sz="4000" dirty="0">
                <a:solidFill>
                  <a:srgbClr val="000000"/>
                </a:solidFill>
              </a:rPr>
            </a:br>
            <a:br>
              <a:rPr lang="en-GB" sz="4000" dirty="0">
                <a:solidFill>
                  <a:srgbClr val="000000"/>
                </a:solidFill>
              </a:rPr>
            </a:br>
            <a:r>
              <a:rPr lang="en-GB" sz="4000" dirty="0">
                <a:solidFill>
                  <a:srgbClr val="000000"/>
                </a:solidFill>
              </a:rPr>
              <a:t>Card = 5 of diamonds</a:t>
            </a:r>
            <a:br>
              <a:rPr lang="en-GB" sz="4000" dirty="0">
                <a:solidFill>
                  <a:srgbClr val="000000"/>
                </a:solidFill>
              </a:rPr>
            </a:br>
            <a:br>
              <a:rPr lang="en-GB" sz="4000" dirty="0">
                <a:solidFill>
                  <a:srgbClr val="000000"/>
                </a:solidFill>
              </a:rPr>
            </a:br>
            <a:r>
              <a:rPr lang="en-GB" sz="4000" dirty="0">
                <a:solidFill>
                  <a:srgbClr val="000000"/>
                </a:solidFill>
              </a:rPr>
              <a:t>Scenario = Tesla Model 3 (new product - electric car)</a:t>
            </a:r>
            <a:br>
              <a:rPr lang="en-GB" sz="4000" dirty="0">
                <a:solidFill>
                  <a:srgbClr val="000000"/>
                </a:solidFill>
              </a:rPr>
            </a:br>
            <a:endParaRPr lang="en-GB" sz="4000" dirty="0">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Playing Cards">
            <a:extLst>
              <a:ext uri="{FF2B5EF4-FFF2-40B4-BE49-F238E27FC236}">
                <a16:creationId xmlns:a16="http://schemas.microsoft.com/office/drawing/2014/main" id="{66327B00-0CE6-4047-9591-4A14B60817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BFEB57B4-D400-4FA1-894A-180922D47048}"/>
              </a:ext>
            </a:extLst>
          </p:cNvPr>
          <p:cNvSpPr>
            <a:spLocks noGrp="1"/>
          </p:cNvSpPr>
          <p:nvPr>
            <p:ph idx="1"/>
          </p:nvPr>
        </p:nvSpPr>
        <p:spPr>
          <a:xfrm>
            <a:off x="6090574" y="2421682"/>
            <a:ext cx="4977578" cy="3639289"/>
          </a:xfrm>
        </p:spPr>
        <p:txBody>
          <a:bodyPr anchor="ctr">
            <a:normAutofit/>
          </a:bodyPr>
          <a:lstStyle/>
          <a:p>
            <a:pPr marL="0" indent="0">
              <a:buNone/>
            </a:pPr>
            <a:endParaRPr lang="en-GB" sz="2000" dirty="0">
              <a:solidFill>
                <a:srgbClr val="000000"/>
              </a:solidFill>
            </a:endParaRPr>
          </a:p>
          <a:p>
            <a:endParaRPr lang="en-GB" sz="2000" dirty="0">
              <a:solidFill>
                <a:srgbClr val="000000"/>
              </a:solidFill>
            </a:endParaRPr>
          </a:p>
        </p:txBody>
      </p:sp>
      <p:sp>
        <p:nvSpPr>
          <p:cNvPr id="4" name="Flowchart: Decision 3">
            <a:extLst>
              <a:ext uri="{FF2B5EF4-FFF2-40B4-BE49-F238E27FC236}">
                <a16:creationId xmlns:a16="http://schemas.microsoft.com/office/drawing/2014/main" id="{2DC0F96E-CCF2-4E19-87F8-48BE456B2564}"/>
              </a:ext>
            </a:extLst>
          </p:cNvPr>
          <p:cNvSpPr/>
          <p:nvPr/>
        </p:nvSpPr>
        <p:spPr>
          <a:xfrm>
            <a:off x="1628757" y="2607426"/>
            <a:ext cx="1285875" cy="1621681"/>
          </a:xfrm>
          <a:prstGeom prst="flowChartDecis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lowchart: Decision 8">
            <a:extLst>
              <a:ext uri="{FF2B5EF4-FFF2-40B4-BE49-F238E27FC236}">
                <a16:creationId xmlns:a16="http://schemas.microsoft.com/office/drawing/2014/main" id="{9BFD3184-9EBF-4D97-A242-2CB2DD9F5326}"/>
              </a:ext>
            </a:extLst>
          </p:cNvPr>
          <p:cNvSpPr/>
          <p:nvPr/>
        </p:nvSpPr>
        <p:spPr>
          <a:xfrm>
            <a:off x="2614613" y="4071942"/>
            <a:ext cx="342904" cy="514342"/>
          </a:xfrm>
          <a:prstGeom prst="flowChartDecis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Decision 10">
            <a:extLst>
              <a:ext uri="{FF2B5EF4-FFF2-40B4-BE49-F238E27FC236}">
                <a16:creationId xmlns:a16="http://schemas.microsoft.com/office/drawing/2014/main" id="{2282C082-6AF7-453D-879E-B1237F6C5C01}"/>
              </a:ext>
            </a:extLst>
          </p:cNvPr>
          <p:cNvSpPr/>
          <p:nvPr/>
        </p:nvSpPr>
        <p:spPr>
          <a:xfrm>
            <a:off x="1552569" y="2295518"/>
            <a:ext cx="342904" cy="514342"/>
          </a:xfrm>
          <a:prstGeom prst="flowChartDecis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97CBE2BC-FC9D-45D4-9C57-27AF65B25EF3}"/>
              </a:ext>
            </a:extLst>
          </p:cNvPr>
          <p:cNvSpPr txBox="1"/>
          <p:nvPr/>
        </p:nvSpPr>
        <p:spPr>
          <a:xfrm>
            <a:off x="2657477" y="2317940"/>
            <a:ext cx="376207" cy="400110"/>
          </a:xfrm>
          <a:prstGeom prst="rect">
            <a:avLst/>
          </a:prstGeom>
          <a:noFill/>
        </p:spPr>
        <p:txBody>
          <a:bodyPr wrap="square" rtlCol="0">
            <a:spAutoFit/>
          </a:bodyPr>
          <a:lstStyle/>
          <a:p>
            <a:r>
              <a:rPr lang="en-GB" sz="2000" b="1" dirty="0"/>
              <a:t>5</a:t>
            </a:r>
          </a:p>
        </p:txBody>
      </p:sp>
      <p:sp>
        <p:nvSpPr>
          <p:cNvPr id="13" name="TextBox 12">
            <a:extLst>
              <a:ext uri="{FF2B5EF4-FFF2-40B4-BE49-F238E27FC236}">
                <a16:creationId xmlns:a16="http://schemas.microsoft.com/office/drawing/2014/main" id="{4A2AFB89-F7D3-47C6-83A9-EB34864381A1}"/>
              </a:ext>
            </a:extLst>
          </p:cNvPr>
          <p:cNvSpPr txBox="1"/>
          <p:nvPr/>
        </p:nvSpPr>
        <p:spPr>
          <a:xfrm>
            <a:off x="1581145" y="4170567"/>
            <a:ext cx="376207" cy="400110"/>
          </a:xfrm>
          <a:prstGeom prst="rect">
            <a:avLst/>
          </a:prstGeom>
          <a:noFill/>
        </p:spPr>
        <p:txBody>
          <a:bodyPr wrap="square" rtlCol="0">
            <a:spAutoFit/>
          </a:bodyPr>
          <a:lstStyle/>
          <a:p>
            <a:r>
              <a:rPr lang="en-GB" sz="2000" b="1" dirty="0"/>
              <a:t>5</a:t>
            </a:r>
          </a:p>
        </p:txBody>
      </p:sp>
    </p:spTree>
    <p:extLst>
      <p:ext uri="{BB962C8B-B14F-4D97-AF65-F5344CB8AC3E}">
        <p14:creationId xmlns:p14="http://schemas.microsoft.com/office/powerpoint/2010/main" val="2789024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Onboarding">
            <a:extLst>
              <a:ext uri="{FF2B5EF4-FFF2-40B4-BE49-F238E27FC236}">
                <a16:creationId xmlns:a16="http://schemas.microsoft.com/office/drawing/2014/main" id="{B964B9DA-20F6-4318-859F-2CCE4675ADB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3648EC0F-3B92-452B-AC41-82D022971865}"/>
              </a:ext>
            </a:extLst>
          </p:cNvPr>
          <p:cNvSpPr>
            <a:spLocks noGrp="1"/>
          </p:cNvSpPr>
          <p:nvPr>
            <p:ph idx="1"/>
          </p:nvPr>
        </p:nvSpPr>
        <p:spPr>
          <a:xfrm>
            <a:off x="6065129" y="-100316"/>
            <a:ext cx="5968076" cy="6443662"/>
          </a:xfrm>
        </p:spPr>
        <p:txBody>
          <a:bodyPr anchor="ctr">
            <a:normAutofit/>
          </a:bodyPr>
          <a:lstStyle/>
          <a:p>
            <a:pPr lvl="1"/>
            <a:r>
              <a:rPr lang="en-GB" sz="2000" dirty="0">
                <a:solidFill>
                  <a:srgbClr val="000000"/>
                </a:solidFill>
                <a:latin typeface="Arial" panose="020B0604020202020204" pitchFamily="34" charset="0"/>
                <a:cs typeface="Arial" panose="020B0604020202020204" pitchFamily="34" charset="0"/>
              </a:rPr>
              <a:t>What organisation is responsible for it?</a:t>
            </a:r>
          </a:p>
          <a:p>
            <a:pPr marL="457200" lvl="1" indent="0">
              <a:buNone/>
            </a:pPr>
            <a:endParaRPr lang="en-GB" sz="2000" dirty="0">
              <a:solidFill>
                <a:srgbClr val="000000"/>
              </a:solidFill>
              <a:latin typeface="Arial" panose="020B0604020202020204" pitchFamily="34" charset="0"/>
              <a:cs typeface="Arial" panose="020B0604020202020204" pitchFamily="34" charset="0"/>
            </a:endParaRPr>
          </a:p>
          <a:p>
            <a:pPr lvl="1"/>
            <a:endParaRPr lang="en-GB" sz="2000" dirty="0">
              <a:solidFill>
                <a:srgbClr val="000000"/>
              </a:solidFill>
              <a:latin typeface="Arial" panose="020B0604020202020204" pitchFamily="34" charset="0"/>
              <a:cs typeface="Arial" panose="020B0604020202020204" pitchFamily="34" charset="0"/>
            </a:endParaRPr>
          </a:p>
          <a:p>
            <a:pPr lvl="1"/>
            <a:r>
              <a:rPr lang="en-GB" sz="2000" dirty="0">
                <a:solidFill>
                  <a:srgbClr val="000000"/>
                </a:solidFill>
                <a:latin typeface="Arial" panose="020B0604020202020204" pitchFamily="34" charset="0"/>
                <a:cs typeface="Arial" panose="020B0604020202020204" pitchFamily="34" charset="0"/>
              </a:rPr>
              <a:t>What is the business model (how do they create value for whom) of that organisation?</a:t>
            </a:r>
          </a:p>
          <a:p>
            <a:pPr marL="457200" lvl="1" indent="0">
              <a:buNone/>
            </a:pPr>
            <a:endParaRPr lang="en-GB" sz="2000" dirty="0">
              <a:solidFill>
                <a:srgbClr val="000000"/>
              </a:solidFill>
              <a:latin typeface="Arial" panose="020B0604020202020204" pitchFamily="34" charset="0"/>
              <a:cs typeface="Arial" panose="020B0604020202020204" pitchFamily="34" charset="0"/>
            </a:endParaRPr>
          </a:p>
          <a:p>
            <a:pPr lvl="1"/>
            <a:endParaRPr lang="en-GB" sz="2000" dirty="0">
              <a:solidFill>
                <a:srgbClr val="000000"/>
              </a:solidFill>
              <a:latin typeface="Arial" panose="020B0604020202020204" pitchFamily="34" charset="0"/>
              <a:cs typeface="Arial" panose="020B0604020202020204" pitchFamily="34" charset="0"/>
            </a:endParaRPr>
          </a:p>
          <a:p>
            <a:pPr lvl="1"/>
            <a:endParaRPr lang="en-GB" sz="2000" dirty="0">
              <a:solidFill>
                <a:srgbClr val="000000"/>
              </a:solidFill>
              <a:latin typeface="Arial" panose="020B0604020202020204" pitchFamily="34" charset="0"/>
              <a:cs typeface="Arial" panose="020B0604020202020204" pitchFamily="34" charset="0"/>
            </a:endParaRPr>
          </a:p>
          <a:p>
            <a:pPr lvl="1"/>
            <a:r>
              <a:rPr lang="en-GB" sz="2000" dirty="0">
                <a:solidFill>
                  <a:srgbClr val="000000"/>
                </a:solidFill>
                <a:latin typeface="Arial" panose="020B0604020202020204" pitchFamily="34" charset="0"/>
                <a:cs typeface="Arial" panose="020B0604020202020204" pitchFamily="34" charset="0"/>
              </a:rPr>
              <a:t>Who would be the key stakeholders in the project &amp; what would they expect from it?</a:t>
            </a:r>
          </a:p>
          <a:p>
            <a:pPr lvl="1"/>
            <a:endParaRPr lang="en-GB" sz="2000" dirty="0">
              <a:solidFill>
                <a:srgbClr val="000000"/>
              </a:solidFill>
              <a:latin typeface="Arial" panose="020B0604020202020204" pitchFamily="34" charset="0"/>
              <a:cs typeface="Arial" panose="020B0604020202020204" pitchFamily="34" charset="0"/>
            </a:endParaRPr>
          </a:p>
          <a:p>
            <a:pPr lvl="1"/>
            <a:endParaRPr lang="en-GB" sz="2000" dirty="0">
              <a:solidFill>
                <a:srgbClr val="000000"/>
              </a:solidFill>
              <a:latin typeface="Arial" panose="020B0604020202020204" pitchFamily="34" charset="0"/>
              <a:cs typeface="Arial" panose="020B0604020202020204" pitchFamily="34" charset="0"/>
            </a:endParaRPr>
          </a:p>
          <a:p>
            <a:pPr marL="457200" lvl="1" indent="0">
              <a:buNone/>
            </a:pPr>
            <a:endParaRPr lang="en-GB" sz="2000" dirty="0">
              <a:solidFill>
                <a:srgbClr val="000000"/>
              </a:solidFill>
              <a:latin typeface="Arial" panose="020B0604020202020204" pitchFamily="34" charset="0"/>
              <a:cs typeface="Arial" panose="020B0604020202020204" pitchFamily="34" charset="0"/>
            </a:endParaRPr>
          </a:p>
          <a:p>
            <a:pPr lvl="1"/>
            <a:endParaRPr lang="en-GB" sz="2000" dirty="0">
              <a:solidFill>
                <a:srgbClr val="000000"/>
              </a:solidFill>
              <a:latin typeface="Arial" panose="020B0604020202020204" pitchFamily="34" charset="0"/>
              <a:cs typeface="Arial" panose="020B0604020202020204" pitchFamily="34" charset="0"/>
            </a:endParaRPr>
          </a:p>
          <a:p>
            <a:pPr lvl="1"/>
            <a:r>
              <a:rPr lang="en-GB" sz="2000" dirty="0">
                <a:solidFill>
                  <a:srgbClr val="000000"/>
                </a:solidFill>
                <a:latin typeface="Arial" panose="020B0604020202020204" pitchFamily="34" charset="0"/>
                <a:cs typeface="Arial" panose="020B0604020202020204" pitchFamily="34" charset="0"/>
              </a:rPr>
              <a:t>Where might the funding come from for it?</a:t>
            </a:r>
          </a:p>
          <a:p>
            <a:endParaRPr lang="en-GB" sz="2000" dirty="0">
              <a:solidFill>
                <a:srgbClr val="000000"/>
              </a:solidFill>
            </a:endParaRPr>
          </a:p>
        </p:txBody>
      </p:sp>
      <p:sp>
        <p:nvSpPr>
          <p:cNvPr id="2" name="TextBox 1">
            <a:extLst>
              <a:ext uri="{FF2B5EF4-FFF2-40B4-BE49-F238E27FC236}">
                <a16:creationId xmlns:a16="http://schemas.microsoft.com/office/drawing/2014/main" id="{53095B08-C5F9-4367-862C-DB7197AA7BBF}"/>
              </a:ext>
            </a:extLst>
          </p:cNvPr>
          <p:cNvSpPr txBox="1"/>
          <p:nvPr/>
        </p:nvSpPr>
        <p:spPr>
          <a:xfrm>
            <a:off x="2227635" y="300038"/>
            <a:ext cx="2963896" cy="369332"/>
          </a:xfrm>
          <a:prstGeom prst="rect">
            <a:avLst/>
          </a:prstGeom>
          <a:noFill/>
        </p:spPr>
        <p:txBody>
          <a:bodyPr wrap="square" rtlCol="0">
            <a:spAutoFit/>
          </a:bodyPr>
          <a:lstStyle/>
          <a:p>
            <a:r>
              <a:rPr lang="en-GB" dirty="0"/>
              <a:t>1.2 Tesla Model 3  </a:t>
            </a:r>
          </a:p>
        </p:txBody>
      </p:sp>
      <p:sp>
        <p:nvSpPr>
          <p:cNvPr id="8" name="Content Placeholder 2">
            <a:extLst>
              <a:ext uri="{FF2B5EF4-FFF2-40B4-BE49-F238E27FC236}">
                <a16:creationId xmlns:a16="http://schemas.microsoft.com/office/drawing/2014/main" id="{749F1478-ED10-4BB9-80D6-8D3032C98FA0}"/>
              </a:ext>
            </a:extLst>
          </p:cNvPr>
          <p:cNvSpPr txBox="1">
            <a:spLocks/>
          </p:cNvSpPr>
          <p:nvPr/>
        </p:nvSpPr>
        <p:spPr>
          <a:xfrm>
            <a:off x="5919400" y="300038"/>
            <a:ext cx="5968076" cy="644366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GB" sz="2000" dirty="0">
                <a:solidFill>
                  <a:srgbClr val="FF0000"/>
                </a:solidFill>
                <a:latin typeface="Arial" panose="020B0604020202020204" pitchFamily="34" charset="0"/>
                <a:cs typeface="Arial" panose="020B0604020202020204" pitchFamily="34" charset="0"/>
              </a:rPr>
              <a:t>Tesla Inc, a US electric vehicle(EV)</a:t>
            </a:r>
            <a:r>
              <a:rPr lang="en-US" sz="2000" dirty="0">
                <a:solidFill>
                  <a:srgbClr val="FF0000"/>
                </a:solidFill>
                <a:latin typeface="Arial" panose="020B0604020202020204" pitchFamily="34" charset="0"/>
                <a:cs typeface="Arial" panose="020B0604020202020204" pitchFamily="34" charset="0"/>
              </a:rPr>
              <a:t>, battery energy storage and solar panel company</a:t>
            </a:r>
            <a:endParaRPr lang="en-GB" sz="2000" dirty="0">
              <a:solidFill>
                <a:srgbClr val="FF0000"/>
              </a:solidFill>
              <a:latin typeface="Arial" panose="020B0604020202020204" pitchFamily="34" charset="0"/>
              <a:cs typeface="Arial" panose="020B0604020202020204" pitchFamily="34" charset="0"/>
            </a:endParaRPr>
          </a:p>
          <a:p>
            <a:pPr lvl="1"/>
            <a:endParaRPr lang="en-GB" sz="2000" dirty="0">
              <a:solidFill>
                <a:srgbClr val="FF0000"/>
              </a:solidFill>
              <a:latin typeface="Arial" panose="020B0604020202020204" pitchFamily="34" charset="0"/>
              <a:cs typeface="Arial" panose="020B0604020202020204" pitchFamily="34" charset="0"/>
            </a:endParaRPr>
          </a:p>
          <a:p>
            <a:pPr marL="457200" lvl="1" indent="0">
              <a:buFont typeface="Arial" panose="020B0604020202020204" pitchFamily="34" charset="0"/>
              <a:buNone/>
            </a:pPr>
            <a:endParaRPr lang="en-US" sz="2000" dirty="0">
              <a:solidFill>
                <a:srgbClr val="FF0000"/>
              </a:solidFill>
              <a:latin typeface="Arial" panose="020B0604020202020204" pitchFamily="34" charset="0"/>
              <a:cs typeface="Arial" panose="020B0604020202020204" pitchFamily="34" charset="0"/>
            </a:endParaRPr>
          </a:p>
          <a:p>
            <a:pPr marL="457200" lvl="1" indent="0">
              <a:buFont typeface="Arial" panose="020B0604020202020204" pitchFamily="34" charset="0"/>
              <a:buNone/>
            </a:pPr>
            <a:br>
              <a:rPr lang="en-US" sz="2000" dirty="0">
                <a:solidFill>
                  <a:srgbClr val="FF0000"/>
                </a:solidFill>
                <a:latin typeface="Arial" panose="020B0604020202020204" pitchFamily="34" charset="0"/>
                <a:cs typeface="Arial" panose="020B0604020202020204" pitchFamily="34" charset="0"/>
              </a:rPr>
            </a:br>
            <a:r>
              <a:rPr lang="en-US" sz="2000" dirty="0">
                <a:solidFill>
                  <a:srgbClr val="FF0000"/>
                </a:solidFill>
                <a:latin typeface="Arial" panose="020B0604020202020204" pitchFamily="34" charset="0"/>
                <a:cs typeface="Arial" panose="020B0604020202020204" pitchFamily="34" charset="0"/>
              </a:rPr>
              <a:t>By making an affordable fully EV compared to the previous model</a:t>
            </a:r>
          </a:p>
          <a:p>
            <a:pPr marL="457200" lvl="1" indent="0">
              <a:buFont typeface="Arial" panose="020B0604020202020204" pitchFamily="34" charset="0"/>
              <a:buNone/>
            </a:pPr>
            <a:r>
              <a:rPr lang="en-US" sz="2000" dirty="0">
                <a:solidFill>
                  <a:srgbClr val="FF0000"/>
                </a:solidFill>
                <a:latin typeface="Arial" panose="020B0604020202020204" pitchFamily="34" charset="0"/>
                <a:cs typeface="Arial" panose="020B0604020202020204" pitchFamily="34" charset="0"/>
              </a:rPr>
              <a:t> </a:t>
            </a:r>
          </a:p>
          <a:p>
            <a:pPr marL="457200" lvl="1" indent="0">
              <a:buFont typeface="Arial" panose="020B0604020202020204" pitchFamily="34" charset="0"/>
              <a:buNone/>
            </a:pPr>
            <a:endParaRPr lang="en-US" sz="2000" dirty="0">
              <a:solidFill>
                <a:srgbClr val="FF0000"/>
              </a:solidFill>
              <a:latin typeface="Arial" panose="020B0604020202020204" pitchFamily="34" charset="0"/>
              <a:cs typeface="Arial" panose="020B0604020202020204" pitchFamily="34" charset="0"/>
            </a:endParaRPr>
          </a:p>
          <a:p>
            <a:pPr marL="457200" lvl="1" indent="0">
              <a:buNone/>
            </a:pPr>
            <a:br>
              <a:rPr lang="en-GB" sz="2000" dirty="0">
                <a:solidFill>
                  <a:srgbClr val="FF0000"/>
                </a:solidFill>
                <a:latin typeface="Arial" panose="020B0604020202020204" pitchFamily="34" charset="0"/>
                <a:cs typeface="Arial" panose="020B0604020202020204" pitchFamily="34" charset="0"/>
              </a:rPr>
            </a:br>
            <a:r>
              <a:rPr lang="en-GB" sz="2000" dirty="0">
                <a:solidFill>
                  <a:srgbClr val="FF0000"/>
                </a:solidFill>
                <a:latin typeface="Arial" panose="020B0604020202020204" pitchFamily="34" charset="0"/>
                <a:cs typeface="Arial" panose="020B0604020202020204" pitchFamily="34" charset="0"/>
              </a:rPr>
              <a:t>Battery maker: Panasonic (Profit), international policy makers </a:t>
            </a:r>
            <a:r>
              <a:rPr lang="en-GB" sz="2000" dirty="0" err="1">
                <a:solidFill>
                  <a:srgbClr val="FF0000"/>
                </a:solidFill>
                <a:latin typeface="Arial" panose="020B0604020202020204" pitchFamily="34" charset="0"/>
                <a:cs typeface="Arial" panose="020B0604020202020204" pitchFamily="34" charset="0"/>
              </a:rPr>
              <a:t>e,g</a:t>
            </a:r>
            <a:r>
              <a:rPr lang="en-GB" sz="2000" dirty="0">
                <a:solidFill>
                  <a:srgbClr val="FF0000"/>
                </a:solidFill>
                <a:latin typeface="Arial" panose="020B0604020202020204" pitchFamily="34" charset="0"/>
                <a:cs typeface="Arial" panose="020B0604020202020204" pitchFamily="34" charset="0"/>
              </a:rPr>
              <a:t>, United Nations Climate Change Conference (COP26) (proceed green agenda) etc..</a:t>
            </a:r>
          </a:p>
          <a:p>
            <a:pPr marL="457200" lvl="1" indent="0">
              <a:buNone/>
            </a:pPr>
            <a:r>
              <a:rPr lang="en-GB" sz="2000" dirty="0">
                <a:solidFill>
                  <a:srgbClr val="FF0000"/>
                </a:solidFill>
                <a:latin typeface="Arial" panose="020B0604020202020204" pitchFamily="34" charset="0"/>
                <a:cs typeface="Arial" panose="020B0604020202020204" pitchFamily="34" charset="0"/>
              </a:rPr>
              <a:t> </a:t>
            </a:r>
          </a:p>
          <a:p>
            <a:pPr marL="457200" lvl="1" indent="0">
              <a:buNone/>
            </a:pPr>
            <a:endParaRPr lang="en-GB" sz="2000" dirty="0">
              <a:solidFill>
                <a:srgbClr val="FF0000"/>
              </a:solidFill>
              <a:latin typeface="Arial" panose="020B0604020202020204" pitchFamily="34" charset="0"/>
              <a:cs typeface="Arial" panose="020B0604020202020204" pitchFamily="34" charset="0"/>
            </a:endParaRPr>
          </a:p>
          <a:p>
            <a:pPr marL="457200" lvl="1" indent="0">
              <a:buNone/>
            </a:pPr>
            <a:r>
              <a:rPr lang="en-GB" sz="2000" dirty="0">
                <a:solidFill>
                  <a:srgbClr val="FF0000"/>
                </a:solidFill>
                <a:latin typeface="Arial" panose="020B0604020202020204" pitchFamily="34" charset="0"/>
                <a:cs typeface="Arial" panose="020B0604020202020204" pitchFamily="34" charset="0"/>
              </a:rPr>
              <a:t>Research and Development (R&amp;D) budget</a:t>
            </a:r>
          </a:p>
          <a:p>
            <a:pPr marL="457200" lvl="1" indent="0">
              <a:buNone/>
            </a:pPr>
            <a:r>
              <a:rPr lang="en-GB" sz="2000" dirty="0">
                <a:solidFill>
                  <a:srgbClr val="FF0000"/>
                </a:solidFill>
                <a:latin typeface="Arial" panose="020B0604020202020204" pitchFamily="34" charset="0"/>
                <a:cs typeface="Arial" panose="020B0604020202020204" pitchFamily="34" charset="0"/>
              </a:rPr>
              <a:t>Working Capital</a:t>
            </a:r>
          </a:p>
        </p:txBody>
      </p:sp>
      <p:pic>
        <p:nvPicPr>
          <p:cNvPr id="5" name="Picture 4">
            <a:extLst>
              <a:ext uri="{FF2B5EF4-FFF2-40B4-BE49-F238E27FC236}">
                <a16:creationId xmlns:a16="http://schemas.microsoft.com/office/drawing/2014/main" id="{F5C04CB7-32F9-4F03-8EC3-466FC76EC258}"/>
              </a:ext>
            </a:extLst>
          </p:cNvPr>
          <p:cNvPicPr>
            <a:picLocks noChangeAspect="1"/>
          </p:cNvPicPr>
          <p:nvPr/>
        </p:nvPicPr>
        <p:blipFill>
          <a:blip r:embed="rId6"/>
          <a:stretch>
            <a:fillRect/>
          </a:stretch>
        </p:blipFill>
        <p:spPr>
          <a:xfrm>
            <a:off x="2672297" y="4696558"/>
            <a:ext cx="3429000" cy="1943100"/>
          </a:xfrm>
          <a:prstGeom prst="rect">
            <a:avLst/>
          </a:prstGeom>
        </p:spPr>
      </p:pic>
    </p:spTree>
    <p:extLst>
      <p:ext uri="{BB962C8B-B14F-4D97-AF65-F5344CB8AC3E}">
        <p14:creationId xmlns:p14="http://schemas.microsoft.com/office/powerpoint/2010/main" val="3319581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9C43B-382E-42EE-BF5B-D7446E7CA327}"/>
              </a:ext>
            </a:extLst>
          </p:cNvPr>
          <p:cNvSpPr>
            <a:spLocks noGrp="1"/>
          </p:cNvSpPr>
          <p:nvPr>
            <p:ph type="title"/>
          </p:nvPr>
        </p:nvSpPr>
        <p:spPr>
          <a:xfrm>
            <a:off x="5762442" y="802955"/>
            <a:ext cx="5824721" cy="4869183"/>
          </a:xfrm>
        </p:spPr>
        <p:txBody>
          <a:bodyPr>
            <a:normAutofit fontScale="90000"/>
          </a:bodyPr>
          <a:lstStyle/>
          <a:p>
            <a:r>
              <a:rPr lang="en-GB" sz="4000" dirty="0">
                <a:solidFill>
                  <a:srgbClr val="000000"/>
                </a:solidFill>
              </a:rPr>
              <a:t>Card game 2.2 - Attempt this on your own after seminar 2 (to share your answers next week in seminar 3)</a:t>
            </a:r>
            <a:br>
              <a:rPr lang="en-GB" sz="4000" dirty="0">
                <a:solidFill>
                  <a:srgbClr val="000000"/>
                </a:solidFill>
              </a:rPr>
            </a:br>
            <a:br>
              <a:rPr lang="en-GB" sz="4000" dirty="0">
                <a:solidFill>
                  <a:srgbClr val="000000"/>
                </a:solidFill>
              </a:rPr>
            </a:br>
            <a:r>
              <a:rPr lang="en-GB" sz="4000" dirty="0">
                <a:solidFill>
                  <a:srgbClr val="000000"/>
                </a:solidFill>
              </a:rPr>
              <a:t>Card = 7 of hearts</a:t>
            </a:r>
            <a:br>
              <a:rPr lang="en-GB" sz="4000" dirty="0">
                <a:solidFill>
                  <a:srgbClr val="000000"/>
                </a:solidFill>
              </a:rPr>
            </a:br>
            <a:br>
              <a:rPr lang="en-GB" sz="4000" dirty="0">
                <a:solidFill>
                  <a:srgbClr val="000000"/>
                </a:solidFill>
              </a:rPr>
            </a:br>
            <a:r>
              <a:rPr lang="en-GB" sz="4000" dirty="0">
                <a:solidFill>
                  <a:srgbClr val="000000"/>
                </a:solidFill>
              </a:rPr>
              <a:t>Scenario = </a:t>
            </a:r>
            <a:r>
              <a:rPr lang="en-US" sz="4000" dirty="0">
                <a:solidFill>
                  <a:srgbClr val="000000"/>
                </a:solidFill>
              </a:rPr>
              <a:t>Walt Disney takeover of 21st Century Fox</a:t>
            </a:r>
            <a:endParaRPr lang="en-GB" sz="4000" dirty="0">
              <a:solidFill>
                <a:srgbClr val="000000"/>
              </a:solidFill>
            </a:endParaRPr>
          </a:p>
        </p:txBody>
      </p:sp>
      <p:pic>
        <p:nvPicPr>
          <p:cNvPr id="7" name="Graphic 6" descr="Playing Cards">
            <a:extLst>
              <a:ext uri="{FF2B5EF4-FFF2-40B4-BE49-F238E27FC236}">
                <a16:creationId xmlns:a16="http://schemas.microsoft.com/office/drawing/2014/main" id="{66327B00-0CE6-4047-9591-4A14B60817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BFEB57B4-D400-4FA1-894A-180922D47048}"/>
              </a:ext>
            </a:extLst>
          </p:cNvPr>
          <p:cNvSpPr>
            <a:spLocks noGrp="1"/>
          </p:cNvSpPr>
          <p:nvPr>
            <p:ph idx="1"/>
          </p:nvPr>
        </p:nvSpPr>
        <p:spPr>
          <a:xfrm>
            <a:off x="6090574" y="2421682"/>
            <a:ext cx="4977578" cy="3639289"/>
          </a:xfrm>
        </p:spPr>
        <p:txBody>
          <a:bodyPr anchor="ctr">
            <a:normAutofit/>
          </a:bodyPr>
          <a:lstStyle/>
          <a:p>
            <a:pPr marL="0" indent="0">
              <a:buNone/>
            </a:pPr>
            <a:endParaRPr lang="en-GB" sz="2000" dirty="0">
              <a:solidFill>
                <a:srgbClr val="000000"/>
              </a:solidFill>
            </a:endParaRPr>
          </a:p>
          <a:p>
            <a:pPr marL="0" indent="0">
              <a:buNone/>
            </a:pPr>
            <a:endParaRPr lang="en-GB" sz="2000" dirty="0">
              <a:solidFill>
                <a:srgbClr val="000000"/>
              </a:solidFill>
            </a:endParaRPr>
          </a:p>
        </p:txBody>
      </p:sp>
      <p:sp>
        <p:nvSpPr>
          <p:cNvPr id="5" name="TextBox 4">
            <a:extLst>
              <a:ext uri="{FF2B5EF4-FFF2-40B4-BE49-F238E27FC236}">
                <a16:creationId xmlns:a16="http://schemas.microsoft.com/office/drawing/2014/main" id="{97CBE2BC-FC9D-45D4-9C57-27AF65B25EF3}"/>
              </a:ext>
            </a:extLst>
          </p:cNvPr>
          <p:cNvSpPr txBox="1"/>
          <p:nvPr/>
        </p:nvSpPr>
        <p:spPr>
          <a:xfrm>
            <a:off x="2657477" y="2317940"/>
            <a:ext cx="376207" cy="400110"/>
          </a:xfrm>
          <a:prstGeom prst="rect">
            <a:avLst/>
          </a:prstGeom>
          <a:noFill/>
        </p:spPr>
        <p:txBody>
          <a:bodyPr wrap="square" rtlCol="0">
            <a:spAutoFit/>
          </a:bodyPr>
          <a:lstStyle/>
          <a:p>
            <a:r>
              <a:rPr lang="en-GB" sz="2000" b="1" dirty="0"/>
              <a:t>7</a:t>
            </a:r>
          </a:p>
        </p:txBody>
      </p:sp>
      <p:sp>
        <p:nvSpPr>
          <p:cNvPr id="13" name="TextBox 12">
            <a:extLst>
              <a:ext uri="{FF2B5EF4-FFF2-40B4-BE49-F238E27FC236}">
                <a16:creationId xmlns:a16="http://schemas.microsoft.com/office/drawing/2014/main" id="{4A2AFB89-F7D3-47C6-83A9-EB34864381A1}"/>
              </a:ext>
            </a:extLst>
          </p:cNvPr>
          <p:cNvSpPr txBox="1"/>
          <p:nvPr/>
        </p:nvSpPr>
        <p:spPr>
          <a:xfrm>
            <a:off x="1581145" y="4170567"/>
            <a:ext cx="376207" cy="400110"/>
          </a:xfrm>
          <a:prstGeom prst="rect">
            <a:avLst/>
          </a:prstGeom>
          <a:noFill/>
        </p:spPr>
        <p:txBody>
          <a:bodyPr wrap="square" rtlCol="0">
            <a:spAutoFit/>
          </a:bodyPr>
          <a:lstStyle/>
          <a:p>
            <a:r>
              <a:rPr lang="en-GB" sz="2000" b="1" dirty="0"/>
              <a:t>7</a:t>
            </a:r>
          </a:p>
        </p:txBody>
      </p:sp>
      <p:pic>
        <p:nvPicPr>
          <p:cNvPr id="15" name="Content Placeholder 5" descr="Heart (symbol) - Wikipedia">
            <a:extLst>
              <a:ext uri="{FF2B5EF4-FFF2-40B4-BE49-F238E27FC236}">
                <a16:creationId xmlns:a16="http://schemas.microsoft.com/office/drawing/2014/main" id="{8DB83B4A-F452-4A84-8555-77FC49B015D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6209" y="2582862"/>
            <a:ext cx="1703388" cy="1703388"/>
          </a:xfrm>
          <a:prstGeom prst="rect">
            <a:avLst/>
          </a:prstGeom>
        </p:spPr>
      </p:pic>
      <p:pic>
        <p:nvPicPr>
          <p:cNvPr id="16" name="Content Placeholder 5" descr="Heart (symbol) - Wikipedia">
            <a:extLst>
              <a:ext uri="{FF2B5EF4-FFF2-40B4-BE49-F238E27FC236}">
                <a16:creationId xmlns:a16="http://schemas.microsoft.com/office/drawing/2014/main" id="{BA503B1B-8181-458B-A60E-634C9785753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81934" y="2311401"/>
            <a:ext cx="492315" cy="492315"/>
          </a:xfrm>
          <a:prstGeom prst="rect">
            <a:avLst/>
          </a:prstGeom>
        </p:spPr>
      </p:pic>
      <p:pic>
        <p:nvPicPr>
          <p:cNvPr id="17" name="Content Placeholder 5" descr="Heart (symbol) - Wikipedia">
            <a:extLst>
              <a:ext uri="{FF2B5EF4-FFF2-40B4-BE49-F238E27FC236}">
                <a16:creationId xmlns:a16="http://schemas.microsoft.com/office/drawing/2014/main" id="{7A440660-8C9F-43B8-B255-86597A942C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34454" y="4106872"/>
            <a:ext cx="492315" cy="492315"/>
          </a:xfrm>
          <a:prstGeom prst="rect">
            <a:avLst/>
          </a:prstGeom>
        </p:spPr>
      </p:pic>
    </p:spTree>
    <p:extLst>
      <p:ext uri="{BB962C8B-B14F-4D97-AF65-F5344CB8AC3E}">
        <p14:creationId xmlns:p14="http://schemas.microsoft.com/office/powerpoint/2010/main" val="3407110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Onboarding">
            <a:extLst>
              <a:ext uri="{FF2B5EF4-FFF2-40B4-BE49-F238E27FC236}">
                <a16:creationId xmlns:a16="http://schemas.microsoft.com/office/drawing/2014/main" id="{B964B9DA-20F6-4318-859F-2CCE4675AD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3648EC0F-3B92-452B-AC41-82D022971865}"/>
              </a:ext>
            </a:extLst>
          </p:cNvPr>
          <p:cNvSpPr>
            <a:spLocks noGrp="1"/>
          </p:cNvSpPr>
          <p:nvPr>
            <p:ph idx="1"/>
          </p:nvPr>
        </p:nvSpPr>
        <p:spPr>
          <a:xfrm>
            <a:off x="6090574" y="142876"/>
            <a:ext cx="5968076" cy="6443662"/>
          </a:xfrm>
        </p:spPr>
        <p:txBody>
          <a:bodyPr anchor="ctr">
            <a:normAutofit/>
          </a:bodyPr>
          <a:lstStyle/>
          <a:p>
            <a:pPr marL="457200" lvl="1" indent="0">
              <a:buNone/>
            </a:pPr>
            <a:r>
              <a:rPr lang="en-GB" sz="2800" dirty="0">
                <a:latin typeface="Arial" panose="020B0604020202020204" pitchFamily="34" charset="0"/>
                <a:cs typeface="Arial" panose="020B0604020202020204" pitchFamily="34" charset="0"/>
              </a:rPr>
              <a:t>How would this project have been identified?</a:t>
            </a:r>
          </a:p>
          <a:p>
            <a:pPr marL="457200" lvl="1" indent="0">
              <a:buNone/>
            </a:pPr>
            <a:endParaRPr lang="en-GB" sz="2800" dirty="0">
              <a:latin typeface="Arial" panose="020B0604020202020204" pitchFamily="34" charset="0"/>
              <a:cs typeface="Arial" panose="020B0604020202020204" pitchFamily="34" charset="0"/>
            </a:endParaRPr>
          </a:p>
          <a:p>
            <a:pPr marL="457200" lvl="1" indent="0">
              <a:buNone/>
            </a:pPr>
            <a:endParaRPr lang="en-GB" sz="2800" dirty="0">
              <a:latin typeface="Arial" panose="020B0604020202020204" pitchFamily="34" charset="0"/>
              <a:cs typeface="Arial" panose="020B0604020202020204" pitchFamily="34" charset="0"/>
            </a:endParaRPr>
          </a:p>
          <a:p>
            <a:pPr marL="457200" lvl="1" indent="0">
              <a:buNone/>
            </a:pPr>
            <a:r>
              <a:rPr lang="en-GB" sz="2800" dirty="0">
                <a:latin typeface="Arial" panose="020B0604020202020204" pitchFamily="34" charset="0"/>
                <a:cs typeface="Arial" panose="020B0604020202020204" pitchFamily="34" charset="0"/>
              </a:rPr>
              <a:t>What procedure might be used to develop it and what information would you need?</a:t>
            </a:r>
          </a:p>
          <a:p>
            <a:pPr marL="457200" lvl="1" indent="0">
              <a:buNone/>
            </a:pPr>
            <a:endParaRPr lang="en-GB" sz="2800" dirty="0">
              <a:latin typeface="Arial" panose="020B0604020202020204" pitchFamily="34" charset="0"/>
              <a:cs typeface="Arial" panose="020B0604020202020204" pitchFamily="34" charset="0"/>
            </a:endParaRPr>
          </a:p>
          <a:p>
            <a:pPr marL="457200" lvl="1" indent="0">
              <a:buNone/>
            </a:pPr>
            <a:endParaRPr lang="en-GB" sz="2800" dirty="0">
              <a:latin typeface="Arial" panose="020B0604020202020204" pitchFamily="34" charset="0"/>
              <a:cs typeface="Arial" panose="020B0604020202020204" pitchFamily="34" charset="0"/>
            </a:endParaRPr>
          </a:p>
          <a:p>
            <a:pPr marL="457200" lvl="1" indent="0">
              <a:buNone/>
            </a:pPr>
            <a:r>
              <a:rPr lang="en-GB" sz="2800" dirty="0">
                <a:latin typeface="Arial" panose="020B0604020202020204" pitchFamily="34" charset="0"/>
                <a:cs typeface="Arial" panose="020B0604020202020204" pitchFamily="34" charset="0"/>
              </a:rPr>
              <a:t>What criteria and/or process might be used to appraise this at the proposal stage?</a:t>
            </a:r>
          </a:p>
          <a:p>
            <a:endParaRPr lang="en-GB" sz="2000" dirty="0">
              <a:solidFill>
                <a:srgbClr val="000000"/>
              </a:solidFill>
            </a:endParaRPr>
          </a:p>
        </p:txBody>
      </p:sp>
      <p:sp>
        <p:nvSpPr>
          <p:cNvPr id="2" name="TextBox 1">
            <a:extLst>
              <a:ext uri="{FF2B5EF4-FFF2-40B4-BE49-F238E27FC236}">
                <a16:creationId xmlns:a16="http://schemas.microsoft.com/office/drawing/2014/main" id="{53095B08-C5F9-4367-862C-DB7197AA7BBF}"/>
              </a:ext>
            </a:extLst>
          </p:cNvPr>
          <p:cNvSpPr txBox="1"/>
          <p:nvPr/>
        </p:nvSpPr>
        <p:spPr>
          <a:xfrm>
            <a:off x="4070274" y="300038"/>
            <a:ext cx="2020299" cy="369332"/>
          </a:xfrm>
          <a:prstGeom prst="rect">
            <a:avLst/>
          </a:prstGeom>
          <a:noFill/>
        </p:spPr>
        <p:txBody>
          <a:bodyPr wrap="square" rtlCol="0">
            <a:spAutoFit/>
          </a:bodyPr>
          <a:lstStyle/>
          <a:p>
            <a:r>
              <a:rPr lang="en-GB" dirty="0"/>
              <a:t>2.2 Walt Disney</a:t>
            </a:r>
          </a:p>
        </p:txBody>
      </p:sp>
      <p:sp>
        <p:nvSpPr>
          <p:cNvPr id="6" name="TextBox 5">
            <a:extLst>
              <a:ext uri="{FF2B5EF4-FFF2-40B4-BE49-F238E27FC236}">
                <a16:creationId xmlns:a16="http://schemas.microsoft.com/office/drawing/2014/main" id="{DBF66A70-2165-4B0B-BF51-FC47DCA5F004}"/>
              </a:ext>
            </a:extLst>
          </p:cNvPr>
          <p:cNvSpPr txBox="1"/>
          <p:nvPr/>
        </p:nvSpPr>
        <p:spPr>
          <a:xfrm>
            <a:off x="450254" y="854040"/>
            <a:ext cx="6141308" cy="923330"/>
          </a:xfrm>
          <a:prstGeom prst="rect">
            <a:avLst/>
          </a:prstGeom>
          <a:noFill/>
        </p:spPr>
        <p:txBody>
          <a:bodyPr wrap="square">
            <a:spAutoFit/>
          </a:bodyPr>
          <a:lstStyle/>
          <a:p>
            <a:r>
              <a:rPr lang="en-GB" sz="1800" dirty="0">
                <a:solidFill>
                  <a:srgbClr val="000000"/>
                </a:solidFill>
              </a:rPr>
              <a:t>Card game 2.2 - Attempt this on your own after seminar 2 (to share your answers next week in seminar 3)</a:t>
            </a:r>
            <a:br>
              <a:rPr lang="en-GB" sz="1800" dirty="0">
                <a:solidFill>
                  <a:srgbClr val="000000"/>
                </a:solidFill>
              </a:rPr>
            </a:br>
            <a:endParaRPr lang="en-GB" dirty="0"/>
          </a:p>
        </p:txBody>
      </p:sp>
    </p:spTree>
    <p:extLst>
      <p:ext uri="{BB962C8B-B14F-4D97-AF65-F5344CB8AC3E}">
        <p14:creationId xmlns:p14="http://schemas.microsoft.com/office/powerpoint/2010/main" val="3371964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a:extLst>
              <a:ext uri="{FF2B5EF4-FFF2-40B4-BE49-F238E27FC236}">
                <a16:creationId xmlns:a16="http://schemas.microsoft.com/office/drawing/2014/main" id="{44A339D6-CF35-4C7E-8168-7AA07772C5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08888" y="2690224"/>
            <a:ext cx="3059112" cy="431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itle 1">
            <a:extLst>
              <a:ext uri="{FF2B5EF4-FFF2-40B4-BE49-F238E27FC236}">
                <a16:creationId xmlns:a16="http://schemas.microsoft.com/office/drawing/2014/main" id="{C9B3887C-C9CF-4A3C-88AB-7FE925F0B1BF}"/>
              </a:ext>
            </a:extLst>
          </p:cNvPr>
          <p:cNvSpPr>
            <a:spLocks noGrp="1"/>
          </p:cNvSpPr>
          <p:nvPr>
            <p:ph type="title"/>
          </p:nvPr>
        </p:nvSpPr>
        <p:spPr>
          <a:xfrm>
            <a:off x="1371600" y="274638"/>
            <a:ext cx="8828088" cy="1143000"/>
          </a:xfrm>
        </p:spPr>
        <p:txBody>
          <a:bodyPr>
            <a:normAutofit/>
          </a:bodyPr>
          <a:lstStyle/>
          <a:p>
            <a:r>
              <a:rPr lang="en-GB" altLang="en-US" dirty="0"/>
              <a:t>Seminar activity –Bring me news!</a:t>
            </a:r>
          </a:p>
        </p:txBody>
      </p:sp>
      <p:sp>
        <p:nvSpPr>
          <p:cNvPr id="3" name="Content Placeholder 2">
            <a:extLst>
              <a:ext uri="{FF2B5EF4-FFF2-40B4-BE49-F238E27FC236}">
                <a16:creationId xmlns:a16="http://schemas.microsoft.com/office/drawing/2014/main" id="{27232979-B829-4C33-8283-8639B601E8AF}"/>
              </a:ext>
            </a:extLst>
          </p:cNvPr>
          <p:cNvSpPr>
            <a:spLocks noGrp="1"/>
          </p:cNvSpPr>
          <p:nvPr>
            <p:ph idx="1"/>
          </p:nvPr>
        </p:nvSpPr>
        <p:spPr>
          <a:xfrm>
            <a:off x="1631950" y="2534650"/>
            <a:ext cx="6491288" cy="5373687"/>
          </a:xfrm>
        </p:spPr>
        <p:txBody>
          <a:bodyPr/>
          <a:lstStyle/>
          <a:p>
            <a:pPr marL="514350" indent="-514350">
              <a:buFont typeface="+mj-lt"/>
              <a:buAutoNum type="alphaLcPeriod"/>
              <a:defRPr/>
            </a:pPr>
            <a:r>
              <a:rPr lang="en-GB" dirty="0"/>
              <a:t>Pre-seminar:</a:t>
            </a:r>
          </a:p>
          <a:p>
            <a:pPr marL="0" indent="0">
              <a:buNone/>
              <a:defRPr/>
            </a:pPr>
            <a:r>
              <a:rPr lang="en-GB" dirty="0"/>
              <a:t>What firm/organisation has been in the business news this week &amp;why?</a:t>
            </a:r>
          </a:p>
          <a:p>
            <a:pPr marL="514350" indent="-514350">
              <a:buFont typeface="+mj-lt"/>
              <a:buAutoNum type="alphaLcPeriod" startAt="2"/>
              <a:defRPr/>
            </a:pPr>
            <a:r>
              <a:rPr lang="en-GB" dirty="0"/>
              <a:t> During the seminar:</a:t>
            </a:r>
          </a:p>
          <a:p>
            <a:pPr marL="0" indent="0">
              <a:buNone/>
              <a:defRPr/>
            </a:pPr>
            <a:r>
              <a:rPr lang="en-GB" dirty="0"/>
              <a:t>What type of project does the news relate to?</a:t>
            </a:r>
          </a:p>
          <a:p>
            <a:pPr marL="514350" indent="-514350">
              <a:buFont typeface="+mj-lt"/>
              <a:buAutoNum type="alphaLcPeriod" startAt="3"/>
              <a:defRPr/>
            </a:pPr>
            <a:r>
              <a:rPr lang="en-GB" dirty="0"/>
              <a:t>In/after the seminar:</a:t>
            </a:r>
          </a:p>
          <a:p>
            <a:pPr marL="0" indent="0">
              <a:buNone/>
              <a:defRPr/>
            </a:pPr>
            <a:r>
              <a:rPr lang="en-GB" dirty="0"/>
              <a:t>How can I learn from this to enhance my knowledge of SIA and/or for </a:t>
            </a:r>
            <a:r>
              <a:rPr lang="en-GB" dirty="0" err="1"/>
              <a:t>ass’t</a:t>
            </a:r>
            <a:r>
              <a:rPr lang="en-GB" dirty="0"/>
              <a:t>?</a:t>
            </a:r>
          </a:p>
          <a:p>
            <a:pPr marL="514350" indent="-514350">
              <a:buFont typeface="+mj-lt"/>
              <a:buAutoNum type="alphaLcPeriod" startAt="2"/>
              <a:defRPr/>
            </a:pPr>
            <a:endParaRPr lang="en-GB" dirty="0"/>
          </a:p>
        </p:txBody>
      </p:sp>
      <p:sp>
        <p:nvSpPr>
          <p:cNvPr id="6" name="TextBox 5">
            <a:extLst>
              <a:ext uri="{FF2B5EF4-FFF2-40B4-BE49-F238E27FC236}">
                <a16:creationId xmlns:a16="http://schemas.microsoft.com/office/drawing/2014/main" id="{273781DA-CD8A-4C80-A6F2-87F512A4C5F3}"/>
              </a:ext>
            </a:extLst>
          </p:cNvPr>
          <p:cNvSpPr txBox="1"/>
          <p:nvPr/>
        </p:nvSpPr>
        <p:spPr>
          <a:xfrm>
            <a:off x="787742" y="1242755"/>
            <a:ext cx="11198311" cy="1200329"/>
          </a:xfrm>
          <a:prstGeom prst="rect">
            <a:avLst/>
          </a:prstGeom>
          <a:noFill/>
        </p:spPr>
        <p:txBody>
          <a:bodyPr wrap="square">
            <a:spAutoFit/>
          </a:bodyPr>
          <a:lstStyle/>
          <a:p>
            <a:r>
              <a:rPr lang="en-GB" sz="2400" dirty="0"/>
              <a:t>Bring me news model: A way to practice decision-making context analysis. You can read and find any managerial decisions in the latest news and reflect them to apply to your assignment.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1013</Words>
  <Application>Microsoft Office PowerPoint</Application>
  <PresentationFormat>Widescreen</PresentationFormat>
  <Paragraphs>124</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 Light</vt:lpstr>
      <vt:lpstr>arial</vt:lpstr>
      <vt:lpstr>Open Sans</vt:lpstr>
      <vt:lpstr>Calibri</vt:lpstr>
      <vt:lpstr>SourceSansPro</vt:lpstr>
      <vt:lpstr>Office Theme</vt:lpstr>
      <vt:lpstr>Week 2 SIA Seminar Session plan</vt:lpstr>
      <vt:lpstr>Lecture recap Week 2: Investment appraisal processes</vt:lpstr>
      <vt:lpstr>Lecture recap Week 2: Investment appraisal processes</vt:lpstr>
      <vt:lpstr>Seminar Activity – Card game 1.2</vt:lpstr>
      <vt:lpstr>Card game 1.2 - From seminar 1 (share your answers here)  Card = 5 of diamonds  Scenario = Tesla Model 3 (new product - electric car) </vt:lpstr>
      <vt:lpstr>PowerPoint Presentation</vt:lpstr>
      <vt:lpstr>Card game 2.2 - Attempt this on your own after seminar 2 (to share your answers next week in seminar 3)  Card = 7 of hearts  Scenario = Walt Disney takeover of 21st Century Fox</vt:lpstr>
      <vt:lpstr>PowerPoint Presentation</vt:lpstr>
      <vt:lpstr>Seminar activity –Bring me news!</vt:lpstr>
      <vt:lpstr>Decision-making context</vt:lpstr>
      <vt:lpstr>Practice context analysis - e.g. 1 Primark (High street fast fashion store)</vt:lpstr>
      <vt:lpstr>What are the likely risks attached to investing in online trading platform? (what if? scenarios)?</vt:lpstr>
      <vt:lpstr>Any questions?  (on activities or the assessment brief)</vt:lpstr>
      <vt:lpstr>Impact of context on SIA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Activity – ice breaker Pick one of these Qs to introduce yourself to the rest of the class &amp; your tutor: Q1 Where were you born &amp; what is special about that place? Q2 What degree did you study at UG &amp; which subjects or modules did you like best? Q3 What is your favourite colour or football team and why? Q4 What is your favourite food to eat or cook and what does it remind you of?</dc:title>
  <dc:creator>Elaine Harris</dc:creator>
  <cp:lastModifiedBy>Dumebi Konwea</cp:lastModifiedBy>
  <cp:revision>23</cp:revision>
  <cp:lastPrinted>2022-01-28T10:18:54Z</cp:lastPrinted>
  <dcterms:created xsi:type="dcterms:W3CDTF">2020-12-04T16:05:05Z</dcterms:created>
  <dcterms:modified xsi:type="dcterms:W3CDTF">2025-07-03T23:36:54Z</dcterms:modified>
</cp:coreProperties>
</file>