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2"/>
  </p:notesMasterIdLst>
  <p:sldIdLst>
    <p:sldId id="258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81813" cy="100028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532"/>
    <a:srgbClr val="ECEBEA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75798799-5DC7-447F-A5B8-CEEC2FE8106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2913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813866"/>
            <a:ext cx="5505450" cy="393861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1C89649F-8ABC-4F49-976E-36B424814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AF4959-D4FE-4776-95B0-FFD3791912FA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063532"/>
                </a:solidFill>
              </a:defRPr>
            </a:lvl1pPr>
          </a:lstStyle>
          <a:p>
            <a:r>
              <a:rPr lang="en-US" dirty="0"/>
              <a:t>Conference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Elaine Harris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0EDC2-1FF9-481E-B8E9-72EBB3AD1BE6}" type="datetimeFigureOut">
              <a:rPr lang="en-GB"/>
              <a:pPr>
                <a:defRPr/>
              </a:pPr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0A5-6450-4FBE-A2AC-68788A7E40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64634" cy="23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EBBC-E6EC-49DC-BCD1-0CACFD64C3A1}" type="datetimeFigureOut">
              <a:rPr lang="en-GB"/>
              <a:pPr>
                <a:defRPr/>
              </a:pPr>
              <a:t>04/07/2025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CA8B-D584-4BD8-BDBB-B6852F9240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64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751EC-A69E-4663-86FF-8E82821AB088}" type="datetimeFigureOut">
              <a:rPr lang="en-GB"/>
              <a:pPr>
                <a:defRPr/>
              </a:pPr>
              <a:t>04/07/2025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9B79-9AE9-4B82-B3CC-C222875B5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13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3E77-96D0-4E49-8B83-497F9C4F9DEA}" type="datetimeFigureOut">
              <a:rPr lang="en-GB"/>
              <a:pPr>
                <a:defRPr/>
              </a:pPr>
              <a:t>04/07/2025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6D3F-75EC-4DCB-82CD-868239003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1FDE8DB8-3FA7-462A-898D-0038A1C7E2D7}" type="datetimeFigureOut">
              <a:rPr lang="en-GB"/>
              <a:pPr>
                <a:defRPr/>
              </a:pPr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3083D709-DC85-479D-8AFB-6C2B0A50E9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ew.com/en/technical/research-and-academics/multi-dimensional-performance-framework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Investment appraisal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71663"/>
            <a:ext cx="10848975" cy="46228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Recap of types of strategic investment projects using card suits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Models of strategic investment decision-making (SIDM) process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Procedures used to: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Identify strategic project options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Develop different types of project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Appraise strategic projects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Mix of 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strategic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financial and risk analysis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Information needed to make a business case &amp; project appraisal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Evidence from recent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SIDM research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Link to module assessment – confirm task 1 roles</a:t>
            </a:r>
          </a:p>
        </p:txBody>
      </p:sp>
    </p:spTree>
    <p:extLst>
      <p:ext uri="{BB962C8B-B14F-4D97-AF65-F5344CB8AC3E}">
        <p14:creationId xmlns:p14="http://schemas.microsoft.com/office/powerpoint/2010/main" val="22143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677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New product development (NPD)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Strategic analysis: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 portfolio analysis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Customer needs analysis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Market intelligence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innovate and bring new product to market before competitors, or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Adapt/refresh existing products</a:t>
            </a:r>
          </a:p>
        </p:txBody>
      </p:sp>
      <p:pic>
        <p:nvPicPr>
          <p:cNvPr id="4" name="Content Placeholder 3" descr="Diamond Grading Scale - ArtiFact :: Free Encyclopedia of ...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057"/>
            <a:ext cx="5181600" cy="3694474"/>
          </a:xfrm>
        </p:spPr>
      </p:pic>
    </p:spTree>
    <p:extLst>
      <p:ext uri="{BB962C8B-B14F-4D97-AF65-F5344CB8AC3E}">
        <p14:creationId xmlns:p14="http://schemas.microsoft.com/office/powerpoint/2010/main" val="115997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Buildings, bridges &amp; facilities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92837" y="1825625"/>
            <a:ext cx="536096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Strategic analysis: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Location of customers/suppliers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Users needs analysis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Site searches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design or specify needs to employ architects/engineers &amp; manage site/sub-contractors</a:t>
            </a:r>
          </a:p>
        </p:txBody>
      </p:sp>
      <p:pic>
        <p:nvPicPr>
          <p:cNvPr id="4" name="Content Placeholder 3" descr="Calling a spade a “spade” | Blue Mass Grou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1" y="2317520"/>
            <a:ext cx="3862728" cy="3619046"/>
          </a:xfrm>
        </p:spPr>
      </p:pic>
    </p:spTree>
    <p:extLst>
      <p:ext uri="{BB962C8B-B14F-4D97-AF65-F5344CB8AC3E}">
        <p14:creationId xmlns:p14="http://schemas.microsoft.com/office/powerpoint/2010/main" val="52980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Events &amp; social activities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Strategic analysis: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Identify &amp; evaluate similar events held in the past (what do you want to repeat/change)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Target audience &amp; understand their preferences/needs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Search for headline act/speaker – who will please a crowd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Select/brief event organisers</a:t>
            </a:r>
          </a:p>
        </p:txBody>
      </p:sp>
      <p:pic>
        <p:nvPicPr>
          <p:cNvPr id="4" name="Content Placeholder 3" descr="File:SuitClubs.svg - Wikimedia Commons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39" y="1825625"/>
            <a:ext cx="4015922" cy="4351338"/>
          </a:xfrm>
        </p:spPr>
      </p:pic>
    </p:spTree>
    <p:extLst>
      <p:ext uri="{BB962C8B-B14F-4D97-AF65-F5344CB8AC3E}">
        <p14:creationId xmlns:p14="http://schemas.microsoft.com/office/powerpoint/2010/main" val="148259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204298"/>
            <a:ext cx="8507288" cy="1143000"/>
          </a:xfrm>
        </p:spPr>
        <p:txBody>
          <a:bodyPr/>
          <a:lstStyle/>
          <a:p>
            <a:pPr algn="r"/>
            <a:r>
              <a:rPr lang="en-GB" dirty="0">
                <a:solidFill>
                  <a:srgbClr val="FF3300"/>
                </a:solidFill>
              </a:rPr>
              <a:t>Balanced investment decisions</a:t>
            </a:r>
          </a:p>
        </p:txBody>
      </p:sp>
      <p:pic>
        <p:nvPicPr>
          <p:cNvPr id="16" name="Picture 15" descr="&lt;strong&gt;Data analysis&lt;/strong&gt; method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4433056"/>
            <a:ext cx="4716016" cy="2452328"/>
          </a:xfrm>
          <a:prstGeom prst="rect">
            <a:avLst/>
          </a:prstGeom>
        </p:spPr>
      </p:pic>
      <p:pic>
        <p:nvPicPr>
          <p:cNvPr id="18" name="Picture 17" descr="Free Sample &lt;strong&gt;Policies&lt;/strong&gt; and &lt;strong&gt;Procedures&lt;/strong&gt; Templ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181100"/>
            <a:ext cx="5781451" cy="3816566"/>
          </a:xfrm>
          <a:prstGeom prst="rect">
            <a:avLst/>
          </a:prstGeom>
        </p:spPr>
      </p:pic>
      <p:pic>
        <p:nvPicPr>
          <p:cNvPr id="12" name="Picture 11" descr="Philosophy of Thought &amp; Logic -2013 - The Collaboratory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5" y="1828800"/>
            <a:ext cx="2960014" cy="33615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5751" y="5707504"/>
            <a:ext cx="2736304" cy="1200329"/>
          </a:xfrm>
          <a:prstGeom prst="rect">
            <a:avLst/>
          </a:prstGeom>
          <a:noFill/>
          <a:ln w="127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Managerial intuition (gut feel) &amp; behaviour</a:t>
            </a:r>
          </a:p>
          <a:p>
            <a:endParaRPr lang="en-GB" dirty="0"/>
          </a:p>
          <a:p>
            <a:r>
              <a:rPr lang="en-GB" dirty="0"/>
              <a:t>On its own is risky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20044" y="2804736"/>
            <a:ext cx="2635470" cy="1200329"/>
          </a:xfrm>
          <a:prstGeom prst="rect">
            <a:avLst/>
          </a:prstGeom>
          <a:noFill/>
          <a:ln w="127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Spreadsheet models &amp; analytical techniques</a:t>
            </a:r>
          </a:p>
          <a:p>
            <a:endParaRPr lang="en-GB" dirty="0"/>
          </a:p>
          <a:p>
            <a:r>
              <a:rPr lang="en-GB" dirty="0"/>
              <a:t>Can stifle creativity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617717" y="4005065"/>
            <a:ext cx="4585" cy="4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89835" y="5175311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78265" y="1124745"/>
            <a:ext cx="1584176" cy="1200329"/>
          </a:xfrm>
          <a:prstGeom prst="rect">
            <a:avLst/>
          </a:prstGeom>
          <a:noFill/>
          <a:ln w="127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capital budgeting manuals help or hinder?</a:t>
            </a:r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7176120" y="2325074"/>
            <a:ext cx="936104" cy="67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0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9" y="-386624"/>
            <a:ext cx="5524870" cy="74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8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rgbClr val="FF3300"/>
                </a:solidFill>
              </a:rPr>
              <a:t>Introduction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600200"/>
            <a:ext cx="8892480" cy="5141168"/>
          </a:xfrm>
        </p:spPr>
        <p:txBody>
          <a:bodyPr>
            <a:noAutofit/>
          </a:bodyPr>
          <a:lstStyle/>
          <a:p>
            <a:r>
              <a:rPr lang="en-US" u="sng" dirty="0"/>
              <a:t>Multi-dimensional performance management systems such as BSC</a:t>
            </a:r>
            <a:r>
              <a:rPr lang="en-US" dirty="0"/>
              <a:t> have received much attention over last 20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Theoretically they are linked to </a:t>
            </a:r>
            <a:r>
              <a:rPr lang="en-US" dirty="0" err="1"/>
              <a:t>organisational</a:t>
            </a:r>
            <a:r>
              <a:rPr lang="en-US" dirty="0"/>
              <a:t> strategy &amp; </a:t>
            </a:r>
            <a:r>
              <a:rPr lang="en-US" u="sng" dirty="0"/>
              <a:t>should support decision-making</a:t>
            </a:r>
          </a:p>
          <a:p>
            <a:r>
              <a:rPr lang="en-US" dirty="0"/>
              <a:t>Recent research on </a:t>
            </a:r>
            <a:r>
              <a:rPr lang="en-US" u="sng" dirty="0"/>
              <a:t>SIDM practice</a:t>
            </a:r>
            <a:r>
              <a:rPr lang="en-US" dirty="0"/>
              <a:t> suggests not much has changed (</a:t>
            </a:r>
            <a:r>
              <a:rPr lang="en-US" u="sng" dirty="0"/>
              <a:t>DCF still King</a:t>
            </a:r>
            <a:r>
              <a:rPr lang="en-US" dirty="0"/>
              <a:t>), but what about role of intuition?</a:t>
            </a:r>
          </a:p>
          <a:p>
            <a:r>
              <a:rPr lang="en-US" u="sng" dirty="0">
                <a:solidFill>
                  <a:srgbClr val="FF0000"/>
                </a:solidFill>
              </a:rPr>
              <a:t>Top tier managers are involved in both PMS and SIDM</a:t>
            </a:r>
          </a:p>
          <a:p>
            <a:r>
              <a:rPr lang="en-US" dirty="0">
                <a:solidFill>
                  <a:srgbClr val="FF0000"/>
                </a:solidFill>
              </a:rPr>
              <a:t>How do these agents </a:t>
            </a:r>
            <a:r>
              <a:rPr lang="en-US" dirty="0" err="1">
                <a:solidFill>
                  <a:srgbClr val="FF0000"/>
                </a:solidFill>
              </a:rPr>
              <a:t>mobilise</a:t>
            </a:r>
            <a:r>
              <a:rPr lang="en-US" dirty="0">
                <a:solidFill>
                  <a:srgbClr val="FF0000"/>
                </a:solidFill>
              </a:rPr>
              <a:t> their knowledge in SIDM?</a:t>
            </a:r>
          </a:p>
          <a:p>
            <a:r>
              <a:rPr lang="en-US" dirty="0"/>
              <a:t>Case study evidence from 25 interviews (of </a:t>
            </a:r>
            <a:r>
              <a:rPr lang="en-US" dirty="0" err="1"/>
              <a:t>ave.</a:t>
            </a:r>
            <a:r>
              <a:rPr lang="en-US" dirty="0"/>
              <a:t> 60 </a:t>
            </a:r>
            <a:r>
              <a:rPr lang="en-US" dirty="0" err="1"/>
              <a:t>mins</a:t>
            </a:r>
            <a:r>
              <a:rPr lang="en-US" dirty="0"/>
              <a:t>) &amp; docs in 4 manufacturing companies &amp; 2 universities (3 have a multi-dimensional PMS, like a BSC and 3 don’t)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3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srgbClr val="FF3300"/>
                </a:solidFill>
              </a:rPr>
              <a:t>Background to the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 pairs of organisations, each matched by geographic location and industry:</a:t>
            </a:r>
          </a:p>
          <a:p>
            <a:r>
              <a:rPr lang="en-GB" dirty="0"/>
              <a:t>2 Nordic companies in food manufacturing</a:t>
            </a:r>
          </a:p>
          <a:p>
            <a:r>
              <a:rPr lang="en-GB" dirty="0"/>
              <a:t>2 Egyptian companies in light engineering (one making medical supplies and the other making security products)</a:t>
            </a:r>
          </a:p>
          <a:p>
            <a:r>
              <a:rPr lang="en-GB" dirty="0"/>
              <a:t>2 UK universities established in London</a:t>
            </a:r>
          </a:p>
          <a:p>
            <a:r>
              <a:rPr lang="en-GB" dirty="0"/>
              <a:t>In each pair, one had a multi-dimensional performance measurement framework like a balanced scorecard (BSC) and the other didn’t, so comparisons were enabled</a:t>
            </a:r>
          </a:p>
        </p:txBody>
      </p:sp>
    </p:spTree>
    <p:extLst>
      <p:ext uri="{BB962C8B-B14F-4D97-AF65-F5344CB8AC3E}">
        <p14:creationId xmlns:p14="http://schemas.microsoft.com/office/powerpoint/2010/main" val="160177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26367" y="1907803"/>
            <a:ext cx="1813143" cy="16021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/>
          <p:cNvSpPr/>
          <p:nvPr/>
        </p:nvSpPr>
        <p:spPr>
          <a:xfrm>
            <a:off x="5032852" y="2050355"/>
            <a:ext cx="2109077" cy="3616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/>
          <p:cNvSpPr txBox="1"/>
          <p:nvPr/>
        </p:nvSpPr>
        <p:spPr>
          <a:xfrm>
            <a:off x="2407089" y="1937623"/>
            <a:ext cx="1831929" cy="13388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/>
              <a:t>BSC adopters</a:t>
            </a:r>
          </a:p>
          <a:p>
            <a:r>
              <a:rPr lang="en-GB" sz="1350" dirty="0"/>
              <a:t>Use a multi-dimensional strategic performance framework; financial &amp; non-financial measures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3791" y="1920696"/>
            <a:ext cx="15876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/>
              <a:t>Non-BSC adopters</a:t>
            </a:r>
          </a:p>
          <a:p>
            <a:r>
              <a:rPr lang="en-GB" sz="1350" dirty="0"/>
              <a:t>Use a traditional performance measurement system, focussed on financial measures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9219" y="2257036"/>
            <a:ext cx="2033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SIDM practice</a:t>
            </a:r>
          </a:p>
          <a:p>
            <a:r>
              <a:rPr lang="en-GB" sz="1500" dirty="0"/>
              <a:t>The whole strategic investment decision process: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initiation of a potential project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early screening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forming a business case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financial analysis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project appraisal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board approval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implementation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500" dirty="0"/>
              <a:t>post audit review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2956" y="127244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Figure 1 Strategic investment decision-making (SIDM) in BSC adopters and non-adopters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7089" y="3045620"/>
            <a:ext cx="1831929" cy="2773505"/>
          </a:xfrm>
          <a:prstGeom prst="rect">
            <a:avLst/>
          </a:prstGeom>
          <a:solidFill>
            <a:srgbClr val="66FF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Rectangle 13"/>
          <p:cNvSpPr/>
          <p:nvPr/>
        </p:nvSpPr>
        <p:spPr>
          <a:xfrm>
            <a:off x="7932621" y="3509952"/>
            <a:ext cx="1831929" cy="23091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350" dirty="0">
              <a:solidFill>
                <a:schemeClr val="tx1"/>
              </a:solidFill>
            </a:endParaRPr>
          </a:p>
          <a:p>
            <a:endParaRPr lang="en-GB" sz="1350" dirty="0">
              <a:solidFill>
                <a:schemeClr val="tx1"/>
              </a:solidFill>
            </a:endParaRPr>
          </a:p>
          <a:p>
            <a:r>
              <a:rPr lang="en-GB" sz="1350" dirty="0">
                <a:solidFill>
                  <a:schemeClr val="tx1"/>
                </a:solidFill>
              </a:rPr>
              <a:t>Focus on financial measures</a:t>
            </a:r>
          </a:p>
          <a:p>
            <a:pPr algn="ctr"/>
            <a:endParaRPr lang="en-GB" sz="1350" dirty="0">
              <a:solidFill>
                <a:schemeClr val="tx1"/>
              </a:solidFill>
            </a:endParaRPr>
          </a:p>
          <a:p>
            <a:r>
              <a:rPr lang="en-GB" sz="1350" dirty="0">
                <a:solidFill>
                  <a:schemeClr val="tx1"/>
                </a:solidFill>
              </a:rPr>
              <a:t>Are just as likely to develop a post audit review process as BSC adopters, but may depend on industry or location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7089" y="3070552"/>
            <a:ext cx="1831929" cy="2585323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pPr marL="300038" indent="-300038">
              <a:buFont typeface="+mj-lt"/>
              <a:buAutoNum type="romanLcPeriod"/>
            </a:pPr>
            <a:r>
              <a:rPr lang="en-GB" sz="1350" dirty="0"/>
              <a:t>Are more aware of critical success factors &amp; KPIs</a:t>
            </a:r>
          </a:p>
          <a:p>
            <a:pPr marL="300038" indent="-300038">
              <a:buFont typeface="+mj-lt"/>
              <a:buAutoNum type="romanLcPeriod"/>
            </a:pPr>
            <a:r>
              <a:rPr lang="en-GB" sz="1350" dirty="0"/>
              <a:t>Combine financial and non-financial measures</a:t>
            </a:r>
          </a:p>
          <a:p>
            <a:pPr marL="300038" indent="-300038">
              <a:buFont typeface="+mj-lt"/>
              <a:buAutoNum type="romanLcPeriod"/>
            </a:pPr>
            <a:r>
              <a:rPr lang="en-GB" sz="1350" dirty="0"/>
              <a:t>Transfer integrated thinking to SIDM</a:t>
            </a:r>
          </a:p>
          <a:p>
            <a:pPr marL="300038" indent="-300038">
              <a:buFont typeface="+mj-lt"/>
              <a:buAutoNum type="romanLcPeriod"/>
            </a:pPr>
            <a:r>
              <a:rPr lang="en-GB" sz="1350" dirty="0"/>
              <a:t>Are just as likely to develop post audit review as non-adopters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8413" y="3426788"/>
            <a:ext cx="7844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9979" y="4692639"/>
            <a:ext cx="7844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49979" y="4080347"/>
            <a:ext cx="7844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49979" y="5265854"/>
            <a:ext cx="7844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41928" y="5252996"/>
            <a:ext cx="7844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34100" y="4452820"/>
            <a:ext cx="7844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1664" y="188641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dirty="0">
                <a:solidFill>
                  <a:srgbClr val="FF3300"/>
                </a:solidFill>
              </a:rPr>
              <a:t>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645333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https://www.icaew.com/en/technical/research-and-academics/multi-dimensional-performance-frameworks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96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Types of strategic projects 1</a:t>
            </a:r>
            <a:endParaRPr lang="en-GB" dirty="0"/>
          </a:p>
        </p:txBody>
      </p:sp>
      <p:pic>
        <p:nvPicPr>
          <p:cNvPr id="6" name="Content Placeholder 5" descr="Heart (symbol) - Wikipedia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Business mergers and acquisitions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engage participants’ hearts and minds to succeed</a:t>
            </a:r>
          </a:p>
        </p:txBody>
      </p:sp>
    </p:spTree>
    <p:extLst>
      <p:ext uri="{BB962C8B-B14F-4D97-AF65-F5344CB8AC3E}">
        <p14:creationId xmlns:p14="http://schemas.microsoft.com/office/powerpoint/2010/main" val="278301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Types of strategic projects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New product or technology development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capture the imagination and look attractive to succeed</a:t>
            </a:r>
          </a:p>
        </p:txBody>
      </p:sp>
      <p:pic>
        <p:nvPicPr>
          <p:cNvPr id="4" name="Content Placeholder 3" descr="Diamond Grading Scale - ArtiFact :: Free Encyclopedia of ...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057"/>
            <a:ext cx="5181600" cy="3694474"/>
          </a:xfrm>
        </p:spPr>
      </p:pic>
    </p:spTree>
    <p:extLst>
      <p:ext uri="{BB962C8B-B14F-4D97-AF65-F5344CB8AC3E}">
        <p14:creationId xmlns:p14="http://schemas.microsoft.com/office/powerpoint/2010/main" val="11425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Types of strategic projects 3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Buildings, bridges &amp; facilities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Physical structures, need to be well-located and technically safe &amp; functional to succeed – being attractive helps as well!</a:t>
            </a:r>
          </a:p>
        </p:txBody>
      </p:sp>
      <p:pic>
        <p:nvPicPr>
          <p:cNvPr id="4" name="Content Placeholder 3" descr="Calling a spade a “spade” | Blue Mass Grou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1" y="2317520"/>
            <a:ext cx="3862728" cy="3619046"/>
          </a:xfrm>
        </p:spPr>
      </p:pic>
    </p:spTree>
    <p:extLst>
      <p:ext uri="{BB962C8B-B14F-4D97-AF65-F5344CB8AC3E}">
        <p14:creationId xmlns:p14="http://schemas.microsoft.com/office/powerpoint/2010/main" val="17136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Types of strategic projects 4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Not-for-profit, e.g. events, social activities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work to a fixed schedule to succeed</a:t>
            </a:r>
          </a:p>
        </p:txBody>
      </p:sp>
      <p:pic>
        <p:nvPicPr>
          <p:cNvPr id="4" name="Content Placeholder 3" descr="File:SuitClubs.svg - Wikimedia Commons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39" y="1825625"/>
            <a:ext cx="4015922" cy="4351338"/>
          </a:xfrm>
        </p:spPr>
      </p:pic>
    </p:spTree>
    <p:extLst>
      <p:ext uri="{BB962C8B-B14F-4D97-AF65-F5344CB8AC3E}">
        <p14:creationId xmlns:p14="http://schemas.microsoft.com/office/powerpoint/2010/main" val="26595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752" y="274638"/>
            <a:ext cx="634704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Organisational Context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SIDM process can involve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Several stages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Multiple managers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- involvement at stages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- selected by top management or lower management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- subjected to standard operating procedures…by degree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- multiple perspectives offered   </a:t>
            </a:r>
            <a:r>
              <a:rPr lang="en-GB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930642"/>
              </p:ext>
            </p:extLst>
          </p:nvPr>
        </p:nvGraphicFramePr>
        <p:xfrm>
          <a:off x="1308100" y="0"/>
          <a:ext cx="9359900" cy="685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3429000" imgH="4572000" progId="PowerPoint.Show.8">
                  <p:embed/>
                </p:oleObj>
              </mc:Choice>
              <mc:Fallback>
                <p:oleObj name="Presentation" r:id="rId2" imgW="3429000" imgH="4572000" progId="PowerPoint.Show.8">
                  <p:embed/>
                  <p:pic>
                    <p:nvPicPr>
                      <p:cNvPr id="15362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0"/>
                        <a:ext cx="9359900" cy="685580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968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8854" y="731242"/>
            <a:ext cx="8435280" cy="868958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Strategic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0150" y="2208626"/>
            <a:ext cx="10072687" cy="420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Why is this project being considered?</a:t>
            </a:r>
          </a:p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What is it hoped to achieve (deliverables) by when?</a:t>
            </a:r>
          </a:p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How does it relate to the strategic plan?</a:t>
            </a:r>
          </a:p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Will this project enhance competitive position?</a:t>
            </a:r>
          </a:p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Who will benefit from this project?</a:t>
            </a:r>
          </a:p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Who needs to be on board for this project to fly?</a:t>
            </a:r>
          </a:p>
          <a:p>
            <a:pPr marL="0" indent="0">
              <a:buNone/>
            </a:pPr>
            <a:r>
              <a:rPr lang="en-GB" sz="3300" dirty="0">
                <a:latin typeface="Arial" panose="020B0604020202020204" pitchFamily="34" charset="0"/>
                <a:cs typeface="Arial" panose="020B0604020202020204" pitchFamily="34" charset="0"/>
              </a:rPr>
              <a:t>In a nutshell, what is the rationale for the project?</a:t>
            </a:r>
          </a:p>
          <a:p>
            <a:pPr marL="0" indent="0">
              <a:buNone/>
            </a:pPr>
            <a:endParaRPr lang="en-GB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48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135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Business mergers &amp; acquisitions</a:t>
            </a:r>
            <a:endParaRPr lang="en-GB" dirty="0"/>
          </a:p>
        </p:txBody>
      </p:sp>
      <p:pic>
        <p:nvPicPr>
          <p:cNvPr id="6" name="Content Placeholder 5" descr="Heart (symbol) - Wikipedia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Strategic analysis: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Competitor analysis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Supply chain analysis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Stock market analysis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identify a target to bid for &amp; work up a proposal before deciding on a suitable price and making an announcement – offer to target shareholders</a:t>
            </a:r>
          </a:p>
        </p:txBody>
      </p:sp>
    </p:spTree>
    <p:extLst>
      <p:ext uri="{BB962C8B-B14F-4D97-AF65-F5344CB8AC3E}">
        <p14:creationId xmlns:p14="http://schemas.microsoft.com/office/powerpoint/2010/main" val="1438313407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ehampton-Powerpoint-Template-2017-Brand [Read-Only] [Compatibility Mode]" id="{58408D96-AC99-482F-BB7D-2C0B830DFCC6}" vid="{11AE656D-2368-400A-A550-BF0765FD75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A673D2473E2439BE64E26C794AC56" ma:contentTypeVersion="1" ma:contentTypeDescription="Create a new document." ma:contentTypeScope="" ma:versionID="2499bf996f7f8fb20f5f7472d4c4be53">
  <xsd:schema xmlns:xsd="http://www.w3.org/2001/XMLSchema" xmlns:xs="http://www.w3.org/2001/XMLSchema" xmlns:p="http://schemas.microsoft.com/office/2006/metadata/properties" xmlns:ns1="http://schemas.microsoft.com/sharepoint/v3" xmlns:ns2="93fef078-daf5-4ef7-8fde-c2fad20c0449" targetNamespace="http://schemas.microsoft.com/office/2006/metadata/properties" ma:root="true" ma:fieldsID="a80321079ca9816655e11641657b2392" ns1:_="" ns2:_="">
    <xsd:import namespace="http://schemas.microsoft.com/sharepoint/v3"/>
    <xsd:import namespace="93fef078-daf5-4ef7-8fde-c2fad20c044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f078-daf5-4ef7-8fde-c2fad20c044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CD77F1A-052D-4081-9D04-9ED1CC152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fef078-daf5-4ef7-8fde-c2fad20c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9013D9C8-7E82-4A6A-B137-CBC8B3DD2197}">
  <ds:schemaRefs>
    <ds:schemaRef ds:uri="http://schemas.microsoft.com/office/2006/documentManagement/types"/>
    <ds:schemaRef ds:uri="http://schemas.microsoft.com/sharepoint/v3"/>
    <ds:schemaRef ds:uri="93fef078-daf5-4ef7-8fde-c2fad20c0449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Roehampton-Powerpoint-Template-2017-Brand</Template>
  <TotalTime>118</TotalTime>
  <Words>790</Words>
  <Application>Microsoft Office PowerPoint</Application>
  <PresentationFormat>Widescreen</PresentationFormat>
  <Paragraphs>120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University of Roehampton</vt:lpstr>
      <vt:lpstr>Presentation</vt:lpstr>
      <vt:lpstr>Investment appraisal processes</vt:lpstr>
      <vt:lpstr>Types of strategic projects 1</vt:lpstr>
      <vt:lpstr>Types of strategic projects 2</vt:lpstr>
      <vt:lpstr>Types of strategic projects 3</vt:lpstr>
      <vt:lpstr>Types of strategic projects 4</vt:lpstr>
      <vt:lpstr>Organisational Context</vt:lpstr>
      <vt:lpstr>PowerPoint Presentation</vt:lpstr>
      <vt:lpstr>Strategic Analysis</vt:lpstr>
      <vt:lpstr>Business mergers &amp; acquisitions</vt:lpstr>
      <vt:lpstr>New product development (NPD)</vt:lpstr>
      <vt:lpstr>Buildings, bridges &amp; facilities</vt:lpstr>
      <vt:lpstr>Events &amp; social activities</vt:lpstr>
      <vt:lpstr>Balanced investment decisions</vt:lpstr>
      <vt:lpstr>PowerPoint Presentation</vt:lpstr>
      <vt:lpstr>Introduction to research</vt:lpstr>
      <vt:lpstr>Background to the cases</vt:lpstr>
      <vt:lpstr>PowerPoint Presentation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Harris</dc:creator>
  <cp:lastModifiedBy>Dumebi Konwea</cp:lastModifiedBy>
  <cp:revision>16</cp:revision>
  <cp:lastPrinted>2020-12-10T09:57:51Z</cp:lastPrinted>
  <dcterms:created xsi:type="dcterms:W3CDTF">2017-09-14T11:53:26Z</dcterms:created>
  <dcterms:modified xsi:type="dcterms:W3CDTF">2025-07-03T23:34:13Z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EX52UCZS3WNW-50-7</vt:lpwstr>
  </property>
  <property fmtid="{D5CDD505-2E9C-101B-9397-08002B2CF9AE}" pid="3" name="_dlc_DocIdItemGuid">
    <vt:lpwstr>9921b913-4ad3-4564-a374-b22e9e4eb2ae</vt:lpwstr>
  </property>
  <property fmtid="{D5CDD505-2E9C-101B-9397-08002B2CF9AE}" pid="4" name="_dlc_DocIdUrl">
    <vt:lpwstr>https://portal.roehampton.ac.uk/information/_layouts/15/DocIdRedir.aspx?ID=EX52UCZS3WNW-50-7, EX52UCZS3WNW-50-7</vt:lpwstr>
  </property>
  <property fmtid="{D5CDD505-2E9C-101B-9397-08002B2CF9AE}" pid="5" name="PublishingExpirationDate">
    <vt:lpwstr/>
  </property>
  <property fmtid="{D5CDD505-2E9C-101B-9397-08002B2CF9AE}" pid="6" name="PublishingStartDate">
    <vt:lpwstr/>
  </property>
</Properties>
</file>