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8" r:id="rId2"/>
    <p:sldId id="276" r:id="rId3"/>
    <p:sldId id="277" r:id="rId4"/>
    <p:sldId id="278" r:id="rId5"/>
    <p:sldId id="292" r:id="rId6"/>
    <p:sldId id="293" r:id="rId7"/>
    <p:sldId id="281" r:id="rId8"/>
    <p:sldId id="282" r:id="rId9"/>
    <p:sldId id="283" r:id="rId10"/>
    <p:sldId id="284" r:id="rId11"/>
    <p:sldId id="285" r:id="rId12"/>
    <p:sldId id="288" r:id="rId13"/>
    <p:sldId id="289" r:id="rId14"/>
    <p:sldId id="290" r:id="rId15"/>
    <p:sldId id="291" r:id="rId16"/>
    <p:sldId id="294" r:id="rId17"/>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49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AB146F-CDCB-4B93-8BDD-03DBEE573314}" type="doc">
      <dgm:prSet loTypeId="urn:microsoft.com/office/officeart/2005/8/layout/cycle5" loCatId="cycle" qsTypeId="urn:microsoft.com/office/officeart/2005/8/quickstyle/simple3" qsCatId="simple" csTypeId="urn:microsoft.com/office/officeart/2005/8/colors/accent1_2" csCatId="accent1" phldr="1"/>
      <dgm:spPr/>
      <dgm:t>
        <a:bodyPr/>
        <a:lstStyle/>
        <a:p>
          <a:endParaRPr lang="en-GB"/>
        </a:p>
      </dgm:t>
    </dgm:pt>
    <dgm:pt modelId="{DD08EF7A-4A20-4A96-ABCE-CF194561E04F}">
      <dgm:prSet phldrT="[Text]"/>
      <dgm:spPr/>
      <dgm:t>
        <a:bodyPr/>
        <a:lstStyle/>
        <a:p>
          <a:pPr algn="ctr"/>
          <a:r>
            <a:rPr lang="en-GB"/>
            <a:t>Experience</a:t>
          </a:r>
        </a:p>
      </dgm:t>
    </dgm:pt>
    <dgm:pt modelId="{744F8AA2-5180-4F00-A6AF-344573D95197}" type="parTrans" cxnId="{76DB2AB9-7DA2-4843-A3F6-955D74A65539}">
      <dgm:prSet/>
      <dgm:spPr/>
      <dgm:t>
        <a:bodyPr/>
        <a:lstStyle/>
        <a:p>
          <a:pPr algn="ctr"/>
          <a:endParaRPr lang="en-GB"/>
        </a:p>
      </dgm:t>
    </dgm:pt>
    <dgm:pt modelId="{066E4255-B0A5-4BA1-AD2C-04AE35518AF7}" type="sibTrans" cxnId="{76DB2AB9-7DA2-4843-A3F6-955D74A65539}">
      <dgm:prSet/>
      <dgm:spPr>
        <a:ln w="19050">
          <a:solidFill>
            <a:schemeClr val="accent1"/>
          </a:solidFill>
        </a:ln>
      </dgm:spPr>
      <dgm:t>
        <a:bodyPr/>
        <a:lstStyle/>
        <a:p>
          <a:pPr algn="ctr"/>
          <a:endParaRPr lang="en-GB"/>
        </a:p>
      </dgm:t>
    </dgm:pt>
    <dgm:pt modelId="{B8EB84D9-7BDE-41C8-999E-8243AEC0988D}">
      <dgm:prSet phldrT="[Text]"/>
      <dgm:spPr/>
      <dgm:t>
        <a:bodyPr/>
        <a:lstStyle/>
        <a:p>
          <a:pPr algn="ctr"/>
          <a:r>
            <a:rPr lang="en-GB"/>
            <a:t>Reflection</a:t>
          </a:r>
        </a:p>
      </dgm:t>
    </dgm:pt>
    <dgm:pt modelId="{2C6E4426-0EE3-4541-8140-6F230390BCDE}" type="parTrans" cxnId="{8C1C224A-ADEB-4A66-A297-1CDC537C3B5B}">
      <dgm:prSet/>
      <dgm:spPr/>
      <dgm:t>
        <a:bodyPr/>
        <a:lstStyle/>
        <a:p>
          <a:pPr algn="ctr"/>
          <a:endParaRPr lang="en-GB"/>
        </a:p>
      </dgm:t>
    </dgm:pt>
    <dgm:pt modelId="{AA70F036-4085-4C5E-8E3B-79497A28C458}" type="sibTrans" cxnId="{8C1C224A-ADEB-4A66-A297-1CDC537C3B5B}">
      <dgm:prSet/>
      <dgm:spPr>
        <a:ln w="19050">
          <a:solidFill>
            <a:schemeClr val="accent1"/>
          </a:solidFill>
        </a:ln>
      </dgm:spPr>
      <dgm:t>
        <a:bodyPr/>
        <a:lstStyle/>
        <a:p>
          <a:pPr algn="ctr"/>
          <a:endParaRPr lang="en-GB"/>
        </a:p>
      </dgm:t>
    </dgm:pt>
    <dgm:pt modelId="{2718A2AA-84E4-4297-A37F-7FC630D2C1FA}">
      <dgm:prSet phldrT="[Text]"/>
      <dgm:spPr/>
      <dgm:t>
        <a:bodyPr/>
        <a:lstStyle/>
        <a:p>
          <a:pPr algn="ctr"/>
          <a:r>
            <a:rPr lang="en-GB"/>
            <a:t>Generalisation</a:t>
          </a:r>
        </a:p>
      </dgm:t>
    </dgm:pt>
    <dgm:pt modelId="{23C291A6-B3CC-4904-9E7A-A8DAB27B1392}" type="parTrans" cxnId="{E280613D-AFAA-4A77-8AE2-0B31B83BF256}">
      <dgm:prSet/>
      <dgm:spPr/>
      <dgm:t>
        <a:bodyPr/>
        <a:lstStyle/>
        <a:p>
          <a:pPr algn="ctr"/>
          <a:endParaRPr lang="en-GB"/>
        </a:p>
      </dgm:t>
    </dgm:pt>
    <dgm:pt modelId="{C0CC50A6-9F7B-4FE3-94AC-A9004CDA6E14}" type="sibTrans" cxnId="{E280613D-AFAA-4A77-8AE2-0B31B83BF256}">
      <dgm:prSet/>
      <dgm:spPr>
        <a:ln w="19050">
          <a:solidFill>
            <a:schemeClr val="accent1"/>
          </a:solidFill>
        </a:ln>
      </dgm:spPr>
      <dgm:t>
        <a:bodyPr/>
        <a:lstStyle/>
        <a:p>
          <a:pPr algn="ctr"/>
          <a:endParaRPr lang="en-GB"/>
        </a:p>
      </dgm:t>
    </dgm:pt>
    <dgm:pt modelId="{E0BA34E9-CD71-417F-AA45-1917EB702142}">
      <dgm:prSet/>
      <dgm:spPr/>
      <dgm:t>
        <a:bodyPr/>
        <a:lstStyle/>
        <a:p>
          <a:pPr algn="ctr"/>
          <a:r>
            <a:rPr lang="en-GB"/>
            <a:t>Action</a:t>
          </a:r>
        </a:p>
      </dgm:t>
    </dgm:pt>
    <dgm:pt modelId="{5C518795-FC5F-43D1-9BCA-036AE1AC7E88}" type="parTrans" cxnId="{475B7D5E-0690-47BA-876C-B70803314FAD}">
      <dgm:prSet/>
      <dgm:spPr/>
      <dgm:t>
        <a:bodyPr/>
        <a:lstStyle/>
        <a:p>
          <a:pPr algn="ctr"/>
          <a:endParaRPr lang="en-GB"/>
        </a:p>
      </dgm:t>
    </dgm:pt>
    <dgm:pt modelId="{6C7FDE48-5525-48AD-8BCA-B77CC933BD1C}" type="sibTrans" cxnId="{475B7D5E-0690-47BA-876C-B70803314FAD}">
      <dgm:prSet/>
      <dgm:spPr>
        <a:solidFill>
          <a:schemeClr val="accent1"/>
        </a:solidFill>
        <a:ln w="19050">
          <a:solidFill>
            <a:schemeClr val="accent1"/>
          </a:solidFill>
        </a:ln>
      </dgm:spPr>
      <dgm:t>
        <a:bodyPr/>
        <a:lstStyle/>
        <a:p>
          <a:pPr algn="ctr"/>
          <a:endParaRPr lang="en-GB"/>
        </a:p>
      </dgm:t>
    </dgm:pt>
    <dgm:pt modelId="{89C631BB-A47B-4B96-916A-F4B7EBC91FB5}" type="pres">
      <dgm:prSet presAssocID="{46AB146F-CDCB-4B93-8BDD-03DBEE573314}" presName="cycle" presStyleCnt="0">
        <dgm:presLayoutVars>
          <dgm:dir/>
          <dgm:resizeHandles val="exact"/>
        </dgm:presLayoutVars>
      </dgm:prSet>
      <dgm:spPr/>
    </dgm:pt>
    <dgm:pt modelId="{361E2D22-F47A-4348-98AE-52229145098C}" type="pres">
      <dgm:prSet presAssocID="{DD08EF7A-4A20-4A96-ABCE-CF194561E04F}" presName="node" presStyleLbl="node1" presStyleIdx="0" presStyleCnt="4">
        <dgm:presLayoutVars>
          <dgm:bulletEnabled val="1"/>
        </dgm:presLayoutVars>
      </dgm:prSet>
      <dgm:spPr/>
    </dgm:pt>
    <dgm:pt modelId="{2A42AB23-82D9-4C38-A01A-7D59CE3BA642}" type="pres">
      <dgm:prSet presAssocID="{DD08EF7A-4A20-4A96-ABCE-CF194561E04F}" presName="spNode" presStyleCnt="0"/>
      <dgm:spPr/>
    </dgm:pt>
    <dgm:pt modelId="{47C77AE8-3C81-4430-9ED3-0C52143A673B}" type="pres">
      <dgm:prSet presAssocID="{066E4255-B0A5-4BA1-AD2C-04AE35518AF7}" presName="sibTrans" presStyleLbl="sibTrans1D1" presStyleIdx="0" presStyleCnt="4"/>
      <dgm:spPr/>
    </dgm:pt>
    <dgm:pt modelId="{741CECA3-1DEA-49E9-A623-4F8AFD492466}" type="pres">
      <dgm:prSet presAssocID="{B8EB84D9-7BDE-41C8-999E-8243AEC0988D}" presName="node" presStyleLbl="node1" presStyleIdx="1" presStyleCnt="4">
        <dgm:presLayoutVars>
          <dgm:bulletEnabled val="1"/>
        </dgm:presLayoutVars>
      </dgm:prSet>
      <dgm:spPr/>
    </dgm:pt>
    <dgm:pt modelId="{D2270190-73BB-4783-8541-9A825BCB150A}" type="pres">
      <dgm:prSet presAssocID="{B8EB84D9-7BDE-41C8-999E-8243AEC0988D}" presName="spNode" presStyleCnt="0"/>
      <dgm:spPr/>
    </dgm:pt>
    <dgm:pt modelId="{255112C8-1FBD-44B9-B753-15AE7CA1713C}" type="pres">
      <dgm:prSet presAssocID="{AA70F036-4085-4C5E-8E3B-79497A28C458}" presName="sibTrans" presStyleLbl="sibTrans1D1" presStyleIdx="1" presStyleCnt="4"/>
      <dgm:spPr/>
    </dgm:pt>
    <dgm:pt modelId="{05FC60E1-6175-408C-9569-B751ECBC52A4}" type="pres">
      <dgm:prSet presAssocID="{2718A2AA-84E4-4297-A37F-7FC630D2C1FA}" presName="node" presStyleLbl="node1" presStyleIdx="2" presStyleCnt="4">
        <dgm:presLayoutVars>
          <dgm:bulletEnabled val="1"/>
        </dgm:presLayoutVars>
      </dgm:prSet>
      <dgm:spPr/>
    </dgm:pt>
    <dgm:pt modelId="{6FEAB59F-C49A-4ECA-B299-CD308E9BCA75}" type="pres">
      <dgm:prSet presAssocID="{2718A2AA-84E4-4297-A37F-7FC630D2C1FA}" presName="spNode" presStyleCnt="0"/>
      <dgm:spPr/>
    </dgm:pt>
    <dgm:pt modelId="{ECB88FC2-0802-4759-B451-062C19FD1286}" type="pres">
      <dgm:prSet presAssocID="{C0CC50A6-9F7B-4FE3-94AC-A9004CDA6E14}" presName="sibTrans" presStyleLbl="sibTrans1D1" presStyleIdx="2" presStyleCnt="4"/>
      <dgm:spPr/>
    </dgm:pt>
    <dgm:pt modelId="{A7848257-E730-47BB-95E8-54B13F540106}" type="pres">
      <dgm:prSet presAssocID="{E0BA34E9-CD71-417F-AA45-1917EB702142}" presName="node" presStyleLbl="node1" presStyleIdx="3" presStyleCnt="4">
        <dgm:presLayoutVars>
          <dgm:bulletEnabled val="1"/>
        </dgm:presLayoutVars>
      </dgm:prSet>
      <dgm:spPr/>
    </dgm:pt>
    <dgm:pt modelId="{59C148F1-6014-4F30-80B3-205CBBE5DC22}" type="pres">
      <dgm:prSet presAssocID="{E0BA34E9-CD71-417F-AA45-1917EB702142}" presName="spNode" presStyleCnt="0"/>
      <dgm:spPr/>
    </dgm:pt>
    <dgm:pt modelId="{A6FA2B03-D934-4FDC-999A-306ED94D2AE4}" type="pres">
      <dgm:prSet presAssocID="{6C7FDE48-5525-48AD-8BCA-B77CC933BD1C}" presName="sibTrans" presStyleLbl="sibTrans1D1" presStyleIdx="3" presStyleCnt="4"/>
      <dgm:spPr/>
    </dgm:pt>
  </dgm:ptLst>
  <dgm:cxnLst>
    <dgm:cxn modelId="{B542520B-6983-4FC4-997A-66825EDD3322}" type="presOf" srcId="{46AB146F-CDCB-4B93-8BDD-03DBEE573314}" destId="{89C631BB-A47B-4B96-916A-F4B7EBC91FB5}" srcOrd="0" destOrd="0" presId="urn:microsoft.com/office/officeart/2005/8/layout/cycle5"/>
    <dgm:cxn modelId="{7E86AA0F-AD01-4431-ACBF-73A52C6DD457}" type="presOf" srcId="{6C7FDE48-5525-48AD-8BCA-B77CC933BD1C}" destId="{A6FA2B03-D934-4FDC-999A-306ED94D2AE4}" srcOrd="0" destOrd="0" presId="urn:microsoft.com/office/officeart/2005/8/layout/cycle5"/>
    <dgm:cxn modelId="{E280613D-AFAA-4A77-8AE2-0B31B83BF256}" srcId="{46AB146F-CDCB-4B93-8BDD-03DBEE573314}" destId="{2718A2AA-84E4-4297-A37F-7FC630D2C1FA}" srcOrd="2" destOrd="0" parTransId="{23C291A6-B3CC-4904-9E7A-A8DAB27B1392}" sibTransId="{C0CC50A6-9F7B-4FE3-94AC-A9004CDA6E14}"/>
    <dgm:cxn modelId="{475B7D5E-0690-47BA-876C-B70803314FAD}" srcId="{46AB146F-CDCB-4B93-8BDD-03DBEE573314}" destId="{E0BA34E9-CD71-417F-AA45-1917EB702142}" srcOrd="3" destOrd="0" parTransId="{5C518795-FC5F-43D1-9BCA-036AE1AC7E88}" sibTransId="{6C7FDE48-5525-48AD-8BCA-B77CC933BD1C}"/>
    <dgm:cxn modelId="{256E1E43-3416-469B-99C9-4E53ADD4EBC5}" type="presOf" srcId="{B8EB84D9-7BDE-41C8-999E-8243AEC0988D}" destId="{741CECA3-1DEA-49E9-A623-4F8AFD492466}" srcOrd="0" destOrd="0" presId="urn:microsoft.com/office/officeart/2005/8/layout/cycle5"/>
    <dgm:cxn modelId="{7A2F4148-3924-4121-9179-C2DAEECD81BB}" type="presOf" srcId="{AA70F036-4085-4C5E-8E3B-79497A28C458}" destId="{255112C8-1FBD-44B9-B753-15AE7CA1713C}" srcOrd="0" destOrd="0" presId="urn:microsoft.com/office/officeart/2005/8/layout/cycle5"/>
    <dgm:cxn modelId="{8C1C224A-ADEB-4A66-A297-1CDC537C3B5B}" srcId="{46AB146F-CDCB-4B93-8BDD-03DBEE573314}" destId="{B8EB84D9-7BDE-41C8-999E-8243AEC0988D}" srcOrd="1" destOrd="0" parTransId="{2C6E4426-0EE3-4541-8140-6F230390BCDE}" sibTransId="{AA70F036-4085-4C5E-8E3B-79497A28C458}"/>
    <dgm:cxn modelId="{7528227F-4D57-4EB9-AC9A-E40ECEBEF1E5}" type="presOf" srcId="{C0CC50A6-9F7B-4FE3-94AC-A9004CDA6E14}" destId="{ECB88FC2-0802-4759-B451-062C19FD1286}" srcOrd="0" destOrd="0" presId="urn:microsoft.com/office/officeart/2005/8/layout/cycle5"/>
    <dgm:cxn modelId="{71171183-937A-4FE2-BD9F-FC3707DA1B26}" type="presOf" srcId="{E0BA34E9-CD71-417F-AA45-1917EB702142}" destId="{A7848257-E730-47BB-95E8-54B13F540106}" srcOrd="0" destOrd="0" presId="urn:microsoft.com/office/officeart/2005/8/layout/cycle5"/>
    <dgm:cxn modelId="{602EFC9E-4988-4315-BD15-94CD6886FEBF}" type="presOf" srcId="{2718A2AA-84E4-4297-A37F-7FC630D2C1FA}" destId="{05FC60E1-6175-408C-9569-B751ECBC52A4}" srcOrd="0" destOrd="0" presId="urn:microsoft.com/office/officeart/2005/8/layout/cycle5"/>
    <dgm:cxn modelId="{76DB2AB9-7DA2-4843-A3F6-955D74A65539}" srcId="{46AB146F-CDCB-4B93-8BDD-03DBEE573314}" destId="{DD08EF7A-4A20-4A96-ABCE-CF194561E04F}" srcOrd="0" destOrd="0" parTransId="{744F8AA2-5180-4F00-A6AF-344573D95197}" sibTransId="{066E4255-B0A5-4BA1-AD2C-04AE35518AF7}"/>
    <dgm:cxn modelId="{39F386C9-21DF-4510-AEC2-B7ACAAAA892E}" type="presOf" srcId="{066E4255-B0A5-4BA1-AD2C-04AE35518AF7}" destId="{47C77AE8-3C81-4430-9ED3-0C52143A673B}" srcOrd="0" destOrd="0" presId="urn:microsoft.com/office/officeart/2005/8/layout/cycle5"/>
    <dgm:cxn modelId="{1FFAA3EC-948D-4F64-A710-EBCB4F23A7BA}" type="presOf" srcId="{DD08EF7A-4A20-4A96-ABCE-CF194561E04F}" destId="{361E2D22-F47A-4348-98AE-52229145098C}" srcOrd="0" destOrd="0" presId="urn:microsoft.com/office/officeart/2005/8/layout/cycle5"/>
    <dgm:cxn modelId="{0CD83AC0-35CF-4ED0-8F73-6DA275AAD3BD}" type="presParOf" srcId="{89C631BB-A47B-4B96-916A-F4B7EBC91FB5}" destId="{361E2D22-F47A-4348-98AE-52229145098C}" srcOrd="0" destOrd="0" presId="urn:microsoft.com/office/officeart/2005/8/layout/cycle5"/>
    <dgm:cxn modelId="{E346EA4B-FA1B-450B-95DC-A02BA3365366}" type="presParOf" srcId="{89C631BB-A47B-4B96-916A-F4B7EBC91FB5}" destId="{2A42AB23-82D9-4C38-A01A-7D59CE3BA642}" srcOrd="1" destOrd="0" presId="urn:microsoft.com/office/officeart/2005/8/layout/cycle5"/>
    <dgm:cxn modelId="{58CFEFB9-548F-4BD9-9EB7-1902505BB2B0}" type="presParOf" srcId="{89C631BB-A47B-4B96-916A-F4B7EBC91FB5}" destId="{47C77AE8-3C81-4430-9ED3-0C52143A673B}" srcOrd="2" destOrd="0" presId="urn:microsoft.com/office/officeart/2005/8/layout/cycle5"/>
    <dgm:cxn modelId="{C546F122-2466-4ECB-80D6-8835E04BFEBC}" type="presParOf" srcId="{89C631BB-A47B-4B96-916A-F4B7EBC91FB5}" destId="{741CECA3-1DEA-49E9-A623-4F8AFD492466}" srcOrd="3" destOrd="0" presId="urn:microsoft.com/office/officeart/2005/8/layout/cycle5"/>
    <dgm:cxn modelId="{9A948379-5AD1-40F2-9E71-23734DBF8AB4}" type="presParOf" srcId="{89C631BB-A47B-4B96-916A-F4B7EBC91FB5}" destId="{D2270190-73BB-4783-8541-9A825BCB150A}" srcOrd="4" destOrd="0" presId="urn:microsoft.com/office/officeart/2005/8/layout/cycle5"/>
    <dgm:cxn modelId="{40591427-3E12-4984-AA03-DFA1F44AB71D}" type="presParOf" srcId="{89C631BB-A47B-4B96-916A-F4B7EBC91FB5}" destId="{255112C8-1FBD-44B9-B753-15AE7CA1713C}" srcOrd="5" destOrd="0" presId="urn:microsoft.com/office/officeart/2005/8/layout/cycle5"/>
    <dgm:cxn modelId="{D960378B-AC63-4478-8F6D-262882FFFB6A}" type="presParOf" srcId="{89C631BB-A47B-4B96-916A-F4B7EBC91FB5}" destId="{05FC60E1-6175-408C-9569-B751ECBC52A4}" srcOrd="6" destOrd="0" presId="urn:microsoft.com/office/officeart/2005/8/layout/cycle5"/>
    <dgm:cxn modelId="{9E4445E1-815A-49C4-8E74-638C7CB29CFC}" type="presParOf" srcId="{89C631BB-A47B-4B96-916A-F4B7EBC91FB5}" destId="{6FEAB59F-C49A-4ECA-B299-CD308E9BCA75}" srcOrd="7" destOrd="0" presId="urn:microsoft.com/office/officeart/2005/8/layout/cycle5"/>
    <dgm:cxn modelId="{A2ED2D27-68FC-43E0-979D-A4172CD19E9A}" type="presParOf" srcId="{89C631BB-A47B-4B96-916A-F4B7EBC91FB5}" destId="{ECB88FC2-0802-4759-B451-062C19FD1286}" srcOrd="8" destOrd="0" presId="urn:microsoft.com/office/officeart/2005/8/layout/cycle5"/>
    <dgm:cxn modelId="{354F949F-8499-45A0-BB25-A9B5A75863BF}" type="presParOf" srcId="{89C631BB-A47B-4B96-916A-F4B7EBC91FB5}" destId="{A7848257-E730-47BB-95E8-54B13F540106}" srcOrd="9" destOrd="0" presId="urn:microsoft.com/office/officeart/2005/8/layout/cycle5"/>
    <dgm:cxn modelId="{F753564B-95F1-4DD0-BD0B-03C8BD0EFCE3}" type="presParOf" srcId="{89C631BB-A47B-4B96-916A-F4B7EBC91FB5}" destId="{59C148F1-6014-4F30-80B3-205CBBE5DC22}" srcOrd="10" destOrd="0" presId="urn:microsoft.com/office/officeart/2005/8/layout/cycle5"/>
    <dgm:cxn modelId="{D2EDF258-233A-4D01-B8D5-612160871BD4}" type="presParOf" srcId="{89C631BB-A47B-4B96-916A-F4B7EBC91FB5}" destId="{A6FA2B03-D934-4FDC-999A-306ED94D2AE4}"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E2D22-F47A-4348-98AE-52229145098C}">
      <dsp:nvSpPr>
        <dsp:cNvPr id="0" name=""/>
        <dsp:cNvSpPr/>
      </dsp:nvSpPr>
      <dsp:spPr>
        <a:xfrm>
          <a:off x="3260898" y="863"/>
          <a:ext cx="1707802" cy="111007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Experience</a:t>
          </a:r>
        </a:p>
      </dsp:txBody>
      <dsp:txXfrm>
        <a:off x="3315087" y="55052"/>
        <a:ext cx="1599424" cy="1001693"/>
      </dsp:txXfrm>
    </dsp:sp>
    <dsp:sp modelId="{47C77AE8-3C81-4430-9ED3-0C52143A673B}">
      <dsp:nvSpPr>
        <dsp:cNvPr id="0" name=""/>
        <dsp:cNvSpPr/>
      </dsp:nvSpPr>
      <dsp:spPr>
        <a:xfrm>
          <a:off x="2280134" y="555898"/>
          <a:ext cx="3669330" cy="3669330"/>
        </a:xfrm>
        <a:custGeom>
          <a:avLst/>
          <a:gdLst/>
          <a:ahLst/>
          <a:cxnLst/>
          <a:rect l="0" t="0" r="0" b="0"/>
          <a:pathLst>
            <a:path>
              <a:moveTo>
                <a:pt x="2924525" y="358792"/>
              </a:moveTo>
              <a:arcTo wR="1834665" hR="1834665" stAng="18386644" swAng="1634414"/>
            </a:path>
          </a:pathLst>
        </a:custGeom>
        <a:noFill/>
        <a:ln w="19050" cap="flat"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741CECA3-1DEA-49E9-A623-4F8AFD492466}">
      <dsp:nvSpPr>
        <dsp:cNvPr id="0" name=""/>
        <dsp:cNvSpPr/>
      </dsp:nvSpPr>
      <dsp:spPr>
        <a:xfrm>
          <a:off x="5095563" y="1835528"/>
          <a:ext cx="1707802" cy="111007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Reflection</a:t>
          </a:r>
        </a:p>
      </dsp:txBody>
      <dsp:txXfrm>
        <a:off x="5149752" y="1889717"/>
        <a:ext cx="1599424" cy="1001693"/>
      </dsp:txXfrm>
    </dsp:sp>
    <dsp:sp modelId="{255112C8-1FBD-44B9-B753-15AE7CA1713C}">
      <dsp:nvSpPr>
        <dsp:cNvPr id="0" name=""/>
        <dsp:cNvSpPr/>
      </dsp:nvSpPr>
      <dsp:spPr>
        <a:xfrm>
          <a:off x="2280134" y="555898"/>
          <a:ext cx="3669330" cy="3669330"/>
        </a:xfrm>
        <a:custGeom>
          <a:avLst/>
          <a:gdLst/>
          <a:ahLst/>
          <a:cxnLst/>
          <a:rect l="0" t="0" r="0" b="0"/>
          <a:pathLst>
            <a:path>
              <a:moveTo>
                <a:pt x="3479194" y="2648002"/>
              </a:moveTo>
              <a:arcTo wR="1834665" hR="1834665" stAng="1578942" swAng="1634414"/>
            </a:path>
          </a:pathLst>
        </a:custGeom>
        <a:noFill/>
        <a:ln w="19050" cap="flat"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05FC60E1-6175-408C-9569-B751ECBC52A4}">
      <dsp:nvSpPr>
        <dsp:cNvPr id="0" name=""/>
        <dsp:cNvSpPr/>
      </dsp:nvSpPr>
      <dsp:spPr>
        <a:xfrm>
          <a:off x="3260898" y="3670193"/>
          <a:ext cx="1707802" cy="111007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Generalisation</a:t>
          </a:r>
        </a:p>
      </dsp:txBody>
      <dsp:txXfrm>
        <a:off x="3315087" y="3724382"/>
        <a:ext cx="1599424" cy="1001693"/>
      </dsp:txXfrm>
    </dsp:sp>
    <dsp:sp modelId="{ECB88FC2-0802-4759-B451-062C19FD1286}">
      <dsp:nvSpPr>
        <dsp:cNvPr id="0" name=""/>
        <dsp:cNvSpPr/>
      </dsp:nvSpPr>
      <dsp:spPr>
        <a:xfrm>
          <a:off x="2280134" y="555898"/>
          <a:ext cx="3669330" cy="3669330"/>
        </a:xfrm>
        <a:custGeom>
          <a:avLst/>
          <a:gdLst/>
          <a:ahLst/>
          <a:cxnLst/>
          <a:rect l="0" t="0" r="0" b="0"/>
          <a:pathLst>
            <a:path>
              <a:moveTo>
                <a:pt x="744804" y="3310537"/>
              </a:moveTo>
              <a:arcTo wR="1834665" hR="1834665" stAng="7586644" swAng="1634414"/>
            </a:path>
          </a:pathLst>
        </a:custGeom>
        <a:noFill/>
        <a:ln w="19050" cap="flat"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 modelId="{A7848257-E730-47BB-95E8-54B13F540106}">
      <dsp:nvSpPr>
        <dsp:cNvPr id="0" name=""/>
        <dsp:cNvSpPr/>
      </dsp:nvSpPr>
      <dsp:spPr>
        <a:xfrm>
          <a:off x="1426233" y="1835528"/>
          <a:ext cx="1707802" cy="1110071"/>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a:t>Action</a:t>
          </a:r>
        </a:p>
      </dsp:txBody>
      <dsp:txXfrm>
        <a:off x="1480422" y="1889717"/>
        <a:ext cx="1599424" cy="1001693"/>
      </dsp:txXfrm>
    </dsp:sp>
    <dsp:sp modelId="{A6FA2B03-D934-4FDC-999A-306ED94D2AE4}">
      <dsp:nvSpPr>
        <dsp:cNvPr id="0" name=""/>
        <dsp:cNvSpPr/>
      </dsp:nvSpPr>
      <dsp:spPr>
        <a:xfrm>
          <a:off x="2280134" y="555898"/>
          <a:ext cx="3669330" cy="3669330"/>
        </a:xfrm>
        <a:custGeom>
          <a:avLst/>
          <a:gdLst/>
          <a:ahLst/>
          <a:cxnLst/>
          <a:rect l="0" t="0" r="0" b="0"/>
          <a:pathLst>
            <a:path>
              <a:moveTo>
                <a:pt x="190135" y="1021327"/>
              </a:moveTo>
              <a:arcTo wR="1834665" hR="1834665" stAng="12378942" swAng="1634414"/>
            </a:path>
          </a:pathLst>
        </a:custGeom>
        <a:noFill/>
        <a:ln w="19050" cap="flat" cmpd="sng" algn="ctr">
          <a:solidFill>
            <a:schemeClr val="accent1"/>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60" cy="496332"/>
          </a:xfrm>
          <a:prstGeom prst="rect">
            <a:avLst/>
          </a:prstGeom>
        </p:spPr>
        <p:txBody>
          <a:bodyPr vert="horz" lIns="93936" tIns="46968" rIns="93936" bIns="46968" rtlCol="0"/>
          <a:lstStyle>
            <a:lvl1pPr algn="l">
              <a:defRPr sz="1200"/>
            </a:lvl1pPr>
          </a:lstStyle>
          <a:p>
            <a:endParaRPr lang="en-GB"/>
          </a:p>
        </p:txBody>
      </p:sp>
      <p:sp>
        <p:nvSpPr>
          <p:cNvPr id="3" name="Date Placeholder 2"/>
          <p:cNvSpPr>
            <a:spLocks noGrp="1"/>
          </p:cNvSpPr>
          <p:nvPr>
            <p:ph type="dt" sz="quarter" idx="1"/>
          </p:nvPr>
        </p:nvSpPr>
        <p:spPr>
          <a:xfrm>
            <a:off x="3850443" y="0"/>
            <a:ext cx="2945660" cy="496332"/>
          </a:xfrm>
          <a:prstGeom prst="rect">
            <a:avLst/>
          </a:prstGeom>
        </p:spPr>
        <p:txBody>
          <a:bodyPr vert="horz" lIns="93936" tIns="46968" rIns="93936" bIns="46968" rtlCol="0"/>
          <a:lstStyle>
            <a:lvl1pPr algn="r">
              <a:defRPr sz="1200"/>
            </a:lvl1pPr>
          </a:lstStyle>
          <a:p>
            <a:r>
              <a:rPr lang="en-GB"/>
              <a:t>21/01/2021</a:t>
            </a:r>
          </a:p>
        </p:txBody>
      </p:sp>
      <p:sp>
        <p:nvSpPr>
          <p:cNvPr id="4" name="Footer Placeholder 3"/>
          <p:cNvSpPr>
            <a:spLocks noGrp="1"/>
          </p:cNvSpPr>
          <p:nvPr>
            <p:ph type="ftr" sz="quarter" idx="2"/>
          </p:nvPr>
        </p:nvSpPr>
        <p:spPr>
          <a:xfrm>
            <a:off x="0" y="9428583"/>
            <a:ext cx="2945660" cy="496332"/>
          </a:xfrm>
          <a:prstGeom prst="rect">
            <a:avLst/>
          </a:prstGeom>
        </p:spPr>
        <p:txBody>
          <a:bodyPr vert="horz" lIns="93936" tIns="46968" rIns="93936" bIns="46968"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3"/>
            <a:ext cx="2945660" cy="496332"/>
          </a:xfrm>
          <a:prstGeom prst="rect">
            <a:avLst/>
          </a:prstGeom>
        </p:spPr>
        <p:txBody>
          <a:bodyPr vert="horz" lIns="93936" tIns="46968" rIns="93936" bIns="46968" rtlCol="0" anchor="b"/>
          <a:lstStyle>
            <a:lvl1pPr algn="r">
              <a:defRPr sz="1200"/>
            </a:lvl1pPr>
          </a:lstStyle>
          <a:p>
            <a:fld id="{9EA7105F-78D4-4AC9-B4A5-7D5A46F8F340}" type="slidenum">
              <a:rPr lang="en-GB" smtClean="0"/>
              <a:t>‹#›</a:t>
            </a:fld>
            <a:endParaRPr lang="en-GB"/>
          </a:p>
        </p:txBody>
      </p:sp>
    </p:spTree>
    <p:extLst>
      <p:ext uri="{BB962C8B-B14F-4D97-AF65-F5344CB8AC3E}">
        <p14:creationId xmlns:p14="http://schemas.microsoft.com/office/powerpoint/2010/main" val="28921431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60" cy="496332"/>
          </a:xfrm>
          <a:prstGeom prst="rect">
            <a:avLst/>
          </a:prstGeom>
        </p:spPr>
        <p:txBody>
          <a:bodyPr vert="horz" lIns="93936" tIns="46968" rIns="93936" bIns="46968" rtlCol="0"/>
          <a:lstStyle>
            <a:lvl1pPr algn="l">
              <a:defRPr sz="1200"/>
            </a:lvl1pPr>
          </a:lstStyle>
          <a:p>
            <a:endParaRPr lang="en-GB"/>
          </a:p>
        </p:txBody>
      </p:sp>
      <p:sp>
        <p:nvSpPr>
          <p:cNvPr id="3" name="Date Placeholder 2"/>
          <p:cNvSpPr>
            <a:spLocks noGrp="1"/>
          </p:cNvSpPr>
          <p:nvPr>
            <p:ph type="dt" idx="1"/>
          </p:nvPr>
        </p:nvSpPr>
        <p:spPr>
          <a:xfrm>
            <a:off x="3850443" y="0"/>
            <a:ext cx="2945660" cy="496332"/>
          </a:xfrm>
          <a:prstGeom prst="rect">
            <a:avLst/>
          </a:prstGeom>
        </p:spPr>
        <p:txBody>
          <a:bodyPr vert="horz" lIns="93936" tIns="46968" rIns="93936" bIns="46968" rtlCol="0"/>
          <a:lstStyle>
            <a:lvl1pPr algn="r">
              <a:defRPr sz="1200"/>
            </a:lvl1pPr>
          </a:lstStyle>
          <a:p>
            <a:r>
              <a:rPr lang="en-GB"/>
              <a:t>21/01/2021</a:t>
            </a:r>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936" tIns="46968" rIns="93936" bIns="46968" rtlCol="0" anchor="ctr"/>
          <a:lstStyle/>
          <a:p>
            <a:endParaRPr lang="en-GB"/>
          </a:p>
        </p:txBody>
      </p:sp>
      <p:sp>
        <p:nvSpPr>
          <p:cNvPr id="5" name="Notes Placeholder 4"/>
          <p:cNvSpPr>
            <a:spLocks noGrp="1"/>
          </p:cNvSpPr>
          <p:nvPr>
            <p:ph type="body" sz="quarter" idx="3"/>
          </p:nvPr>
        </p:nvSpPr>
        <p:spPr>
          <a:xfrm>
            <a:off x="679768" y="4715154"/>
            <a:ext cx="5438140" cy="4466987"/>
          </a:xfrm>
          <a:prstGeom prst="rect">
            <a:avLst/>
          </a:prstGeom>
        </p:spPr>
        <p:txBody>
          <a:bodyPr vert="horz" lIns="93936" tIns="46968" rIns="93936" bIns="4696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3"/>
            <a:ext cx="2945660" cy="496332"/>
          </a:xfrm>
          <a:prstGeom prst="rect">
            <a:avLst/>
          </a:prstGeom>
        </p:spPr>
        <p:txBody>
          <a:bodyPr vert="horz" lIns="93936" tIns="46968" rIns="93936" bIns="46968"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3"/>
            <a:ext cx="2945660" cy="496332"/>
          </a:xfrm>
          <a:prstGeom prst="rect">
            <a:avLst/>
          </a:prstGeom>
        </p:spPr>
        <p:txBody>
          <a:bodyPr vert="horz" lIns="93936" tIns="46968" rIns="93936" bIns="46968" rtlCol="0" anchor="b"/>
          <a:lstStyle>
            <a:lvl1pPr algn="r">
              <a:defRPr sz="1200"/>
            </a:lvl1pPr>
          </a:lstStyle>
          <a:p>
            <a:fld id="{089D5539-E236-41A4-B698-A520E26C2893}" type="slidenum">
              <a:rPr lang="en-GB" smtClean="0"/>
              <a:t>‹#›</a:t>
            </a:fld>
            <a:endParaRPr lang="en-GB"/>
          </a:p>
        </p:txBody>
      </p:sp>
    </p:spTree>
    <p:extLst>
      <p:ext uri="{BB962C8B-B14F-4D97-AF65-F5344CB8AC3E}">
        <p14:creationId xmlns:p14="http://schemas.microsoft.com/office/powerpoint/2010/main" val="324201993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Here are the seven most commonly experienced types of project from our survey</a:t>
            </a:r>
          </a:p>
          <a:p>
            <a:endParaRPr lang="en-GB" dirty="0"/>
          </a:p>
          <a:p>
            <a:r>
              <a:rPr lang="en-GB" dirty="0"/>
              <a:t>The percentages show what proportion of our sample of senior managers and management accountants has recent personal experience of these types.</a:t>
            </a:r>
          </a:p>
          <a:p>
            <a:endParaRPr lang="en-GB" dirty="0"/>
          </a:p>
          <a:p>
            <a:r>
              <a:rPr lang="en-GB" dirty="0"/>
              <a:t>In my research over the last 10 years I have studied most of these in detail, but I have less evidence for the 5</a:t>
            </a:r>
            <a:r>
              <a:rPr lang="en-GB" baseline="30000" dirty="0"/>
              <a:t>th</a:t>
            </a:r>
            <a:r>
              <a:rPr lang="en-GB" dirty="0"/>
              <a:t> and 7</a:t>
            </a:r>
            <a:r>
              <a:rPr lang="en-GB" baseline="30000" dirty="0"/>
              <a:t>th</a:t>
            </a:r>
            <a:r>
              <a:rPr lang="en-GB" dirty="0"/>
              <a:t> categories, downsizing and compliance projects, though there should be plenty of opportunity to witness these in current conditions.</a:t>
            </a:r>
          </a:p>
          <a:p>
            <a:endParaRPr lang="en-GB" dirty="0"/>
          </a:p>
          <a:p>
            <a:r>
              <a:rPr lang="en-GB" dirty="0"/>
              <a:t>In my book I chose events management for the ‘other’ category, having had recent experience of project managing an international conference.</a:t>
            </a:r>
          </a:p>
          <a:p>
            <a:endParaRPr lang="en-GB" dirty="0"/>
          </a:p>
          <a:p>
            <a:r>
              <a:rPr lang="en-GB" dirty="0"/>
              <a:t>Tonight I have chosen to show examples from the two most common categories, IT projects and new site or relocation, as these apply to the widest range of organisations, across industry and services, and private and public ownership.</a:t>
            </a:r>
          </a:p>
        </p:txBody>
      </p:sp>
      <p:sp>
        <p:nvSpPr>
          <p:cNvPr id="4" name="Slide Number Placeholder 3"/>
          <p:cNvSpPr>
            <a:spLocks noGrp="1"/>
          </p:cNvSpPr>
          <p:nvPr>
            <p:ph type="sldNum" sz="quarter" idx="10"/>
          </p:nvPr>
        </p:nvSpPr>
        <p:spPr/>
        <p:txBody>
          <a:bodyPr/>
          <a:lstStyle/>
          <a:p>
            <a:fld id="{79C1D821-BD49-486C-83AC-99EF44051374}" type="slidenum">
              <a:rPr lang="en-GB" smtClean="0"/>
              <a:pPr/>
              <a:t>7</a:t>
            </a:fld>
            <a:endParaRPr lang="en-GB" dirty="0"/>
          </a:p>
        </p:txBody>
      </p:sp>
      <p:sp>
        <p:nvSpPr>
          <p:cNvPr id="5" name="Date Placeholder 4">
            <a:extLst>
              <a:ext uri="{FF2B5EF4-FFF2-40B4-BE49-F238E27FC236}">
                <a16:creationId xmlns:a16="http://schemas.microsoft.com/office/drawing/2014/main" id="{C95F1476-75CE-4051-A0F8-8C51AE9F504B}"/>
              </a:ext>
            </a:extLst>
          </p:cNvPr>
          <p:cNvSpPr>
            <a:spLocks noGrp="1"/>
          </p:cNvSpPr>
          <p:nvPr>
            <p:ph type="dt" idx="1"/>
          </p:nvPr>
        </p:nvSpPr>
        <p:spPr/>
        <p:txBody>
          <a:bodyPr/>
          <a:lstStyle/>
          <a:p>
            <a:r>
              <a:rPr lang="en-GB"/>
              <a:t>21/01/2021</a:t>
            </a:r>
          </a:p>
        </p:txBody>
      </p:sp>
    </p:spTree>
    <p:extLst>
      <p:ext uri="{BB962C8B-B14F-4D97-AF65-F5344CB8AC3E}">
        <p14:creationId xmlns:p14="http://schemas.microsoft.com/office/powerpoint/2010/main" val="1676633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ortal.roehampton.ac.uk/information/strategies/Pages/default.as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22D7FBC-59FD-4769-A1F6-673D3C468C73}" type="datetimeFigureOut">
              <a:rPr lang="en-GB" smtClean="0"/>
              <a:t>04/07/2025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EADB6B-EDD8-4BC6-A941-3EBD00E447B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22D7FBC-59FD-4769-A1F6-673D3C468C73}" type="datetimeFigureOut">
              <a:rPr lang="en-GB" smtClean="0"/>
              <a:t>04/07/2025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EADB6B-EDD8-4BC6-A941-3EBD00E447B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22D7FBC-59FD-4769-A1F6-673D3C468C73}" type="datetimeFigureOut">
              <a:rPr lang="en-GB" smtClean="0"/>
              <a:t>04/07/2025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EADB6B-EDD8-4BC6-A941-3EBD00E447B0}"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22D7FBC-59FD-4769-A1F6-673D3C468C73}" type="datetimeFigureOut">
              <a:rPr lang="en-GB" smtClean="0"/>
              <a:t>04/07/2025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EADB6B-EDD8-4BC6-A941-3EBD00E447B0}" type="slidenum">
              <a:rPr lang="en-GB" smtClean="0"/>
              <a:t>‹#›</a:t>
            </a:fld>
            <a:endParaRPr lang="en-GB"/>
          </a:p>
        </p:txBody>
      </p:sp>
      <p:pic>
        <p:nvPicPr>
          <p:cNvPr id="8" name="Picture 6">
            <a:hlinkClick r:id="rId2"/>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9" y="44624"/>
            <a:ext cx="2333972" cy="1036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D7FBC-59FD-4769-A1F6-673D3C468C73}" type="datetimeFigureOut">
              <a:rPr lang="en-GB" smtClean="0"/>
              <a:t>04/07/2025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0EADB6B-EDD8-4BC6-A941-3EBD00E447B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22D7FBC-59FD-4769-A1F6-673D3C468C73}" type="datetimeFigureOut">
              <a:rPr lang="en-GB" smtClean="0"/>
              <a:t>04/07/2025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EADB6B-EDD8-4BC6-A941-3EBD00E447B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22D7FBC-59FD-4769-A1F6-673D3C468C73}" type="datetimeFigureOut">
              <a:rPr lang="en-GB" smtClean="0"/>
              <a:t>04/07/2025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0EADB6B-EDD8-4BC6-A941-3EBD00E447B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22D7FBC-59FD-4769-A1F6-673D3C468C73}" type="datetimeFigureOut">
              <a:rPr lang="en-GB" smtClean="0"/>
              <a:t>04/07/2025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0EADB6B-EDD8-4BC6-A941-3EBD00E447B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D7FBC-59FD-4769-A1F6-673D3C468C73}" type="datetimeFigureOut">
              <a:rPr lang="en-GB" smtClean="0"/>
              <a:t>04/07/2025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0EADB6B-EDD8-4BC6-A941-3EBD00E447B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D7FBC-59FD-4769-A1F6-673D3C468C73}" type="datetimeFigureOut">
              <a:rPr lang="en-GB" smtClean="0"/>
              <a:t>04/07/2025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EADB6B-EDD8-4BC6-A941-3EBD00E447B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2D7FBC-59FD-4769-A1F6-673D3C468C73}" type="datetimeFigureOut">
              <a:rPr lang="en-GB" smtClean="0"/>
              <a:t>04/07/2025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0EADB6B-EDD8-4BC6-A941-3EBD00E447B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D7FBC-59FD-4769-A1F6-673D3C468C73}" type="datetimeFigureOut">
              <a:rPr lang="en-GB" smtClean="0"/>
              <a:t>04/07/2025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ADB6B-EDD8-4BC6-A941-3EBD00E447B0}"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ortal.roehampton.ac.uk/information/strategies/Pages/default.aspx"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ortal.roehampton.ac.uk/information/strategies/Pages/default.aspx"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hyperlink" Target="https://portal.roehampton.ac.uk/information/strategies/Pages/default.aspx"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87834"/>
            <a:ext cx="8435280" cy="868958"/>
          </a:xfrm>
        </p:spPr>
        <p:txBody>
          <a:bodyPr>
            <a:normAutofit/>
          </a:bodyPr>
          <a:lstStyle/>
          <a:p>
            <a:pPr algn="r"/>
            <a:r>
              <a:rPr lang="en-GB" sz="2800" b="1" dirty="0">
                <a:latin typeface="Arial" panose="020B0604020202020204" pitchFamily="34" charset="0"/>
                <a:cs typeface="Arial" panose="020B0604020202020204" pitchFamily="34" charset="0"/>
              </a:rPr>
              <a:t>Introduction to Strategic Investment Appraisal</a:t>
            </a:r>
          </a:p>
        </p:txBody>
      </p:sp>
      <p:sp>
        <p:nvSpPr>
          <p:cNvPr id="4" name="Content Placeholder 3"/>
          <p:cNvSpPr>
            <a:spLocks noGrp="1"/>
          </p:cNvSpPr>
          <p:nvPr>
            <p:ph idx="1"/>
          </p:nvPr>
        </p:nvSpPr>
        <p:spPr>
          <a:xfrm>
            <a:off x="457200" y="1600200"/>
            <a:ext cx="8229600" cy="5141168"/>
          </a:xfrm>
        </p:spPr>
        <p:txBody>
          <a:bodyPr>
            <a:normAutofit fontScale="77500" lnSpcReduction="20000"/>
          </a:bodyPr>
          <a:lstStyle/>
          <a:p>
            <a:r>
              <a:rPr lang="en-GB" sz="3300" dirty="0">
                <a:latin typeface="Arial" panose="020B0604020202020204" pitchFamily="34" charset="0"/>
                <a:cs typeface="Arial" panose="020B0604020202020204" pitchFamily="34" charset="0"/>
              </a:rPr>
              <a:t>Introduction to module, aims,  assessment &amp; resources to support the module (see also intro pt1)</a:t>
            </a:r>
          </a:p>
          <a:p>
            <a:endParaRPr lang="en-GB" sz="3300" dirty="0">
              <a:latin typeface="Arial" panose="020B0604020202020204" pitchFamily="34" charset="0"/>
              <a:cs typeface="Arial" panose="020B0604020202020204" pitchFamily="34" charset="0"/>
            </a:endParaRPr>
          </a:p>
          <a:p>
            <a:r>
              <a:rPr lang="en-GB" sz="3300" dirty="0">
                <a:latin typeface="Arial" panose="020B0604020202020204" pitchFamily="34" charset="0"/>
                <a:cs typeface="Arial" panose="020B0604020202020204" pitchFamily="34" charset="0"/>
              </a:rPr>
              <a:t>Introduction to strategic investment appraisal in an international organisational context</a:t>
            </a:r>
            <a:br>
              <a:rPr lang="en-GB" sz="3300" dirty="0">
                <a:latin typeface="Arial" panose="020B0604020202020204" pitchFamily="34" charset="0"/>
                <a:cs typeface="Arial" panose="020B0604020202020204" pitchFamily="34" charset="0"/>
              </a:rPr>
            </a:br>
            <a:endParaRPr lang="en-GB" sz="3300" dirty="0">
              <a:latin typeface="Arial" panose="020B0604020202020204" pitchFamily="34" charset="0"/>
              <a:cs typeface="Arial" panose="020B0604020202020204" pitchFamily="34" charset="0"/>
            </a:endParaRPr>
          </a:p>
          <a:p>
            <a:r>
              <a:rPr lang="en-US" altLang="en-US" sz="3300" dirty="0">
                <a:latin typeface="Arial" panose="020B0604020202020204" pitchFamily="34" charset="0"/>
                <a:cs typeface="Arial" panose="020B0604020202020204" pitchFamily="34" charset="0"/>
              </a:rPr>
              <a:t>What types of projects do international </a:t>
            </a:r>
            <a:r>
              <a:rPr lang="en-US" altLang="en-US" sz="3300" dirty="0" err="1">
                <a:latin typeface="Arial" panose="020B0604020202020204" pitchFamily="34" charset="0"/>
                <a:cs typeface="Arial" panose="020B0604020202020204" pitchFamily="34" charset="0"/>
              </a:rPr>
              <a:t>organisations</a:t>
            </a:r>
            <a:r>
              <a:rPr lang="en-US" altLang="en-US" sz="3300" dirty="0">
                <a:latin typeface="Arial" panose="020B0604020202020204" pitchFamily="34" charset="0"/>
                <a:cs typeface="Arial" panose="020B0604020202020204" pitchFamily="34" charset="0"/>
              </a:rPr>
              <a:t> invest in?</a:t>
            </a:r>
          </a:p>
          <a:p>
            <a:pPr marL="0" indent="0">
              <a:buNone/>
            </a:pPr>
            <a:endParaRPr lang="en-GB" sz="3300" dirty="0">
              <a:latin typeface="Arial" panose="020B0604020202020204" pitchFamily="34" charset="0"/>
              <a:cs typeface="Arial" panose="020B0604020202020204" pitchFamily="34" charset="0"/>
            </a:endParaRPr>
          </a:p>
          <a:p>
            <a:r>
              <a:rPr lang="en-GB" sz="3300" dirty="0">
                <a:latin typeface="Arial" panose="020B0604020202020204" pitchFamily="34" charset="0"/>
                <a:cs typeface="Arial" panose="020B0604020202020204" pitchFamily="34" charset="0"/>
              </a:rPr>
              <a:t>How do these relate to the business environment, industry sector, corporate strategy, value creation model &amp; stakeholder expectations?</a:t>
            </a:r>
          </a:p>
          <a:p>
            <a:endParaRPr lang="en-GB" sz="3300" dirty="0">
              <a:latin typeface="Arial" panose="020B0604020202020204" pitchFamily="34" charset="0"/>
              <a:cs typeface="Arial" panose="020B0604020202020204" pitchFamily="34" charset="0"/>
            </a:endParaRPr>
          </a:p>
          <a:p>
            <a:r>
              <a:rPr lang="en-GB" sz="3300" dirty="0">
                <a:latin typeface="Arial" panose="020B0604020202020204" pitchFamily="34" charset="0"/>
                <a:cs typeface="Arial" panose="020B0604020202020204" pitchFamily="34" charset="0"/>
              </a:rPr>
              <a:t>Coursework briefing (see also intro pt2)</a:t>
            </a:r>
            <a:endParaRPr lang="en-GB" dirty="0"/>
          </a:p>
          <a:p>
            <a:endParaRPr lang="en-GB" dirty="0"/>
          </a:p>
          <a:p>
            <a:endParaRPr lang="en-GB" dirty="0"/>
          </a:p>
        </p:txBody>
      </p:sp>
    </p:spTree>
    <p:extLst>
      <p:ext uri="{BB962C8B-B14F-4D97-AF65-F5344CB8AC3E}">
        <p14:creationId xmlns:p14="http://schemas.microsoft.com/office/powerpoint/2010/main" val="2645929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274638"/>
            <a:ext cx="6707088" cy="1143000"/>
          </a:xfrm>
        </p:spPr>
        <p:txBody>
          <a:bodyPr/>
          <a:lstStyle/>
          <a:p>
            <a:r>
              <a:rPr lang="en-GB" dirty="0"/>
              <a:t>Business acquisitions</a:t>
            </a:r>
          </a:p>
        </p:txBody>
      </p:sp>
      <p:sp>
        <p:nvSpPr>
          <p:cNvPr id="3" name="Content Placeholder 2"/>
          <p:cNvSpPr>
            <a:spLocks noGrp="1"/>
          </p:cNvSpPr>
          <p:nvPr>
            <p:ph idx="1"/>
          </p:nvPr>
        </p:nvSpPr>
        <p:spPr>
          <a:xfrm>
            <a:off x="457200" y="1600200"/>
            <a:ext cx="8229600" cy="4925144"/>
          </a:xfrm>
        </p:spPr>
        <p:txBody>
          <a:bodyPr>
            <a:normAutofit/>
          </a:bodyPr>
          <a:lstStyle/>
          <a:p>
            <a:pPr marL="0" indent="0" algn="just">
              <a:buNone/>
            </a:pPr>
            <a:r>
              <a:rPr lang="en-GB" sz="2800" dirty="0" err="1"/>
              <a:t>Def’n</a:t>
            </a:r>
            <a:r>
              <a:rPr lang="en-GB" sz="2800" dirty="0"/>
              <a:t>: “.. The purchase of all or part of an existing business undertaking, either by purchasing the operating assets or the shares. ..it could be 100% to acquire a wholly-owned subsidiary, or a controlling interest (normally 50%+) ..also referred to as takeovers, where the acquiring organisation is the bidder &amp; the acquired business the target, ..or mergers”</a:t>
            </a:r>
          </a:p>
          <a:p>
            <a:pPr marL="0" indent="0" algn="just">
              <a:buNone/>
            </a:pPr>
            <a:r>
              <a:rPr lang="en-GB" sz="2800" dirty="0"/>
              <a:t>(Harris, 2009, </a:t>
            </a:r>
            <a:r>
              <a:rPr lang="en-GB" sz="2800" i="1" dirty="0"/>
              <a:t>Strategic project risk appraisal &amp; management</a:t>
            </a:r>
            <a:r>
              <a:rPr lang="en-GB" sz="2800" dirty="0"/>
              <a:t>, Gower, p61)</a:t>
            </a:r>
          </a:p>
          <a:p>
            <a:pPr marL="0" indent="0">
              <a:buNone/>
            </a:pPr>
            <a:endParaRPr lang="en-GB" dirty="0"/>
          </a:p>
        </p:txBody>
      </p:sp>
    </p:spTree>
    <p:extLst>
      <p:ext uri="{BB962C8B-B14F-4D97-AF65-F5344CB8AC3E}">
        <p14:creationId xmlns:p14="http://schemas.microsoft.com/office/powerpoint/2010/main" val="3881307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9752" y="274638"/>
            <a:ext cx="6347048" cy="1143000"/>
          </a:xfrm>
        </p:spPr>
        <p:txBody>
          <a:bodyPr/>
          <a:lstStyle/>
          <a:p>
            <a:r>
              <a:rPr lang="en-GB" dirty="0"/>
              <a:t>New product development</a:t>
            </a:r>
          </a:p>
        </p:txBody>
      </p:sp>
      <p:sp>
        <p:nvSpPr>
          <p:cNvPr id="3" name="Content Placeholder 2"/>
          <p:cNvSpPr>
            <a:spLocks noGrp="1"/>
          </p:cNvSpPr>
          <p:nvPr>
            <p:ph idx="1"/>
          </p:nvPr>
        </p:nvSpPr>
        <p:spPr>
          <a:xfrm>
            <a:off x="457200" y="1600200"/>
            <a:ext cx="8229600" cy="4781128"/>
          </a:xfrm>
        </p:spPr>
        <p:txBody>
          <a:bodyPr>
            <a:normAutofit/>
          </a:bodyPr>
          <a:lstStyle/>
          <a:p>
            <a:pPr marL="0" indent="0" algn="just">
              <a:buNone/>
            </a:pPr>
            <a:r>
              <a:rPr lang="en-GB" sz="2800" dirty="0" err="1"/>
              <a:t>Def’n</a:t>
            </a:r>
            <a:r>
              <a:rPr lang="en-GB" sz="2800" dirty="0"/>
              <a:t>: “..aka innovation projects, start with an idea for a new product or service, which may come from a customer who perceives a need not currently served by products available in the market, or from an established R&amp;D dept. ..taking the idea and translating it into a marketable product (commercialisation)”</a:t>
            </a:r>
          </a:p>
          <a:p>
            <a:pPr marL="0" indent="0" algn="just">
              <a:buNone/>
            </a:pPr>
            <a:endParaRPr lang="en-GB" sz="2800" dirty="0"/>
          </a:p>
          <a:p>
            <a:pPr marL="0" indent="0" algn="just">
              <a:buNone/>
            </a:pPr>
            <a:r>
              <a:rPr lang="en-GB" sz="2800" dirty="0"/>
              <a:t>(Harris, 2009, </a:t>
            </a:r>
            <a:r>
              <a:rPr lang="en-GB" sz="2800" i="1" dirty="0"/>
              <a:t>Strategic project risk appraisal &amp; management</a:t>
            </a:r>
            <a:r>
              <a:rPr lang="en-GB" sz="2800" dirty="0"/>
              <a:t>, Gower, p55)</a:t>
            </a:r>
          </a:p>
        </p:txBody>
      </p:sp>
    </p:spTree>
    <p:extLst>
      <p:ext uri="{BB962C8B-B14F-4D97-AF65-F5344CB8AC3E}">
        <p14:creationId xmlns:p14="http://schemas.microsoft.com/office/powerpoint/2010/main" val="2229253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274638"/>
            <a:ext cx="5915000" cy="1143000"/>
          </a:xfrm>
        </p:spPr>
        <p:txBody>
          <a:bodyPr>
            <a:normAutofit/>
          </a:bodyPr>
          <a:lstStyle/>
          <a:p>
            <a:pPr algn="r"/>
            <a:r>
              <a:rPr lang="en-GB" sz="3600" dirty="0">
                <a:solidFill>
                  <a:srgbClr val="FF0000"/>
                </a:solidFill>
              </a:rPr>
              <a:t>Business acquisitions</a:t>
            </a:r>
            <a:endParaRPr lang="en-GB" sz="3600" dirty="0"/>
          </a:p>
        </p:txBody>
      </p:sp>
      <p:sp>
        <p:nvSpPr>
          <p:cNvPr id="3" name="Content Placeholder 2"/>
          <p:cNvSpPr>
            <a:spLocks noGrp="1"/>
          </p:cNvSpPr>
          <p:nvPr>
            <p:ph sz="half" idx="1"/>
          </p:nvPr>
        </p:nvSpPr>
        <p:spPr/>
        <p:txBody>
          <a:bodyPr/>
          <a:lstStyle/>
          <a:p>
            <a:pPr marL="0" indent="0">
              <a:buNone/>
            </a:pPr>
            <a:r>
              <a:rPr lang="en-GB" dirty="0"/>
              <a:t>Project characteristics</a:t>
            </a:r>
          </a:p>
          <a:p>
            <a:endParaRPr lang="en-GB" sz="2000" dirty="0"/>
          </a:p>
          <a:p>
            <a:r>
              <a:rPr lang="en-GB" sz="2000" dirty="0"/>
              <a:t>Geographic location</a:t>
            </a:r>
          </a:p>
          <a:p>
            <a:r>
              <a:rPr lang="en-GB" sz="2000" dirty="0"/>
              <a:t>Limited information on target</a:t>
            </a:r>
          </a:p>
          <a:p>
            <a:r>
              <a:rPr lang="en-GB" sz="2000" dirty="0"/>
              <a:t>Language/culture</a:t>
            </a:r>
          </a:p>
          <a:p>
            <a:r>
              <a:rPr lang="en-GB" sz="2000" dirty="0"/>
              <a:t>Transport links</a:t>
            </a:r>
          </a:p>
          <a:p>
            <a:r>
              <a:rPr lang="en-GB" sz="2000" dirty="0"/>
              <a:t>Friendly or hostile?</a:t>
            </a:r>
          </a:p>
          <a:p>
            <a:r>
              <a:rPr lang="en-GB" sz="2000" dirty="0"/>
              <a:t>Redundancies</a:t>
            </a:r>
          </a:p>
          <a:p>
            <a:r>
              <a:rPr lang="en-GB" sz="2000" dirty="0"/>
              <a:t>Compatibility</a:t>
            </a:r>
          </a:p>
          <a:p>
            <a:r>
              <a:rPr lang="en-GB" sz="2000" dirty="0"/>
              <a:t>Willingness of people to adapt</a:t>
            </a:r>
          </a:p>
        </p:txBody>
      </p:sp>
      <p:sp>
        <p:nvSpPr>
          <p:cNvPr id="4" name="Content Placeholder 3"/>
          <p:cNvSpPr>
            <a:spLocks noGrp="1"/>
          </p:cNvSpPr>
          <p:nvPr>
            <p:ph sz="half" idx="2"/>
          </p:nvPr>
        </p:nvSpPr>
        <p:spPr>
          <a:xfrm>
            <a:off x="4648200" y="1600200"/>
            <a:ext cx="4100264" cy="4525963"/>
          </a:xfrm>
        </p:spPr>
        <p:txBody>
          <a:bodyPr/>
          <a:lstStyle/>
          <a:p>
            <a:pPr marL="0" indent="0">
              <a:buNone/>
            </a:pPr>
            <a:r>
              <a:rPr lang="en-GB" dirty="0"/>
              <a:t>Stakeholders in the project</a:t>
            </a:r>
          </a:p>
          <a:p>
            <a:endParaRPr lang="en-GB" sz="2400" dirty="0"/>
          </a:p>
          <a:p>
            <a:r>
              <a:rPr lang="en-GB" sz="2400" dirty="0"/>
              <a:t>Shareholders/investors</a:t>
            </a:r>
          </a:p>
          <a:p>
            <a:r>
              <a:rPr lang="en-GB" sz="2400" dirty="0"/>
              <a:t>Local/central government</a:t>
            </a:r>
          </a:p>
          <a:p>
            <a:r>
              <a:rPr lang="en-GB" sz="2400" dirty="0"/>
              <a:t>Local/business community</a:t>
            </a:r>
          </a:p>
          <a:p>
            <a:r>
              <a:rPr lang="en-GB" sz="2400" dirty="0"/>
              <a:t>Employees and trade unions</a:t>
            </a:r>
          </a:p>
          <a:p>
            <a:r>
              <a:rPr lang="en-GB" sz="2400" dirty="0"/>
              <a:t>Customers</a:t>
            </a:r>
          </a:p>
          <a:p>
            <a:r>
              <a:rPr lang="en-GB" sz="2400" dirty="0"/>
              <a:t>Competitors</a:t>
            </a:r>
          </a:p>
          <a:p>
            <a:r>
              <a:rPr lang="en-GB" sz="2400" dirty="0"/>
              <a:t>Suppliers</a:t>
            </a:r>
          </a:p>
        </p:txBody>
      </p:sp>
      <p:pic>
        <p:nvPicPr>
          <p:cNvPr id="5" name="Picture 4">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1" y="44624"/>
            <a:ext cx="2054927" cy="913301"/>
          </a:xfrm>
          <a:prstGeom prst="rect">
            <a:avLst/>
          </a:prstGeom>
        </p:spPr>
      </p:pic>
    </p:spTree>
    <p:extLst>
      <p:ext uri="{BB962C8B-B14F-4D97-AF65-F5344CB8AC3E}">
        <p14:creationId xmlns:p14="http://schemas.microsoft.com/office/powerpoint/2010/main" val="420389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728" y="274638"/>
            <a:ext cx="6563072" cy="1143000"/>
          </a:xfrm>
        </p:spPr>
        <p:txBody>
          <a:bodyPr>
            <a:normAutofit/>
          </a:bodyPr>
          <a:lstStyle/>
          <a:p>
            <a:pPr algn="r"/>
            <a:r>
              <a:rPr lang="en-GB" sz="3600" dirty="0">
                <a:solidFill>
                  <a:srgbClr val="FF0000"/>
                </a:solidFill>
              </a:rPr>
              <a:t>New product development (NPD)</a:t>
            </a:r>
            <a:endParaRPr lang="en-GB" sz="3600" dirty="0"/>
          </a:p>
        </p:txBody>
      </p:sp>
      <p:sp>
        <p:nvSpPr>
          <p:cNvPr id="3" name="Content Placeholder 2"/>
          <p:cNvSpPr>
            <a:spLocks noGrp="1"/>
          </p:cNvSpPr>
          <p:nvPr>
            <p:ph sz="half" idx="1"/>
          </p:nvPr>
        </p:nvSpPr>
        <p:spPr/>
        <p:txBody>
          <a:bodyPr/>
          <a:lstStyle/>
          <a:p>
            <a:pPr marL="0" indent="0">
              <a:buNone/>
            </a:pPr>
            <a:r>
              <a:rPr lang="en-GB" dirty="0"/>
              <a:t>Project characteristics</a:t>
            </a:r>
          </a:p>
          <a:p>
            <a:endParaRPr lang="en-GB" sz="2000" dirty="0"/>
          </a:p>
          <a:p>
            <a:r>
              <a:rPr lang="en-GB" sz="2000" dirty="0"/>
              <a:t>Novelty (new concept or new version/model of old product)</a:t>
            </a:r>
          </a:p>
          <a:p>
            <a:r>
              <a:rPr lang="en-GB" sz="2000" dirty="0"/>
              <a:t>Complexity (no. of components)</a:t>
            </a:r>
          </a:p>
          <a:p>
            <a:r>
              <a:rPr lang="en-GB" sz="2000" dirty="0"/>
              <a:t>Technology (high or low)</a:t>
            </a:r>
          </a:p>
          <a:p>
            <a:r>
              <a:rPr lang="en-GB" sz="2000" dirty="0"/>
              <a:t>Timing (first to market?)</a:t>
            </a:r>
          </a:p>
          <a:p>
            <a:r>
              <a:rPr lang="en-GB" sz="2000" dirty="0"/>
              <a:t>Cost estimation (prototype)</a:t>
            </a:r>
          </a:p>
          <a:p>
            <a:r>
              <a:rPr lang="en-GB" sz="2000" dirty="0"/>
              <a:t>Learning curve</a:t>
            </a:r>
          </a:p>
          <a:p>
            <a:r>
              <a:rPr lang="en-GB" sz="2000" dirty="0"/>
              <a:t>Pricing &amp; market demand (market research)</a:t>
            </a:r>
          </a:p>
          <a:p>
            <a:endParaRPr lang="en-GB" sz="2000" dirty="0"/>
          </a:p>
        </p:txBody>
      </p:sp>
      <p:sp>
        <p:nvSpPr>
          <p:cNvPr id="4" name="Content Placeholder 3"/>
          <p:cNvSpPr>
            <a:spLocks noGrp="1"/>
          </p:cNvSpPr>
          <p:nvPr>
            <p:ph sz="half" idx="2"/>
          </p:nvPr>
        </p:nvSpPr>
        <p:spPr>
          <a:xfrm>
            <a:off x="4648200" y="1600200"/>
            <a:ext cx="4100264" cy="4525963"/>
          </a:xfrm>
        </p:spPr>
        <p:txBody>
          <a:bodyPr/>
          <a:lstStyle/>
          <a:p>
            <a:pPr marL="0" indent="0">
              <a:buNone/>
            </a:pPr>
            <a:r>
              <a:rPr lang="en-GB" dirty="0"/>
              <a:t>Stakeholders in the project</a:t>
            </a:r>
          </a:p>
          <a:p>
            <a:endParaRPr lang="en-GB" sz="2400" dirty="0"/>
          </a:p>
          <a:p>
            <a:r>
              <a:rPr lang="en-GB" sz="2400" dirty="0"/>
              <a:t>Customers (who will buy)</a:t>
            </a:r>
          </a:p>
          <a:p>
            <a:r>
              <a:rPr lang="en-GB" sz="2400" dirty="0"/>
              <a:t>Competitors (reaction)</a:t>
            </a:r>
          </a:p>
          <a:p>
            <a:r>
              <a:rPr lang="en-GB" sz="2400" dirty="0"/>
              <a:t>Suppliers (selection of new)</a:t>
            </a:r>
          </a:p>
          <a:p>
            <a:r>
              <a:rPr lang="en-GB" sz="2400" dirty="0"/>
              <a:t>Employees (training)</a:t>
            </a:r>
          </a:p>
          <a:p>
            <a:r>
              <a:rPr lang="en-GB" sz="2400" dirty="0"/>
              <a:t>Local/business community (new jobs)</a:t>
            </a:r>
          </a:p>
          <a:p>
            <a:r>
              <a:rPr lang="en-GB" sz="2400" dirty="0"/>
              <a:t>Shareholders/investors</a:t>
            </a:r>
          </a:p>
        </p:txBody>
      </p:sp>
      <p:pic>
        <p:nvPicPr>
          <p:cNvPr id="5" name="Picture 4">
            <a:hlinkClick r:id="rId2"/>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1" y="-27384"/>
            <a:ext cx="2054927" cy="913301"/>
          </a:xfrm>
          <a:prstGeom prst="rect">
            <a:avLst/>
          </a:prstGeom>
        </p:spPr>
      </p:pic>
    </p:spTree>
    <p:extLst>
      <p:ext uri="{BB962C8B-B14F-4D97-AF65-F5344CB8AC3E}">
        <p14:creationId xmlns:p14="http://schemas.microsoft.com/office/powerpoint/2010/main" val="1423591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latin typeface="Arial" panose="020B0604020202020204" pitchFamily="34" charset="0"/>
                <a:cs typeface="Arial" panose="020B0604020202020204" pitchFamily="34" charset="0"/>
              </a:rPr>
              <a:t>Coursework brief</a:t>
            </a:r>
          </a:p>
        </p:txBody>
      </p:sp>
      <p:sp>
        <p:nvSpPr>
          <p:cNvPr id="5" name="Content Placeholder 4"/>
          <p:cNvSpPr>
            <a:spLocks noGrp="1"/>
          </p:cNvSpPr>
          <p:nvPr>
            <p:ph idx="1"/>
          </p:nvPr>
        </p:nvSpPr>
        <p:spPr>
          <a:xfrm>
            <a:off x="457200" y="1600200"/>
            <a:ext cx="8229600" cy="4997152"/>
          </a:xfrm>
        </p:spPr>
        <p:txBody>
          <a:bodyPr>
            <a:normAutofit/>
          </a:bodyPr>
          <a:lstStyle/>
          <a:p>
            <a:pPr marL="0" indent="0">
              <a:buNone/>
            </a:pPr>
            <a:r>
              <a:rPr lang="en-GB" dirty="0">
                <a:latin typeface="Arial" panose="020B0604020202020204" pitchFamily="34" charset="0"/>
                <a:cs typeface="Arial" panose="020B0604020202020204" pitchFamily="34" charset="0"/>
              </a:rPr>
              <a:t>The assessment is a project appraisal report</a:t>
            </a:r>
          </a:p>
          <a:p>
            <a:pPr marL="0" indent="0">
              <a:buNone/>
            </a:pPr>
            <a:r>
              <a:rPr lang="en-GB" dirty="0">
                <a:latin typeface="Arial" panose="020B0604020202020204" pitchFamily="34" charset="0"/>
                <a:cs typeface="Arial" panose="020B0604020202020204" pitchFamily="34" charset="0"/>
              </a:rPr>
              <a:t>It will involve a real company that has been in the news –You will play key executive roles in making (reconstructing) the business case:</a:t>
            </a:r>
          </a:p>
          <a:p>
            <a:pPr lvl="1"/>
            <a:r>
              <a:rPr lang="en-GB" dirty="0"/>
              <a:t>The chief executive officer (CEO)</a:t>
            </a:r>
          </a:p>
          <a:p>
            <a:pPr lvl="1"/>
            <a:r>
              <a:rPr lang="en-GB" dirty="0"/>
              <a:t>The chief finance officer (CFO)</a:t>
            </a:r>
          </a:p>
        </p:txBody>
      </p:sp>
    </p:spTree>
    <p:extLst>
      <p:ext uri="{BB962C8B-B14F-4D97-AF65-F5344CB8AC3E}">
        <p14:creationId xmlns:p14="http://schemas.microsoft.com/office/powerpoint/2010/main" val="1369373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Tasks required</a:t>
            </a:r>
          </a:p>
        </p:txBody>
      </p:sp>
      <p:sp>
        <p:nvSpPr>
          <p:cNvPr id="3" name="Content Placeholder 2"/>
          <p:cNvSpPr>
            <a:spLocks noGrp="1"/>
          </p:cNvSpPr>
          <p:nvPr>
            <p:ph idx="1"/>
          </p:nvPr>
        </p:nvSpPr>
        <p:spPr>
          <a:xfrm>
            <a:off x="179512" y="1600200"/>
            <a:ext cx="8964488" cy="5069160"/>
          </a:xfrm>
        </p:spPr>
        <p:txBody>
          <a:bodyPr>
            <a:normAutofit/>
          </a:bodyPr>
          <a:lstStyle/>
          <a:p>
            <a:pPr marL="514350" lvl="0" indent="-514350">
              <a:buFont typeface="+mj-lt"/>
              <a:buAutoNum type="arabicPeriod"/>
            </a:pPr>
            <a:r>
              <a:rPr lang="en-GB" dirty="0">
                <a:latin typeface="Arial" panose="020B0604020202020204" pitchFamily="34" charset="0"/>
                <a:cs typeface="Arial" panose="020B0604020202020204" pitchFamily="34" charset="0"/>
              </a:rPr>
              <a:t>Interim </a:t>
            </a:r>
            <a:r>
              <a:rPr lang="en-GB" dirty="0" err="1">
                <a:latin typeface="Arial" panose="020B0604020202020204" pitchFamily="34" charset="0"/>
                <a:cs typeface="Arial" panose="020B0604020202020204" pitchFamily="34" charset="0"/>
              </a:rPr>
              <a:t>ass’t</a:t>
            </a:r>
            <a:r>
              <a:rPr lang="en-GB" dirty="0">
                <a:latin typeface="Arial" panose="020B0604020202020204" pitchFamily="34" charset="0"/>
                <a:cs typeface="Arial" panose="020B0604020202020204" pitchFamily="34" charset="0"/>
              </a:rPr>
              <a:t> presented 2 sections:</a:t>
            </a:r>
          </a:p>
          <a:p>
            <a:pPr marL="857250" lvl="1" indent="-457200"/>
            <a:r>
              <a:rPr lang="en-GB" dirty="0">
                <a:latin typeface="Arial" panose="020B0604020202020204" pitchFamily="34" charset="0"/>
                <a:cs typeface="Arial" panose="020B0604020202020204" pitchFamily="34" charset="0"/>
              </a:rPr>
              <a:t>Strategic analysis – the rationale for the bid</a:t>
            </a:r>
          </a:p>
          <a:p>
            <a:pPr marL="857250" lvl="1" indent="-457200"/>
            <a:r>
              <a:rPr lang="en-GB" dirty="0">
                <a:latin typeface="Arial" panose="020B0604020202020204" pitchFamily="34" charset="0"/>
                <a:cs typeface="Arial" panose="020B0604020202020204" pitchFamily="34" charset="0"/>
              </a:rPr>
              <a:t>Financial analysis – the basis for the bid price</a:t>
            </a:r>
          </a:p>
          <a:p>
            <a:pPr marL="514350" indent="-514350">
              <a:buFont typeface="+mj-lt"/>
              <a:buAutoNum type="arabicPeriod"/>
            </a:pPr>
            <a:r>
              <a:rPr lang="en-GB" dirty="0">
                <a:latin typeface="Arial" panose="020B0604020202020204" pitchFamily="34" charset="0"/>
                <a:cs typeface="Arial" panose="020B0604020202020204" pitchFamily="34" charset="0"/>
              </a:rPr>
              <a:t>Business valuation </a:t>
            </a:r>
            <a:r>
              <a:rPr lang="en-GB" sz="2800" dirty="0">
                <a:latin typeface="Arial" panose="020B0604020202020204" pitchFamily="34" charset="0"/>
                <a:cs typeface="Arial" panose="020B0604020202020204" pitchFamily="34" charset="0"/>
              </a:rPr>
              <a:t>– close to bid price as poss.</a:t>
            </a:r>
          </a:p>
          <a:p>
            <a:pPr marL="514350" indent="-514350">
              <a:buFont typeface="+mj-lt"/>
              <a:buAutoNum type="arabicPeriod"/>
            </a:pPr>
            <a:r>
              <a:rPr lang="en-GB" dirty="0">
                <a:latin typeface="Arial" panose="020B0604020202020204" pitchFamily="34" charset="0"/>
                <a:cs typeface="Arial" panose="020B0604020202020204" pitchFamily="34" charset="0"/>
              </a:rPr>
              <a:t>Produce a what if? analysis </a:t>
            </a:r>
            <a:r>
              <a:rPr lang="en-GB" sz="2800" dirty="0">
                <a:latin typeface="Arial" panose="020B0604020202020204" pitchFamily="34" charset="0"/>
                <a:cs typeface="Arial" panose="020B0604020202020204" pitchFamily="34" charset="0"/>
              </a:rPr>
              <a:t>– another bidder?</a:t>
            </a:r>
          </a:p>
          <a:p>
            <a:pPr marL="514350" indent="-514350">
              <a:buFont typeface="+mj-lt"/>
              <a:buAutoNum type="arabicPeriod"/>
            </a:pPr>
            <a:r>
              <a:rPr lang="en-GB" dirty="0">
                <a:latin typeface="Arial" panose="020B0604020202020204" pitchFamily="34" charset="0"/>
                <a:cs typeface="Arial" panose="020B0604020202020204" pitchFamily="34" charset="0"/>
              </a:rPr>
              <a:t>Critique of valuation methods</a:t>
            </a:r>
            <a:r>
              <a:rPr lang="en-GB" sz="2800" dirty="0">
                <a:latin typeface="Arial" panose="020B0604020202020204" pitchFamily="34" charset="0"/>
                <a:cs typeface="Arial" panose="020B0604020202020204" pitchFamily="34" charset="0"/>
              </a:rPr>
              <a:t> – ref to theory</a:t>
            </a:r>
          </a:p>
          <a:p>
            <a:pPr marL="514350" indent="-514350">
              <a:buFont typeface="+mj-lt"/>
              <a:buAutoNum type="arabicPeriod"/>
            </a:pPr>
            <a:r>
              <a:rPr lang="en-GB" dirty="0">
                <a:latin typeface="Arial" panose="020B0604020202020204" pitchFamily="34" charset="0"/>
                <a:cs typeface="Arial" panose="020B0604020202020204" pitchFamily="34" charset="0"/>
              </a:rPr>
              <a:t>Learning log – </a:t>
            </a:r>
            <a:r>
              <a:rPr lang="en-GB" sz="2800" dirty="0">
                <a:latin typeface="Arial" panose="020B0604020202020204" pitchFamily="34" charset="0"/>
                <a:cs typeface="Arial" panose="020B0604020202020204" pitchFamily="34" charset="0"/>
              </a:rPr>
              <a:t>weekly (b)log using Kolb cycle</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186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7CF70-BA0D-45F9-9D0F-4FA7F8FEEE87}"/>
              </a:ext>
            </a:extLst>
          </p:cNvPr>
          <p:cNvSpPr>
            <a:spLocks noGrp="1"/>
          </p:cNvSpPr>
          <p:nvPr>
            <p:ph type="title"/>
          </p:nvPr>
        </p:nvSpPr>
        <p:spPr>
          <a:xfrm>
            <a:off x="1403648" y="274638"/>
            <a:ext cx="7632848" cy="1143000"/>
          </a:xfrm>
        </p:spPr>
        <p:txBody>
          <a:bodyPr/>
          <a:lstStyle/>
          <a:p>
            <a:r>
              <a:rPr lang="en-GB" dirty="0"/>
              <a:t>Reflection: Learning logs</a:t>
            </a:r>
          </a:p>
        </p:txBody>
      </p:sp>
      <p:graphicFrame>
        <p:nvGraphicFramePr>
          <p:cNvPr id="4" name="Content Placeholder 3">
            <a:extLst>
              <a:ext uri="{FF2B5EF4-FFF2-40B4-BE49-F238E27FC236}">
                <a16:creationId xmlns:a16="http://schemas.microsoft.com/office/drawing/2014/main" id="{5FD9DEC2-D07F-4123-BF3B-8F5F0C9E8BD6}"/>
              </a:ext>
            </a:extLst>
          </p:cNvPr>
          <p:cNvGraphicFramePr>
            <a:graphicFrameLocks noGrp="1"/>
          </p:cNvGraphicFramePr>
          <p:nvPr>
            <p:ph idx="1"/>
            <p:extLst>
              <p:ext uri="{D42A27DB-BD31-4B8C-83A1-F6EECF244321}">
                <p14:modId xmlns:p14="http://schemas.microsoft.com/office/powerpoint/2010/main" val="1627490786"/>
              </p:ext>
            </p:extLst>
          </p:nvPr>
        </p:nvGraphicFramePr>
        <p:xfrm>
          <a:off x="457200" y="1600200"/>
          <a:ext cx="8229600" cy="4781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022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5934" y="1045141"/>
            <a:ext cx="3344450" cy="507831"/>
          </a:xfrm>
          <a:prstGeom prst="rect">
            <a:avLst/>
          </a:prstGeom>
          <a:noFill/>
        </p:spPr>
        <p:txBody>
          <a:bodyPr wrap="square" rtlCol="0">
            <a:spAutoFit/>
          </a:bodyPr>
          <a:lstStyle/>
          <a:p>
            <a:pPr algn="ctr"/>
            <a:r>
              <a:rPr lang="en-GB" sz="1350" b="1" dirty="0">
                <a:solidFill>
                  <a:srgbClr val="FF0000"/>
                </a:solidFill>
              </a:rPr>
              <a:t>INTERNATIONAL CORPORATE FINANCE</a:t>
            </a:r>
          </a:p>
          <a:p>
            <a:pPr algn="ctr"/>
            <a:r>
              <a:rPr lang="en-GB" sz="1350" b="1" dirty="0"/>
              <a:t>Equity        Debt        Credit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01186" y="2155555"/>
            <a:ext cx="1085942" cy="1106693"/>
          </a:xfrm>
          <a:prstGeom prst="rect">
            <a:avLst/>
          </a:prstGeom>
        </p:spPr>
      </p:pic>
      <p:cxnSp>
        <p:nvCxnSpPr>
          <p:cNvPr id="7" name="Straight Arrow Connector 6"/>
          <p:cNvCxnSpPr/>
          <p:nvPr/>
        </p:nvCxnSpPr>
        <p:spPr>
          <a:xfrm>
            <a:off x="3710836" y="1529889"/>
            <a:ext cx="539743" cy="625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790321" y="1529889"/>
            <a:ext cx="558990" cy="625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80535" y="1501706"/>
            <a:ext cx="15998" cy="625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744542" y="3750763"/>
            <a:ext cx="3465236" cy="507831"/>
          </a:xfrm>
          <a:prstGeom prst="rect">
            <a:avLst/>
          </a:prstGeom>
          <a:noFill/>
        </p:spPr>
        <p:txBody>
          <a:bodyPr wrap="square" rtlCol="0">
            <a:spAutoFit/>
          </a:bodyPr>
          <a:lstStyle/>
          <a:p>
            <a:pPr algn="ctr"/>
            <a:r>
              <a:rPr lang="en-GB" sz="1350" b="1" dirty="0">
                <a:solidFill>
                  <a:srgbClr val="FF0000"/>
                </a:solidFill>
              </a:rPr>
              <a:t>STRATEGIC INVESTMENT APPRAISAL</a:t>
            </a:r>
            <a:endParaRPr lang="en-GB" sz="1350" b="1" cap="small" dirty="0">
              <a:solidFill>
                <a:srgbClr val="FF0000"/>
              </a:solidFill>
            </a:endParaRPr>
          </a:p>
          <a:p>
            <a:pPr algn="ctr"/>
            <a:r>
              <a:rPr lang="en-GB" sz="1350" b="1" cap="small" dirty="0"/>
              <a:t>B</a:t>
            </a:r>
            <a:r>
              <a:rPr lang="en-GB" sz="1350" b="1" dirty="0"/>
              <a:t>usiness Units</a:t>
            </a:r>
            <a:r>
              <a:rPr lang="en-GB" sz="1350" b="1" cap="small" dirty="0"/>
              <a:t>, P</a:t>
            </a:r>
            <a:r>
              <a:rPr lang="en-GB" sz="1350" b="1" dirty="0"/>
              <a:t>rojects</a:t>
            </a:r>
            <a:r>
              <a:rPr lang="en-GB" sz="1350" b="1" cap="small" dirty="0"/>
              <a:t> &amp; A</a:t>
            </a:r>
            <a:r>
              <a:rPr lang="en-GB" sz="1350" b="1" dirty="0"/>
              <a:t>ctivities</a:t>
            </a:r>
          </a:p>
        </p:txBody>
      </p:sp>
      <p:cxnSp>
        <p:nvCxnSpPr>
          <p:cNvPr id="18" name="Straight Arrow Connector 17"/>
          <p:cNvCxnSpPr/>
          <p:nvPr/>
        </p:nvCxnSpPr>
        <p:spPr>
          <a:xfrm flipH="1">
            <a:off x="3212926" y="3064962"/>
            <a:ext cx="835232" cy="72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923399" y="3064962"/>
            <a:ext cx="795308" cy="682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6" idx="0"/>
          </p:cNvCxnSpPr>
          <p:nvPr/>
        </p:nvCxnSpPr>
        <p:spPr>
          <a:xfrm>
            <a:off x="4477160" y="3163605"/>
            <a:ext cx="1" cy="587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607501" y="2266429"/>
            <a:ext cx="1644041" cy="276999"/>
          </a:xfrm>
          <a:prstGeom prst="rect">
            <a:avLst/>
          </a:prstGeom>
          <a:noFill/>
        </p:spPr>
        <p:txBody>
          <a:bodyPr wrap="square" rtlCol="0">
            <a:spAutoFit/>
          </a:bodyPr>
          <a:lstStyle/>
          <a:p>
            <a:pPr algn="ctr"/>
            <a:r>
              <a:rPr lang="en-GB" sz="1200" dirty="0"/>
              <a:t>FINANCIAL      CAPITAL</a:t>
            </a:r>
          </a:p>
        </p:txBody>
      </p:sp>
      <p:sp>
        <p:nvSpPr>
          <p:cNvPr id="27" name="TextBox 26"/>
          <p:cNvSpPr txBox="1"/>
          <p:nvPr/>
        </p:nvSpPr>
        <p:spPr>
          <a:xfrm>
            <a:off x="2527127" y="5272677"/>
            <a:ext cx="3870542" cy="507831"/>
          </a:xfrm>
          <a:prstGeom prst="rect">
            <a:avLst/>
          </a:prstGeom>
          <a:noFill/>
        </p:spPr>
        <p:txBody>
          <a:bodyPr wrap="square" rtlCol="0">
            <a:spAutoFit/>
          </a:bodyPr>
          <a:lstStyle/>
          <a:p>
            <a:pPr algn="ctr"/>
            <a:r>
              <a:rPr lang="en-GB" sz="1350" b="1" dirty="0"/>
              <a:t>Scorecards, Key performance indicators &amp; Budgets</a:t>
            </a:r>
          </a:p>
          <a:p>
            <a:pPr algn="ctr"/>
            <a:r>
              <a:rPr lang="en-GB" sz="1350" b="1" dirty="0">
                <a:solidFill>
                  <a:srgbClr val="FF0000"/>
                </a:solidFill>
              </a:rPr>
              <a:t>FINANCIAL PERFORMANCE MANAGEMENT</a:t>
            </a:r>
          </a:p>
        </p:txBody>
      </p:sp>
      <p:cxnSp>
        <p:nvCxnSpPr>
          <p:cNvPr id="29" name="Straight Arrow Connector 28"/>
          <p:cNvCxnSpPr/>
          <p:nvPr/>
        </p:nvCxnSpPr>
        <p:spPr>
          <a:xfrm>
            <a:off x="3325661" y="4276856"/>
            <a:ext cx="836112" cy="995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867033" y="4243040"/>
            <a:ext cx="784448" cy="1029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4462399" y="4254299"/>
            <a:ext cx="14762" cy="1037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195" y="4013028"/>
            <a:ext cx="879171" cy="879171"/>
          </a:xfrm>
          <a:prstGeom prst="rect">
            <a:avLst/>
          </a:prstGeom>
        </p:spPr>
      </p:pic>
      <p:sp>
        <p:nvSpPr>
          <p:cNvPr id="37" name="TextBox 36"/>
          <p:cNvSpPr txBox="1"/>
          <p:nvPr/>
        </p:nvSpPr>
        <p:spPr>
          <a:xfrm>
            <a:off x="610644" y="3985627"/>
            <a:ext cx="1803748" cy="276999"/>
          </a:xfrm>
          <a:prstGeom prst="rect">
            <a:avLst/>
          </a:prstGeom>
          <a:noFill/>
        </p:spPr>
        <p:txBody>
          <a:bodyPr wrap="square" rtlCol="0">
            <a:spAutoFit/>
          </a:bodyPr>
          <a:lstStyle/>
          <a:p>
            <a:pPr algn="ctr"/>
            <a:r>
              <a:rPr lang="en-GB" sz="1200" dirty="0"/>
              <a:t>MANUFACTURED CAPITAL</a:t>
            </a:r>
          </a:p>
        </p:txBody>
      </p:sp>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3201" y="2792526"/>
            <a:ext cx="1196236" cy="897177"/>
          </a:xfrm>
          <a:prstGeom prst="rect">
            <a:avLst/>
          </a:prstGeom>
        </p:spPr>
      </p:pic>
      <p:sp>
        <p:nvSpPr>
          <p:cNvPr id="39" name="TextBox 38"/>
          <p:cNvSpPr txBox="1"/>
          <p:nvPr/>
        </p:nvSpPr>
        <p:spPr>
          <a:xfrm>
            <a:off x="366387" y="2604631"/>
            <a:ext cx="2682125" cy="276999"/>
          </a:xfrm>
          <a:prstGeom prst="rect">
            <a:avLst/>
          </a:prstGeom>
          <a:noFill/>
        </p:spPr>
        <p:txBody>
          <a:bodyPr wrap="square" rtlCol="0">
            <a:spAutoFit/>
          </a:bodyPr>
          <a:lstStyle/>
          <a:p>
            <a:pPr algn="ctr"/>
            <a:r>
              <a:rPr lang="en-GB" sz="1200"/>
              <a:t>HUMAN/INTELLECTUAL </a:t>
            </a:r>
            <a:r>
              <a:rPr lang="en-GB" sz="1200" dirty="0"/>
              <a:t>CAPITAL</a:t>
            </a:r>
          </a:p>
        </p:txBody>
      </p:sp>
      <p:cxnSp>
        <p:nvCxnSpPr>
          <p:cNvPr id="41" name="Straight Arrow Connector 40"/>
          <p:cNvCxnSpPr/>
          <p:nvPr/>
        </p:nvCxnSpPr>
        <p:spPr>
          <a:xfrm flipV="1">
            <a:off x="2129437" y="4013028"/>
            <a:ext cx="919075" cy="263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2207712" y="3374981"/>
            <a:ext cx="817323" cy="4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8" name="Picture 4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57677" y="2797758"/>
            <a:ext cx="936436" cy="928632"/>
          </a:xfrm>
          <a:prstGeom prst="rect">
            <a:avLst/>
          </a:prstGeom>
        </p:spPr>
      </p:pic>
      <p:sp>
        <p:nvSpPr>
          <p:cNvPr id="49" name="TextBox 48"/>
          <p:cNvSpPr txBox="1"/>
          <p:nvPr/>
        </p:nvSpPr>
        <p:spPr>
          <a:xfrm>
            <a:off x="5917673" y="2595237"/>
            <a:ext cx="2668919" cy="276999"/>
          </a:xfrm>
          <a:prstGeom prst="rect">
            <a:avLst/>
          </a:prstGeom>
          <a:noFill/>
        </p:spPr>
        <p:txBody>
          <a:bodyPr wrap="square" rtlCol="0">
            <a:spAutoFit/>
          </a:bodyPr>
          <a:lstStyle/>
          <a:p>
            <a:pPr algn="ctr"/>
            <a:r>
              <a:rPr lang="en-GB" sz="1200" dirty="0"/>
              <a:t>SOCIAL/RELATIONSHIP CAPITAL</a:t>
            </a:r>
          </a:p>
        </p:txBody>
      </p:sp>
      <p:pic>
        <p:nvPicPr>
          <p:cNvPr id="51" name="Picture 5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57676" y="4179143"/>
            <a:ext cx="979007" cy="758610"/>
          </a:xfrm>
          <a:prstGeom prst="rect">
            <a:avLst/>
          </a:prstGeom>
        </p:spPr>
      </p:pic>
      <p:sp>
        <p:nvSpPr>
          <p:cNvPr id="52" name="TextBox 51"/>
          <p:cNvSpPr txBox="1"/>
          <p:nvPr/>
        </p:nvSpPr>
        <p:spPr>
          <a:xfrm>
            <a:off x="6209778" y="4013029"/>
            <a:ext cx="2564705" cy="276999"/>
          </a:xfrm>
          <a:prstGeom prst="rect">
            <a:avLst/>
          </a:prstGeom>
          <a:noFill/>
        </p:spPr>
        <p:txBody>
          <a:bodyPr wrap="square" rtlCol="0">
            <a:spAutoFit/>
          </a:bodyPr>
          <a:lstStyle/>
          <a:p>
            <a:pPr algn="ctr"/>
            <a:r>
              <a:rPr lang="en-GB" sz="1200" dirty="0"/>
              <a:t>NATURAL/ENVIRONMENTAL CAPITAL</a:t>
            </a:r>
          </a:p>
        </p:txBody>
      </p:sp>
      <p:cxnSp>
        <p:nvCxnSpPr>
          <p:cNvPr id="54" name="Straight Arrow Connector 53"/>
          <p:cNvCxnSpPr/>
          <p:nvPr/>
        </p:nvCxnSpPr>
        <p:spPr>
          <a:xfrm flipH="1">
            <a:off x="5917673" y="3318615"/>
            <a:ext cx="752436" cy="432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flipV="1">
            <a:off x="5891047" y="4088965"/>
            <a:ext cx="764971" cy="308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6367" y="5789363"/>
            <a:ext cx="2715017" cy="300082"/>
          </a:xfrm>
          <a:prstGeom prst="rect">
            <a:avLst/>
          </a:prstGeom>
          <a:noFill/>
        </p:spPr>
        <p:txBody>
          <a:bodyPr wrap="square" rtlCol="0">
            <a:spAutoFit/>
          </a:bodyPr>
          <a:lstStyle/>
          <a:p>
            <a:r>
              <a:rPr lang="en-GB" sz="1350" dirty="0"/>
              <a:t>GLOBAL FINANCIAL MANAGEMENT</a:t>
            </a:r>
          </a:p>
        </p:txBody>
      </p:sp>
      <p:pic>
        <p:nvPicPr>
          <p:cNvPr id="61" name="Picture 60">
            <a:hlinkClick r:id="rId7"/>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61" y="44624"/>
            <a:ext cx="2054927" cy="913301"/>
          </a:xfrm>
          <a:prstGeom prst="rect">
            <a:avLst/>
          </a:prstGeom>
        </p:spPr>
      </p:pic>
    </p:spTree>
    <p:extLst>
      <p:ext uri="{BB962C8B-B14F-4D97-AF65-F5344CB8AC3E}">
        <p14:creationId xmlns:p14="http://schemas.microsoft.com/office/powerpoint/2010/main" val="4166035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latin typeface="Arial" panose="020B0604020202020204" pitchFamily="34" charset="0"/>
                <a:cs typeface="Arial" panose="020B0604020202020204" pitchFamily="34" charset="0"/>
              </a:rPr>
              <a:t>SIA module aims:</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 you will be able to</a:t>
            </a:r>
          </a:p>
        </p:txBody>
      </p:sp>
      <p:sp>
        <p:nvSpPr>
          <p:cNvPr id="3" name="Content Placeholder 2"/>
          <p:cNvSpPr>
            <a:spLocks noGrp="1"/>
          </p:cNvSpPr>
          <p:nvPr>
            <p:ph idx="1"/>
          </p:nvPr>
        </p:nvSpPr>
        <p:spPr/>
        <p:txBody>
          <a:bodyPr>
            <a:normAutofit lnSpcReduction="10000"/>
          </a:bodyPr>
          <a:lstStyle/>
          <a:p>
            <a:pPr marL="514350" lvl="0" indent="-514350">
              <a:buFont typeface="+mj-lt"/>
              <a:buAutoNum type="arabicPeriod"/>
            </a:pPr>
            <a:r>
              <a:rPr lang="en-GB" dirty="0">
                <a:latin typeface="Arial" panose="020B0604020202020204" pitchFamily="34" charset="0"/>
                <a:cs typeface="Arial" panose="020B0604020202020204" pitchFamily="34" charset="0"/>
              </a:rPr>
              <a:t>Apply &amp; critique capital investment &amp; risk appraisal techniques &amp; understand theory &amp; practice of organisational decision-making by which resources are allocated to strategic projects &amp; activities.</a:t>
            </a:r>
          </a:p>
          <a:p>
            <a:pPr marL="514350" lvl="0" indent="-514350">
              <a:buFont typeface="+mj-lt"/>
              <a:buAutoNum type="arabicPeriod"/>
            </a:pPr>
            <a:r>
              <a:rPr lang="en-GB" dirty="0">
                <a:latin typeface="Arial" panose="020B0604020202020204" pitchFamily="34" charset="0"/>
                <a:cs typeface="Arial" panose="020B0604020202020204" pitchFamily="34" charset="0"/>
              </a:rPr>
              <a:t>Manipulate financial data to analyse strategic options, including NPV of future cash flows &amp; enhance your problem-solving &amp; decision-making skills.</a:t>
            </a:r>
          </a:p>
        </p:txBody>
      </p:sp>
    </p:spTree>
    <p:extLst>
      <p:ext uri="{BB962C8B-B14F-4D97-AF65-F5344CB8AC3E}">
        <p14:creationId xmlns:p14="http://schemas.microsoft.com/office/powerpoint/2010/main" val="404841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34888" y="485800"/>
            <a:ext cx="8229600" cy="1143000"/>
          </a:xfrm>
        </p:spPr>
        <p:txBody>
          <a:bodyPr>
            <a:noAutofit/>
          </a:bodyPr>
          <a:lstStyle/>
          <a:p>
            <a:pPr algn="r"/>
            <a:r>
              <a:rPr lang="en-GB" sz="2800" dirty="0">
                <a:latin typeface="Arial" panose="020B0604020202020204" pitchFamily="34" charset="0"/>
                <a:cs typeface="Arial" panose="020B0604020202020204" pitchFamily="34" charset="0"/>
              </a:rPr>
              <a:t>Intro to Strategic Investment Appraisal</a:t>
            </a:r>
            <a:br>
              <a:rPr lang="en-GB" sz="2800" dirty="0">
                <a:latin typeface="Arial" panose="020B0604020202020204" pitchFamily="34" charset="0"/>
                <a:cs typeface="Arial" panose="020B0604020202020204" pitchFamily="34" charset="0"/>
              </a:rPr>
            </a:br>
            <a:r>
              <a:rPr lang="en-GB" sz="2800" dirty="0">
                <a:latin typeface="Arial" panose="020B0604020202020204" pitchFamily="34" charset="0"/>
                <a:cs typeface="Arial" panose="020B0604020202020204" pitchFamily="34" charset="0"/>
              </a:rPr>
              <a:t>in an international organisational context</a:t>
            </a:r>
            <a:br>
              <a:rPr lang="en-GB" sz="2800" dirty="0">
                <a:latin typeface="Arial" panose="020B0604020202020204" pitchFamily="34" charset="0"/>
                <a:cs typeface="Arial" panose="020B0604020202020204" pitchFamily="34" charset="0"/>
              </a:rPr>
            </a:br>
            <a:endParaRPr lang="en-GB" sz="28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179512" y="1600200"/>
            <a:ext cx="8640960" cy="5141168"/>
          </a:xfrm>
        </p:spPr>
        <p:txBody>
          <a:bodyPr>
            <a:normAutofit lnSpcReduction="10000"/>
          </a:bodyPr>
          <a:lstStyle/>
          <a:p>
            <a:r>
              <a:rPr lang="en-GB" dirty="0"/>
              <a:t>How might the international business context affect the type of strategic decisions made? Think about</a:t>
            </a:r>
          </a:p>
          <a:p>
            <a:pPr lvl="1"/>
            <a:r>
              <a:rPr lang="en-GB" dirty="0"/>
              <a:t>Manufacturing, e.g. food manufacturing</a:t>
            </a:r>
          </a:p>
          <a:p>
            <a:pPr lvl="1"/>
            <a:r>
              <a:rPr lang="en-GB" dirty="0"/>
              <a:t>Services, e.g. financial services</a:t>
            </a:r>
          </a:p>
          <a:p>
            <a:pPr lvl="1"/>
            <a:r>
              <a:rPr lang="en-GB" dirty="0"/>
              <a:t>Charities, e.g. medical research</a:t>
            </a:r>
          </a:p>
          <a:p>
            <a:pPr lvl="1"/>
            <a:r>
              <a:rPr lang="en-GB" dirty="0"/>
              <a:t>Government, e.g. ministry of defence</a:t>
            </a:r>
          </a:p>
          <a:p>
            <a:pPr lvl="1"/>
            <a:r>
              <a:rPr lang="en-GB" dirty="0"/>
              <a:t>Education, e.g. universities</a:t>
            </a:r>
          </a:p>
          <a:p>
            <a:r>
              <a:rPr lang="en-GB" dirty="0"/>
              <a:t>What type of big decisions would organisations in these sectors typically need to make?</a:t>
            </a:r>
          </a:p>
        </p:txBody>
      </p:sp>
    </p:spTree>
    <p:extLst>
      <p:ext uri="{BB962C8B-B14F-4D97-AF65-F5344CB8AC3E}">
        <p14:creationId xmlns:p14="http://schemas.microsoft.com/office/powerpoint/2010/main" val="163354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315AF-BBAD-4683-9782-F6FDE51F65FF}"/>
              </a:ext>
            </a:extLst>
          </p:cNvPr>
          <p:cNvSpPr>
            <a:spLocks noGrp="1"/>
          </p:cNvSpPr>
          <p:nvPr>
            <p:ph type="title"/>
          </p:nvPr>
        </p:nvSpPr>
        <p:spPr>
          <a:xfrm>
            <a:off x="457200" y="81334"/>
            <a:ext cx="8686800" cy="1907506"/>
          </a:xfrm>
        </p:spPr>
        <p:txBody>
          <a:bodyPr>
            <a:normAutofit fontScale="90000"/>
          </a:bodyPr>
          <a:lstStyle/>
          <a:p>
            <a:r>
              <a:rPr lang="en-GB" dirty="0"/>
              <a:t>Manufacturing context</a:t>
            </a:r>
            <a:br>
              <a:rPr lang="en-GB" dirty="0"/>
            </a:br>
            <a:r>
              <a:rPr lang="en-GB" dirty="0"/>
              <a:t> e.g. food manufacturing</a:t>
            </a:r>
            <a:br>
              <a:rPr lang="en-GB" dirty="0"/>
            </a:br>
            <a:endParaRPr lang="en-GB" dirty="0"/>
          </a:p>
        </p:txBody>
      </p:sp>
      <p:sp>
        <p:nvSpPr>
          <p:cNvPr id="3" name="Content Placeholder 2">
            <a:extLst>
              <a:ext uri="{FF2B5EF4-FFF2-40B4-BE49-F238E27FC236}">
                <a16:creationId xmlns:a16="http://schemas.microsoft.com/office/drawing/2014/main" id="{EA9CAC01-D302-4226-A28E-21F936A65408}"/>
              </a:ext>
            </a:extLst>
          </p:cNvPr>
          <p:cNvSpPr>
            <a:spLocks noGrp="1"/>
          </p:cNvSpPr>
          <p:nvPr>
            <p:ph idx="1"/>
          </p:nvPr>
        </p:nvSpPr>
        <p:spPr>
          <a:xfrm>
            <a:off x="457200" y="1700808"/>
            <a:ext cx="8229600" cy="4824536"/>
          </a:xfrm>
        </p:spPr>
        <p:txBody>
          <a:bodyPr>
            <a:normAutofit/>
          </a:bodyPr>
          <a:lstStyle/>
          <a:p>
            <a:pPr marL="0" indent="0">
              <a:buNone/>
            </a:pPr>
            <a:r>
              <a:rPr lang="en-GB" dirty="0"/>
              <a:t>Big decisions:</a:t>
            </a:r>
          </a:p>
          <a:p>
            <a:r>
              <a:rPr lang="en-GB" dirty="0"/>
              <a:t>Investment in new food processing plant (in a new location nearer to target markets)</a:t>
            </a:r>
          </a:p>
          <a:p>
            <a:r>
              <a:rPr lang="en-GB" dirty="0"/>
              <a:t>Development of new processed food (e.g. veggie burgers for vegetarian consumers)</a:t>
            </a:r>
          </a:p>
          <a:p>
            <a:r>
              <a:rPr lang="en-GB" dirty="0"/>
              <a:t>Takeover of another branded food company</a:t>
            </a:r>
          </a:p>
          <a:p>
            <a:r>
              <a:rPr lang="en-GB" dirty="0"/>
              <a:t>Sponsorship of a sports team/event (big ad. Campaign)</a:t>
            </a:r>
          </a:p>
        </p:txBody>
      </p:sp>
    </p:spTree>
    <p:extLst>
      <p:ext uri="{BB962C8B-B14F-4D97-AF65-F5344CB8AC3E}">
        <p14:creationId xmlns:p14="http://schemas.microsoft.com/office/powerpoint/2010/main" val="266711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315AF-BBAD-4683-9782-F6FDE51F65FF}"/>
              </a:ext>
            </a:extLst>
          </p:cNvPr>
          <p:cNvSpPr>
            <a:spLocks noGrp="1"/>
          </p:cNvSpPr>
          <p:nvPr>
            <p:ph type="title"/>
          </p:nvPr>
        </p:nvSpPr>
        <p:spPr>
          <a:xfrm>
            <a:off x="1043608" y="81334"/>
            <a:ext cx="8100392" cy="1907506"/>
          </a:xfrm>
        </p:spPr>
        <p:txBody>
          <a:bodyPr>
            <a:normAutofit/>
          </a:bodyPr>
          <a:lstStyle/>
          <a:p>
            <a:r>
              <a:rPr lang="en-GB" dirty="0"/>
              <a:t>Charitable organisation</a:t>
            </a:r>
            <a:br>
              <a:rPr lang="en-GB" dirty="0"/>
            </a:br>
            <a:r>
              <a:rPr lang="en-GB" dirty="0"/>
              <a:t>e.g. medical research</a:t>
            </a:r>
          </a:p>
        </p:txBody>
      </p:sp>
      <p:sp>
        <p:nvSpPr>
          <p:cNvPr id="3" name="Content Placeholder 2">
            <a:extLst>
              <a:ext uri="{FF2B5EF4-FFF2-40B4-BE49-F238E27FC236}">
                <a16:creationId xmlns:a16="http://schemas.microsoft.com/office/drawing/2014/main" id="{EA9CAC01-D302-4226-A28E-21F936A65408}"/>
              </a:ext>
            </a:extLst>
          </p:cNvPr>
          <p:cNvSpPr>
            <a:spLocks noGrp="1"/>
          </p:cNvSpPr>
          <p:nvPr>
            <p:ph idx="1"/>
          </p:nvPr>
        </p:nvSpPr>
        <p:spPr>
          <a:xfrm>
            <a:off x="457200" y="1700808"/>
            <a:ext cx="8229600" cy="4824536"/>
          </a:xfrm>
        </p:spPr>
        <p:txBody>
          <a:bodyPr>
            <a:normAutofit/>
          </a:bodyPr>
          <a:lstStyle/>
          <a:p>
            <a:pPr marL="0" indent="0">
              <a:buNone/>
            </a:pPr>
            <a:r>
              <a:rPr lang="en-GB" dirty="0"/>
              <a:t>Big decisions:</a:t>
            </a:r>
          </a:p>
          <a:p>
            <a:r>
              <a:rPr lang="en-GB" dirty="0"/>
              <a:t>Investment in pure research to understand an incurable disease</a:t>
            </a:r>
          </a:p>
          <a:p>
            <a:r>
              <a:rPr lang="en-GB" dirty="0"/>
              <a:t>Development of new drug/treatment (possibly with commercial partner)</a:t>
            </a:r>
          </a:p>
          <a:p>
            <a:r>
              <a:rPr lang="en-GB" dirty="0"/>
              <a:t>Public health campaign (awareness raising – promoting well-being, to prevent disease)</a:t>
            </a:r>
          </a:p>
          <a:p>
            <a:r>
              <a:rPr lang="en-GB" dirty="0"/>
              <a:t>TV advert (fund raising for further work)</a:t>
            </a:r>
          </a:p>
        </p:txBody>
      </p:sp>
    </p:spTree>
    <p:extLst>
      <p:ext uri="{BB962C8B-B14F-4D97-AF65-F5344CB8AC3E}">
        <p14:creationId xmlns:p14="http://schemas.microsoft.com/office/powerpoint/2010/main" val="3234524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907704" y="629816"/>
            <a:ext cx="7128792" cy="1143000"/>
          </a:xfrm>
        </p:spPr>
        <p:txBody>
          <a:bodyPr>
            <a:normAutofit fontScale="90000"/>
          </a:bodyPr>
          <a:lstStyle/>
          <a:p>
            <a:r>
              <a:rPr lang="en-GB" dirty="0">
                <a:solidFill>
                  <a:srgbClr val="002060"/>
                </a:solidFill>
              </a:rPr>
              <a:t>Project (decision) typology (from CIMA survey, Harris et al.,2009)</a:t>
            </a:r>
            <a:endParaRPr lang="en-US" dirty="0">
              <a:solidFill>
                <a:srgbClr val="002060"/>
              </a:solidFill>
            </a:endParaRPr>
          </a:p>
        </p:txBody>
      </p:sp>
      <p:sp>
        <p:nvSpPr>
          <p:cNvPr id="28675" name="Rectangle 3"/>
          <p:cNvSpPr>
            <a:spLocks noGrp="1" noChangeArrowheads="1"/>
          </p:cNvSpPr>
          <p:nvPr>
            <p:ph type="body" idx="1"/>
          </p:nvPr>
        </p:nvSpPr>
        <p:spPr>
          <a:xfrm>
            <a:off x="167425" y="1777288"/>
            <a:ext cx="8693241" cy="4627808"/>
          </a:xfrm>
        </p:spPr>
        <p:txBody>
          <a:bodyPr>
            <a:normAutofit lnSpcReduction="10000"/>
          </a:bodyPr>
          <a:lstStyle/>
          <a:p>
            <a:pPr marL="609600" indent="-609600">
              <a:buNone/>
            </a:pPr>
            <a:r>
              <a:rPr lang="en-GB" sz="3200" dirty="0">
                <a:solidFill>
                  <a:srgbClr val="FF0000"/>
                </a:solidFill>
              </a:rPr>
              <a:t>Systems (IT) development projects 70%</a:t>
            </a:r>
          </a:p>
          <a:p>
            <a:pPr marL="609600" indent="-609600">
              <a:buNone/>
            </a:pPr>
            <a:r>
              <a:rPr lang="en-GB" sz="3200" dirty="0">
                <a:solidFill>
                  <a:srgbClr val="FF0000"/>
                </a:solidFill>
              </a:rPr>
              <a:t>New site or relocation 68%</a:t>
            </a:r>
          </a:p>
          <a:p>
            <a:pPr marL="609600" indent="-609600">
              <a:buNone/>
            </a:pPr>
            <a:r>
              <a:rPr lang="en-GB" sz="3200" dirty="0"/>
              <a:t>Business acquisitions 60%</a:t>
            </a:r>
          </a:p>
          <a:p>
            <a:pPr marL="609600" indent="-609600">
              <a:buNone/>
            </a:pPr>
            <a:r>
              <a:rPr lang="en-GB" sz="3200" dirty="0"/>
              <a:t>New product development (NPD) 47%</a:t>
            </a:r>
          </a:p>
          <a:p>
            <a:pPr marL="609600" indent="-609600">
              <a:buNone/>
            </a:pPr>
            <a:r>
              <a:rPr lang="en-GB" sz="3200" dirty="0">
                <a:solidFill>
                  <a:srgbClr val="FFC000"/>
                </a:solidFill>
              </a:rPr>
              <a:t>Other e.g.</a:t>
            </a:r>
            <a:r>
              <a:rPr lang="en-GB" sz="3200" dirty="0">
                <a:solidFill>
                  <a:srgbClr val="00B050"/>
                </a:solidFill>
              </a:rPr>
              <a:t>*</a:t>
            </a:r>
            <a:r>
              <a:rPr lang="en-GB" sz="3200" dirty="0">
                <a:solidFill>
                  <a:srgbClr val="FFC000"/>
                </a:solidFill>
              </a:rPr>
              <a:t> downsizing, lean management 46%</a:t>
            </a:r>
          </a:p>
          <a:p>
            <a:pPr marL="609600" indent="-609600">
              <a:buNone/>
            </a:pPr>
            <a:r>
              <a:rPr lang="en-GB" sz="3200" dirty="0"/>
              <a:t>Business development projects (BDP) 42%</a:t>
            </a:r>
          </a:p>
          <a:p>
            <a:pPr marL="609600" indent="-609600">
              <a:buNone/>
            </a:pPr>
            <a:r>
              <a:rPr lang="en-GB" sz="3200" dirty="0"/>
              <a:t>Compliance e.g. ISO certification 34%</a:t>
            </a:r>
          </a:p>
          <a:p>
            <a:pPr marL="609600" indent="-609600">
              <a:buNone/>
            </a:pPr>
            <a:r>
              <a:rPr lang="en-GB" sz="3200" dirty="0">
                <a:solidFill>
                  <a:srgbClr val="00B050"/>
                </a:solidFill>
              </a:rPr>
              <a:t>Events e.g. theatre, sport, conferences</a:t>
            </a:r>
            <a:endParaRPr lang="en-US" sz="3200" dirty="0">
              <a:solidFill>
                <a:srgbClr val="00B050"/>
              </a:solidFill>
            </a:endParaRPr>
          </a:p>
        </p:txBody>
      </p:sp>
    </p:spTree>
    <p:extLst>
      <p:ext uri="{BB962C8B-B14F-4D97-AF65-F5344CB8AC3E}">
        <p14:creationId xmlns:p14="http://schemas.microsoft.com/office/powerpoint/2010/main" val="208196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274638"/>
            <a:ext cx="7272808" cy="1143000"/>
          </a:xfrm>
        </p:spPr>
        <p:txBody>
          <a:bodyPr>
            <a:normAutofit fontScale="90000"/>
          </a:bodyPr>
          <a:lstStyle/>
          <a:p>
            <a:r>
              <a:rPr lang="en-GB" dirty="0">
                <a:solidFill>
                  <a:srgbClr val="FF0000"/>
                </a:solidFill>
              </a:rPr>
              <a:t>IT/systems development projects</a:t>
            </a:r>
            <a:endParaRPr lang="en-GB" dirty="0"/>
          </a:p>
        </p:txBody>
      </p:sp>
      <p:sp>
        <p:nvSpPr>
          <p:cNvPr id="3" name="Content Placeholder 2"/>
          <p:cNvSpPr>
            <a:spLocks noGrp="1"/>
          </p:cNvSpPr>
          <p:nvPr>
            <p:ph idx="1"/>
          </p:nvPr>
        </p:nvSpPr>
        <p:spPr>
          <a:xfrm>
            <a:off x="457200" y="1196752"/>
            <a:ext cx="8229600" cy="5040560"/>
          </a:xfrm>
        </p:spPr>
        <p:txBody>
          <a:bodyPr>
            <a:normAutofit/>
          </a:bodyPr>
          <a:lstStyle/>
          <a:p>
            <a:pPr algn="just"/>
            <a:r>
              <a:rPr lang="en-GB" sz="2800" dirty="0" err="1"/>
              <a:t>Def’n</a:t>
            </a:r>
            <a:r>
              <a:rPr lang="en-GB" sz="2800" dirty="0"/>
              <a:t>: “…aim to improve or replace all or part of a business system. ..[e.g.] process control system or financial/information/management system. ..might involve designing a new bespoke information system or purchasing and implementing an off-the-shelf </a:t>
            </a:r>
          </a:p>
          <a:p>
            <a:pPr algn="just"/>
            <a:r>
              <a:rPr lang="en-GB" sz="2800" dirty="0"/>
              <a:t>software solution. .. might run on existing computers or networks or might require the purchase of new hardware, for example new servers and workstations”</a:t>
            </a:r>
          </a:p>
          <a:p>
            <a:pPr marL="0" indent="0">
              <a:buNone/>
            </a:pPr>
            <a:r>
              <a:rPr lang="en-GB" sz="2800" dirty="0"/>
              <a:t>(Harris, 2009, </a:t>
            </a:r>
            <a:r>
              <a:rPr lang="en-GB" sz="2800" i="1" dirty="0"/>
              <a:t>Strategic project risk appraisal &amp; management</a:t>
            </a:r>
            <a:r>
              <a:rPr lang="en-GB" sz="2800" dirty="0"/>
              <a:t>, Gower, p41)</a:t>
            </a:r>
          </a:p>
        </p:txBody>
      </p:sp>
    </p:spTree>
    <p:extLst>
      <p:ext uri="{BB962C8B-B14F-4D97-AF65-F5344CB8AC3E}">
        <p14:creationId xmlns:p14="http://schemas.microsoft.com/office/powerpoint/2010/main" val="259649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274638"/>
            <a:ext cx="6635080" cy="1143000"/>
          </a:xfrm>
        </p:spPr>
        <p:txBody>
          <a:bodyPr/>
          <a:lstStyle/>
          <a:p>
            <a:r>
              <a:rPr lang="en-GB" dirty="0">
                <a:solidFill>
                  <a:srgbClr val="FF0000"/>
                </a:solidFill>
              </a:rPr>
              <a:t>New site or relocation</a:t>
            </a:r>
            <a:endParaRPr lang="en-GB" dirty="0"/>
          </a:p>
        </p:txBody>
      </p:sp>
      <p:sp>
        <p:nvSpPr>
          <p:cNvPr id="3" name="Content Placeholder 2"/>
          <p:cNvSpPr>
            <a:spLocks noGrp="1"/>
          </p:cNvSpPr>
          <p:nvPr>
            <p:ph idx="1"/>
          </p:nvPr>
        </p:nvSpPr>
        <p:spPr/>
        <p:txBody>
          <a:bodyPr>
            <a:normAutofit/>
          </a:bodyPr>
          <a:lstStyle/>
          <a:p>
            <a:pPr marL="0" indent="0" algn="just">
              <a:buNone/>
            </a:pPr>
            <a:r>
              <a:rPr lang="en-GB" sz="2800" dirty="0" err="1"/>
              <a:t>Def’n</a:t>
            </a:r>
            <a:r>
              <a:rPr lang="en-GB" sz="2800" dirty="0"/>
              <a:t>: “may involve the choice of location, construction of a new building or refurbishment of an existing building. ..may be a relocation, where an existing building or site is to be vacated, or it could be an expansion project to accommodate new staff or new business. ..might be purchased or leased.</a:t>
            </a:r>
          </a:p>
          <a:p>
            <a:pPr marL="0" indent="0" algn="just">
              <a:buNone/>
            </a:pPr>
            <a:endParaRPr lang="en-GB" sz="2800" dirty="0"/>
          </a:p>
          <a:p>
            <a:pPr marL="0" indent="0" algn="just">
              <a:buNone/>
            </a:pPr>
            <a:r>
              <a:rPr lang="en-GB" sz="2800" dirty="0"/>
              <a:t>(Harris, 2009, </a:t>
            </a:r>
            <a:r>
              <a:rPr lang="en-GB" sz="2800" i="1" dirty="0"/>
              <a:t>Strategic project risk appraisal &amp; management</a:t>
            </a:r>
            <a:r>
              <a:rPr lang="en-GB" sz="2800" dirty="0"/>
              <a:t>, Gower, p49)</a:t>
            </a:r>
          </a:p>
          <a:p>
            <a:pPr marL="0" indent="0">
              <a:buNone/>
            </a:pPr>
            <a:endParaRPr lang="en-GB" dirty="0"/>
          </a:p>
        </p:txBody>
      </p:sp>
    </p:spTree>
    <p:extLst>
      <p:ext uri="{BB962C8B-B14F-4D97-AF65-F5344CB8AC3E}">
        <p14:creationId xmlns:p14="http://schemas.microsoft.com/office/powerpoint/2010/main" val="911188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347</TotalTime>
  <Words>1222</Words>
  <Application>Microsoft Office PowerPoint</Application>
  <PresentationFormat>On-screen Show (4:3)</PresentationFormat>
  <Paragraphs>135</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Introduction to Strategic Investment Appraisal</vt:lpstr>
      <vt:lpstr>PowerPoint Presentation</vt:lpstr>
      <vt:lpstr>SIA module aims:  you will be able to</vt:lpstr>
      <vt:lpstr>Intro to Strategic Investment Appraisal in an international organisational context </vt:lpstr>
      <vt:lpstr>Manufacturing context  e.g. food manufacturing </vt:lpstr>
      <vt:lpstr>Charitable organisation e.g. medical research</vt:lpstr>
      <vt:lpstr>Project (decision) typology (from CIMA survey, Harris et al.,2009)</vt:lpstr>
      <vt:lpstr>IT/systems development projects</vt:lpstr>
      <vt:lpstr>New site or relocation</vt:lpstr>
      <vt:lpstr>Business acquisitions</vt:lpstr>
      <vt:lpstr>New product development</vt:lpstr>
      <vt:lpstr>Business acquisitions</vt:lpstr>
      <vt:lpstr>New product development (NPD)</vt:lpstr>
      <vt:lpstr>Coursework brief</vt:lpstr>
      <vt:lpstr>Tasks required</vt:lpstr>
      <vt:lpstr>Reflection: Learning logs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Elaine</dc:creator>
  <cp:lastModifiedBy>Dumebi Konwea</cp:lastModifiedBy>
  <cp:revision>41</cp:revision>
  <cp:lastPrinted>2021-01-06T14:54:16Z</cp:lastPrinted>
  <dcterms:created xsi:type="dcterms:W3CDTF">2011-09-09T16:56:37Z</dcterms:created>
  <dcterms:modified xsi:type="dcterms:W3CDTF">2025-07-03T23:20:21Z</dcterms:modified>
</cp:coreProperties>
</file>