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5" r:id="rId6"/>
    <p:sldId id="273" r:id="rId7"/>
    <p:sldId id="276" r:id="rId8"/>
    <p:sldId id="272" r:id="rId9"/>
    <p:sldId id="283" r:id="rId10"/>
    <p:sldId id="274" r:id="rId11"/>
    <p:sldId id="350" r:id="rId12"/>
    <p:sldId id="282" r:id="rId13"/>
    <p:sldId id="279" r:id="rId14"/>
    <p:sldId id="281" r:id="rId15"/>
  </p:sldIdLst>
  <p:sldSz cx="12192000" cy="6858000"/>
  <p:notesSz cx="6865938" cy="9998075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701D"/>
    <a:srgbClr val="063532"/>
    <a:srgbClr val="ECEBEA"/>
    <a:srgbClr val="00A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1252" autoAdjust="0"/>
  </p:normalViewPr>
  <p:slideViewPr>
    <p:cSldViewPr snapToGrid="0">
      <p:cViewPr varScale="1">
        <p:scale>
          <a:sx n="70" d="100"/>
          <a:sy n="70" d="100"/>
        </p:scale>
        <p:origin x="5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50164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9110" y="0"/>
            <a:ext cx="2975240" cy="50164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0F452065-9C51-475C-B98F-1A8BB52F1A45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96437"/>
            <a:ext cx="2975240" cy="50163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9110" y="9496437"/>
            <a:ext cx="2975240" cy="50163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4EAB0927-D588-40CD-AA71-DA008FE0B3F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8339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5240" cy="50164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9110" y="0"/>
            <a:ext cx="2975240" cy="501640"/>
          </a:xfrm>
          <a:prstGeom prst="rect">
            <a:avLst/>
          </a:prstGeom>
        </p:spPr>
        <p:txBody>
          <a:bodyPr vert="horz" lIns="93936" tIns="46968" rIns="93936" bIns="46968" rtlCol="0"/>
          <a:lstStyle>
            <a:lvl1pPr algn="r">
              <a:defRPr sz="1200"/>
            </a:lvl1pPr>
          </a:lstStyle>
          <a:p>
            <a:fld id="{75798799-5DC7-447F-A5B8-CEEC2FE81066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3388" y="1249363"/>
            <a:ext cx="5999162" cy="33750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936" tIns="46968" rIns="93936" bIns="4696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6594" y="4811574"/>
            <a:ext cx="5492750" cy="3936742"/>
          </a:xfrm>
          <a:prstGeom prst="rect">
            <a:avLst/>
          </a:prstGeom>
        </p:spPr>
        <p:txBody>
          <a:bodyPr vert="horz" lIns="93936" tIns="46968" rIns="93936" bIns="4696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96437"/>
            <a:ext cx="2975240" cy="50163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9110" y="9496437"/>
            <a:ext cx="2975240" cy="501639"/>
          </a:xfrm>
          <a:prstGeom prst="rect">
            <a:avLst/>
          </a:prstGeom>
        </p:spPr>
        <p:txBody>
          <a:bodyPr vert="horz" lIns="93936" tIns="46968" rIns="93936" bIns="46968" rtlCol="0" anchor="b"/>
          <a:lstStyle>
            <a:lvl1pPr algn="r">
              <a:defRPr sz="1200"/>
            </a:lvl1pPr>
          </a:lstStyle>
          <a:p>
            <a:fld id="{1C89649F-8ABC-4F49-976E-36B424814B0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1126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rgbClr val="063532"/>
                </a:solidFill>
              </a:defRPr>
            </a:lvl1pPr>
          </a:lstStyle>
          <a:p>
            <a:r>
              <a:rPr lang="en-US" dirty="0"/>
              <a:t>Conference presentation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rgbClr val="06353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By Elaine Harris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831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  <a:lvl2pPr>
              <a:defRPr>
                <a:solidFill>
                  <a:srgbClr val="063532"/>
                </a:solidFill>
              </a:defRPr>
            </a:lvl2pPr>
            <a:lvl3pPr>
              <a:defRPr>
                <a:solidFill>
                  <a:srgbClr val="063532"/>
                </a:solidFill>
              </a:defRPr>
            </a:lvl3pPr>
            <a:lvl4pPr>
              <a:defRPr>
                <a:solidFill>
                  <a:srgbClr val="063532"/>
                </a:solidFill>
              </a:defRPr>
            </a:lvl4pPr>
            <a:lvl5pPr>
              <a:defRPr>
                <a:solidFill>
                  <a:srgbClr val="06353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6353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80EDC2-1FF9-481E-B8E9-72EBB3AD1BE6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830A5-6450-4FBE-A2AC-68788A7E404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3864634" cy="23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073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5EBBC-E6EC-49DC-BCD1-0CACFD64C3A1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3CA8B-D584-4BD8-BDBB-B6852F924059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8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264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F751EC-A69E-4663-86FF-8E82821AB088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29B79-9AE9-4B82-B3CC-C222875B54E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pic>
        <p:nvPicPr>
          <p:cNvPr id="6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252913" cy="2589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47132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63E77-96D0-4E49-8B83-497F9C4F9DEA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86D3F-75EC-4DCB-82CD-8682390035AA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379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  <a:endParaRPr lang="en-GB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  <a:endParaRPr lang="en-GB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1FDE8DB8-3FA7-462A-898D-0038A1C7E2D7}" type="datetimeFigureOut">
              <a:rPr lang="en-GB"/>
              <a:pPr>
                <a:defRPr/>
              </a:pPr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rgbClr val="063532"/>
                </a:solidFill>
                <a:latin typeface="+mn-lt"/>
              </a:defRPr>
            </a:lvl1pPr>
          </a:lstStyle>
          <a:p>
            <a:pPr>
              <a:defRPr/>
            </a:pPr>
            <a:fld id="{3083D709-DC85-479D-8AFB-6C2B0A50E90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06353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063532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rgbClr val="063532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63532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063532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06353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hyperlink" Target="https://portal.roehampton.ac.uk/information/strategies/Pages/default.aspx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253509" y="399328"/>
            <a:ext cx="7716982" cy="1325563"/>
          </a:xfrm>
        </p:spPr>
        <p:txBody>
          <a:bodyPr/>
          <a:lstStyle/>
          <a:p>
            <a:pPr algn="ctr"/>
            <a:r>
              <a:rPr lang="en-GB" dirty="0"/>
              <a:t>Sustainability and Ethics</a:t>
            </a:r>
            <a:br>
              <a:rPr lang="en-GB" dirty="0"/>
            </a:br>
            <a:r>
              <a:rPr lang="en-GB" dirty="0"/>
              <a:t>in Strategic Decision-Making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396"/>
          <a:stretch/>
        </p:blipFill>
        <p:spPr>
          <a:xfrm>
            <a:off x="1938637" y="2101384"/>
            <a:ext cx="8314726" cy="3756062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2214300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32808" y="365125"/>
            <a:ext cx="7420992" cy="1325563"/>
          </a:xfrm>
        </p:spPr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F71D4A-1E26-4684-8F8E-66BC445A9BF8}"/>
              </a:ext>
            </a:extLst>
          </p:cNvPr>
          <p:cNvGraphicFramePr>
            <a:graphicFrameLocks noGrp="1"/>
          </p:cNvGraphicFramePr>
          <p:nvPr/>
        </p:nvGraphicFramePr>
        <p:xfrm>
          <a:off x="496162" y="1882641"/>
          <a:ext cx="11124708" cy="473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927">
                  <a:extLst>
                    <a:ext uri="{9D8B030D-6E8A-4147-A177-3AD203B41FA5}">
                      <a16:colId xmlns:a16="http://schemas.microsoft.com/office/drawing/2014/main" val="893180044"/>
                    </a:ext>
                  </a:extLst>
                </a:gridCol>
                <a:gridCol w="7998781">
                  <a:extLst>
                    <a:ext uri="{9D8B030D-6E8A-4147-A177-3AD203B41FA5}">
                      <a16:colId xmlns:a16="http://schemas.microsoft.com/office/drawing/2014/main" val="1300253481"/>
                    </a:ext>
                  </a:extLst>
                </a:gridCol>
              </a:tblGrid>
              <a:tr h="411428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2800" dirty="0"/>
                        <a:t>Area covered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GB" sz="2800" dirty="0"/>
                        <a:t>Summary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59571"/>
                  </a:ext>
                </a:extLst>
              </a:tr>
              <a:tr h="710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Sustainability and ethics: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Issues can range from general to more specific issues in financial reporting, corporate governance and sustainability.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0176971"/>
                  </a:ext>
                </a:extLst>
              </a:tr>
              <a:tr h="10144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Accounting for wider stakeholders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Stakeholder consideration is key in strategic decision making.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Measurements may be qualitative or quantitative.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2129519"/>
                  </a:ext>
                </a:extLst>
              </a:tr>
              <a:tr h="710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dirty="0"/>
                        <a:t>Extended business model canvas</a:t>
                      </a:r>
                      <a:endParaRPr lang="en-GB" sz="2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 dirty="0"/>
                        <a:t>Sustainability and </a:t>
                      </a:r>
                      <a:r>
                        <a:rPr lang="en-US" sz="2400"/>
                        <a:t>ethics issues play </a:t>
                      </a:r>
                      <a:r>
                        <a:rPr lang="en-US" sz="2400" dirty="0"/>
                        <a:t>a crucial part of the core business model and permeate into strategic </a:t>
                      </a:r>
                      <a:r>
                        <a:rPr lang="en-US" sz="2400"/>
                        <a:t>decision making.</a:t>
                      </a:r>
                      <a:endParaRPr lang="en-GB" sz="23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112387"/>
                  </a:ext>
                </a:extLst>
              </a:tr>
              <a:tr h="710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In the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No industry or company is exempt from the issues we’ve identified. Sustainability and ethics affect everyone in the market.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4537575"/>
                  </a:ext>
                </a:extLst>
              </a:tr>
              <a:tr h="7101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Unilever and Sundial brands case study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300" dirty="0"/>
                        <a:t>Constant adaptation and consideration of stakeholders is key to achieving sustainability and addressing emerging ethical issues.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582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1047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6F4B31-BB1D-48F3-A55A-A51424EC6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825625"/>
            <a:ext cx="11715750" cy="4805994"/>
          </a:xfrm>
        </p:spPr>
        <p:txBody>
          <a:bodyPr/>
          <a:lstStyle/>
          <a:p>
            <a:r>
              <a:rPr lang="en-US" sz="1600" dirty="0"/>
              <a:t>Bebbington, J. (2007) Accounting for Sustainable Development Performance. Elsevier.</a:t>
            </a:r>
          </a:p>
          <a:p>
            <a:r>
              <a:rPr lang="en-US" sz="1600" dirty="0" err="1"/>
              <a:t>Busco</a:t>
            </a:r>
            <a:r>
              <a:rPr lang="en-US" sz="1600" dirty="0"/>
              <a:t>, C., </a:t>
            </a:r>
            <a:r>
              <a:rPr lang="en-US" sz="1600" dirty="0" err="1"/>
              <a:t>Frigo</a:t>
            </a:r>
            <a:r>
              <a:rPr lang="en-US" sz="1600" dirty="0"/>
              <a:t>, M.L., </a:t>
            </a:r>
            <a:r>
              <a:rPr lang="en-US" sz="1600" dirty="0" err="1"/>
              <a:t>Quattrone</a:t>
            </a:r>
            <a:r>
              <a:rPr lang="en-US" sz="1600" dirty="0"/>
              <a:t>, P., and </a:t>
            </a:r>
            <a:r>
              <a:rPr lang="en-US" sz="1600" dirty="0" err="1"/>
              <a:t>Riccaboni</a:t>
            </a:r>
            <a:r>
              <a:rPr lang="en-US" sz="1600" dirty="0"/>
              <a:t>, A. (2013) Integrated reporting: Concepts and Cases that Redefine Corporate Accountability. Springer.</a:t>
            </a:r>
            <a:endParaRPr lang="en-GB" sz="1600" dirty="0"/>
          </a:p>
          <a:p>
            <a:r>
              <a:rPr lang="en-US" sz="1600" dirty="0"/>
              <a:t>Galbreath, J. (2006), “Corporate social responsibility strategy: strategic options, global considerations”, </a:t>
            </a:r>
            <a:r>
              <a:rPr lang="en-US" sz="1600" dirty="0" err="1"/>
              <a:t>CorporateGovernance</a:t>
            </a:r>
            <a:r>
              <a:rPr lang="en-US" sz="1600" dirty="0"/>
              <a:t>: </a:t>
            </a:r>
            <a:r>
              <a:rPr lang="en-US" sz="1600" dirty="0" err="1"/>
              <a:t>TheInternationalJournalofBusiness</a:t>
            </a:r>
            <a:r>
              <a:rPr lang="en-US" sz="1600" dirty="0"/>
              <a:t> in Society, Vol. 6 No. 2, pp. 175-187</a:t>
            </a:r>
          </a:p>
          <a:p>
            <a:r>
              <a:rPr lang="en-GB" sz="1600" dirty="0"/>
              <a:t>Hendry, J. (2013) Ethics and finance. Cambridge University Press.</a:t>
            </a:r>
          </a:p>
          <a:p>
            <a:r>
              <a:rPr lang="en-GB" sz="1600" dirty="0" err="1"/>
              <a:t>Nisen</a:t>
            </a:r>
            <a:r>
              <a:rPr lang="en-GB" sz="1600" dirty="0"/>
              <a:t>, M. (2013) How Nike solved its sweatshop problem. Business Insider. Available at: https://www.businessinsider.com/how-nike-solved-its-sweatshop-problem-2013-5?r=US&amp;IR=T [Accessed 10 March 2019].</a:t>
            </a:r>
          </a:p>
          <a:p>
            <a:r>
              <a:rPr lang="en-GB" sz="1600" dirty="0"/>
              <a:t>PWC (2019) Creating a sustainable business. Available at:  https://www.pwc.com/gx/en/issues/sustainability.html [Accessed 10 March 2019].</a:t>
            </a:r>
          </a:p>
          <a:p>
            <a:r>
              <a:rPr lang="en-US" sz="1600" dirty="0" err="1"/>
              <a:t>Raworth</a:t>
            </a:r>
            <a:r>
              <a:rPr lang="en-US" sz="1600" dirty="0"/>
              <a:t>, K. (2018) Doughnut Economics : Seven Ways to Think Like a 21st-Century Economist. London: Random House Business Books.</a:t>
            </a:r>
          </a:p>
          <a:p>
            <a:r>
              <a:rPr lang="en-US" sz="1600" dirty="0"/>
              <a:t>Thomas, M.P. and McElroy, M.W. (2016) The </a:t>
            </a:r>
            <a:r>
              <a:rPr lang="en-US" sz="1600" dirty="0" err="1"/>
              <a:t>MultiCapital</a:t>
            </a:r>
            <a:r>
              <a:rPr lang="en-US" sz="1600" dirty="0"/>
              <a:t> Scorecard: Rethinking Organizational Performance. Chelsea Green Publishing.</a:t>
            </a:r>
          </a:p>
          <a:p>
            <a:r>
              <a:rPr lang="en-GB" sz="1600" dirty="0"/>
              <a:t>Unilever plc (2017) </a:t>
            </a:r>
            <a:r>
              <a:rPr lang="en-US" sz="1600" dirty="0"/>
              <a:t>Unilever to acquire Sundial Brands.</a:t>
            </a:r>
            <a:r>
              <a:rPr lang="en-GB" sz="1600" dirty="0"/>
              <a:t> Available at: https://www.unilever.com/news/press-releases/2017/unilever-to-acquire-sundial-brands.html [Accessed 1 March 2021].</a:t>
            </a:r>
          </a:p>
          <a:p>
            <a:r>
              <a:rPr lang="en-US" sz="1600" dirty="0" err="1"/>
              <a:t>Walkiewicz</a:t>
            </a:r>
            <a:r>
              <a:rPr lang="en-US" sz="1600" dirty="0"/>
              <a:t>, J., Lay-Kumar, J. and Herzig, C. (2021) The integration of sustainability and externalities into the “corporate DNA”: a practice-oriented approach. Corporate Governance: The International Journal of Business in Society.</a:t>
            </a:r>
            <a:endParaRPr lang="en-GB" sz="1600" dirty="0"/>
          </a:p>
          <a:p>
            <a:endParaRPr lang="en-GB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BFCAA5-1730-4F13-808D-CE67245F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7499" y="356247"/>
            <a:ext cx="2823099" cy="1325563"/>
          </a:xfrm>
        </p:spPr>
        <p:txBody>
          <a:bodyPr/>
          <a:lstStyle/>
          <a:p>
            <a:r>
              <a:rPr lang="en-GB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32976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77982" y="2490642"/>
            <a:ext cx="5309755" cy="315162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b="1" dirty="0"/>
              <a:t>Discover (Lecture plan)</a:t>
            </a:r>
          </a:p>
          <a:p>
            <a:pPr>
              <a:lnSpc>
                <a:spcPct val="100000"/>
              </a:lnSpc>
            </a:pPr>
            <a:r>
              <a:rPr lang="en-GB" dirty="0"/>
              <a:t>Learning aims</a:t>
            </a:r>
          </a:p>
          <a:p>
            <a:pPr>
              <a:lnSpc>
                <a:spcPct val="100000"/>
              </a:lnSpc>
            </a:pPr>
            <a:r>
              <a:rPr lang="en-GB" dirty="0"/>
              <a:t>Sustainability and ethics: issues</a:t>
            </a:r>
          </a:p>
          <a:p>
            <a:pPr>
              <a:lnSpc>
                <a:spcPct val="100000"/>
              </a:lnSpc>
            </a:pPr>
            <a:r>
              <a:rPr lang="en-GB" dirty="0"/>
              <a:t>Accounting for wider stakeholders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Extended business model canvas</a:t>
            </a:r>
            <a:endParaRPr lang="en-GB" dirty="0"/>
          </a:p>
          <a:p>
            <a:pPr marL="0" indent="0">
              <a:lnSpc>
                <a:spcPct val="100000"/>
              </a:lnSpc>
              <a:buNone/>
            </a:pPr>
            <a:endParaRPr lang="en-GB" dirty="0"/>
          </a:p>
          <a:p>
            <a:pPr>
              <a:lnSpc>
                <a:spcPct val="100000"/>
              </a:lnSpc>
              <a:buNone/>
            </a:pPr>
            <a:endParaRPr lang="en-GB" dirty="0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3371851" y="503238"/>
            <a:ext cx="7106246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Sustainability &amp; decision-making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6071755" y="2490642"/>
            <a:ext cx="5316682" cy="303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rgbClr val="063532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6353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06353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6353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06353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GB" b="1" dirty="0"/>
              <a:t>Share &amp; apply (Seminar plan)</a:t>
            </a:r>
          </a:p>
          <a:p>
            <a:pPr>
              <a:lnSpc>
                <a:spcPct val="100000"/>
              </a:lnSpc>
            </a:pPr>
            <a:r>
              <a:rPr lang="en-GB" dirty="0"/>
              <a:t>Recap of lecture: key concepts</a:t>
            </a:r>
          </a:p>
          <a:p>
            <a:pPr>
              <a:lnSpc>
                <a:spcPct val="100000"/>
              </a:lnSpc>
            </a:pPr>
            <a:r>
              <a:rPr lang="en-GB" sz="2800" dirty="0"/>
              <a:t>Activity 1: </a:t>
            </a:r>
            <a:r>
              <a:rPr lang="en-US" sz="2800" dirty="0"/>
              <a:t>Bring me news</a:t>
            </a:r>
            <a:endParaRPr lang="en-GB" dirty="0"/>
          </a:p>
          <a:p>
            <a:pPr>
              <a:lnSpc>
                <a:spcPct val="100000"/>
              </a:lnSpc>
            </a:pPr>
            <a:r>
              <a:rPr lang="en-GB" dirty="0"/>
              <a:t>Activity 2: </a:t>
            </a:r>
            <a:r>
              <a:rPr lang="en-GB" sz="2800" dirty="0"/>
              <a:t>Case study -Unilever and Sundial brands</a:t>
            </a:r>
          </a:p>
          <a:p>
            <a:pPr>
              <a:lnSpc>
                <a:spcPct val="100000"/>
              </a:lnSpc>
            </a:pPr>
            <a:r>
              <a:rPr lang="en-GB" dirty="0"/>
              <a:t>Summary &amp; link to assessment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dirty="0"/>
          </a:p>
          <a:p>
            <a:pPr>
              <a:lnSpc>
                <a:spcPct val="100000"/>
              </a:lnSpc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76"/>
          <a:stretch/>
        </p:blipFill>
        <p:spPr>
          <a:xfrm>
            <a:off x="10258431" y="352037"/>
            <a:ext cx="1774249" cy="177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0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292" y="1870013"/>
            <a:ext cx="10507917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GB" sz="3200" dirty="0"/>
              <a:t>Identify sustainability and ethics issues in strategic decision-making (beyond financial capital);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Apply sustainability and ethics issues and strategic methods to ‘real’ industries and organisations; and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Identify strategic measurements in accounting for wider stakeholders.</a:t>
            </a:r>
          </a:p>
          <a:p>
            <a:endParaRPr lang="en-GB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44152" y="365125"/>
            <a:ext cx="7709647" cy="1325563"/>
          </a:xfrm>
        </p:spPr>
        <p:txBody>
          <a:bodyPr/>
          <a:lstStyle/>
          <a:p>
            <a:r>
              <a:rPr lang="en-GB" dirty="0"/>
              <a:t>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08362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379934" y="1045142"/>
            <a:ext cx="334445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>
                <a:solidFill>
                  <a:srgbClr val="FF0000"/>
                </a:solidFill>
              </a:rPr>
              <a:t>INTERNATIONAL CORPORATE FINANCE</a:t>
            </a:r>
          </a:p>
          <a:p>
            <a:pPr algn="ctr"/>
            <a:r>
              <a:rPr lang="en-GB" sz="1350" b="1" dirty="0"/>
              <a:t>Equity        Debt        Credit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186" y="2155556"/>
            <a:ext cx="1085942" cy="110669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>
            <a:off x="5234837" y="1529889"/>
            <a:ext cx="539743" cy="6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314321" y="1529889"/>
            <a:ext cx="558990" cy="6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04535" y="1501706"/>
            <a:ext cx="15998" cy="625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268542" y="3750764"/>
            <a:ext cx="346523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>
                <a:solidFill>
                  <a:srgbClr val="FF0000"/>
                </a:solidFill>
              </a:rPr>
              <a:t>STRATEGIC INVESTMENT APPRAISAL</a:t>
            </a:r>
            <a:endParaRPr lang="en-GB" sz="1350" b="1" cap="small" dirty="0">
              <a:solidFill>
                <a:srgbClr val="FF0000"/>
              </a:solidFill>
            </a:endParaRPr>
          </a:p>
          <a:p>
            <a:pPr algn="ctr"/>
            <a:r>
              <a:rPr lang="en-GB" sz="1350" b="1" cap="small" dirty="0"/>
              <a:t>B</a:t>
            </a:r>
            <a:r>
              <a:rPr lang="en-GB" sz="1350" b="1" dirty="0"/>
              <a:t>usiness Units</a:t>
            </a:r>
            <a:r>
              <a:rPr lang="en-GB" sz="1350" b="1" cap="small" dirty="0"/>
              <a:t>, P</a:t>
            </a:r>
            <a:r>
              <a:rPr lang="en-GB" sz="1350" b="1" dirty="0"/>
              <a:t>rojects</a:t>
            </a:r>
            <a:r>
              <a:rPr lang="en-GB" sz="1350" b="1" cap="small" dirty="0"/>
              <a:t> &amp; A</a:t>
            </a:r>
            <a:r>
              <a:rPr lang="en-GB" sz="1350" b="1" dirty="0"/>
              <a:t>ctivities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4736926" y="3064963"/>
            <a:ext cx="835232" cy="723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447399" y="3064962"/>
            <a:ext cx="795308" cy="682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6" idx="0"/>
          </p:cNvCxnSpPr>
          <p:nvPr/>
        </p:nvCxnSpPr>
        <p:spPr>
          <a:xfrm>
            <a:off x="6001161" y="3163606"/>
            <a:ext cx="1" cy="58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131502" y="2266430"/>
            <a:ext cx="1644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FINANCIAL      CAPITAL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51127" y="5272678"/>
            <a:ext cx="387054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Scorecards, Key performance indicators &amp; Budgets</a:t>
            </a:r>
          </a:p>
          <a:p>
            <a:pPr algn="ctr"/>
            <a:r>
              <a:rPr lang="en-GB" sz="1350" b="1" dirty="0">
                <a:solidFill>
                  <a:srgbClr val="FF0000"/>
                </a:solidFill>
              </a:rPr>
              <a:t>FINANCIAL PERFORMANCE MANAGEMENT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4849661" y="4276857"/>
            <a:ext cx="836112" cy="995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391033" y="4243040"/>
            <a:ext cx="784448" cy="1029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5986399" y="4254299"/>
            <a:ext cx="14762" cy="1037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4196" y="4013029"/>
            <a:ext cx="879171" cy="879171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2134644" y="3985628"/>
            <a:ext cx="1803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MANUFACTURED CAPITAL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201" y="2792527"/>
            <a:ext cx="1196236" cy="89717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890388" y="2604632"/>
            <a:ext cx="26821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/>
              <a:t>HUMAN/INTELLECTUAL </a:t>
            </a:r>
            <a:r>
              <a:rPr lang="en-GB" sz="1200" dirty="0"/>
              <a:t>CAPITAL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3653438" y="4013028"/>
            <a:ext cx="919075" cy="2638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731713" y="3374981"/>
            <a:ext cx="817323" cy="413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677" y="2797758"/>
            <a:ext cx="936436" cy="92863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7441674" y="2595238"/>
            <a:ext cx="26689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SOCIAL/RELATIONSHIP CAPITAL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677" y="4179143"/>
            <a:ext cx="979007" cy="758610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7733779" y="4013030"/>
            <a:ext cx="25647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NATURAL/ENVIRONMENTAL CAPITAL</a:t>
            </a:r>
          </a:p>
        </p:txBody>
      </p:sp>
      <p:cxnSp>
        <p:nvCxnSpPr>
          <p:cNvPr id="54" name="Straight Arrow Connector 53"/>
          <p:cNvCxnSpPr/>
          <p:nvPr/>
        </p:nvCxnSpPr>
        <p:spPr>
          <a:xfrm flipH="1">
            <a:off x="7441673" y="3318615"/>
            <a:ext cx="752436" cy="43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7415048" y="4088966"/>
            <a:ext cx="764971" cy="30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467634" y="5789363"/>
            <a:ext cx="271501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350" dirty="0"/>
              <a:t>GLOBAL FINANCIAL MANAGEMENT</a:t>
            </a:r>
          </a:p>
        </p:txBody>
      </p:sp>
      <p:pic>
        <p:nvPicPr>
          <p:cNvPr id="61" name="Picture 60">
            <a:hlinkClick r:id="rId7"/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17" y="44625"/>
            <a:ext cx="2054927" cy="91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3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FDFF3C-C534-450F-BAA1-03405CFEC0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471963"/>
              </p:ext>
            </p:extLst>
          </p:nvPr>
        </p:nvGraphicFramePr>
        <p:xfrm>
          <a:off x="-1051445" y="7364346"/>
          <a:ext cx="10842775" cy="398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293">
                  <a:extLst>
                    <a:ext uri="{9D8B030D-6E8A-4147-A177-3AD203B41FA5}">
                      <a16:colId xmlns:a16="http://schemas.microsoft.com/office/drawing/2014/main" val="643632288"/>
                    </a:ext>
                  </a:extLst>
                </a:gridCol>
                <a:gridCol w="4034066">
                  <a:extLst>
                    <a:ext uri="{9D8B030D-6E8A-4147-A177-3AD203B41FA5}">
                      <a16:colId xmlns:a16="http://schemas.microsoft.com/office/drawing/2014/main" val="2864123082"/>
                    </a:ext>
                  </a:extLst>
                </a:gridCol>
                <a:gridCol w="3393416">
                  <a:extLst>
                    <a:ext uri="{9D8B030D-6E8A-4147-A177-3AD203B41FA5}">
                      <a16:colId xmlns:a16="http://schemas.microsoft.com/office/drawing/2014/main" val="2371338085"/>
                    </a:ext>
                  </a:extLst>
                </a:gridCol>
              </a:tblGrid>
              <a:tr h="660561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General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dirty="0"/>
                        <a:t>Financial reporting and corporate governance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Sustainability issues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732536"/>
                  </a:ext>
                </a:extLst>
              </a:tr>
              <a:tr h="312076">
                <a:tc>
                  <a:txBody>
                    <a:bodyPr/>
                    <a:lstStyle/>
                    <a:p>
                      <a:r>
                        <a:rPr lang="en-GB" sz="2300" dirty="0"/>
                        <a:t>Default and bankruptcy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Earnings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Accountability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955"/>
                  </a:ext>
                </a:extLst>
              </a:tr>
              <a:tr h="490702">
                <a:tc>
                  <a:txBody>
                    <a:bodyPr/>
                    <a:lstStyle/>
                    <a:p>
                      <a:r>
                        <a:rPr lang="en-GB" sz="2300" dirty="0"/>
                        <a:t>Market manipulation and insider trading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Tax avoidance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Environmental issues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06673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r>
                        <a:rPr lang="en-GB" sz="2300" dirty="0"/>
                        <a:t>Renumeration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Agency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Social and political issues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69773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r>
                        <a:rPr lang="en-GB" sz="2300" dirty="0"/>
                        <a:t>Fraud and corruption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Executive remuneration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Globalisation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299241"/>
                  </a:ext>
                </a:extLst>
              </a:tr>
              <a:tr h="490702">
                <a:tc>
                  <a:txBody>
                    <a:bodyPr/>
                    <a:lstStyle/>
                    <a:p>
                      <a:r>
                        <a:rPr lang="en-GB" sz="2300" dirty="0"/>
                        <a:t>Negligence, recklessness and poor judgement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Passive regulators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Raw materials and natural resources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962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19500" y="128578"/>
            <a:ext cx="8210550" cy="1262063"/>
          </a:xfrm>
        </p:spPr>
        <p:txBody>
          <a:bodyPr/>
          <a:lstStyle/>
          <a:p>
            <a:r>
              <a:rPr lang="en-GB" sz="4000" dirty="0"/>
              <a:t>Sustainability and ethics: issues (1/2)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9255E-1E79-4C98-802E-D128E2983B7D}"/>
              </a:ext>
            </a:extLst>
          </p:cNvPr>
          <p:cNvSpPr txBox="1"/>
          <p:nvPr/>
        </p:nvSpPr>
        <p:spPr>
          <a:xfrm>
            <a:off x="5770712" y="6417564"/>
            <a:ext cx="636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Doughnut of Social and Planetary Boundaries, Raworth (2017)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B73BD6-3FA8-4FFB-82AD-9F7670348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1" t="12246" r="3776" b="6674"/>
          <a:stretch/>
        </p:blipFill>
        <p:spPr>
          <a:xfrm>
            <a:off x="5357814" y="963426"/>
            <a:ext cx="6824662" cy="55112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AC358C1-3179-4D2A-8B0F-24A5761DE47F}"/>
              </a:ext>
            </a:extLst>
          </p:cNvPr>
          <p:cNvSpPr txBox="1"/>
          <p:nvPr/>
        </p:nvSpPr>
        <p:spPr>
          <a:xfrm>
            <a:off x="585787" y="2458112"/>
            <a:ext cx="465772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The realization of the Sustainable development goals (UN SDGs, 2015) should lead to the creation of a “safe and just space for humanity” (Raworth, 2017)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55052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FDFF3C-C534-450F-BAA1-03405CFEC0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0746" y="1831326"/>
          <a:ext cx="10773054" cy="459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3332">
                  <a:extLst>
                    <a:ext uri="{9D8B030D-6E8A-4147-A177-3AD203B41FA5}">
                      <a16:colId xmlns:a16="http://schemas.microsoft.com/office/drawing/2014/main" val="643632288"/>
                    </a:ext>
                  </a:extLst>
                </a:gridCol>
                <a:gridCol w="4008126">
                  <a:extLst>
                    <a:ext uri="{9D8B030D-6E8A-4147-A177-3AD203B41FA5}">
                      <a16:colId xmlns:a16="http://schemas.microsoft.com/office/drawing/2014/main" val="2864123082"/>
                    </a:ext>
                  </a:extLst>
                </a:gridCol>
                <a:gridCol w="3371596">
                  <a:extLst>
                    <a:ext uri="{9D8B030D-6E8A-4147-A177-3AD203B41FA5}">
                      <a16:colId xmlns:a16="http://schemas.microsoft.com/office/drawing/2014/main" val="2371338085"/>
                    </a:ext>
                  </a:extLst>
                </a:gridCol>
              </a:tblGrid>
              <a:tr h="1065155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General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dirty="0"/>
                        <a:t>Financial reporting and corporate governance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Sustainability issues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732536"/>
                  </a:ext>
                </a:extLst>
              </a:tr>
              <a:tr h="504000">
                <a:tc>
                  <a:txBody>
                    <a:bodyPr/>
                    <a:lstStyle/>
                    <a:p>
                      <a:r>
                        <a:rPr lang="en-GB" sz="2300" dirty="0"/>
                        <a:t>Default and bankruptcy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Earnings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Accountability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955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sz="2300" dirty="0"/>
                        <a:t>Market manipulation and insider trading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Tax avoidance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Environmental issues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0667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sz="2300" dirty="0"/>
                        <a:t>Renumeration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Agency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Social and political issues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6977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sz="2300" dirty="0"/>
                        <a:t>Fraud and corruption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Executive remuneration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Globalisation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29924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r>
                        <a:rPr lang="en-GB" sz="2300" dirty="0"/>
                        <a:t>Negligence, recklessness and poor judgement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Passive regulators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Raw materials and natural resources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962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19499" y="365125"/>
            <a:ext cx="9467851" cy="1325563"/>
          </a:xfrm>
        </p:spPr>
        <p:txBody>
          <a:bodyPr/>
          <a:lstStyle/>
          <a:p>
            <a:r>
              <a:rPr lang="en-GB" dirty="0"/>
              <a:t>Sustainability and ethics: issues (2/2)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9255E-1E79-4C98-802E-D128E2983B7D}"/>
              </a:ext>
            </a:extLst>
          </p:cNvPr>
          <p:cNvSpPr txBox="1"/>
          <p:nvPr/>
        </p:nvSpPr>
        <p:spPr>
          <a:xfrm>
            <a:off x="6485088" y="6427086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Hendry (2013)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057CB3-8C56-4ABD-89FB-32D09C009E8C}"/>
              </a:ext>
            </a:extLst>
          </p:cNvPr>
          <p:cNvSpPr txBox="1"/>
          <p:nvPr/>
        </p:nvSpPr>
        <p:spPr>
          <a:xfrm>
            <a:off x="9791330" y="6433142"/>
            <a:ext cx="1562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>
                <a:solidFill>
                  <a:schemeClr val="accent4">
                    <a:lumMod val="75000"/>
                  </a:schemeClr>
                </a:solidFill>
              </a:rPr>
              <a:t>PWC (2019)</a:t>
            </a:r>
          </a:p>
        </p:txBody>
      </p:sp>
    </p:spTree>
    <p:extLst>
      <p:ext uri="{BB962C8B-B14F-4D97-AF65-F5344CB8AC3E}">
        <p14:creationId xmlns:p14="http://schemas.microsoft.com/office/powerpoint/2010/main" val="550561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578" y="1739896"/>
            <a:ext cx="10515600" cy="500380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GB" sz="4000" dirty="0"/>
              <a:t>Two major forms of measurement: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4000" dirty="0"/>
              <a:t>1. </a:t>
            </a:r>
            <a:r>
              <a:rPr lang="en-GB" sz="3200" dirty="0"/>
              <a:t>High level </a:t>
            </a:r>
            <a:r>
              <a:rPr lang="en-GB" sz="3200" b="1" dirty="0"/>
              <a:t>qualitative</a:t>
            </a:r>
            <a:r>
              <a:rPr lang="en-GB" sz="3200" dirty="0"/>
              <a:t> summaries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The Global Impact Investing Network (GIIN)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Annual report analysis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3200" dirty="0"/>
              <a:t>2. </a:t>
            </a:r>
            <a:r>
              <a:rPr lang="en-GB" sz="3200" b="1" dirty="0"/>
              <a:t>Quantitative</a:t>
            </a:r>
            <a:r>
              <a:rPr lang="en-GB" sz="3200" dirty="0"/>
              <a:t> ESG-related metrics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GIIN</a:t>
            </a:r>
          </a:p>
          <a:p>
            <a:pPr lvl="1">
              <a:lnSpc>
                <a:spcPct val="100000"/>
              </a:lnSpc>
            </a:pPr>
            <a:r>
              <a:rPr lang="en-GB" sz="2800" dirty="0"/>
              <a:t>The </a:t>
            </a:r>
            <a:r>
              <a:rPr lang="en-GB" sz="2800" dirty="0" err="1"/>
              <a:t>MultiCapital</a:t>
            </a:r>
            <a:r>
              <a:rPr lang="en-GB" sz="2800" dirty="0"/>
              <a:t> scorecard </a:t>
            </a:r>
            <a:r>
              <a:rPr lang="en-GB" sz="2000" dirty="0"/>
              <a:t>(Thomas &amp; McElroy, 2016)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n-GB" sz="2800" dirty="0"/>
              <a:t>Sustainability Assessment Model </a:t>
            </a:r>
            <a:r>
              <a:rPr lang="en-GB" sz="2000" dirty="0"/>
              <a:t>(Bebbington, 2007)</a:t>
            </a:r>
            <a:endParaRPr lang="en-GB" sz="2800" dirty="0"/>
          </a:p>
          <a:p>
            <a:pPr lvl="1">
              <a:lnSpc>
                <a:spcPct val="100000"/>
              </a:lnSpc>
            </a:pPr>
            <a:r>
              <a:rPr lang="en-GB" sz="2800" dirty="0"/>
              <a:t>The </a:t>
            </a:r>
            <a:r>
              <a:rPr lang="en-GB" sz="2800" dirty="0" err="1"/>
              <a:t>eBMC</a:t>
            </a:r>
            <a:r>
              <a:rPr lang="en-GB" sz="2800" dirty="0"/>
              <a:t> analysis grid </a:t>
            </a:r>
            <a:r>
              <a:rPr lang="en-US" sz="2000" dirty="0"/>
              <a:t>(</a:t>
            </a:r>
            <a:r>
              <a:rPr lang="en-GB" sz="2000" dirty="0" err="1">
                <a:effectLst/>
              </a:rPr>
              <a:t>Walkiewicz</a:t>
            </a:r>
            <a:r>
              <a:rPr lang="en-GB" sz="2000" dirty="0">
                <a:effectLst/>
              </a:rPr>
              <a:t> et al., </a:t>
            </a:r>
            <a:r>
              <a:rPr lang="en-US" sz="2000" dirty="0"/>
              <a:t>2021)</a:t>
            </a:r>
            <a:endParaRPr lang="en-GB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693111" y="365125"/>
            <a:ext cx="7820486" cy="1325563"/>
          </a:xfrm>
        </p:spPr>
        <p:txBody>
          <a:bodyPr/>
          <a:lstStyle/>
          <a:p>
            <a:r>
              <a:rPr lang="en-GB" dirty="0"/>
              <a:t>Accounting for wider stakeholders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51859-4E12-4F45-A646-47EC1B2535B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3" t="15850" r="7493" b="14886"/>
          <a:stretch/>
        </p:blipFill>
        <p:spPr>
          <a:xfrm>
            <a:off x="7722915" y="3615000"/>
            <a:ext cx="4458620" cy="2685788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983528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078F369-FD4B-4480-80CD-F4A3F0D3CE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0" y="937954"/>
            <a:ext cx="5707117" cy="6037725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06A6755-FC74-4CBB-A108-4FE014410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05"/>
            <a:ext cx="10970172" cy="1325563"/>
          </a:xfrm>
        </p:spPr>
        <p:txBody>
          <a:bodyPr/>
          <a:lstStyle/>
          <a:p>
            <a:pPr algn="r"/>
            <a:r>
              <a:rPr lang="en-GB" dirty="0"/>
              <a:t>Example of a </a:t>
            </a:r>
            <a:r>
              <a:rPr lang="en-GB" dirty="0" err="1"/>
              <a:t>MultiCapital</a:t>
            </a:r>
            <a:r>
              <a:rPr lang="en-GB" dirty="0"/>
              <a:t> Scorecard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90FC0-A214-4ED5-9B25-C42D2BB8B9EA}"/>
              </a:ext>
            </a:extLst>
          </p:cNvPr>
          <p:cNvSpPr txBox="1"/>
          <p:nvPr/>
        </p:nvSpPr>
        <p:spPr>
          <a:xfrm>
            <a:off x="9427779" y="1375368"/>
            <a:ext cx="2764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Thomas &amp; McElroy, 2016, p.104</a:t>
            </a:r>
          </a:p>
        </p:txBody>
      </p:sp>
    </p:spTree>
    <p:extLst>
      <p:ext uri="{BB962C8B-B14F-4D97-AF65-F5344CB8AC3E}">
        <p14:creationId xmlns:p14="http://schemas.microsoft.com/office/powerpoint/2010/main" val="155127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FFDFF3C-C534-450F-BAA1-03405CFEC05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1051445" y="7364346"/>
          <a:ext cx="10842775" cy="3985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5293">
                  <a:extLst>
                    <a:ext uri="{9D8B030D-6E8A-4147-A177-3AD203B41FA5}">
                      <a16:colId xmlns:a16="http://schemas.microsoft.com/office/drawing/2014/main" val="643632288"/>
                    </a:ext>
                  </a:extLst>
                </a:gridCol>
                <a:gridCol w="4034066">
                  <a:extLst>
                    <a:ext uri="{9D8B030D-6E8A-4147-A177-3AD203B41FA5}">
                      <a16:colId xmlns:a16="http://schemas.microsoft.com/office/drawing/2014/main" val="2864123082"/>
                    </a:ext>
                  </a:extLst>
                </a:gridCol>
                <a:gridCol w="3393416">
                  <a:extLst>
                    <a:ext uri="{9D8B030D-6E8A-4147-A177-3AD203B41FA5}">
                      <a16:colId xmlns:a16="http://schemas.microsoft.com/office/drawing/2014/main" val="2371338085"/>
                    </a:ext>
                  </a:extLst>
                </a:gridCol>
              </a:tblGrid>
              <a:tr h="660561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General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000" dirty="0"/>
                        <a:t>Financial reporting and corporate governance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Sustainability issues</a:t>
                      </a:r>
                    </a:p>
                  </a:txBody>
                  <a:tcPr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732536"/>
                  </a:ext>
                </a:extLst>
              </a:tr>
              <a:tr h="312076">
                <a:tc>
                  <a:txBody>
                    <a:bodyPr/>
                    <a:lstStyle/>
                    <a:p>
                      <a:r>
                        <a:rPr lang="en-GB" sz="2300" dirty="0"/>
                        <a:t>Default and bankruptcy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Earnings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Accountability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34955"/>
                  </a:ext>
                </a:extLst>
              </a:tr>
              <a:tr h="490702">
                <a:tc>
                  <a:txBody>
                    <a:bodyPr/>
                    <a:lstStyle/>
                    <a:p>
                      <a:r>
                        <a:rPr lang="en-GB" sz="2300" dirty="0"/>
                        <a:t>Market manipulation and insider trading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Tax avoidance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Environmental issues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9106673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r>
                        <a:rPr lang="en-GB" sz="2300" dirty="0"/>
                        <a:t>Renumeration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Agency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Social and political issues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69773"/>
                  </a:ext>
                </a:extLst>
              </a:tr>
              <a:tr h="445823">
                <a:tc>
                  <a:txBody>
                    <a:bodyPr/>
                    <a:lstStyle/>
                    <a:p>
                      <a:r>
                        <a:rPr lang="en-GB" sz="2300" dirty="0"/>
                        <a:t>Fraud and corruption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Executive remuneration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Globalisation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9299241"/>
                  </a:ext>
                </a:extLst>
              </a:tr>
              <a:tr h="490702">
                <a:tc>
                  <a:txBody>
                    <a:bodyPr/>
                    <a:lstStyle/>
                    <a:p>
                      <a:r>
                        <a:rPr lang="en-GB" sz="2300" dirty="0"/>
                        <a:t>Negligence, recklessness and poor judgement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Passive regulators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300" dirty="0"/>
                        <a:t>Raw materials and natural resources</a:t>
                      </a:r>
                    </a:p>
                  </a:txBody>
                  <a:tcPr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996296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24250" y="136518"/>
            <a:ext cx="8782050" cy="1325563"/>
          </a:xfrm>
        </p:spPr>
        <p:txBody>
          <a:bodyPr/>
          <a:lstStyle/>
          <a:p>
            <a:r>
              <a:rPr lang="en-GB" sz="4000" dirty="0"/>
              <a:t>Extended business model canvas (</a:t>
            </a:r>
            <a:r>
              <a:rPr lang="en-GB" sz="4000" dirty="0" err="1"/>
              <a:t>eBMC</a:t>
            </a:r>
            <a:r>
              <a:rPr lang="en-GB" sz="4000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59255E-1E79-4C98-802E-D128E2983B7D}"/>
              </a:ext>
            </a:extLst>
          </p:cNvPr>
          <p:cNvSpPr txBox="1"/>
          <p:nvPr/>
        </p:nvSpPr>
        <p:spPr>
          <a:xfrm>
            <a:off x="5770712" y="6388988"/>
            <a:ext cx="6364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The e</a:t>
            </a:r>
            <a:r>
              <a:rPr lang="en-US" sz="1800" dirty="0"/>
              <a:t>xtended business model canvas </a:t>
            </a:r>
            <a:r>
              <a:rPr lang="en-US" dirty="0"/>
              <a:t>(</a:t>
            </a:r>
            <a:r>
              <a:rPr lang="en-GB" dirty="0" err="1">
                <a:effectLst/>
              </a:rPr>
              <a:t>Walkiewicz</a:t>
            </a:r>
            <a:r>
              <a:rPr lang="en-GB" dirty="0">
                <a:effectLst/>
              </a:rPr>
              <a:t> et al., </a:t>
            </a:r>
            <a:r>
              <a:rPr lang="en-US" dirty="0"/>
              <a:t>2021)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C358C1-3179-4D2A-8B0F-24A5761DE47F}"/>
              </a:ext>
            </a:extLst>
          </p:cNvPr>
          <p:cNvSpPr txBox="1"/>
          <p:nvPr/>
        </p:nvSpPr>
        <p:spPr>
          <a:xfrm>
            <a:off x="285742" y="1938996"/>
            <a:ext cx="554831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CSR should be a part of the core business model and permeate into strategic decision making (Galbreath, 2006)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Adding non-financial dimensions to a traditional BMC ensures it will be a sustainable BMC, integrating sustainability and externalities into the corporate DNA (</a:t>
            </a:r>
            <a:r>
              <a:rPr lang="en-GB" sz="2800" dirty="0" err="1">
                <a:effectLst/>
              </a:rPr>
              <a:t>Walkiewicz</a:t>
            </a:r>
            <a:r>
              <a:rPr lang="en-GB" sz="2800" dirty="0">
                <a:effectLst/>
              </a:rPr>
              <a:t> et al., </a:t>
            </a:r>
            <a:r>
              <a:rPr lang="en-US" sz="2800" dirty="0"/>
              <a:t>2021)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11FB49-A6FA-462F-84CA-574EE45C0F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76" t="13393" r="10919" b="3928"/>
          <a:stretch/>
        </p:blipFill>
        <p:spPr>
          <a:xfrm>
            <a:off x="5657274" y="1243013"/>
            <a:ext cx="6449005" cy="522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4943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y of Roehampt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ehampton-Powerpoint-Template-2017-Brand [Read-Only] [Compatibility Mode]" id="{58408D96-AC99-482F-BB7D-2C0B830DFCC6}" vid="{11AE656D-2368-400A-A550-BF0765FD75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8A673D2473E2439BE64E26C794AC56" ma:contentTypeVersion="1" ma:contentTypeDescription="Create a new document." ma:contentTypeScope="" ma:versionID="2499bf996f7f8fb20f5f7472d4c4be53">
  <xsd:schema xmlns:xsd="http://www.w3.org/2001/XMLSchema" xmlns:xs="http://www.w3.org/2001/XMLSchema" xmlns:p="http://schemas.microsoft.com/office/2006/metadata/properties" xmlns:ns1="http://schemas.microsoft.com/sharepoint/v3" xmlns:ns2="93fef078-daf5-4ef7-8fde-c2fad20c0449" targetNamespace="http://schemas.microsoft.com/office/2006/metadata/properties" ma:root="true" ma:fieldsID="a80321079ca9816655e11641657b2392" ns1:_="" ns2:_="">
    <xsd:import namespace="http://schemas.microsoft.com/sharepoint/v3"/>
    <xsd:import namespace="93fef078-daf5-4ef7-8fde-c2fad20c0449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11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12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fef078-daf5-4ef7-8fde-c2fad20c0449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F0FF4E3E-C1B4-4C97-B492-9DE287D30438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9CD77F1A-052D-4081-9D04-9ED1CC152D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93fef078-daf5-4ef7-8fde-c2fad20c04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013D9C8-7E82-4A6A-B137-CBC8B3DD2197}">
  <ds:schemaRefs>
    <ds:schemaRef ds:uri="http://www.w3.org/XML/1998/namespace"/>
    <ds:schemaRef ds:uri="http://purl.org/dc/dcmitype/"/>
    <ds:schemaRef ds:uri="93fef078-daf5-4ef7-8fde-c2fad20c0449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Roehampton-Powerpoint-Template-2017-Brand</Template>
  <TotalTime>1309</TotalTime>
  <Words>942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University of Roehampton</vt:lpstr>
      <vt:lpstr>Sustainability and Ethics in Strategic Decision-Making</vt:lpstr>
      <vt:lpstr>Sustainability &amp; decision-making</vt:lpstr>
      <vt:lpstr>Learning objectives</vt:lpstr>
      <vt:lpstr>PowerPoint Presentation</vt:lpstr>
      <vt:lpstr>Sustainability and ethics: issues (1/2)</vt:lpstr>
      <vt:lpstr>Sustainability and ethics: issues (2/2)</vt:lpstr>
      <vt:lpstr>Accounting for wider stakeholders</vt:lpstr>
      <vt:lpstr>Example of a MultiCapital Scorecard</vt:lpstr>
      <vt:lpstr>Extended business model canvas (eBMC)</vt:lpstr>
      <vt:lpstr>Summary</vt:lpstr>
      <vt:lpstr>References</vt:lpstr>
    </vt:vector>
  </TitlesOfParts>
  <Company>University Of Roehampton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Harris</dc:creator>
  <cp:lastModifiedBy>Dumebi Konwea</cp:lastModifiedBy>
  <cp:revision>43</cp:revision>
  <cp:lastPrinted>2021-03-02T11:23:08Z</cp:lastPrinted>
  <dcterms:created xsi:type="dcterms:W3CDTF">2017-09-14T11:53:26Z</dcterms:created>
  <dcterms:modified xsi:type="dcterms:W3CDTF">2025-07-08T12:16:25Z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">
    <vt:lpwstr>EX52UCZS3WNW-50-7</vt:lpwstr>
  </property>
  <property fmtid="{D5CDD505-2E9C-101B-9397-08002B2CF9AE}" pid="3" name="_dlc_DocIdItemGuid">
    <vt:lpwstr>9921b913-4ad3-4564-a374-b22e9e4eb2ae</vt:lpwstr>
  </property>
  <property fmtid="{D5CDD505-2E9C-101B-9397-08002B2CF9AE}" pid="4" name="_dlc_DocIdUrl">
    <vt:lpwstr>https://portal.roehampton.ac.uk/information/_layouts/15/DocIdRedir.aspx?ID=EX52UCZS3WNW-50-7, EX52UCZS3WNW-50-7</vt:lpwstr>
  </property>
  <property fmtid="{D5CDD505-2E9C-101B-9397-08002B2CF9AE}" pid="5" name="PublishingExpirationDate">
    <vt:lpwstr/>
  </property>
  <property fmtid="{D5CDD505-2E9C-101B-9397-08002B2CF9AE}" pid="6" name="PublishingStartDate">
    <vt:lpwstr/>
  </property>
</Properties>
</file>