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359" r:id="rId2"/>
    <p:sldId id="360" r:id="rId3"/>
    <p:sldId id="340" r:id="rId4"/>
    <p:sldId id="348" r:id="rId5"/>
    <p:sldId id="349" r:id="rId6"/>
    <p:sldId id="341" r:id="rId7"/>
    <p:sldId id="356" r:id="rId8"/>
    <p:sldId id="363" r:id="rId9"/>
    <p:sldId id="284" r:id="rId10"/>
    <p:sldId id="362" r:id="rId11"/>
    <p:sldId id="364" r:id="rId12"/>
    <p:sldId id="361" r:id="rId13"/>
    <p:sldId id="278" r:id="rId14"/>
    <p:sldId id="358" r:id="rId15"/>
    <p:sldId id="279" r:id="rId16"/>
    <p:sldId id="281" r:id="rId17"/>
    <p:sldId id="353" r:id="rId18"/>
    <p:sldId id="350" r:id="rId19"/>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7" d="100"/>
          <a:sy n="77" d="100"/>
        </p:scale>
        <p:origin x="268" y="56"/>
      </p:cViewPr>
      <p:guideLst/>
    </p:cSldViewPr>
  </p:slideViewPr>
  <p:notesTextViewPr>
    <p:cViewPr>
      <p:scale>
        <a:sx n="1" d="1"/>
        <a:sy n="1" d="1"/>
      </p:scale>
      <p:origin x="0" y="0"/>
    </p:cViewPr>
  </p:notesTextViewPr>
  <p:sorterViewPr>
    <p:cViewPr varScale="1">
      <p:scale>
        <a:sx n="100" d="100"/>
        <a:sy n="100" d="100"/>
      </p:scale>
      <p:origin x="0" y="-130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46BC08-5960-4350-A8CE-1CC4C1278527}"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GB"/>
        </a:p>
      </dgm:t>
    </dgm:pt>
    <dgm:pt modelId="{A1568120-AFD9-4A90-B498-6CE459F33E0E}">
      <dgm:prSet phldrT="[Text]"/>
      <dgm:spPr/>
      <dgm:t>
        <a:bodyPr/>
        <a:lstStyle/>
        <a:p>
          <a:r>
            <a:rPr lang="en-GB" dirty="0"/>
            <a:t>SIA context</a:t>
          </a:r>
        </a:p>
      </dgm:t>
    </dgm:pt>
    <dgm:pt modelId="{CADD875A-03A4-41AC-A3C4-87AB8F579830}" type="parTrans" cxnId="{6D9176B7-89D1-4CF2-A84C-CDADE67261A6}">
      <dgm:prSet/>
      <dgm:spPr/>
      <dgm:t>
        <a:bodyPr/>
        <a:lstStyle/>
        <a:p>
          <a:endParaRPr lang="en-GB"/>
        </a:p>
      </dgm:t>
    </dgm:pt>
    <dgm:pt modelId="{BFDA8E2E-F61F-4FE9-89F8-0915E773C56F}" type="sibTrans" cxnId="{6D9176B7-89D1-4CF2-A84C-CDADE67261A6}">
      <dgm:prSet/>
      <dgm:spPr/>
      <dgm:t>
        <a:bodyPr/>
        <a:lstStyle/>
        <a:p>
          <a:endParaRPr lang="en-GB"/>
        </a:p>
      </dgm:t>
    </dgm:pt>
    <dgm:pt modelId="{1346C154-F3C2-47EE-88EE-3502688CBBE9}">
      <dgm:prSet phldrT="[Text]"/>
      <dgm:spPr/>
      <dgm:t>
        <a:bodyPr/>
        <a:lstStyle/>
        <a:p>
          <a:r>
            <a:rPr lang="en-GB" dirty="0"/>
            <a:t>Business Model</a:t>
          </a:r>
        </a:p>
      </dgm:t>
    </dgm:pt>
    <dgm:pt modelId="{83C7C1C6-B4A7-4C11-8436-0069662C1E03}" type="parTrans" cxnId="{A809E4BB-2A3A-43A5-B626-89CA909DC92A}">
      <dgm:prSet/>
      <dgm:spPr/>
      <dgm:t>
        <a:bodyPr/>
        <a:lstStyle/>
        <a:p>
          <a:endParaRPr lang="en-GB"/>
        </a:p>
      </dgm:t>
    </dgm:pt>
    <dgm:pt modelId="{2F183A43-8064-4D8F-8A87-A49CE0B26571}" type="sibTrans" cxnId="{A809E4BB-2A3A-43A5-B626-89CA909DC92A}">
      <dgm:prSet/>
      <dgm:spPr/>
      <dgm:t>
        <a:bodyPr/>
        <a:lstStyle/>
        <a:p>
          <a:endParaRPr lang="en-GB"/>
        </a:p>
      </dgm:t>
    </dgm:pt>
    <dgm:pt modelId="{CF3FA1FD-F160-4261-933A-0AC0BCCEFEE5}">
      <dgm:prSet phldrT="[Text]"/>
      <dgm:spPr/>
      <dgm:t>
        <a:bodyPr/>
        <a:lstStyle/>
        <a:p>
          <a:r>
            <a:rPr lang="en-GB" dirty="0"/>
            <a:t>Business ownership/ history</a:t>
          </a:r>
        </a:p>
      </dgm:t>
    </dgm:pt>
    <dgm:pt modelId="{E8B48D9A-C914-4F6B-A583-C8D98528D5D2}" type="parTrans" cxnId="{E05C94FD-8E52-43D5-BA13-2B925B7F0972}">
      <dgm:prSet/>
      <dgm:spPr/>
      <dgm:t>
        <a:bodyPr/>
        <a:lstStyle/>
        <a:p>
          <a:endParaRPr lang="en-GB"/>
        </a:p>
      </dgm:t>
    </dgm:pt>
    <dgm:pt modelId="{EF79896F-50D8-49FE-A6D1-C6C11EFBDD74}" type="sibTrans" cxnId="{E05C94FD-8E52-43D5-BA13-2B925B7F0972}">
      <dgm:prSet/>
      <dgm:spPr/>
      <dgm:t>
        <a:bodyPr/>
        <a:lstStyle/>
        <a:p>
          <a:endParaRPr lang="en-GB"/>
        </a:p>
      </dgm:t>
    </dgm:pt>
    <dgm:pt modelId="{1BB7924A-6122-493E-87AA-9129F2529A3C}">
      <dgm:prSet phldrT="[Text]"/>
      <dgm:spPr/>
      <dgm:t>
        <a:bodyPr/>
        <a:lstStyle/>
        <a:p>
          <a:r>
            <a:rPr lang="en-GB" dirty="0"/>
            <a:t>Market/ trading conditions</a:t>
          </a:r>
        </a:p>
      </dgm:t>
    </dgm:pt>
    <dgm:pt modelId="{9A916E8C-A549-43C8-9409-3764DBFCD243}" type="parTrans" cxnId="{C04CB7E8-9E88-4D81-BC3D-BECE1BA70E28}">
      <dgm:prSet/>
      <dgm:spPr/>
      <dgm:t>
        <a:bodyPr/>
        <a:lstStyle/>
        <a:p>
          <a:endParaRPr lang="en-GB"/>
        </a:p>
      </dgm:t>
    </dgm:pt>
    <dgm:pt modelId="{AE1B528D-761B-4EA4-980C-CFFD1A01A25D}" type="sibTrans" cxnId="{C04CB7E8-9E88-4D81-BC3D-BECE1BA70E28}">
      <dgm:prSet/>
      <dgm:spPr/>
      <dgm:t>
        <a:bodyPr/>
        <a:lstStyle/>
        <a:p>
          <a:endParaRPr lang="en-GB"/>
        </a:p>
      </dgm:t>
    </dgm:pt>
    <dgm:pt modelId="{29334062-E366-458F-85FC-5395BF6A0157}">
      <dgm:prSet phldrT="[Text]"/>
      <dgm:spPr/>
      <dgm:t>
        <a:bodyPr/>
        <a:lstStyle/>
        <a:p>
          <a:r>
            <a:rPr lang="en-GB" dirty="0"/>
            <a:t>Industry norms/ benchmarks</a:t>
          </a:r>
        </a:p>
      </dgm:t>
    </dgm:pt>
    <dgm:pt modelId="{B9E72E54-7494-4AE1-AE8C-A0914B6C342F}" type="parTrans" cxnId="{105D1818-5D0F-40D1-8091-CB2949AA6E3E}">
      <dgm:prSet/>
      <dgm:spPr/>
      <dgm:t>
        <a:bodyPr/>
        <a:lstStyle/>
        <a:p>
          <a:endParaRPr lang="en-GB"/>
        </a:p>
      </dgm:t>
    </dgm:pt>
    <dgm:pt modelId="{E473F562-86EA-4363-8535-F976CB2028BA}" type="sibTrans" cxnId="{105D1818-5D0F-40D1-8091-CB2949AA6E3E}">
      <dgm:prSet/>
      <dgm:spPr/>
      <dgm:t>
        <a:bodyPr/>
        <a:lstStyle/>
        <a:p>
          <a:endParaRPr lang="en-GB"/>
        </a:p>
      </dgm:t>
    </dgm:pt>
    <dgm:pt modelId="{DB9495E1-2E0A-422E-A491-CEB86CF658C8}" type="pres">
      <dgm:prSet presAssocID="{0246BC08-5960-4350-A8CE-1CC4C1278527}" presName="Name0" presStyleCnt="0">
        <dgm:presLayoutVars>
          <dgm:chMax val="1"/>
          <dgm:dir/>
          <dgm:animLvl val="ctr"/>
          <dgm:resizeHandles val="exact"/>
        </dgm:presLayoutVars>
      </dgm:prSet>
      <dgm:spPr/>
    </dgm:pt>
    <dgm:pt modelId="{3A9DD438-0E35-4362-8724-5AC9A100D258}" type="pres">
      <dgm:prSet presAssocID="{A1568120-AFD9-4A90-B498-6CE459F33E0E}" presName="centerShape" presStyleLbl="node0" presStyleIdx="0" presStyleCnt="1"/>
      <dgm:spPr/>
    </dgm:pt>
    <dgm:pt modelId="{E1316474-B29D-4DDC-A3DC-5F404B169DC4}" type="pres">
      <dgm:prSet presAssocID="{1346C154-F3C2-47EE-88EE-3502688CBBE9}" presName="node" presStyleLbl="node1" presStyleIdx="0" presStyleCnt="4">
        <dgm:presLayoutVars>
          <dgm:bulletEnabled val="1"/>
        </dgm:presLayoutVars>
      </dgm:prSet>
      <dgm:spPr/>
    </dgm:pt>
    <dgm:pt modelId="{49AD8F32-E9C0-481E-BE05-09B5E1055DAD}" type="pres">
      <dgm:prSet presAssocID="{1346C154-F3C2-47EE-88EE-3502688CBBE9}" presName="dummy" presStyleCnt="0"/>
      <dgm:spPr/>
    </dgm:pt>
    <dgm:pt modelId="{05BD0C83-D818-440A-B7E3-B0D2ACECB0BE}" type="pres">
      <dgm:prSet presAssocID="{2F183A43-8064-4D8F-8A87-A49CE0B26571}" presName="sibTrans" presStyleLbl="sibTrans2D1" presStyleIdx="0" presStyleCnt="4"/>
      <dgm:spPr/>
    </dgm:pt>
    <dgm:pt modelId="{AB79894E-65CF-4D5E-942C-C661C8588C94}" type="pres">
      <dgm:prSet presAssocID="{CF3FA1FD-F160-4261-933A-0AC0BCCEFEE5}" presName="node" presStyleLbl="node1" presStyleIdx="1" presStyleCnt="4">
        <dgm:presLayoutVars>
          <dgm:bulletEnabled val="1"/>
        </dgm:presLayoutVars>
      </dgm:prSet>
      <dgm:spPr/>
    </dgm:pt>
    <dgm:pt modelId="{FBBA10B5-0AFD-4289-8C24-9414B7F1D530}" type="pres">
      <dgm:prSet presAssocID="{CF3FA1FD-F160-4261-933A-0AC0BCCEFEE5}" presName="dummy" presStyleCnt="0"/>
      <dgm:spPr/>
    </dgm:pt>
    <dgm:pt modelId="{3989D68C-8337-42ED-94C3-A214E450E43B}" type="pres">
      <dgm:prSet presAssocID="{EF79896F-50D8-49FE-A6D1-C6C11EFBDD74}" presName="sibTrans" presStyleLbl="sibTrans2D1" presStyleIdx="1" presStyleCnt="4"/>
      <dgm:spPr/>
    </dgm:pt>
    <dgm:pt modelId="{174A23AF-CB38-4401-8365-09003D83EA85}" type="pres">
      <dgm:prSet presAssocID="{1BB7924A-6122-493E-87AA-9129F2529A3C}" presName="node" presStyleLbl="node1" presStyleIdx="2" presStyleCnt="4">
        <dgm:presLayoutVars>
          <dgm:bulletEnabled val="1"/>
        </dgm:presLayoutVars>
      </dgm:prSet>
      <dgm:spPr/>
    </dgm:pt>
    <dgm:pt modelId="{DB7F33CC-D53A-45D2-96FA-AF38CE26E33C}" type="pres">
      <dgm:prSet presAssocID="{1BB7924A-6122-493E-87AA-9129F2529A3C}" presName="dummy" presStyleCnt="0"/>
      <dgm:spPr/>
    </dgm:pt>
    <dgm:pt modelId="{AC3FBFA1-53E7-4872-86F4-5AA8C46EB409}" type="pres">
      <dgm:prSet presAssocID="{AE1B528D-761B-4EA4-980C-CFFD1A01A25D}" presName="sibTrans" presStyleLbl="sibTrans2D1" presStyleIdx="2" presStyleCnt="4"/>
      <dgm:spPr/>
    </dgm:pt>
    <dgm:pt modelId="{67938547-5475-41C3-B8BE-E722EB3C75A9}" type="pres">
      <dgm:prSet presAssocID="{29334062-E366-458F-85FC-5395BF6A0157}" presName="node" presStyleLbl="node1" presStyleIdx="3" presStyleCnt="4">
        <dgm:presLayoutVars>
          <dgm:bulletEnabled val="1"/>
        </dgm:presLayoutVars>
      </dgm:prSet>
      <dgm:spPr/>
    </dgm:pt>
    <dgm:pt modelId="{59940B64-ED15-47B7-99E3-B4729ED39191}" type="pres">
      <dgm:prSet presAssocID="{29334062-E366-458F-85FC-5395BF6A0157}" presName="dummy" presStyleCnt="0"/>
      <dgm:spPr/>
    </dgm:pt>
    <dgm:pt modelId="{C9DB21CC-2574-4B32-A484-82E4C3C7DC05}" type="pres">
      <dgm:prSet presAssocID="{E473F562-86EA-4363-8535-F976CB2028BA}" presName="sibTrans" presStyleLbl="sibTrans2D1" presStyleIdx="3" presStyleCnt="4" custLinFactNeighborX="1462" custLinFactNeighborY="2329"/>
      <dgm:spPr/>
    </dgm:pt>
  </dgm:ptLst>
  <dgm:cxnLst>
    <dgm:cxn modelId="{105D1818-5D0F-40D1-8091-CB2949AA6E3E}" srcId="{A1568120-AFD9-4A90-B498-6CE459F33E0E}" destId="{29334062-E366-458F-85FC-5395BF6A0157}" srcOrd="3" destOrd="0" parTransId="{B9E72E54-7494-4AE1-AE8C-A0914B6C342F}" sibTransId="{E473F562-86EA-4363-8535-F976CB2028BA}"/>
    <dgm:cxn modelId="{2101DC2B-CE60-464C-99AB-7506DF380B21}" type="presOf" srcId="{EF79896F-50D8-49FE-A6D1-C6C11EFBDD74}" destId="{3989D68C-8337-42ED-94C3-A214E450E43B}" srcOrd="0" destOrd="0" presId="urn:microsoft.com/office/officeart/2005/8/layout/radial6"/>
    <dgm:cxn modelId="{B1942537-30DE-4E71-977B-7A8A61EF2DB4}" type="presOf" srcId="{1BB7924A-6122-493E-87AA-9129F2529A3C}" destId="{174A23AF-CB38-4401-8365-09003D83EA85}" srcOrd="0" destOrd="0" presId="urn:microsoft.com/office/officeart/2005/8/layout/radial6"/>
    <dgm:cxn modelId="{F3BFE94E-3D29-4900-9762-A2E5F10DE1C8}" type="presOf" srcId="{CF3FA1FD-F160-4261-933A-0AC0BCCEFEE5}" destId="{AB79894E-65CF-4D5E-942C-C661C8588C94}" srcOrd="0" destOrd="0" presId="urn:microsoft.com/office/officeart/2005/8/layout/radial6"/>
    <dgm:cxn modelId="{B62B4073-9968-4A69-AAA7-D1BDD43B7715}" type="presOf" srcId="{0246BC08-5960-4350-A8CE-1CC4C1278527}" destId="{DB9495E1-2E0A-422E-A491-CEB86CF658C8}" srcOrd="0" destOrd="0" presId="urn:microsoft.com/office/officeart/2005/8/layout/radial6"/>
    <dgm:cxn modelId="{4ADC9559-57F4-4576-9A0B-76303DE0DC16}" type="presOf" srcId="{1346C154-F3C2-47EE-88EE-3502688CBBE9}" destId="{E1316474-B29D-4DDC-A3DC-5F404B169DC4}" srcOrd="0" destOrd="0" presId="urn:microsoft.com/office/officeart/2005/8/layout/radial6"/>
    <dgm:cxn modelId="{A25BFF88-BBED-42E6-89E7-32939F692DF3}" type="presOf" srcId="{2F183A43-8064-4D8F-8A87-A49CE0B26571}" destId="{05BD0C83-D818-440A-B7E3-B0D2ACECB0BE}" srcOrd="0" destOrd="0" presId="urn:microsoft.com/office/officeart/2005/8/layout/radial6"/>
    <dgm:cxn modelId="{3792BB96-8593-486A-95B1-C174ADBA7FF0}" type="presOf" srcId="{AE1B528D-761B-4EA4-980C-CFFD1A01A25D}" destId="{AC3FBFA1-53E7-4872-86F4-5AA8C46EB409}" srcOrd="0" destOrd="0" presId="urn:microsoft.com/office/officeart/2005/8/layout/radial6"/>
    <dgm:cxn modelId="{26E1E6A1-7BFE-4AE9-8086-3DB85F4208D8}" type="presOf" srcId="{29334062-E366-458F-85FC-5395BF6A0157}" destId="{67938547-5475-41C3-B8BE-E722EB3C75A9}" srcOrd="0" destOrd="0" presId="urn:microsoft.com/office/officeart/2005/8/layout/radial6"/>
    <dgm:cxn modelId="{6D9176B7-89D1-4CF2-A84C-CDADE67261A6}" srcId="{0246BC08-5960-4350-A8CE-1CC4C1278527}" destId="{A1568120-AFD9-4A90-B498-6CE459F33E0E}" srcOrd="0" destOrd="0" parTransId="{CADD875A-03A4-41AC-A3C4-87AB8F579830}" sibTransId="{BFDA8E2E-F61F-4FE9-89F8-0915E773C56F}"/>
    <dgm:cxn modelId="{A809E4BB-2A3A-43A5-B626-89CA909DC92A}" srcId="{A1568120-AFD9-4A90-B498-6CE459F33E0E}" destId="{1346C154-F3C2-47EE-88EE-3502688CBBE9}" srcOrd="0" destOrd="0" parTransId="{83C7C1C6-B4A7-4C11-8436-0069662C1E03}" sibTransId="{2F183A43-8064-4D8F-8A87-A49CE0B26571}"/>
    <dgm:cxn modelId="{C04CB7E8-9E88-4D81-BC3D-BECE1BA70E28}" srcId="{A1568120-AFD9-4A90-B498-6CE459F33E0E}" destId="{1BB7924A-6122-493E-87AA-9129F2529A3C}" srcOrd="2" destOrd="0" parTransId="{9A916E8C-A549-43C8-9409-3764DBFCD243}" sibTransId="{AE1B528D-761B-4EA4-980C-CFFD1A01A25D}"/>
    <dgm:cxn modelId="{153084ED-59F7-4A57-B280-C85C2CA687A1}" type="presOf" srcId="{A1568120-AFD9-4A90-B498-6CE459F33E0E}" destId="{3A9DD438-0E35-4362-8724-5AC9A100D258}" srcOrd="0" destOrd="0" presId="urn:microsoft.com/office/officeart/2005/8/layout/radial6"/>
    <dgm:cxn modelId="{C518CEEF-F075-4D8B-9E76-36596E2C1962}" type="presOf" srcId="{E473F562-86EA-4363-8535-F976CB2028BA}" destId="{C9DB21CC-2574-4B32-A484-82E4C3C7DC05}" srcOrd="0" destOrd="0" presId="urn:microsoft.com/office/officeart/2005/8/layout/radial6"/>
    <dgm:cxn modelId="{E05C94FD-8E52-43D5-BA13-2B925B7F0972}" srcId="{A1568120-AFD9-4A90-B498-6CE459F33E0E}" destId="{CF3FA1FD-F160-4261-933A-0AC0BCCEFEE5}" srcOrd="1" destOrd="0" parTransId="{E8B48D9A-C914-4F6B-A583-C8D98528D5D2}" sibTransId="{EF79896F-50D8-49FE-A6D1-C6C11EFBDD74}"/>
    <dgm:cxn modelId="{3657930E-8ED1-499B-83D3-797750AC14B1}" type="presParOf" srcId="{DB9495E1-2E0A-422E-A491-CEB86CF658C8}" destId="{3A9DD438-0E35-4362-8724-5AC9A100D258}" srcOrd="0" destOrd="0" presId="urn:microsoft.com/office/officeart/2005/8/layout/radial6"/>
    <dgm:cxn modelId="{AE802FC2-BF2B-4128-AFD0-D0A4EA1894FF}" type="presParOf" srcId="{DB9495E1-2E0A-422E-A491-CEB86CF658C8}" destId="{E1316474-B29D-4DDC-A3DC-5F404B169DC4}" srcOrd="1" destOrd="0" presId="urn:microsoft.com/office/officeart/2005/8/layout/radial6"/>
    <dgm:cxn modelId="{4EEFD6D1-BFCC-4447-AEA0-AAB70C16581D}" type="presParOf" srcId="{DB9495E1-2E0A-422E-A491-CEB86CF658C8}" destId="{49AD8F32-E9C0-481E-BE05-09B5E1055DAD}" srcOrd="2" destOrd="0" presId="urn:microsoft.com/office/officeart/2005/8/layout/radial6"/>
    <dgm:cxn modelId="{672B165C-DF19-4D3C-8B0E-15DFDAED717E}" type="presParOf" srcId="{DB9495E1-2E0A-422E-A491-CEB86CF658C8}" destId="{05BD0C83-D818-440A-B7E3-B0D2ACECB0BE}" srcOrd="3" destOrd="0" presId="urn:microsoft.com/office/officeart/2005/8/layout/radial6"/>
    <dgm:cxn modelId="{BDEF40E6-107F-4A79-B2B9-D5705BE394D9}" type="presParOf" srcId="{DB9495E1-2E0A-422E-A491-CEB86CF658C8}" destId="{AB79894E-65CF-4D5E-942C-C661C8588C94}" srcOrd="4" destOrd="0" presId="urn:microsoft.com/office/officeart/2005/8/layout/radial6"/>
    <dgm:cxn modelId="{C3DA03F2-00A1-47D9-BEDD-CC1401870D7F}" type="presParOf" srcId="{DB9495E1-2E0A-422E-A491-CEB86CF658C8}" destId="{FBBA10B5-0AFD-4289-8C24-9414B7F1D530}" srcOrd="5" destOrd="0" presId="urn:microsoft.com/office/officeart/2005/8/layout/radial6"/>
    <dgm:cxn modelId="{161692A6-80E7-4CEE-BFD7-E87FE9E8EE72}" type="presParOf" srcId="{DB9495E1-2E0A-422E-A491-CEB86CF658C8}" destId="{3989D68C-8337-42ED-94C3-A214E450E43B}" srcOrd="6" destOrd="0" presId="urn:microsoft.com/office/officeart/2005/8/layout/radial6"/>
    <dgm:cxn modelId="{4DE42FB5-37D2-47EB-AA40-001314B60178}" type="presParOf" srcId="{DB9495E1-2E0A-422E-A491-CEB86CF658C8}" destId="{174A23AF-CB38-4401-8365-09003D83EA85}" srcOrd="7" destOrd="0" presId="urn:microsoft.com/office/officeart/2005/8/layout/radial6"/>
    <dgm:cxn modelId="{93712041-16A9-42E7-AB75-8E6622AACA9D}" type="presParOf" srcId="{DB9495E1-2E0A-422E-A491-CEB86CF658C8}" destId="{DB7F33CC-D53A-45D2-96FA-AF38CE26E33C}" srcOrd="8" destOrd="0" presId="urn:microsoft.com/office/officeart/2005/8/layout/radial6"/>
    <dgm:cxn modelId="{2AAAF2B4-EF4A-4D0F-A170-226FE6A146CE}" type="presParOf" srcId="{DB9495E1-2E0A-422E-A491-CEB86CF658C8}" destId="{AC3FBFA1-53E7-4872-86F4-5AA8C46EB409}" srcOrd="9" destOrd="0" presId="urn:microsoft.com/office/officeart/2005/8/layout/radial6"/>
    <dgm:cxn modelId="{C4BE9CE9-0E4A-4036-9BC7-E333C73ABC80}" type="presParOf" srcId="{DB9495E1-2E0A-422E-A491-CEB86CF658C8}" destId="{67938547-5475-41C3-B8BE-E722EB3C75A9}" srcOrd="10" destOrd="0" presId="urn:microsoft.com/office/officeart/2005/8/layout/radial6"/>
    <dgm:cxn modelId="{009EE6D5-BBBE-4161-8E79-4A99BB1374B9}" type="presParOf" srcId="{DB9495E1-2E0A-422E-A491-CEB86CF658C8}" destId="{59940B64-ED15-47B7-99E3-B4729ED39191}" srcOrd="11" destOrd="0" presId="urn:microsoft.com/office/officeart/2005/8/layout/radial6"/>
    <dgm:cxn modelId="{9C0B042C-1F7A-4947-AF57-93EBF601F144}" type="presParOf" srcId="{DB9495E1-2E0A-422E-A491-CEB86CF658C8}" destId="{C9DB21CC-2574-4B32-A484-82E4C3C7DC05}"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46BC08-5960-4350-A8CE-1CC4C1278527}"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GB"/>
        </a:p>
      </dgm:t>
    </dgm:pt>
    <dgm:pt modelId="{A1568120-AFD9-4A90-B498-6CE459F33E0E}">
      <dgm:prSet phldrT="[Text]"/>
      <dgm:spPr/>
      <dgm:t>
        <a:bodyPr/>
        <a:lstStyle/>
        <a:p>
          <a:r>
            <a:rPr lang="en-GB" dirty="0"/>
            <a:t>SIA context</a:t>
          </a:r>
        </a:p>
      </dgm:t>
    </dgm:pt>
    <dgm:pt modelId="{CADD875A-03A4-41AC-A3C4-87AB8F579830}" type="parTrans" cxnId="{6D9176B7-89D1-4CF2-A84C-CDADE67261A6}">
      <dgm:prSet/>
      <dgm:spPr/>
      <dgm:t>
        <a:bodyPr/>
        <a:lstStyle/>
        <a:p>
          <a:endParaRPr lang="en-GB"/>
        </a:p>
      </dgm:t>
    </dgm:pt>
    <dgm:pt modelId="{BFDA8E2E-F61F-4FE9-89F8-0915E773C56F}" type="sibTrans" cxnId="{6D9176B7-89D1-4CF2-A84C-CDADE67261A6}">
      <dgm:prSet/>
      <dgm:spPr/>
      <dgm:t>
        <a:bodyPr/>
        <a:lstStyle/>
        <a:p>
          <a:endParaRPr lang="en-GB"/>
        </a:p>
      </dgm:t>
    </dgm:pt>
    <dgm:pt modelId="{1346C154-F3C2-47EE-88EE-3502688CBBE9}">
      <dgm:prSet phldrT="[Text]"/>
      <dgm:spPr/>
      <dgm:t>
        <a:bodyPr/>
        <a:lstStyle/>
        <a:p>
          <a:r>
            <a:rPr lang="en-GB" dirty="0"/>
            <a:t>Business Model</a:t>
          </a:r>
        </a:p>
      </dgm:t>
    </dgm:pt>
    <dgm:pt modelId="{83C7C1C6-B4A7-4C11-8436-0069662C1E03}" type="parTrans" cxnId="{A809E4BB-2A3A-43A5-B626-89CA909DC92A}">
      <dgm:prSet/>
      <dgm:spPr/>
      <dgm:t>
        <a:bodyPr/>
        <a:lstStyle/>
        <a:p>
          <a:endParaRPr lang="en-GB"/>
        </a:p>
      </dgm:t>
    </dgm:pt>
    <dgm:pt modelId="{2F183A43-8064-4D8F-8A87-A49CE0B26571}" type="sibTrans" cxnId="{A809E4BB-2A3A-43A5-B626-89CA909DC92A}">
      <dgm:prSet/>
      <dgm:spPr/>
      <dgm:t>
        <a:bodyPr/>
        <a:lstStyle/>
        <a:p>
          <a:endParaRPr lang="en-GB"/>
        </a:p>
      </dgm:t>
    </dgm:pt>
    <dgm:pt modelId="{CF3FA1FD-F160-4261-933A-0AC0BCCEFEE5}">
      <dgm:prSet phldrT="[Text]"/>
      <dgm:spPr/>
      <dgm:t>
        <a:bodyPr/>
        <a:lstStyle/>
        <a:p>
          <a:r>
            <a:rPr lang="en-GB" dirty="0"/>
            <a:t>Business ownership/ history</a:t>
          </a:r>
        </a:p>
      </dgm:t>
    </dgm:pt>
    <dgm:pt modelId="{E8B48D9A-C914-4F6B-A583-C8D98528D5D2}" type="parTrans" cxnId="{E05C94FD-8E52-43D5-BA13-2B925B7F0972}">
      <dgm:prSet/>
      <dgm:spPr/>
      <dgm:t>
        <a:bodyPr/>
        <a:lstStyle/>
        <a:p>
          <a:endParaRPr lang="en-GB"/>
        </a:p>
      </dgm:t>
    </dgm:pt>
    <dgm:pt modelId="{EF79896F-50D8-49FE-A6D1-C6C11EFBDD74}" type="sibTrans" cxnId="{E05C94FD-8E52-43D5-BA13-2B925B7F0972}">
      <dgm:prSet/>
      <dgm:spPr/>
      <dgm:t>
        <a:bodyPr/>
        <a:lstStyle/>
        <a:p>
          <a:endParaRPr lang="en-GB"/>
        </a:p>
      </dgm:t>
    </dgm:pt>
    <dgm:pt modelId="{1BB7924A-6122-493E-87AA-9129F2529A3C}">
      <dgm:prSet phldrT="[Text]"/>
      <dgm:spPr/>
      <dgm:t>
        <a:bodyPr/>
        <a:lstStyle/>
        <a:p>
          <a:r>
            <a:rPr lang="en-GB" dirty="0"/>
            <a:t>Market/ trading conditions</a:t>
          </a:r>
        </a:p>
      </dgm:t>
    </dgm:pt>
    <dgm:pt modelId="{9A916E8C-A549-43C8-9409-3764DBFCD243}" type="parTrans" cxnId="{C04CB7E8-9E88-4D81-BC3D-BECE1BA70E28}">
      <dgm:prSet/>
      <dgm:spPr/>
      <dgm:t>
        <a:bodyPr/>
        <a:lstStyle/>
        <a:p>
          <a:endParaRPr lang="en-GB"/>
        </a:p>
      </dgm:t>
    </dgm:pt>
    <dgm:pt modelId="{AE1B528D-761B-4EA4-980C-CFFD1A01A25D}" type="sibTrans" cxnId="{C04CB7E8-9E88-4D81-BC3D-BECE1BA70E28}">
      <dgm:prSet/>
      <dgm:spPr/>
      <dgm:t>
        <a:bodyPr/>
        <a:lstStyle/>
        <a:p>
          <a:endParaRPr lang="en-GB"/>
        </a:p>
      </dgm:t>
    </dgm:pt>
    <dgm:pt modelId="{29334062-E366-458F-85FC-5395BF6A0157}">
      <dgm:prSet phldrT="[Text]"/>
      <dgm:spPr/>
      <dgm:t>
        <a:bodyPr/>
        <a:lstStyle/>
        <a:p>
          <a:r>
            <a:rPr lang="en-GB" dirty="0"/>
            <a:t>Industry norms/ benchmarks</a:t>
          </a:r>
        </a:p>
      </dgm:t>
    </dgm:pt>
    <dgm:pt modelId="{B9E72E54-7494-4AE1-AE8C-A0914B6C342F}" type="parTrans" cxnId="{105D1818-5D0F-40D1-8091-CB2949AA6E3E}">
      <dgm:prSet/>
      <dgm:spPr/>
      <dgm:t>
        <a:bodyPr/>
        <a:lstStyle/>
        <a:p>
          <a:endParaRPr lang="en-GB"/>
        </a:p>
      </dgm:t>
    </dgm:pt>
    <dgm:pt modelId="{E473F562-86EA-4363-8535-F976CB2028BA}" type="sibTrans" cxnId="{105D1818-5D0F-40D1-8091-CB2949AA6E3E}">
      <dgm:prSet/>
      <dgm:spPr/>
      <dgm:t>
        <a:bodyPr/>
        <a:lstStyle/>
        <a:p>
          <a:endParaRPr lang="en-GB"/>
        </a:p>
      </dgm:t>
    </dgm:pt>
    <dgm:pt modelId="{DB9495E1-2E0A-422E-A491-CEB86CF658C8}" type="pres">
      <dgm:prSet presAssocID="{0246BC08-5960-4350-A8CE-1CC4C1278527}" presName="Name0" presStyleCnt="0">
        <dgm:presLayoutVars>
          <dgm:chMax val="1"/>
          <dgm:dir/>
          <dgm:animLvl val="ctr"/>
          <dgm:resizeHandles val="exact"/>
        </dgm:presLayoutVars>
      </dgm:prSet>
      <dgm:spPr/>
    </dgm:pt>
    <dgm:pt modelId="{3A9DD438-0E35-4362-8724-5AC9A100D258}" type="pres">
      <dgm:prSet presAssocID="{A1568120-AFD9-4A90-B498-6CE459F33E0E}" presName="centerShape" presStyleLbl="node0" presStyleIdx="0" presStyleCnt="1"/>
      <dgm:spPr/>
    </dgm:pt>
    <dgm:pt modelId="{E1316474-B29D-4DDC-A3DC-5F404B169DC4}" type="pres">
      <dgm:prSet presAssocID="{1346C154-F3C2-47EE-88EE-3502688CBBE9}" presName="node" presStyleLbl="node1" presStyleIdx="0" presStyleCnt="4">
        <dgm:presLayoutVars>
          <dgm:bulletEnabled val="1"/>
        </dgm:presLayoutVars>
      </dgm:prSet>
      <dgm:spPr/>
    </dgm:pt>
    <dgm:pt modelId="{49AD8F32-E9C0-481E-BE05-09B5E1055DAD}" type="pres">
      <dgm:prSet presAssocID="{1346C154-F3C2-47EE-88EE-3502688CBBE9}" presName="dummy" presStyleCnt="0"/>
      <dgm:spPr/>
    </dgm:pt>
    <dgm:pt modelId="{05BD0C83-D818-440A-B7E3-B0D2ACECB0BE}" type="pres">
      <dgm:prSet presAssocID="{2F183A43-8064-4D8F-8A87-A49CE0B26571}" presName="sibTrans" presStyleLbl="sibTrans2D1" presStyleIdx="0" presStyleCnt="4"/>
      <dgm:spPr/>
    </dgm:pt>
    <dgm:pt modelId="{AB79894E-65CF-4D5E-942C-C661C8588C94}" type="pres">
      <dgm:prSet presAssocID="{CF3FA1FD-F160-4261-933A-0AC0BCCEFEE5}" presName="node" presStyleLbl="node1" presStyleIdx="1" presStyleCnt="4">
        <dgm:presLayoutVars>
          <dgm:bulletEnabled val="1"/>
        </dgm:presLayoutVars>
      </dgm:prSet>
      <dgm:spPr/>
    </dgm:pt>
    <dgm:pt modelId="{FBBA10B5-0AFD-4289-8C24-9414B7F1D530}" type="pres">
      <dgm:prSet presAssocID="{CF3FA1FD-F160-4261-933A-0AC0BCCEFEE5}" presName="dummy" presStyleCnt="0"/>
      <dgm:spPr/>
    </dgm:pt>
    <dgm:pt modelId="{3989D68C-8337-42ED-94C3-A214E450E43B}" type="pres">
      <dgm:prSet presAssocID="{EF79896F-50D8-49FE-A6D1-C6C11EFBDD74}" presName="sibTrans" presStyleLbl="sibTrans2D1" presStyleIdx="1" presStyleCnt="4"/>
      <dgm:spPr/>
    </dgm:pt>
    <dgm:pt modelId="{174A23AF-CB38-4401-8365-09003D83EA85}" type="pres">
      <dgm:prSet presAssocID="{1BB7924A-6122-493E-87AA-9129F2529A3C}" presName="node" presStyleLbl="node1" presStyleIdx="2" presStyleCnt="4">
        <dgm:presLayoutVars>
          <dgm:bulletEnabled val="1"/>
        </dgm:presLayoutVars>
      </dgm:prSet>
      <dgm:spPr/>
    </dgm:pt>
    <dgm:pt modelId="{DB7F33CC-D53A-45D2-96FA-AF38CE26E33C}" type="pres">
      <dgm:prSet presAssocID="{1BB7924A-6122-493E-87AA-9129F2529A3C}" presName="dummy" presStyleCnt="0"/>
      <dgm:spPr/>
    </dgm:pt>
    <dgm:pt modelId="{AC3FBFA1-53E7-4872-86F4-5AA8C46EB409}" type="pres">
      <dgm:prSet presAssocID="{AE1B528D-761B-4EA4-980C-CFFD1A01A25D}" presName="sibTrans" presStyleLbl="sibTrans2D1" presStyleIdx="2" presStyleCnt="4"/>
      <dgm:spPr/>
    </dgm:pt>
    <dgm:pt modelId="{67938547-5475-41C3-B8BE-E722EB3C75A9}" type="pres">
      <dgm:prSet presAssocID="{29334062-E366-458F-85FC-5395BF6A0157}" presName="node" presStyleLbl="node1" presStyleIdx="3" presStyleCnt="4">
        <dgm:presLayoutVars>
          <dgm:bulletEnabled val="1"/>
        </dgm:presLayoutVars>
      </dgm:prSet>
      <dgm:spPr/>
    </dgm:pt>
    <dgm:pt modelId="{59940B64-ED15-47B7-99E3-B4729ED39191}" type="pres">
      <dgm:prSet presAssocID="{29334062-E366-458F-85FC-5395BF6A0157}" presName="dummy" presStyleCnt="0"/>
      <dgm:spPr/>
    </dgm:pt>
    <dgm:pt modelId="{C9DB21CC-2574-4B32-A484-82E4C3C7DC05}" type="pres">
      <dgm:prSet presAssocID="{E473F562-86EA-4363-8535-F976CB2028BA}" presName="sibTrans" presStyleLbl="sibTrans2D1" presStyleIdx="3" presStyleCnt="4" custLinFactNeighborX="1462" custLinFactNeighborY="2329"/>
      <dgm:spPr/>
    </dgm:pt>
  </dgm:ptLst>
  <dgm:cxnLst>
    <dgm:cxn modelId="{105D1818-5D0F-40D1-8091-CB2949AA6E3E}" srcId="{A1568120-AFD9-4A90-B498-6CE459F33E0E}" destId="{29334062-E366-458F-85FC-5395BF6A0157}" srcOrd="3" destOrd="0" parTransId="{B9E72E54-7494-4AE1-AE8C-A0914B6C342F}" sibTransId="{E473F562-86EA-4363-8535-F976CB2028BA}"/>
    <dgm:cxn modelId="{2101DC2B-CE60-464C-99AB-7506DF380B21}" type="presOf" srcId="{EF79896F-50D8-49FE-A6D1-C6C11EFBDD74}" destId="{3989D68C-8337-42ED-94C3-A214E450E43B}" srcOrd="0" destOrd="0" presId="urn:microsoft.com/office/officeart/2005/8/layout/radial6"/>
    <dgm:cxn modelId="{B1942537-30DE-4E71-977B-7A8A61EF2DB4}" type="presOf" srcId="{1BB7924A-6122-493E-87AA-9129F2529A3C}" destId="{174A23AF-CB38-4401-8365-09003D83EA85}" srcOrd="0" destOrd="0" presId="urn:microsoft.com/office/officeart/2005/8/layout/radial6"/>
    <dgm:cxn modelId="{F3BFE94E-3D29-4900-9762-A2E5F10DE1C8}" type="presOf" srcId="{CF3FA1FD-F160-4261-933A-0AC0BCCEFEE5}" destId="{AB79894E-65CF-4D5E-942C-C661C8588C94}" srcOrd="0" destOrd="0" presId="urn:microsoft.com/office/officeart/2005/8/layout/radial6"/>
    <dgm:cxn modelId="{B62B4073-9968-4A69-AAA7-D1BDD43B7715}" type="presOf" srcId="{0246BC08-5960-4350-A8CE-1CC4C1278527}" destId="{DB9495E1-2E0A-422E-A491-CEB86CF658C8}" srcOrd="0" destOrd="0" presId="urn:microsoft.com/office/officeart/2005/8/layout/radial6"/>
    <dgm:cxn modelId="{4ADC9559-57F4-4576-9A0B-76303DE0DC16}" type="presOf" srcId="{1346C154-F3C2-47EE-88EE-3502688CBBE9}" destId="{E1316474-B29D-4DDC-A3DC-5F404B169DC4}" srcOrd="0" destOrd="0" presId="urn:microsoft.com/office/officeart/2005/8/layout/radial6"/>
    <dgm:cxn modelId="{A25BFF88-BBED-42E6-89E7-32939F692DF3}" type="presOf" srcId="{2F183A43-8064-4D8F-8A87-A49CE0B26571}" destId="{05BD0C83-D818-440A-B7E3-B0D2ACECB0BE}" srcOrd="0" destOrd="0" presId="urn:microsoft.com/office/officeart/2005/8/layout/radial6"/>
    <dgm:cxn modelId="{3792BB96-8593-486A-95B1-C174ADBA7FF0}" type="presOf" srcId="{AE1B528D-761B-4EA4-980C-CFFD1A01A25D}" destId="{AC3FBFA1-53E7-4872-86F4-5AA8C46EB409}" srcOrd="0" destOrd="0" presId="urn:microsoft.com/office/officeart/2005/8/layout/radial6"/>
    <dgm:cxn modelId="{26E1E6A1-7BFE-4AE9-8086-3DB85F4208D8}" type="presOf" srcId="{29334062-E366-458F-85FC-5395BF6A0157}" destId="{67938547-5475-41C3-B8BE-E722EB3C75A9}" srcOrd="0" destOrd="0" presId="urn:microsoft.com/office/officeart/2005/8/layout/radial6"/>
    <dgm:cxn modelId="{6D9176B7-89D1-4CF2-A84C-CDADE67261A6}" srcId="{0246BC08-5960-4350-A8CE-1CC4C1278527}" destId="{A1568120-AFD9-4A90-B498-6CE459F33E0E}" srcOrd="0" destOrd="0" parTransId="{CADD875A-03A4-41AC-A3C4-87AB8F579830}" sibTransId="{BFDA8E2E-F61F-4FE9-89F8-0915E773C56F}"/>
    <dgm:cxn modelId="{A809E4BB-2A3A-43A5-B626-89CA909DC92A}" srcId="{A1568120-AFD9-4A90-B498-6CE459F33E0E}" destId="{1346C154-F3C2-47EE-88EE-3502688CBBE9}" srcOrd="0" destOrd="0" parTransId="{83C7C1C6-B4A7-4C11-8436-0069662C1E03}" sibTransId="{2F183A43-8064-4D8F-8A87-A49CE0B26571}"/>
    <dgm:cxn modelId="{C04CB7E8-9E88-4D81-BC3D-BECE1BA70E28}" srcId="{A1568120-AFD9-4A90-B498-6CE459F33E0E}" destId="{1BB7924A-6122-493E-87AA-9129F2529A3C}" srcOrd="2" destOrd="0" parTransId="{9A916E8C-A549-43C8-9409-3764DBFCD243}" sibTransId="{AE1B528D-761B-4EA4-980C-CFFD1A01A25D}"/>
    <dgm:cxn modelId="{153084ED-59F7-4A57-B280-C85C2CA687A1}" type="presOf" srcId="{A1568120-AFD9-4A90-B498-6CE459F33E0E}" destId="{3A9DD438-0E35-4362-8724-5AC9A100D258}" srcOrd="0" destOrd="0" presId="urn:microsoft.com/office/officeart/2005/8/layout/radial6"/>
    <dgm:cxn modelId="{C518CEEF-F075-4D8B-9E76-36596E2C1962}" type="presOf" srcId="{E473F562-86EA-4363-8535-F976CB2028BA}" destId="{C9DB21CC-2574-4B32-A484-82E4C3C7DC05}" srcOrd="0" destOrd="0" presId="urn:microsoft.com/office/officeart/2005/8/layout/radial6"/>
    <dgm:cxn modelId="{E05C94FD-8E52-43D5-BA13-2B925B7F0972}" srcId="{A1568120-AFD9-4A90-B498-6CE459F33E0E}" destId="{CF3FA1FD-F160-4261-933A-0AC0BCCEFEE5}" srcOrd="1" destOrd="0" parTransId="{E8B48D9A-C914-4F6B-A583-C8D98528D5D2}" sibTransId="{EF79896F-50D8-49FE-A6D1-C6C11EFBDD74}"/>
    <dgm:cxn modelId="{3657930E-8ED1-499B-83D3-797750AC14B1}" type="presParOf" srcId="{DB9495E1-2E0A-422E-A491-CEB86CF658C8}" destId="{3A9DD438-0E35-4362-8724-5AC9A100D258}" srcOrd="0" destOrd="0" presId="urn:microsoft.com/office/officeart/2005/8/layout/radial6"/>
    <dgm:cxn modelId="{AE802FC2-BF2B-4128-AFD0-D0A4EA1894FF}" type="presParOf" srcId="{DB9495E1-2E0A-422E-A491-CEB86CF658C8}" destId="{E1316474-B29D-4DDC-A3DC-5F404B169DC4}" srcOrd="1" destOrd="0" presId="urn:microsoft.com/office/officeart/2005/8/layout/radial6"/>
    <dgm:cxn modelId="{4EEFD6D1-BFCC-4447-AEA0-AAB70C16581D}" type="presParOf" srcId="{DB9495E1-2E0A-422E-A491-CEB86CF658C8}" destId="{49AD8F32-E9C0-481E-BE05-09B5E1055DAD}" srcOrd="2" destOrd="0" presId="urn:microsoft.com/office/officeart/2005/8/layout/radial6"/>
    <dgm:cxn modelId="{672B165C-DF19-4D3C-8B0E-15DFDAED717E}" type="presParOf" srcId="{DB9495E1-2E0A-422E-A491-CEB86CF658C8}" destId="{05BD0C83-D818-440A-B7E3-B0D2ACECB0BE}" srcOrd="3" destOrd="0" presId="urn:microsoft.com/office/officeart/2005/8/layout/radial6"/>
    <dgm:cxn modelId="{BDEF40E6-107F-4A79-B2B9-D5705BE394D9}" type="presParOf" srcId="{DB9495E1-2E0A-422E-A491-CEB86CF658C8}" destId="{AB79894E-65CF-4D5E-942C-C661C8588C94}" srcOrd="4" destOrd="0" presId="urn:microsoft.com/office/officeart/2005/8/layout/radial6"/>
    <dgm:cxn modelId="{C3DA03F2-00A1-47D9-BEDD-CC1401870D7F}" type="presParOf" srcId="{DB9495E1-2E0A-422E-A491-CEB86CF658C8}" destId="{FBBA10B5-0AFD-4289-8C24-9414B7F1D530}" srcOrd="5" destOrd="0" presId="urn:microsoft.com/office/officeart/2005/8/layout/radial6"/>
    <dgm:cxn modelId="{161692A6-80E7-4CEE-BFD7-E87FE9E8EE72}" type="presParOf" srcId="{DB9495E1-2E0A-422E-A491-CEB86CF658C8}" destId="{3989D68C-8337-42ED-94C3-A214E450E43B}" srcOrd="6" destOrd="0" presId="urn:microsoft.com/office/officeart/2005/8/layout/radial6"/>
    <dgm:cxn modelId="{4DE42FB5-37D2-47EB-AA40-001314B60178}" type="presParOf" srcId="{DB9495E1-2E0A-422E-A491-CEB86CF658C8}" destId="{174A23AF-CB38-4401-8365-09003D83EA85}" srcOrd="7" destOrd="0" presId="urn:microsoft.com/office/officeart/2005/8/layout/radial6"/>
    <dgm:cxn modelId="{93712041-16A9-42E7-AB75-8E6622AACA9D}" type="presParOf" srcId="{DB9495E1-2E0A-422E-A491-CEB86CF658C8}" destId="{DB7F33CC-D53A-45D2-96FA-AF38CE26E33C}" srcOrd="8" destOrd="0" presId="urn:microsoft.com/office/officeart/2005/8/layout/radial6"/>
    <dgm:cxn modelId="{2AAAF2B4-EF4A-4D0F-A170-226FE6A146CE}" type="presParOf" srcId="{DB9495E1-2E0A-422E-A491-CEB86CF658C8}" destId="{AC3FBFA1-53E7-4872-86F4-5AA8C46EB409}" srcOrd="9" destOrd="0" presId="urn:microsoft.com/office/officeart/2005/8/layout/radial6"/>
    <dgm:cxn modelId="{C4BE9CE9-0E4A-4036-9BC7-E333C73ABC80}" type="presParOf" srcId="{DB9495E1-2E0A-422E-A491-CEB86CF658C8}" destId="{67938547-5475-41C3-B8BE-E722EB3C75A9}" srcOrd="10" destOrd="0" presId="urn:microsoft.com/office/officeart/2005/8/layout/radial6"/>
    <dgm:cxn modelId="{009EE6D5-BBBE-4161-8E79-4A99BB1374B9}" type="presParOf" srcId="{DB9495E1-2E0A-422E-A491-CEB86CF658C8}" destId="{59940B64-ED15-47B7-99E3-B4729ED39191}" srcOrd="11" destOrd="0" presId="urn:microsoft.com/office/officeart/2005/8/layout/radial6"/>
    <dgm:cxn modelId="{9C0B042C-1F7A-4947-AF57-93EBF601F144}" type="presParOf" srcId="{DB9495E1-2E0A-422E-A491-CEB86CF658C8}" destId="{C9DB21CC-2574-4B32-A484-82E4C3C7DC05}"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DB21CC-2574-4B32-A484-82E4C3C7DC05}">
      <dsp:nvSpPr>
        <dsp:cNvPr id="0" name=""/>
        <dsp:cNvSpPr/>
      </dsp:nvSpPr>
      <dsp:spPr>
        <a:xfrm>
          <a:off x="2304255" y="720090"/>
          <a:ext cx="4153908" cy="4153908"/>
        </a:xfrm>
        <a:prstGeom prst="blockArc">
          <a:avLst>
            <a:gd name="adj1" fmla="val 10800000"/>
            <a:gd name="adj2" fmla="val 16200000"/>
            <a:gd name="adj3" fmla="val 464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C3FBFA1-53E7-4872-86F4-5AA8C46EB409}">
      <dsp:nvSpPr>
        <dsp:cNvPr id="0" name=""/>
        <dsp:cNvSpPr/>
      </dsp:nvSpPr>
      <dsp:spPr>
        <a:xfrm>
          <a:off x="2243525" y="623345"/>
          <a:ext cx="4153908" cy="4153908"/>
        </a:xfrm>
        <a:prstGeom prst="blockArc">
          <a:avLst>
            <a:gd name="adj1" fmla="val 5400000"/>
            <a:gd name="adj2" fmla="val 10800000"/>
            <a:gd name="adj3" fmla="val 464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989D68C-8337-42ED-94C3-A214E450E43B}">
      <dsp:nvSpPr>
        <dsp:cNvPr id="0" name=""/>
        <dsp:cNvSpPr/>
      </dsp:nvSpPr>
      <dsp:spPr>
        <a:xfrm>
          <a:off x="2243525" y="623345"/>
          <a:ext cx="4153908" cy="4153908"/>
        </a:xfrm>
        <a:prstGeom prst="blockArc">
          <a:avLst>
            <a:gd name="adj1" fmla="val 0"/>
            <a:gd name="adj2" fmla="val 5400000"/>
            <a:gd name="adj3" fmla="val 464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5BD0C83-D818-440A-B7E3-B0D2ACECB0BE}">
      <dsp:nvSpPr>
        <dsp:cNvPr id="0" name=""/>
        <dsp:cNvSpPr/>
      </dsp:nvSpPr>
      <dsp:spPr>
        <a:xfrm>
          <a:off x="2243525" y="623345"/>
          <a:ext cx="4153908" cy="4153908"/>
        </a:xfrm>
        <a:prstGeom prst="blockArc">
          <a:avLst>
            <a:gd name="adj1" fmla="val 16200000"/>
            <a:gd name="adj2" fmla="val 0"/>
            <a:gd name="adj3" fmla="val 464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A9DD438-0E35-4362-8724-5AC9A100D258}">
      <dsp:nvSpPr>
        <dsp:cNvPr id="0" name=""/>
        <dsp:cNvSpPr/>
      </dsp:nvSpPr>
      <dsp:spPr>
        <a:xfrm>
          <a:off x="3363772" y="1743592"/>
          <a:ext cx="1913415" cy="191341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GB" sz="3200" kern="1200" dirty="0"/>
            <a:t>SIA context</a:t>
          </a:r>
        </a:p>
      </dsp:txBody>
      <dsp:txXfrm>
        <a:off x="3643985" y="2023805"/>
        <a:ext cx="1352989" cy="1352989"/>
      </dsp:txXfrm>
    </dsp:sp>
    <dsp:sp modelId="{E1316474-B29D-4DDC-A3DC-5F404B169DC4}">
      <dsp:nvSpPr>
        <dsp:cNvPr id="0" name=""/>
        <dsp:cNvSpPr/>
      </dsp:nvSpPr>
      <dsp:spPr>
        <a:xfrm>
          <a:off x="3650784" y="1868"/>
          <a:ext cx="1339390" cy="133939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dirty="0"/>
            <a:t>Business Model</a:t>
          </a:r>
        </a:p>
      </dsp:txBody>
      <dsp:txXfrm>
        <a:off x="3846933" y="198017"/>
        <a:ext cx="947092" cy="947092"/>
      </dsp:txXfrm>
    </dsp:sp>
    <dsp:sp modelId="{AB79894E-65CF-4D5E-942C-C661C8588C94}">
      <dsp:nvSpPr>
        <dsp:cNvPr id="0" name=""/>
        <dsp:cNvSpPr/>
      </dsp:nvSpPr>
      <dsp:spPr>
        <a:xfrm>
          <a:off x="5679520" y="2030604"/>
          <a:ext cx="1339390" cy="133939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dirty="0"/>
            <a:t>Business ownership/ history</a:t>
          </a:r>
        </a:p>
      </dsp:txBody>
      <dsp:txXfrm>
        <a:off x="5875669" y="2226753"/>
        <a:ext cx="947092" cy="947092"/>
      </dsp:txXfrm>
    </dsp:sp>
    <dsp:sp modelId="{174A23AF-CB38-4401-8365-09003D83EA85}">
      <dsp:nvSpPr>
        <dsp:cNvPr id="0" name=""/>
        <dsp:cNvSpPr/>
      </dsp:nvSpPr>
      <dsp:spPr>
        <a:xfrm>
          <a:off x="3650784" y="4059340"/>
          <a:ext cx="1339390" cy="133939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dirty="0"/>
            <a:t>Market/ trading conditions</a:t>
          </a:r>
        </a:p>
      </dsp:txBody>
      <dsp:txXfrm>
        <a:off x="3846933" y="4255489"/>
        <a:ext cx="947092" cy="947092"/>
      </dsp:txXfrm>
    </dsp:sp>
    <dsp:sp modelId="{67938547-5475-41C3-B8BE-E722EB3C75A9}">
      <dsp:nvSpPr>
        <dsp:cNvPr id="0" name=""/>
        <dsp:cNvSpPr/>
      </dsp:nvSpPr>
      <dsp:spPr>
        <a:xfrm>
          <a:off x="1622048" y="2030604"/>
          <a:ext cx="1339390" cy="133939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dirty="0"/>
            <a:t>Industry norms/ benchmarks</a:t>
          </a:r>
        </a:p>
      </dsp:txBody>
      <dsp:txXfrm>
        <a:off x="1818197" y="2226753"/>
        <a:ext cx="947092" cy="94709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DB21CC-2574-4B32-A484-82E4C3C7DC05}">
      <dsp:nvSpPr>
        <dsp:cNvPr id="0" name=""/>
        <dsp:cNvSpPr/>
      </dsp:nvSpPr>
      <dsp:spPr>
        <a:xfrm>
          <a:off x="2304255" y="720090"/>
          <a:ext cx="4153908" cy="4153908"/>
        </a:xfrm>
        <a:prstGeom prst="blockArc">
          <a:avLst>
            <a:gd name="adj1" fmla="val 10800000"/>
            <a:gd name="adj2" fmla="val 16200000"/>
            <a:gd name="adj3" fmla="val 464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C3FBFA1-53E7-4872-86F4-5AA8C46EB409}">
      <dsp:nvSpPr>
        <dsp:cNvPr id="0" name=""/>
        <dsp:cNvSpPr/>
      </dsp:nvSpPr>
      <dsp:spPr>
        <a:xfrm>
          <a:off x="2243525" y="623345"/>
          <a:ext cx="4153908" cy="4153908"/>
        </a:xfrm>
        <a:prstGeom prst="blockArc">
          <a:avLst>
            <a:gd name="adj1" fmla="val 5400000"/>
            <a:gd name="adj2" fmla="val 10800000"/>
            <a:gd name="adj3" fmla="val 464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989D68C-8337-42ED-94C3-A214E450E43B}">
      <dsp:nvSpPr>
        <dsp:cNvPr id="0" name=""/>
        <dsp:cNvSpPr/>
      </dsp:nvSpPr>
      <dsp:spPr>
        <a:xfrm>
          <a:off x="2243525" y="623345"/>
          <a:ext cx="4153908" cy="4153908"/>
        </a:xfrm>
        <a:prstGeom prst="blockArc">
          <a:avLst>
            <a:gd name="adj1" fmla="val 0"/>
            <a:gd name="adj2" fmla="val 5400000"/>
            <a:gd name="adj3" fmla="val 464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5BD0C83-D818-440A-B7E3-B0D2ACECB0BE}">
      <dsp:nvSpPr>
        <dsp:cNvPr id="0" name=""/>
        <dsp:cNvSpPr/>
      </dsp:nvSpPr>
      <dsp:spPr>
        <a:xfrm>
          <a:off x="2243525" y="623345"/>
          <a:ext cx="4153908" cy="4153908"/>
        </a:xfrm>
        <a:prstGeom prst="blockArc">
          <a:avLst>
            <a:gd name="adj1" fmla="val 16200000"/>
            <a:gd name="adj2" fmla="val 0"/>
            <a:gd name="adj3" fmla="val 464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A9DD438-0E35-4362-8724-5AC9A100D258}">
      <dsp:nvSpPr>
        <dsp:cNvPr id="0" name=""/>
        <dsp:cNvSpPr/>
      </dsp:nvSpPr>
      <dsp:spPr>
        <a:xfrm>
          <a:off x="3363772" y="1743592"/>
          <a:ext cx="1913415" cy="191341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r>
            <a:rPr lang="en-GB" sz="3200" kern="1200" dirty="0"/>
            <a:t>SIA context</a:t>
          </a:r>
        </a:p>
      </dsp:txBody>
      <dsp:txXfrm>
        <a:off x="3643985" y="2023805"/>
        <a:ext cx="1352989" cy="1352989"/>
      </dsp:txXfrm>
    </dsp:sp>
    <dsp:sp modelId="{E1316474-B29D-4DDC-A3DC-5F404B169DC4}">
      <dsp:nvSpPr>
        <dsp:cNvPr id="0" name=""/>
        <dsp:cNvSpPr/>
      </dsp:nvSpPr>
      <dsp:spPr>
        <a:xfrm>
          <a:off x="3650784" y="1868"/>
          <a:ext cx="1339390" cy="133939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dirty="0"/>
            <a:t>Business Model</a:t>
          </a:r>
        </a:p>
      </dsp:txBody>
      <dsp:txXfrm>
        <a:off x="3846933" y="198017"/>
        <a:ext cx="947092" cy="947092"/>
      </dsp:txXfrm>
    </dsp:sp>
    <dsp:sp modelId="{AB79894E-65CF-4D5E-942C-C661C8588C94}">
      <dsp:nvSpPr>
        <dsp:cNvPr id="0" name=""/>
        <dsp:cNvSpPr/>
      </dsp:nvSpPr>
      <dsp:spPr>
        <a:xfrm>
          <a:off x="5679520" y="2030604"/>
          <a:ext cx="1339390" cy="133939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dirty="0"/>
            <a:t>Business ownership/ history</a:t>
          </a:r>
        </a:p>
      </dsp:txBody>
      <dsp:txXfrm>
        <a:off x="5875669" y="2226753"/>
        <a:ext cx="947092" cy="947092"/>
      </dsp:txXfrm>
    </dsp:sp>
    <dsp:sp modelId="{174A23AF-CB38-4401-8365-09003D83EA85}">
      <dsp:nvSpPr>
        <dsp:cNvPr id="0" name=""/>
        <dsp:cNvSpPr/>
      </dsp:nvSpPr>
      <dsp:spPr>
        <a:xfrm>
          <a:off x="3650784" y="4059340"/>
          <a:ext cx="1339390" cy="133939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dirty="0"/>
            <a:t>Market/ trading conditions</a:t>
          </a:r>
        </a:p>
      </dsp:txBody>
      <dsp:txXfrm>
        <a:off x="3846933" y="4255489"/>
        <a:ext cx="947092" cy="947092"/>
      </dsp:txXfrm>
    </dsp:sp>
    <dsp:sp modelId="{67938547-5475-41C3-B8BE-E722EB3C75A9}">
      <dsp:nvSpPr>
        <dsp:cNvPr id="0" name=""/>
        <dsp:cNvSpPr/>
      </dsp:nvSpPr>
      <dsp:spPr>
        <a:xfrm>
          <a:off x="1622048" y="2030604"/>
          <a:ext cx="1339390" cy="133939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GB" sz="1400" kern="1200" dirty="0"/>
            <a:t>Industry norms/ benchmarks</a:t>
          </a:r>
        </a:p>
      </dsp:txBody>
      <dsp:txXfrm>
        <a:off x="1818197" y="2226753"/>
        <a:ext cx="947092" cy="947092"/>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700CD61-EC2D-4397-8BFF-3ECDBB747C78}"/>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DA1E5070-6468-4D5A-B013-0275918CCCFF}"/>
              </a:ext>
            </a:extLst>
          </p:cNvPr>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r>
              <a:rPr lang="en-GB"/>
              <a:t>18/03/2021</a:t>
            </a:r>
          </a:p>
        </p:txBody>
      </p:sp>
      <p:sp>
        <p:nvSpPr>
          <p:cNvPr id="4" name="Footer Placeholder 3">
            <a:extLst>
              <a:ext uri="{FF2B5EF4-FFF2-40B4-BE49-F238E27FC236}">
                <a16:creationId xmlns:a16="http://schemas.microsoft.com/office/drawing/2014/main" id="{DBC7F874-60FE-40A0-9034-5E8BE3EAFE3B}"/>
              </a:ext>
            </a:extLst>
          </p:cNvPr>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9D3BC6A1-7854-414D-92A2-549674951617}"/>
              </a:ext>
            </a:extLst>
          </p:cNvPr>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73B81A39-EE8D-44DC-AFA9-B25D294CBF0C}" type="slidenum">
              <a:rPr lang="en-GB" smtClean="0"/>
              <a:t>‹#›</a:t>
            </a:fld>
            <a:endParaRPr lang="en-GB"/>
          </a:p>
        </p:txBody>
      </p:sp>
    </p:spTree>
    <p:extLst>
      <p:ext uri="{BB962C8B-B14F-4D97-AF65-F5344CB8AC3E}">
        <p14:creationId xmlns:p14="http://schemas.microsoft.com/office/powerpoint/2010/main" val="40657763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r>
              <a:rPr lang="en-GB"/>
              <a:t>18/03/2021</a:t>
            </a:r>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6A3C449E-4BD5-4350-A9E5-B745797F52A5}" type="slidenum">
              <a:rPr lang="en-GB" smtClean="0"/>
              <a:t>‹#›</a:t>
            </a:fld>
            <a:endParaRPr lang="en-GB"/>
          </a:p>
        </p:txBody>
      </p:sp>
    </p:spTree>
    <p:extLst>
      <p:ext uri="{BB962C8B-B14F-4D97-AF65-F5344CB8AC3E}">
        <p14:creationId xmlns:p14="http://schemas.microsoft.com/office/powerpoint/2010/main" val="343551811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finance.yahoo.com/video/unilever-aquire-green-seventh-generation-190108505.html?guccounter=1&amp;guce_referrer=aHR0cHM6Ly93d3cuYmluZy5jb20vdmlkZW9zL3NlYXJjaD9xPXVuaWxldmVyJTIwYW5kJTIwc2V2ZW50aCUyMGdlbmVyYXRpb24lMjAmcXM9biZmb3JtPVFCVlImc3A9LTEmcHE9dW5pbGV2ZXIlMjBhbmQlMjBzZXZlbnRoJTIwZ2VuZXJhdGlvbiUyMCZzYz0yLTMyJnNrPSZjdmlkPTg3NjU1RkYwMUY5RDQ3RTdCQzRGQzYyRkY1NTIyOTZD&amp;guce_referrer_sig=AQAAANY8g1Z4ZcLLY5A-JckjM5iYD61ZvUaKoDQ0tPmZq6F9RRhlGVumnSBw312zaIveMNoN4JfJbPjKqM_2_0-P_oYBkDqfL_dW_GmTiciycbiXtjL-jWC0Nm7qwIX-aYS3r3DypcSCS1OvQ0DplB7bKevYyKKTT9wql3aEKPZVI1Gi"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finance.yahoo.com/video/unilever-aquire-green-seventh-generation-190108505.html?guccounter=1&amp;guce_referrer=aHR0cHM6Ly93d3cuYmluZy5jb20vdmlkZW9zL3NlYXJjaD9xPXVuaWxldmVyJTIwYW5kJTIwc2V2ZW50aCUyMGdlbmVyYXRpb24lMjAmcXM9biZmb3JtPVFCVlImc3A9LTEmcHE9dW5pbGV2ZXIlMjBhbmQlMjBzZXZlbnRoJTIwZ2VuZXJhdGlvbiUyMCZzYz0yLTMyJnNrPSZjdmlkPTg3NjU1RkYwMUY5RDQ3RTdCQzRGQzYyRkY1NTIyOTZD&amp;guce_referrer_sig=AQAAANY8g1Z4ZcLLY5A-JckjM5iYD61ZvUaKoDQ0tPmZq6F9RRhlGVumnSBw312zaIveMNoN4JfJbPjKqM_2_0-P_oYBkDqfL_dW_GmTiciycbiXtjL-jWC0Nm7qwIX-aYS3r3DypcSCS1OvQ0DplB7bKevYyKKTT9wql3aEKPZVI1Gi"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finance.yahoo.com/video/unilever-aquire-green-seventh-generation-190108505.html?guccounter=1&amp;guce_referrer=aHR0cHM6Ly93d3cuYmluZy5jb20vdmlkZW9zL3NlYXJjaD9xPXVuaWxldmVyJTIwYW5kJTIwc2V2ZW50aCUyMGdlbmVyYXRpb24lMjAmcXM9biZmb3JtPVFCVlImc3A9LTEmcHE9dW5pbGV2ZXIlMjBhbmQlMjBzZXZlbnRoJTIwZ2VuZXJhdGlvbiUyMCZzYz0yLTMyJnNrPSZjdmlkPTg3NjU1RkYwMUY5RDQ3RTdCQzRGQzYyRkY1NTIyOTZD&amp;guce_referrer_sig=AQAAANY8g1Z4ZcLLY5A-JckjM5iYD61ZvUaKoDQ0tPmZq6F9RRhlGVumnSBw312zaIveMNoN4JfJbPjKqM_2_0-P_oYBkDqfL_dW_GmTiciycbiXtjL-jWC0Nm7qwIX-aYS3r3DypcSCS1OvQ0DplB7bKevYyKKTT9wql3aEKPZVI1Gi"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u="sng" kern="1200" dirty="0">
                <a:solidFill>
                  <a:schemeClr val="tx1"/>
                </a:solidFill>
                <a:effectLst/>
                <a:latin typeface="+mn-lt"/>
                <a:ea typeface="+mn-ea"/>
                <a:cs typeface="+mn-cs"/>
                <a:hlinkClick r:id="rId3"/>
              </a:rPr>
              <a:t>https://finance.yahoo.com/video/unilever-aquire-green-seventh-generation-190108505.html?guccounter=1&amp;guce_referrer=aHR0cHM6Ly93d3cuYmluZy5jb20vdmlkZW9zL3NlYXJjaD9xPXVuaWxldmVyJTIwYW5kJTIwc2V2ZW50aCUyMGdlbmVyYXRpb24lMjAmcXM9biZmb3JtPVFCVlImc3A9LTEmcHE9dW5pbGV2ZXIlMjBhbmQlMjBzZXZlbnRoJTIwZ2VuZXJhdGlvbiUyMCZzYz0yLTMyJnNrPSZjdmlkPTg3NjU1RkYwMUY5RDQ3RTdCQzRGQzYyRkY1NTIyOTZD&amp;guce_referrer_sig=AQAAANY8g1Z4ZcLLY5A-JckjM5iYD61ZvUaKoDQ0tPmZq6F9RRhlGVumnSBw312zaIveMNoN4JfJbPjKqM_2_0-P_oYBkDqfL_dW_GmTiciycbiXtjL-jWC0Nm7qwIX-aYS3r3DypcSCS1OvQ0DplB7bKevYyKKTT9wql3aEKPZVI1Gi</a:t>
            </a:r>
            <a:endParaRPr lang="en-GB"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1C89649F-8ABC-4F49-976E-36B424814B0D}" type="slidenum">
              <a:rPr lang="en-GB" smtClean="0"/>
              <a:t>9</a:t>
            </a:fld>
            <a:endParaRPr lang="en-GB"/>
          </a:p>
        </p:txBody>
      </p:sp>
      <p:sp>
        <p:nvSpPr>
          <p:cNvPr id="5" name="Date Placeholder 4">
            <a:extLst>
              <a:ext uri="{FF2B5EF4-FFF2-40B4-BE49-F238E27FC236}">
                <a16:creationId xmlns:a16="http://schemas.microsoft.com/office/drawing/2014/main" id="{D30B2983-ADE0-4AA6-A826-C29F6B2FD46E}"/>
              </a:ext>
            </a:extLst>
          </p:cNvPr>
          <p:cNvSpPr>
            <a:spLocks noGrp="1"/>
          </p:cNvSpPr>
          <p:nvPr>
            <p:ph type="dt" idx="1"/>
          </p:nvPr>
        </p:nvSpPr>
        <p:spPr/>
        <p:txBody>
          <a:bodyPr/>
          <a:lstStyle/>
          <a:p>
            <a:r>
              <a:rPr lang="en-GB"/>
              <a:t>18/03/2021</a:t>
            </a:r>
          </a:p>
        </p:txBody>
      </p:sp>
    </p:spTree>
    <p:extLst>
      <p:ext uri="{BB962C8B-B14F-4D97-AF65-F5344CB8AC3E}">
        <p14:creationId xmlns:p14="http://schemas.microsoft.com/office/powerpoint/2010/main" val="37362085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u="sng" kern="1200" dirty="0">
                <a:solidFill>
                  <a:schemeClr val="tx1"/>
                </a:solidFill>
                <a:effectLst/>
                <a:latin typeface="+mn-lt"/>
                <a:ea typeface="+mn-ea"/>
                <a:cs typeface="+mn-cs"/>
                <a:hlinkClick r:id="rId3"/>
              </a:rPr>
              <a:t>https://finance.yahoo.com/video/unilever-aquire-green-seventh-generation-190108505.html?guccounter=1&amp;guce_referrer=aHR0cHM6Ly93d3cuYmluZy5jb20vdmlkZW9zL3NlYXJjaD9xPXVuaWxldmVyJTIwYW5kJTIwc2V2ZW50aCUyMGdlbmVyYXRpb24lMjAmcXM9biZmb3JtPVFCVlImc3A9LTEmcHE9dW5pbGV2ZXIlMjBhbmQlMjBzZXZlbnRoJTIwZ2VuZXJhdGlvbiUyMCZzYz0yLTMyJnNrPSZjdmlkPTg3NjU1RkYwMUY5RDQ3RTdCQzRGQzYyRkY1NTIyOTZD&amp;guce_referrer_sig=AQAAANY8g1Z4ZcLLY5A-JckjM5iYD61ZvUaKoDQ0tPmZq6F9RRhlGVumnSBw312zaIveMNoN4JfJbPjKqM_2_0-P_oYBkDqfL_dW_GmTiciycbiXtjL-jWC0Nm7qwIX-aYS3r3DypcSCS1OvQ0DplB7bKevYyKKTT9wql3aEKPZVI1Gi</a:t>
            </a:r>
            <a:endParaRPr lang="en-GB"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1C89649F-8ABC-4F49-976E-36B424814B0D}" type="slidenum">
              <a:rPr lang="en-GB" smtClean="0"/>
              <a:t>10</a:t>
            </a:fld>
            <a:endParaRPr lang="en-GB"/>
          </a:p>
        </p:txBody>
      </p:sp>
      <p:sp>
        <p:nvSpPr>
          <p:cNvPr id="5" name="Date Placeholder 4">
            <a:extLst>
              <a:ext uri="{FF2B5EF4-FFF2-40B4-BE49-F238E27FC236}">
                <a16:creationId xmlns:a16="http://schemas.microsoft.com/office/drawing/2014/main" id="{D30B2983-ADE0-4AA6-A826-C29F6B2FD46E}"/>
              </a:ext>
            </a:extLst>
          </p:cNvPr>
          <p:cNvSpPr>
            <a:spLocks noGrp="1"/>
          </p:cNvSpPr>
          <p:nvPr>
            <p:ph type="dt" idx="1"/>
          </p:nvPr>
        </p:nvSpPr>
        <p:spPr/>
        <p:txBody>
          <a:bodyPr/>
          <a:lstStyle/>
          <a:p>
            <a:r>
              <a:rPr lang="en-GB"/>
              <a:t>18/03/2021</a:t>
            </a:r>
          </a:p>
        </p:txBody>
      </p:sp>
    </p:spTree>
    <p:extLst>
      <p:ext uri="{BB962C8B-B14F-4D97-AF65-F5344CB8AC3E}">
        <p14:creationId xmlns:p14="http://schemas.microsoft.com/office/powerpoint/2010/main" val="881622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u="sng" kern="1200" dirty="0">
                <a:solidFill>
                  <a:schemeClr val="tx1"/>
                </a:solidFill>
                <a:effectLst/>
                <a:latin typeface="+mn-lt"/>
                <a:ea typeface="+mn-ea"/>
                <a:cs typeface="+mn-cs"/>
                <a:hlinkClick r:id="rId3"/>
              </a:rPr>
              <a:t>https://finance.yahoo.com/video/unilever-aquire-green-seventh-generation-190108505.html?guccounter=1&amp;guce_referrer=aHR0cHM6Ly93d3cuYmluZy5jb20vdmlkZW9zL3NlYXJjaD9xPXVuaWxldmVyJTIwYW5kJTIwc2V2ZW50aCUyMGdlbmVyYXRpb24lMjAmcXM9biZmb3JtPVFCVlImc3A9LTEmcHE9dW5pbGV2ZXIlMjBhbmQlMjBzZXZlbnRoJTIwZ2VuZXJhdGlvbiUyMCZzYz0yLTMyJnNrPSZjdmlkPTg3NjU1RkYwMUY5RDQ3RTdCQzRGQzYyRkY1NTIyOTZD&amp;guce_referrer_sig=AQAAANY8g1Z4ZcLLY5A-JckjM5iYD61ZvUaKoDQ0tPmZq6F9RRhlGVumnSBw312zaIveMNoN4JfJbPjKqM_2_0-P_oYBkDqfL_dW_GmTiciycbiXtjL-jWC0Nm7qwIX-aYS3r3DypcSCS1OvQ0DplB7bKevYyKKTT9wql3aEKPZVI1Gi</a:t>
            </a:r>
            <a:endParaRPr lang="en-GB" sz="1200"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5"/>
          </p:nvPr>
        </p:nvSpPr>
        <p:spPr/>
        <p:txBody>
          <a:bodyPr/>
          <a:lstStyle/>
          <a:p>
            <a:fld id="{1C89649F-8ABC-4F49-976E-36B424814B0D}" type="slidenum">
              <a:rPr lang="en-GB" smtClean="0"/>
              <a:t>11</a:t>
            </a:fld>
            <a:endParaRPr lang="en-GB"/>
          </a:p>
        </p:txBody>
      </p:sp>
      <p:sp>
        <p:nvSpPr>
          <p:cNvPr id="5" name="Date Placeholder 4">
            <a:extLst>
              <a:ext uri="{FF2B5EF4-FFF2-40B4-BE49-F238E27FC236}">
                <a16:creationId xmlns:a16="http://schemas.microsoft.com/office/drawing/2014/main" id="{D30B2983-ADE0-4AA6-A826-C29F6B2FD46E}"/>
              </a:ext>
            </a:extLst>
          </p:cNvPr>
          <p:cNvSpPr>
            <a:spLocks noGrp="1"/>
          </p:cNvSpPr>
          <p:nvPr>
            <p:ph type="dt" idx="1"/>
          </p:nvPr>
        </p:nvSpPr>
        <p:spPr/>
        <p:txBody>
          <a:bodyPr/>
          <a:lstStyle/>
          <a:p>
            <a:r>
              <a:rPr lang="en-GB"/>
              <a:t>18/03/2021</a:t>
            </a:r>
          </a:p>
        </p:txBody>
      </p:sp>
    </p:spTree>
    <p:extLst>
      <p:ext uri="{BB962C8B-B14F-4D97-AF65-F5344CB8AC3E}">
        <p14:creationId xmlns:p14="http://schemas.microsoft.com/office/powerpoint/2010/main" val="3828923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08496-764D-4BCA-8AE0-83F3DC51A9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B3C10E7-278E-481C-A040-EDCED2ECB2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D713759-7C2B-41DE-A1FB-AE2109BED3BD}"/>
              </a:ext>
            </a:extLst>
          </p:cNvPr>
          <p:cNvSpPr>
            <a:spLocks noGrp="1"/>
          </p:cNvSpPr>
          <p:nvPr>
            <p:ph type="dt" sz="half" idx="10"/>
          </p:nvPr>
        </p:nvSpPr>
        <p:spPr/>
        <p:txBody>
          <a:bodyPr/>
          <a:lstStyle/>
          <a:p>
            <a:fld id="{18458043-E562-4BDB-9025-7A57E322C241}" type="datetimeFigureOut">
              <a:rPr lang="en-GB" smtClean="0"/>
              <a:t>08/07/2025</a:t>
            </a:fld>
            <a:endParaRPr lang="en-GB"/>
          </a:p>
        </p:txBody>
      </p:sp>
      <p:sp>
        <p:nvSpPr>
          <p:cNvPr id="5" name="Footer Placeholder 4">
            <a:extLst>
              <a:ext uri="{FF2B5EF4-FFF2-40B4-BE49-F238E27FC236}">
                <a16:creationId xmlns:a16="http://schemas.microsoft.com/office/drawing/2014/main" id="{73215BCE-F506-4D86-A31A-551555DF210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C79020-F25D-41CD-B9A3-2D106DAE363D}"/>
              </a:ext>
            </a:extLst>
          </p:cNvPr>
          <p:cNvSpPr>
            <a:spLocks noGrp="1"/>
          </p:cNvSpPr>
          <p:nvPr>
            <p:ph type="sldNum" sz="quarter" idx="12"/>
          </p:nvPr>
        </p:nvSpPr>
        <p:spPr/>
        <p:txBody>
          <a:bodyPr/>
          <a:lstStyle/>
          <a:p>
            <a:fld id="{9CE4F615-7049-4456-A539-45B4FA684015}" type="slidenum">
              <a:rPr lang="en-GB" smtClean="0"/>
              <a:t>‹#›</a:t>
            </a:fld>
            <a:endParaRPr lang="en-GB"/>
          </a:p>
        </p:txBody>
      </p:sp>
    </p:spTree>
    <p:extLst>
      <p:ext uri="{BB962C8B-B14F-4D97-AF65-F5344CB8AC3E}">
        <p14:creationId xmlns:p14="http://schemas.microsoft.com/office/powerpoint/2010/main" val="4055976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9E0A4-1B96-4F6D-94D6-5957446D966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2FAFF27-E5EF-4E10-83C6-183998CF823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E6D418D-1228-4FC9-8B85-E63EBB2112B8}"/>
              </a:ext>
            </a:extLst>
          </p:cNvPr>
          <p:cNvSpPr>
            <a:spLocks noGrp="1"/>
          </p:cNvSpPr>
          <p:nvPr>
            <p:ph type="dt" sz="half" idx="10"/>
          </p:nvPr>
        </p:nvSpPr>
        <p:spPr/>
        <p:txBody>
          <a:bodyPr/>
          <a:lstStyle/>
          <a:p>
            <a:fld id="{18458043-E562-4BDB-9025-7A57E322C241}" type="datetimeFigureOut">
              <a:rPr lang="en-GB" smtClean="0"/>
              <a:t>08/07/2025</a:t>
            </a:fld>
            <a:endParaRPr lang="en-GB"/>
          </a:p>
        </p:txBody>
      </p:sp>
      <p:sp>
        <p:nvSpPr>
          <p:cNvPr id="5" name="Footer Placeholder 4">
            <a:extLst>
              <a:ext uri="{FF2B5EF4-FFF2-40B4-BE49-F238E27FC236}">
                <a16:creationId xmlns:a16="http://schemas.microsoft.com/office/drawing/2014/main" id="{3BE3CE75-6500-4991-AF57-559D945A46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BCE467-D919-44D6-A011-A159BB8B0491}"/>
              </a:ext>
            </a:extLst>
          </p:cNvPr>
          <p:cNvSpPr>
            <a:spLocks noGrp="1"/>
          </p:cNvSpPr>
          <p:nvPr>
            <p:ph type="sldNum" sz="quarter" idx="12"/>
          </p:nvPr>
        </p:nvSpPr>
        <p:spPr/>
        <p:txBody>
          <a:bodyPr/>
          <a:lstStyle/>
          <a:p>
            <a:fld id="{9CE4F615-7049-4456-A539-45B4FA684015}" type="slidenum">
              <a:rPr lang="en-GB" smtClean="0"/>
              <a:t>‹#›</a:t>
            </a:fld>
            <a:endParaRPr lang="en-GB"/>
          </a:p>
        </p:txBody>
      </p:sp>
    </p:spTree>
    <p:extLst>
      <p:ext uri="{BB962C8B-B14F-4D97-AF65-F5344CB8AC3E}">
        <p14:creationId xmlns:p14="http://schemas.microsoft.com/office/powerpoint/2010/main" val="4169688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CC78A0-EE65-4D1C-8A36-6E5AAFE889D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177932D-2025-44E8-AF5E-717988FF38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670333-E4A2-4330-B437-70C09B4C8801}"/>
              </a:ext>
            </a:extLst>
          </p:cNvPr>
          <p:cNvSpPr>
            <a:spLocks noGrp="1"/>
          </p:cNvSpPr>
          <p:nvPr>
            <p:ph type="dt" sz="half" idx="10"/>
          </p:nvPr>
        </p:nvSpPr>
        <p:spPr/>
        <p:txBody>
          <a:bodyPr/>
          <a:lstStyle/>
          <a:p>
            <a:fld id="{18458043-E562-4BDB-9025-7A57E322C241}" type="datetimeFigureOut">
              <a:rPr lang="en-GB" smtClean="0"/>
              <a:t>08/07/2025</a:t>
            </a:fld>
            <a:endParaRPr lang="en-GB"/>
          </a:p>
        </p:txBody>
      </p:sp>
      <p:sp>
        <p:nvSpPr>
          <p:cNvPr id="5" name="Footer Placeholder 4">
            <a:extLst>
              <a:ext uri="{FF2B5EF4-FFF2-40B4-BE49-F238E27FC236}">
                <a16:creationId xmlns:a16="http://schemas.microsoft.com/office/drawing/2014/main" id="{A4C3079B-BFE0-4D5A-9839-37373C5D000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71972BC-1648-43FA-AB3A-B8294DF7F41B}"/>
              </a:ext>
            </a:extLst>
          </p:cNvPr>
          <p:cNvSpPr>
            <a:spLocks noGrp="1"/>
          </p:cNvSpPr>
          <p:nvPr>
            <p:ph type="sldNum" sz="quarter" idx="12"/>
          </p:nvPr>
        </p:nvSpPr>
        <p:spPr/>
        <p:txBody>
          <a:bodyPr/>
          <a:lstStyle/>
          <a:p>
            <a:fld id="{9CE4F615-7049-4456-A539-45B4FA684015}" type="slidenum">
              <a:rPr lang="en-GB" smtClean="0"/>
              <a:t>‹#›</a:t>
            </a:fld>
            <a:endParaRPr lang="en-GB"/>
          </a:p>
        </p:txBody>
      </p:sp>
    </p:spTree>
    <p:extLst>
      <p:ext uri="{BB962C8B-B14F-4D97-AF65-F5344CB8AC3E}">
        <p14:creationId xmlns:p14="http://schemas.microsoft.com/office/powerpoint/2010/main" val="3609688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AA11A-3389-480C-B7E7-97A5D75CDE25}"/>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3B8B73-CAD2-4983-A820-DD2675A4BF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59F5404-2B16-47BE-BBA6-035429151804}"/>
              </a:ext>
            </a:extLst>
          </p:cNvPr>
          <p:cNvSpPr>
            <a:spLocks noGrp="1"/>
          </p:cNvSpPr>
          <p:nvPr>
            <p:ph type="dt" sz="half" idx="10"/>
          </p:nvPr>
        </p:nvSpPr>
        <p:spPr/>
        <p:txBody>
          <a:bodyPr/>
          <a:lstStyle/>
          <a:p>
            <a:fld id="{18458043-E562-4BDB-9025-7A57E322C241}" type="datetimeFigureOut">
              <a:rPr lang="en-GB" smtClean="0"/>
              <a:t>08/07/2025</a:t>
            </a:fld>
            <a:endParaRPr lang="en-GB"/>
          </a:p>
        </p:txBody>
      </p:sp>
      <p:sp>
        <p:nvSpPr>
          <p:cNvPr id="5" name="Footer Placeholder 4">
            <a:extLst>
              <a:ext uri="{FF2B5EF4-FFF2-40B4-BE49-F238E27FC236}">
                <a16:creationId xmlns:a16="http://schemas.microsoft.com/office/drawing/2014/main" id="{0A3A46AA-B463-4D0B-8512-4FB0BAE0930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38636A1-D40A-4D61-9DC2-56A79A6E3E8B}"/>
              </a:ext>
            </a:extLst>
          </p:cNvPr>
          <p:cNvSpPr>
            <a:spLocks noGrp="1"/>
          </p:cNvSpPr>
          <p:nvPr>
            <p:ph type="sldNum" sz="quarter" idx="12"/>
          </p:nvPr>
        </p:nvSpPr>
        <p:spPr/>
        <p:txBody>
          <a:bodyPr/>
          <a:lstStyle/>
          <a:p>
            <a:fld id="{9CE4F615-7049-4456-A539-45B4FA684015}" type="slidenum">
              <a:rPr lang="en-GB" smtClean="0"/>
              <a:t>‹#›</a:t>
            </a:fld>
            <a:endParaRPr lang="en-GB"/>
          </a:p>
        </p:txBody>
      </p:sp>
    </p:spTree>
    <p:extLst>
      <p:ext uri="{BB962C8B-B14F-4D97-AF65-F5344CB8AC3E}">
        <p14:creationId xmlns:p14="http://schemas.microsoft.com/office/powerpoint/2010/main" val="772862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2B01D-0B06-48DE-B522-CB90B0FE68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9AB4F95-8C8F-4053-8F55-CEC36069C0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46D78E-5BA5-4E06-9666-432C744B900B}"/>
              </a:ext>
            </a:extLst>
          </p:cNvPr>
          <p:cNvSpPr>
            <a:spLocks noGrp="1"/>
          </p:cNvSpPr>
          <p:nvPr>
            <p:ph type="dt" sz="half" idx="10"/>
          </p:nvPr>
        </p:nvSpPr>
        <p:spPr/>
        <p:txBody>
          <a:bodyPr/>
          <a:lstStyle/>
          <a:p>
            <a:fld id="{18458043-E562-4BDB-9025-7A57E322C241}" type="datetimeFigureOut">
              <a:rPr lang="en-GB" smtClean="0"/>
              <a:t>08/07/2025</a:t>
            </a:fld>
            <a:endParaRPr lang="en-GB"/>
          </a:p>
        </p:txBody>
      </p:sp>
      <p:sp>
        <p:nvSpPr>
          <p:cNvPr id="5" name="Footer Placeholder 4">
            <a:extLst>
              <a:ext uri="{FF2B5EF4-FFF2-40B4-BE49-F238E27FC236}">
                <a16:creationId xmlns:a16="http://schemas.microsoft.com/office/drawing/2014/main" id="{81427853-C048-488C-B1FC-F9825B0A3A0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444FB4D-F771-47DD-AECF-844760829BCE}"/>
              </a:ext>
            </a:extLst>
          </p:cNvPr>
          <p:cNvSpPr>
            <a:spLocks noGrp="1"/>
          </p:cNvSpPr>
          <p:nvPr>
            <p:ph type="sldNum" sz="quarter" idx="12"/>
          </p:nvPr>
        </p:nvSpPr>
        <p:spPr/>
        <p:txBody>
          <a:bodyPr/>
          <a:lstStyle/>
          <a:p>
            <a:fld id="{9CE4F615-7049-4456-A539-45B4FA684015}" type="slidenum">
              <a:rPr lang="en-GB" smtClean="0"/>
              <a:t>‹#›</a:t>
            </a:fld>
            <a:endParaRPr lang="en-GB"/>
          </a:p>
        </p:txBody>
      </p:sp>
    </p:spTree>
    <p:extLst>
      <p:ext uri="{BB962C8B-B14F-4D97-AF65-F5344CB8AC3E}">
        <p14:creationId xmlns:p14="http://schemas.microsoft.com/office/powerpoint/2010/main" val="2665479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208FF-1CEB-42DA-BC89-C4F9A591490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EB0E179-A039-442F-A8FD-FDD93BD858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7550D85-8291-4A88-9030-AD829B11EF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B2B4B69-8B38-4307-905E-587367CFACE4}"/>
              </a:ext>
            </a:extLst>
          </p:cNvPr>
          <p:cNvSpPr>
            <a:spLocks noGrp="1"/>
          </p:cNvSpPr>
          <p:nvPr>
            <p:ph type="dt" sz="half" idx="10"/>
          </p:nvPr>
        </p:nvSpPr>
        <p:spPr/>
        <p:txBody>
          <a:bodyPr/>
          <a:lstStyle/>
          <a:p>
            <a:fld id="{18458043-E562-4BDB-9025-7A57E322C241}" type="datetimeFigureOut">
              <a:rPr lang="en-GB" smtClean="0"/>
              <a:t>08/07/2025</a:t>
            </a:fld>
            <a:endParaRPr lang="en-GB"/>
          </a:p>
        </p:txBody>
      </p:sp>
      <p:sp>
        <p:nvSpPr>
          <p:cNvPr id="6" name="Footer Placeholder 5">
            <a:extLst>
              <a:ext uri="{FF2B5EF4-FFF2-40B4-BE49-F238E27FC236}">
                <a16:creationId xmlns:a16="http://schemas.microsoft.com/office/drawing/2014/main" id="{F9400569-7843-4D40-B8F6-322E86741B5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A7C3449-AF32-4AB7-855E-C6E73F879A6C}"/>
              </a:ext>
            </a:extLst>
          </p:cNvPr>
          <p:cNvSpPr>
            <a:spLocks noGrp="1"/>
          </p:cNvSpPr>
          <p:nvPr>
            <p:ph type="sldNum" sz="quarter" idx="12"/>
          </p:nvPr>
        </p:nvSpPr>
        <p:spPr/>
        <p:txBody>
          <a:bodyPr/>
          <a:lstStyle/>
          <a:p>
            <a:fld id="{9CE4F615-7049-4456-A539-45B4FA684015}" type="slidenum">
              <a:rPr lang="en-GB" smtClean="0"/>
              <a:t>‹#›</a:t>
            </a:fld>
            <a:endParaRPr lang="en-GB"/>
          </a:p>
        </p:txBody>
      </p:sp>
    </p:spTree>
    <p:extLst>
      <p:ext uri="{BB962C8B-B14F-4D97-AF65-F5344CB8AC3E}">
        <p14:creationId xmlns:p14="http://schemas.microsoft.com/office/powerpoint/2010/main" val="3394269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8310C-705A-4900-8D01-0AEA5305CC1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DA1CC8E-40AE-4ADB-B335-77CA0904F2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AB4071-D4C4-418D-9786-A656051D63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31EC7F3-12DA-4A59-9BAB-F585449FB4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454F1F-3FE8-4637-9490-D5E1419A826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837F778-9124-4EA2-A3A2-95F17D9631E7}"/>
              </a:ext>
            </a:extLst>
          </p:cNvPr>
          <p:cNvSpPr>
            <a:spLocks noGrp="1"/>
          </p:cNvSpPr>
          <p:nvPr>
            <p:ph type="dt" sz="half" idx="10"/>
          </p:nvPr>
        </p:nvSpPr>
        <p:spPr/>
        <p:txBody>
          <a:bodyPr/>
          <a:lstStyle/>
          <a:p>
            <a:fld id="{18458043-E562-4BDB-9025-7A57E322C241}" type="datetimeFigureOut">
              <a:rPr lang="en-GB" smtClean="0"/>
              <a:t>08/07/2025</a:t>
            </a:fld>
            <a:endParaRPr lang="en-GB"/>
          </a:p>
        </p:txBody>
      </p:sp>
      <p:sp>
        <p:nvSpPr>
          <p:cNvPr id="8" name="Footer Placeholder 7">
            <a:extLst>
              <a:ext uri="{FF2B5EF4-FFF2-40B4-BE49-F238E27FC236}">
                <a16:creationId xmlns:a16="http://schemas.microsoft.com/office/drawing/2014/main" id="{788333D1-87C7-4929-B02E-F5DC6577728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1C85AAB-9000-4F95-AF33-4C589A8DB8F1}"/>
              </a:ext>
            </a:extLst>
          </p:cNvPr>
          <p:cNvSpPr>
            <a:spLocks noGrp="1"/>
          </p:cNvSpPr>
          <p:nvPr>
            <p:ph type="sldNum" sz="quarter" idx="12"/>
          </p:nvPr>
        </p:nvSpPr>
        <p:spPr/>
        <p:txBody>
          <a:bodyPr/>
          <a:lstStyle/>
          <a:p>
            <a:fld id="{9CE4F615-7049-4456-A539-45B4FA684015}" type="slidenum">
              <a:rPr lang="en-GB" smtClean="0"/>
              <a:t>‹#›</a:t>
            </a:fld>
            <a:endParaRPr lang="en-GB"/>
          </a:p>
        </p:txBody>
      </p:sp>
    </p:spTree>
    <p:extLst>
      <p:ext uri="{BB962C8B-B14F-4D97-AF65-F5344CB8AC3E}">
        <p14:creationId xmlns:p14="http://schemas.microsoft.com/office/powerpoint/2010/main" val="1662127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7B622-94BA-407D-B545-A42F358BD6C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122E207-13E4-4773-AF91-004CB287FFCD}"/>
              </a:ext>
            </a:extLst>
          </p:cNvPr>
          <p:cNvSpPr>
            <a:spLocks noGrp="1"/>
          </p:cNvSpPr>
          <p:nvPr>
            <p:ph type="dt" sz="half" idx="10"/>
          </p:nvPr>
        </p:nvSpPr>
        <p:spPr/>
        <p:txBody>
          <a:bodyPr/>
          <a:lstStyle/>
          <a:p>
            <a:fld id="{18458043-E562-4BDB-9025-7A57E322C241}" type="datetimeFigureOut">
              <a:rPr lang="en-GB" smtClean="0"/>
              <a:t>08/07/2025</a:t>
            </a:fld>
            <a:endParaRPr lang="en-GB"/>
          </a:p>
        </p:txBody>
      </p:sp>
      <p:sp>
        <p:nvSpPr>
          <p:cNvPr id="4" name="Footer Placeholder 3">
            <a:extLst>
              <a:ext uri="{FF2B5EF4-FFF2-40B4-BE49-F238E27FC236}">
                <a16:creationId xmlns:a16="http://schemas.microsoft.com/office/drawing/2014/main" id="{97FB8853-656C-4886-AFF8-25EA251D747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D466EE1-5B3F-49F4-8044-12058C5FEEFE}"/>
              </a:ext>
            </a:extLst>
          </p:cNvPr>
          <p:cNvSpPr>
            <a:spLocks noGrp="1"/>
          </p:cNvSpPr>
          <p:nvPr>
            <p:ph type="sldNum" sz="quarter" idx="12"/>
          </p:nvPr>
        </p:nvSpPr>
        <p:spPr/>
        <p:txBody>
          <a:bodyPr/>
          <a:lstStyle/>
          <a:p>
            <a:fld id="{9CE4F615-7049-4456-A539-45B4FA684015}" type="slidenum">
              <a:rPr lang="en-GB" smtClean="0"/>
              <a:t>‹#›</a:t>
            </a:fld>
            <a:endParaRPr lang="en-GB"/>
          </a:p>
        </p:txBody>
      </p:sp>
    </p:spTree>
    <p:extLst>
      <p:ext uri="{BB962C8B-B14F-4D97-AF65-F5344CB8AC3E}">
        <p14:creationId xmlns:p14="http://schemas.microsoft.com/office/powerpoint/2010/main" val="817775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FF6692-18D7-4F8E-9415-A6A3D0AA55DA}"/>
              </a:ext>
            </a:extLst>
          </p:cNvPr>
          <p:cNvSpPr>
            <a:spLocks noGrp="1"/>
          </p:cNvSpPr>
          <p:nvPr>
            <p:ph type="dt" sz="half" idx="10"/>
          </p:nvPr>
        </p:nvSpPr>
        <p:spPr/>
        <p:txBody>
          <a:bodyPr/>
          <a:lstStyle/>
          <a:p>
            <a:fld id="{18458043-E562-4BDB-9025-7A57E322C241}" type="datetimeFigureOut">
              <a:rPr lang="en-GB" smtClean="0"/>
              <a:t>08/07/2025</a:t>
            </a:fld>
            <a:endParaRPr lang="en-GB"/>
          </a:p>
        </p:txBody>
      </p:sp>
      <p:sp>
        <p:nvSpPr>
          <p:cNvPr id="3" name="Footer Placeholder 2">
            <a:extLst>
              <a:ext uri="{FF2B5EF4-FFF2-40B4-BE49-F238E27FC236}">
                <a16:creationId xmlns:a16="http://schemas.microsoft.com/office/drawing/2014/main" id="{C2A6E36B-063C-4AC2-8110-3E76C327557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321D086-5EB4-4706-8968-B227732AEF4F}"/>
              </a:ext>
            </a:extLst>
          </p:cNvPr>
          <p:cNvSpPr>
            <a:spLocks noGrp="1"/>
          </p:cNvSpPr>
          <p:nvPr>
            <p:ph type="sldNum" sz="quarter" idx="12"/>
          </p:nvPr>
        </p:nvSpPr>
        <p:spPr/>
        <p:txBody>
          <a:bodyPr/>
          <a:lstStyle/>
          <a:p>
            <a:fld id="{9CE4F615-7049-4456-A539-45B4FA684015}" type="slidenum">
              <a:rPr lang="en-GB" smtClean="0"/>
              <a:t>‹#›</a:t>
            </a:fld>
            <a:endParaRPr lang="en-GB"/>
          </a:p>
        </p:txBody>
      </p:sp>
    </p:spTree>
    <p:extLst>
      <p:ext uri="{BB962C8B-B14F-4D97-AF65-F5344CB8AC3E}">
        <p14:creationId xmlns:p14="http://schemas.microsoft.com/office/powerpoint/2010/main" val="4258184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FA888-5661-4732-9258-9136538EA8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DC4A651-13E7-4474-B780-322BC70215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8734CBD-B802-4760-9CE4-2D82D2629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38A5CB-9636-4AEC-953F-9E16D5CC63B4}"/>
              </a:ext>
            </a:extLst>
          </p:cNvPr>
          <p:cNvSpPr>
            <a:spLocks noGrp="1"/>
          </p:cNvSpPr>
          <p:nvPr>
            <p:ph type="dt" sz="half" idx="10"/>
          </p:nvPr>
        </p:nvSpPr>
        <p:spPr/>
        <p:txBody>
          <a:bodyPr/>
          <a:lstStyle/>
          <a:p>
            <a:fld id="{18458043-E562-4BDB-9025-7A57E322C241}" type="datetimeFigureOut">
              <a:rPr lang="en-GB" smtClean="0"/>
              <a:t>08/07/2025</a:t>
            </a:fld>
            <a:endParaRPr lang="en-GB"/>
          </a:p>
        </p:txBody>
      </p:sp>
      <p:sp>
        <p:nvSpPr>
          <p:cNvPr id="6" name="Footer Placeholder 5">
            <a:extLst>
              <a:ext uri="{FF2B5EF4-FFF2-40B4-BE49-F238E27FC236}">
                <a16:creationId xmlns:a16="http://schemas.microsoft.com/office/drawing/2014/main" id="{EF5B0609-8FC1-417D-800A-04D402B77F3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ABFDF30-C62E-4D1E-8F43-978EE78A91CA}"/>
              </a:ext>
            </a:extLst>
          </p:cNvPr>
          <p:cNvSpPr>
            <a:spLocks noGrp="1"/>
          </p:cNvSpPr>
          <p:nvPr>
            <p:ph type="sldNum" sz="quarter" idx="12"/>
          </p:nvPr>
        </p:nvSpPr>
        <p:spPr/>
        <p:txBody>
          <a:bodyPr/>
          <a:lstStyle/>
          <a:p>
            <a:fld id="{9CE4F615-7049-4456-A539-45B4FA684015}" type="slidenum">
              <a:rPr lang="en-GB" smtClean="0"/>
              <a:t>‹#›</a:t>
            </a:fld>
            <a:endParaRPr lang="en-GB"/>
          </a:p>
        </p:txBody>
      </p:sp>
    </p:spTree>
    <p:extLst>
      <p:ext uri="{BB962C8B-B14F-4D97-AF65-F5344CB8AC3E}">
        <p14:creationId xmlns:p14="http://schemas.microsoft.com/office/powerpoint/2010/main" val="3843580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CBBED-D362-4D20-8B8A-0BC38B1C22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108D684-1445-4C20-A2FA-E90B9E822C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13FC13D-87A9-4305-BD40-B1BF0E60E7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93BE93-635C-4A5A-B8B2-1C405BE91A9D}"/>
              </a:ext>
            </a:extLst>
          </p:cNvPr>
          <p:cNvSpPr>
            <a:spLocks noGrp="1"/>
          </p:cNvSpPr>
          <p:nvPr>
            <p:ph type="dt" sz="half" idx="10"/>
          </p:nvPr>
        </p:nvSpPr>
        <p:spPr/>
        <p:txBody>
          <a:bodyPr/>
          <a:lstStyle/>
          <a:p>
            <a:fld id="{18458043-E562-4BDB-9025-7A57E322C241}" type="datetimeFigureOut">
              <a:rPr lang="en-GB" smtClean="0"/>
              <a:t>08/07/2025</a:t>
            </a:fld>
            <a:endParaRPr lang="en-GB"/>
          </a:p>
        </p:txBody>
      </p:sp>
      <p:sp>
        <p:nvSpPr>
          <p:cNvPr id="6" name="Footer Placeholder 5">
            <a:extLst>
              <a:ext uri="{FF2B5EF4-FFF2-40B4-BE49-F238E27FC236}">
                <a16:creationId xmlns:a16="http://schemas.microsoft.com/office/drawing/2014/main" id="{DAA213D9-7352-4855-A27C-DBFD40EBDB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FD20786-EDDF-4797-BD64-03D3A748D1F1}"/>
              </a:ext>
            </a:extLst>
          </p:cNvPr>
          <p:cNvSpPr>
            <a:spLocks noGrp="1"/>
          </p:cNvSpPr>
          <p:nvPr>
            <p:ph type="sldNum" sz="quarter" idx="12"/>
          </p:nvPr>
        </p:nvSpPr>
        <p:spPr/>
        <p:txBody>
          <a:bodyPr/>
          <a:lstStyle/>
          <a:p>
            <a:fld id="{9CE4F615-7049-4456-A539-45B4FA684015}" type="slidenum">
              <a:rPr lang="en-GB" smtClean="0"/>
              <a:t>‹#›</a:t>
            </a:fld>
            <a:endParaRPr lang="en-GB"/>
          </a:p>
        </p:txBody>
      </p:sp>
    </p:spTree>
    <p:extLst>
      <p:ext uri="{BB962C8B-B14F-4D97-AF65-F5344CB8AC3E}">
        <p14:creationId xmlns:p14="http://schemas.microsoft.com/office/powerpoint/2010/main" val="3995873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402B94-99BD-46C9-B265-04A7D6E60C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965F7A4-5227-453D-B0A9-4D81E9EB07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322AA67-6E2E-4A22-B64C-E9206EE374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458043-E562-4BDB-9025-7A57E322C241}" type="datetimeFigureOut">
              <a:rPr lang="en-GB" smtClean="0"/>
              <a:t>08/07/2025</a:t>
            </a:fld>
            <a:endParaRPr lang="en-GB"/>
          </a:p>
        </p:txBody>
      </p:sp>
      <p:sp>
        <p:nvSpPr>
          <p:cNvPr id="5" name="Footer Placeholder 4">
            <a:extLst>
              <a:ext uri="{FF2B5EF4-FFF2-40B4-BE49-F238E27FC236}">
                <a16:creationId xmlns:a16="http://schemas.microsoft.com/office/drawing/2014/main" id="{298D70C8-E98A-40D4-8E90-95C92E9B84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8360528D-452A-4B8F-BAF4-F74DFA64B8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E4F615-7049-4456-A539-45B4FA684015}" type="slidenum">
              <a:rPr lang="en-GB" smtClean="0"/>
              <a:t>‹#›</a:t>
            </a:fld>
            <a:endParaRPr lang="en-GB"/>
          </a:p>
        </p:txBody>
      </p:sp>
    </p:spTree>
    <p:extLst>
      <p:ext uri="{BB962C8B-B14F-4D97-AF65-F5344CB8AC3E}">
        <p14:creationId xmlns:p14="http://schemas.microsoft.com/office/powerpoint/2010/main" val="6468277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cML6Cwetwxs&amp;feature=youtu.be"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7.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jpeg"/><Relationship Id="rId7" Type="http://schemas.openxmlformats.org/officeDocument/2006/relationships/hyperlink" Target="https://uw.pressbooks.pub/batepapo/chapter/unidade-2-parte-b/" TargetMode="Externa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image" Target="../media/image13.jpg"/><Relationship Id="rId11" Type="http://schemas.openxmlformats.org/officeDocument/2006/relationships/hyperlink" Target="https://pixabay.com/en/surprise-smiley-oh-fear-scare-98460/" TargetMode="External"/><Relationship Id="rId5" Type="http://schemas.openxmlformats.org/officeDocument/2006/relationships/image" Target="../media/image12.png"/><Relationship Id="rId10" Type="http://schemas.openxmlformats.org/officeDocument/2006/relationships/image" Target="../media/image15.png"/><Relationship Id="rId4" Type="http://schemas.openxmlformats.org/officeDocument/2006/relationships/image" Target="../media/image11.jpg"/><Relationship Id="rId9" Type="http://schemas.openxmlformats.org/officeDocument/2006/relationships/hyperlink" Target="https://moji.trufffle.studio/shop/face-with-tears-of-joy-emoji"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theguardian.com/business/2021/jan/25/shell-agrees-deal-to-buy-electric-car-charging-company-ubitricity"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CBC79-3828-4CC4-99AA-D943BBBE5976}"/>
              </a:ext>
            </a:extLst>
          </p:cNvPr>
          <p:cNvSpPr>
            <a:spLocks noGrp="1"/>
          </p:cNvSpPr>
          <p:nvPr>
            <p:ph type="title"/>
          </p:nvPr>
        </p:nvSpPr>
        <p:spPr/>
        <p:txBody>
          <a:bodyPr/>
          <a:lstStyle/>
          <a:p>
            <a:r>
              <a:rPr lang="en-GB" dirty="0"/>
              <a:t>Session plan</a:t>
            </a:r>
          </a:p>
        </p:txBody>
      </p:sp>
      <p:sp>
        <p:nvSpPr>
          <p:cNvPr id="3" name="Content Placeholder 2">
            <a:extLst>
              <a:ext uri="{FF2B5EF4-FFF2-40B4-BE49-F238E27FC236}">
                <a16:creationId xmlns:a16="http://schemas.microsoft.com/office/drawing/2014/main" id="{1B60EC0A-27E8-4462-A6E2-7876A82E0172}"/>
              </a:ext>
            </a:extLst>
          </p:cNvPr>
          <p:cNvSpPr>
            <a:spLocks noGrp="1"/>
          </p:cNvSpPr>
          <p:nvPr>
            <p:ph idx="1"/>
          </p:nvPr>
        </p:nvSpPr>
        <p:spPr/>
        <p:txBody>
          <a:bodyPr/>
          <a:lstStyle/>
          <a:p>
            <a:r>
              <a:rPr lang="en-US" sz="2800" dirty="0"/>
              <a:t>Lecture recap</a:t>
            </a:r>
          </a:p>
          <a:p>
            <a:r>
              <a:rPr lang="en-US" sz="2800" dirty="0"/>
              <a:t>Activity1: Bring me news: Shell</a:t>
            </a:r>
            <a:endParaRPr lang="en-GB" sz="2800" dirty="0"/>
          </a:p>
          <a:p>
            <a:r>
              <a:rPr lang="en-GB" sz="2800" dirty="0"/>
              <a:t>Activity2: Unilever and </a:t>
            </a:r>
            <a:r>
              <a:rPr lang="en-US" sz="2800" dirty="0"/>
              <a:t>Sundial Brands</a:t>
            </a:r>
            <a:r>
              <a:rPr lang="en-GB" sz="2800" dirty="0"/>
              <a:t> case study</a:t>
            </a:r>
          </a:p>
          <a:p>
            <a:r>
              <a:rPr lang="en-GB" sz="2800" dirty="0"/>
              <a:t>Summary and further reading</a:t>
            </a:r>
            <a:endParaRPr lang="en-GB" b="1" dirty="0">
              <a:solidFill>
                <a:srgbClr val="FF0000"/>
              </a:solidFill>
            </a:endParaRPr>
          </a:p>
          <a:p>
            <a:pPr marL="0" indent="0">
              <a:buNone/>
            </a:pPr>
            <a:endParaRPr lang="en-GB" dirty="0"/>
          </a:p>
        </p:txBody>
      </p:sp>
    </p:spTree>
    <p:extLst>
      <p:ext uri="{BB962C8B-B14F-4D97-AF65-F5344CB8AC3E}">
        <p14:creationId xmlns:p14="http://schemas.microsoft.com/office/powerpoint/2010/main" val="685443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F423D475-EF82-48AA-9A6F-E4600EEB99AA}"/>
              </a:ext>
            </a:extLst>
          </p:cNvPr>
          <p:cNvSpPr txBox="1"/>
          <p:nvPr/>
        </p:nvSpPr>
        <p:spPr>
          <a:xfrm>
            <a:off x="9577476" y="6488668"/>
            <a:ext cx="2614524" cy="369332"/>
          </a:xfrm>
          <a:prstGeom prst="rect">
            <a:avLst/>
          </a:prstGeom>
          <a:noFill/>
        </p:spPr>
        <p:txBody>
          <a:bodyPr wrap="square" rtlCol="0">
            <a:spAutoFit/>
          </a:bodyPr>
          <a:lstStyle/>
          <a:p>
            <a:pPr algn="r"/>
            <a:r>
              <a:rPr lang="en-GB" dirty="0" err="1"/>
              <a:t>SheaMoisture</a:t>
            </a:r>
            <a:r>
              <a:rPr lang="en-GB" dirty="0"/>
              <a:t>  (2017)</a:t>
            </a:r>
          </a:p>
        </p:txBody>
      </p:sp>
      <p:sp>
        <p:nvSpPr>
          <p:cNvPr id="18" name="TextBox 17">
            <a:extLst>
              <a:ext uri="{FF2B5EF4-FFF2-40B4-BE49-F238E27FC236}">
                <a16:creationId xmlns:a16="http://schemas.microsoft.com/office/drawing/2014/main" id="{B6C55386-D76C-4FA7-AB1A-1DEE275DC411}"/>
              </a:ext>
            </a:extLst>
          </p:cNvPr>
          <p:cNvSpPr txBox="1"/>
          <p:nvPr/>
        </p:nvSpPr>
        <p:spPr>
          <a:xfrm>
            <a:off x="2777172" y="168543"/>
            <a:ext cx="6096000" cy="1003031"/>
          </a:xfrm>
          <a:prstGeom prst="rect">
            <a:avLst/>
          </a:prstGeom>
          <a:noFill/>
        </p:spPr>
        <p:txBody>
          <a:bodyPr wrap="square">
            <a:spAutoFit/>
          </a:bodyPr>
          <a:lstStyle/>
          <a:p>
            <a:pPr algn="ctr">
              <a:lnSpc>
                <a:spcPct val="150000"/>
              </a:lnSpc>
            </a:pPr>
            <a:r>
              <a:rPr lang="en-GB" sz="4400" b="1" i="1" dirty="0">
                <a:solidFill>
                  <a:schemeClr val="accent1"/>
                </a:solidFill>
              </a:rPr>
              <a:t>What is sundial brand? </a:t>
            </a:r>
          </a:p>
        </p:txBody>
      </p:sp>
      <p:sp>
        <p:nvSpPr>
          <p:cNvPr id="2" name="Content Placeholder 1">
            <a:extLst>
              <a:ext uri="{FF2B5EF4-FFF2-40B4-BE49-F238E27FC236}">
                <a16:creationId xmlns:a16="http://schemas.microsoft.com/office/drawing/2014/main" id="{FA899DFE-4A67-46A3-9387-0ECE16F3D71A}"/>
              </a:ext>
            </a:extLst>
          </p:cNvPr>
          <p:cNvSpPr>
            <a:spLocks noGrp="1"/>
          </p:cNvSpPr>
          <p:nvPr>
            <p:ph idx="1"/>
          </p:nvPr>
        </p:nvSpPr>
        <p:spPr>
          <a:xfrm>
            <a:off x="447040" y="5203421"/>
            <a:ext cx="11145520" cy="1729749"/>
          </a:xfrm>
        </p:spPr>
        <p:txBody>
          <a:bodyPr>
            <a:normAutofit/>
          </a:bodyPr>
          <a:lstStyle/>
          <a:p>
            <a:r>
              <a:rPr lang="en-GB" sz="1200" dirty="0">
                <a:hlinkClick r:id="rId3"/>
              </a:rPr>
              <a:t>https://www.youtube.com/watch?v=cML6Cwetwxs&amp;feature=youtu.be</a:t>
            </a:r>
            <a:r>
              <a:rPr lang="en-GB" sz="1200" dirty="0"/>
              <a:t> </a:t>
            </a:r>
          </a:p>
        </p:txBody>
      </p:sp>
      <p:pic>
        <p:nvPicPr>
          <p:cNvPr id="6" name="Picture 5">
            <a:extLst>
              <a:ext uri="{FF2B5EF4-FFF2-40B4-BE49-F238E27FC236}">
                <a16:creationId xmlns:a16="http://schemas.microsoft.com/office/drawing/2014/main" id="{82D02FC2-7C4A-48A7-877C-A809941CC242}"/>
              </a:ext>
            </a:extLst>
          </p:cNvPr>
          <p:cNvPicPr>
            <a:picLocks noChangeAspect="1"/>
          </p:cNvPicPr>
          <p:nvPr/>
        </p:nvPicPr>
        <p:blipFill rotWithShape="1">
          <a:blip r:embed="rId4"/>
          <a:srcRect r="17805"/>
          <a:stretch/>
        </p:blipFill>
        <p:spPr>
          <a:xfrm>
            <a:off x="10211172" y="366"/>
            <a:ext cx="1980828" cy="1339383"/>
          </a:xfrm>
          <a:prstGeom prst="rect">
            <a:avLst/>
          </a:prstGeom>
          <a:effectLst>
            <a:softEdge rad="127000"/>
          </a:effectLst>
        </p:spPr>
      </p:pic>
      <p:sp>
        <p:nvSpPr>
          <p:cNvPr id="8" name="TextBox 7">
            <a:extLst>
              <a:ext uri="{FF2B5EF4-FFF2-40B4-BE49-F238E27FC236}">
                <a16:creationId xmlns:a16="http://schemas.microsoft.com/office/drawing/2014/main" id="{7D755238-714C-42F2-855A-3E796043A9B1}"/>
              </a:ext>
            </a:extLst>
          </p:cNvPr>
          <p:cNvSpPr txBox="1"/>
          <p:nvPr/>
        </p:nvSpPr>
        <p:spPr>
          <a:xfrm>
            <a:off x="5425440" y="1171574"/>
            <a:ext cx="5880457" cy="5509200"/>
          </a:xfrm>
          <a:prstGeom prst="rect">
            <a:avLst/>
          </a:prstGeom>
          <a:noFill/>
        </p:spPr>
        <p:txBody>
          <a:bodyPr wrap="square">
            <a:spAutoFit/>
          </a:bodyPr>
          <a:lstStyle/>
          <a:p>
            <a:r>
              <a:rPr lang="en-US" sz="2200" dirty="0">
                <a:latin typeface="UnileverShilling"/>
              </a:rPr>
              <a:t>‘</a:t>
            </a:r>
            <a:r>
              <a:rPr lang="en-US" sz="2200" b="0" i="0" dirty="0">
                <a:effectLst/>
                <a:latin typeface="UnileverShilling"/>
              </a:rPr>
              <a:t>Sundial Brands is a leading haircare and skincare company recognized for its innovative use of high-quality and culturally authentic ingredients.’</a:t>
            </a:r>
          </a:p>
          <a:p>
            <a:endParaRPr lang="en-US" sz="2200" b="0" i="0" dirty="0">
              <a:effectLst/>
              <a:latin typeface="UnileverShilling"/>
            </a:endParaRPr>
          </a:p>
          <a:p>
            <a:r>
              <a:rPr lang="en-US" sz="2200" b="0" i="0" dirty="0">
                <a:effectLst/>
                <a:latin typeface="UnileverShilling"/>
              </a:rPr>
              <a:t>‘Since its founding in 1991, Sundial has championed inclusive beauty and has served the unmet needs of consumers of color through its robust innovation pipeline, product offerings and purpose-driven business model. ’</a:t>
            </a:r>
          </a:p>
          <a:p>
            <a:endParaRPr lang="en-US" sz="2200" b="0" i="0" dirty="0">
              <a:effectLst/>
              <a:latin typeface="UnileverShilling"/>
            </a:endParaRPr>
          </a:p>
          <a:p>
            <a:r>
              <a:rPr lang="en-US" sz="2200" dirty="0"/>
              <a:t>‘I’ve always wanted Sundial Brands to be an inspiration to other minority-owned companies of how a business against all odds can achieve excellence, have significant social impact in our communities and be successful on a world stage,” said Richelieu Dennis, founder and CEO</a:t>
            </a:r>
            <a:endParaRPr lang="en-GB" sz="2200" dirty="0"/>
          </a:p>
        </p:txBody>
      </p:sp>
      <p:pic>
        <p:nvPicPr>
          <p:cNvPr id="7" name="Picture 6">
            <a:extLst>
              <a:ext uri="{FF2B5EF4-FFF2-40B4-BE49-F238E27FC236}">
                <a16:creationId xmlns:a16="http://schemas.microsoft.com/office/drawing/2014/main" id="{E85D7584-CC4E-4B37-A7BB-20F15323D647}"/>
              </a:ext>
            </a:extLst>
          </p:cNvPr>
          <p:cNvPicPr>
            <a:picLocks noChangeAspect="1"/>
          </p:cNvPicPr>
          <p:nvPr/>
        </p:nvPicPr>
        <p:blipFill>
          <a:blip r:embed="rId5"/>
          <a:stretch>
            <a:fillRect/>
          </a:stretch>
        </p:blipFill>
        <p:spPr>
          <a:xfrm>
            <a:off x="599441" y="1821814"/>
            <a:ext cx="4429760" cy="3148116"/>
          </a:xfrm>
          <a:prstGeom prst="rect">
            <a:avLst/>
          </a:prstGeom>
        </p:spPr>
      </p:pic>
    </p:spTree>
    <p:extLst>
      <p:ext uri="{BB962C8B-B14F-4D97-AF65-F5344CB8AC3E}">
        <p14:creationId xmlns:p14="http://schemas.microsoft.com/office/powerpoint/2010/main" val="1362407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B6C55386-D76C-4FA7-AB1A-1DEE275DC411}"/>
              </a:ext>
            </a:extLst>
          </p:cNvPr>
          <p:cNvSpPr txBox="1"/>
          <p:nvPr/>
        </p:nvSpPr>
        <p:spPr>
          <a:xfrm>
            <a:off x="2777172" y="168543"/>
            <a:ext cx="6096000" cy="1003031"/>
          </a:xfrm>
          <a:prstGeom prst="rect">
            <a:avLst/>
          </a:prstGeom>
          <a:noFill/>
        </p:spPr>
        <p:txBody>
          <a:bodyPr wrap="square">
            <a:spAutoFit/>
          </a:bodyPr>
          <a:lstStyle/>
          <a:p>
            <a:pPr algn="ctr">
              <a:lnSpc>
                <a:spcPct val="150000"/>
              </a:lnSpc>
            </a:pPr>
            <a:r>
              <a:rPr lang="en-GB" sz="4400" b="1" i="1" dirty="0">
                <a:solidFill>
                  <a:schemeClr val="accent1"/>
                </a:solidFill>
              </a:rPr>
              <a:t>What is sundial brand? </a:t>
            </a:r>
          </a:p>
        </p:txBody>
      </p:sp>
      <p:pic>
        <p:nvPicPr>
          <p:cNvPr id="6" name="Picture 5">
            <a:extLst>
              <a:ext uri="{FF2B5EF4-FFF2-40B4-BE49-F238E27FC236}">
                <a16:creationId xmlns:a16="http://schemas.microsoft.com/office/drawing/2014/main" id="{82D02FC2-7C4A-48A7-877C-A809941CC242}"/>
              </a:ext>
            </a:extLst>
          </p:cNvPr>
          <p:cNvPicPr>
            <a:picLocks noChangeAspect="1"/>
          </p:cNvPicPr>
          <p:nvPr/>
        </p:nvPicPr>
        <p:blipFill rotWithShape="1">
          <a:blip r:embed="rId3"/>
          <a:srcRect r="17805"/>
          <a:stretch/>
        </p:blipFill>
        <p:spPr>
          <a:xfrm>
            <a:off x="10211172" y="366"/>
            <a:ext cx="1980828" cy="1339383"/>
          </a:xfrm>
          <a:prstGeom prst="rect">
            <a:avLst/>
          </a:prstGeom>
          <a:effectLst>
            <a:softEdge rad="127000"/>
          </a:effectLst>
        </p:spPr>
      </p:pic>
      <p:sp>
        <p:nvSpPr>
          <p:cNvPr id="4" name="TextBox 3">
            <a:extLst>
              <a:ext uri="{FF2B5EF4-FFF2-40B4-BE49-F238E27FC236}">
                <a16:creationId xmlns:a16="http://schemas.microsoft.com/office/drawing/2014/main" id="{3FD5E172-45C2-3A72-5E6E-A7B57820A3B2}"/>
              </a:ext>
            </a:extLst>
          </p:cNvPr>
          <p:cNvSpPr txBox="1"/>
          <p:nvPr/>
        </p:nvSpPr>
        <p:spPr>
          <a:xfrm>
            <a:off x="3035424" y="2625254"/>
            <a:ext cx="6121152" cy="646331"/>
          </a:xfrm>
          <a:prstGeom prst="rect">
            <a:avLst/>
          </a:prstGeom>
          <a:noFill/>
        </p:spPr>
        <p:txBody>
          <a:bodyPr wrap="square">
            <a:spAutoFit/>
          </a:bodyPr>
          <a:lstStyle/>
          <a:p>
            <a:r>
              <a:rPr lang="en-GB" dirty="0"/>
              <a:t>https://www.youtube.com/watch?v=h-13bJL-SG8&amp;list=PLncvI6F_uW_pH9Enlxs9rvrQuwcmQviiK&amp;index=2</a:t>
            </a:r>
          </a:p>
        </p:txBody>
      </p:sp>
      <p:sp>
        <p:nvSpPr>
          <p:cNvPr id="9" name="TextBox 8">
            <a:extLst>
              <a:ext uri="{FF2B5EF4-FFF2-40B4-BE49-F238E27FC236}">
                <a16:creationId xmlns:a16="http://schemas.microsoft.com/office/drawing/2014/main" id="{C9A50DD5-58B5-4437-FFBA-84965E4E843F}"/>
              </a:ext>
            </a:extLst>
          </p:cNvPr>
          <p:cNvSpPr txBox="1"/>
          <p:nvPr/>
        </p:nvSpPr>
        <p:spPr>
          <a:xfrm>
            <a:off x="3035424" y="4084598"/>
            <a:ext cx="6121152" cy="646331"/>
          </a:xfrm>
          <a:prstGeom prst="rect">
            <a:avLst/>
          </a:prstGeom>
          <a:noFill/>
        </p:spPr>
        <p:txBody>
          <a:bodyPr wrap="square">
            <a:spAutoFit/>
          </a:bodyPr>
          <a:lstStyle/>
          <a:p>
            <a:r>
              <a:rPr lang="en-GB" dirty="0"/>
              <a:t>https://www.youtube.com/watch?v=7ffnorzhrAI&amp;list=PLncvI6F_uW_pH9Enlxs9rvrQuwcmQviiK&amp;index=4</a:t>
            </a:r>
          </a:p>
        </p:txBody>
      </p:sp>
      <p:sp>
        <p:nvSpPr>
          <p:cNvPr id="11" name="TextBox 10">
            <a:extLst>
              <a:ext uri="{FF2B5EF4-FFF2-40B4-BE49-F238E27FC236}">
                <a16:creationId xmlns:a16="http://schemas.microsoft.com/office/drawing/2014/main" id="{53B4B680-27D0-C034-70B8-6017902A3516}"/>
              </a:ext>
            </a:extLst>
          </p:cNvPr>
          <p:cNvSpPr txBox="1"/>
          <p:nvPr/>
        </p:nvSpPr>
        <p:spPr>
          <a:xfrm>
            <a:off x="3035424" y="3378079"/>
            <a:ext cx="6121152" cy="646331"/>
          </a:xfrm>
          <a:prstGeom prst="rect">
            <a:avLst/>
          </a:prstGeom>
          <a:noFill/>
        </p:spPr>
        <p:txBody>
          <a:bodyPr wrap="square">
            <a:spAutoFit/>
          </a:bodyPr>
          <a:lstStyle/>
          <a:p>
            <a:r>
              <a:rPr lang="en-GB" dirty="0"/>
              <a:t>https://www.youtube.com/watch?v=ZpN85OMSHBY&amp;list=PLncvI6F_uW_pH9Enlxs9rvrQuwcmQviiK&amp;index=3</a:t>
            </a:r>
          </a:p>
        </p:txBody>
      </p:sp>
      <p:sp>
        <p:nvSpPr>
          <p:cNvPr id="14" name="TextBox 13">
            <a:extLst>
              <a:ext uri="{FF2B5EF4-FFF2-40B4-BE49-F238E27FC236}">
                <a16:creationId xmlns:a16="http://schemas.microsoft.com/office/drawing/2014/main" id="{C0916B01-9F19-6B53-5352-EC3E0D304832}"/>
              </a:ext>
            </a:extLst>
          </p:cNvPr>
          <p:cNvSpPr txBox="1"/>
          <p:nvPr/>
        </p:nvSpPr>
        <p:spPr>
          <a:xfrm>
            <a:off x="3035424" y="1819077"/>
            <a:ext cx="6121152" cy="646331"/>
          </a:xfrm>
          <a:prstGeom prst="rect">
            <a:avLst/>
          </a:prstGeom>
          <a:noFill/>
        </p:spPr>
        <p:txBody>
          <a:bodyPr wrap="square">
            <a:spAutoFit/>
          </a:bodyPr>
          <a:lstStyle/>
          <a:p>
            <a:r>
              <a:rPr lang="en-GB" dirty="0"/>
              <a:t>https://www.youtube.com/watch?v=cML6Cwetwxs&amp;list=PLncvI6F_uW_pH9Enlxs9rvrQuwcmQviiK&amp;index=1</a:t>
            </a:r>
          </a:p>
        </p:txBody>
      </p:sp>
      <p:sp>
        <p:nvSpPr>
          <p:cNvPr id="19" name="TextBox 18">
            <a:extLst>
              <a:ext uri="{FF2B5EF4-FFF2-40B4-BE49-F238E27FC236}">
                <a16:creationId xmlns:a16="http://schemas.microsoft.com/office/drawing/2014/main" id="{894B451A-E9F1-BD5F-9D1C-DAAECAA6D709}"/>
              </a:ext>
            </a:extLst>
          </p:cNvPr>
          <p:cNvSpPr txBox="1"/>
          <p:nvPr/>
        </p:nvSpPr>
        <p:spPr>
          <a:xfrm>
            <a:off x="3048740" y="5070020"/>
            <a:ext cx="6094520" cy="646331"/>
          </a:xfrm>
          <a:prstGeom prst="rect">
            <a:avLst/>
          </a:prstGeom>
          <a:noFill/>
        </p:spPr>
        <p:txBody>
          <a:bodyPr wrap="square">
            <a:spAutoFit/>
          </a:bodyPr>
          <a:lstStyle/>
          <a:p>
            <a:r>
              <a:rPr lang="en-GB" dirty="0"/>
              <a:t>https://www.ft.com/content/354606d1-e4ac-315b-8549-ef343689b6b9</a:t>
            </a:r>
          </a:p>
        </p:txBody>
      </p:sp>
    </p:spTree>
    <p:extLst>
      <p:ext uri="{BB962C8B-B14F-4D97-AF65-F5344CB8AC3E}">
        <p14:creationId xmlns:p14="http://schemas.microsoft.com/office/powerpoint/2010/main" val="3550863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5DCE258-5AD8-492B-840F-84A76495375E}"/>
              </a:ext>
            </a:extLst>
          </p:cNvPr>
          <p:cNvSpPr>
            <a:spLocks noGrp="1"/>
          </p:cNvSpPr>
          <p:nvPr>
            <p:ph type="title"/>
          </p:nvPr>
        </p:nvSpPr>
        <p:spPr>
          <a:xfrm>
            <a:off x="2719389" y="470392"/>
            <a:ext cx="6418262" cy="1143000"/>
          </a:xfrm>
        </p:spPr>
        <p:txBody>
          <a:bodyPr/>
          <a:lstStyle/>
          <a:p>
            <a:r>
              <a:rPr lang="en-GB" altLang="en-US" dirty="0"/>
              <a:t>Decision-making context</a:t>
            </a:r>
          </a:p>
        </p:txBody>
      </p:sp>
      <p:graphicFrame>
        <p:nvGraphicFramePr>
          <p:cNvPr id="4" name="Content Placeholder 3">
            <a:extLst>
              <a:ext uri="{FF2B5EF4-FFF2-40B4-BE49-F238E27FC236}">
                <a16:creationId xmlns:a16="http://schemas.microsoft.com/office/drawing/2014/main" id="{E421FDB1-C1AA-4E21-8E4A-3757792ED371}"/>
              </a:ext>
            </a:extLst>
          </p:cNvPr>
          <p:cNvGraphicFramePr>
            <a:graphicFrameLocks noGrp="1"/>
          </p:cNvGraphicFramePr>
          <p:nvPr>
            <p:ph idx="1"/>
          </p:nvPr>
        </p:nvGraphicFramePr>
        <p:xfrm>
          <a:off x="1775520" y="1412776"/>
          <a:ext cx="8640960" cy="54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124" name="TextBox 4">
            <a:extLst>
              <a:ext uri="{FF2B5EF4-FFF2-40B4-BE49-F238E27FC236}">
                <a16:creationId xmlns:a16="http://schemas.microsoft.com/office/drawing/2014/main" id="{C21A364A-87F2-4D9B-AB2D-48C674FF2D81}"/>
              </a:ext>
            </a:extLst>
          </p:cNvPr>
          <p:cNvSpPr txBox="1">
            <a:spLocks noChangeArrowheads="1"/>
          </p:cNvSpPr>
          <p:nvPr/>
        </p:nvSpPr>
        <p:spPr bwMode="auto">
          <a:xfrm>
            <a:off x="7175501" y="1412876"/>
            <a:ext cx="32416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GB" altLang="en-US" sz="1800" dirty="0"/>
              <a:t>1. What does the organisation do to create value?</a:t>
            </a:r>
          </a:p>
        </p:txBody>
      </p:sp>
      <p:sp>
        <p:nvSpPr>
          <p:cNvPr id="5125" name="TextBox 5">
            <a:extLst>
              <a:ext uri="{FF2B5EF4-FFF2-40B4-BE49-F238E27FC236}">
                <a16:creationId xmlns:a16="http://schemas.microsoft.com/office/drawing/2014/main" id="{26E52CBC-B75D-4EF0-A987-9D524011221F}"/>
              </a:ext>
            </a:extLst>
          </p:cNvPr>
          <p:cNvSpPr txBox="1">
            <a:spLocks noChangeArrowheads="1"/>
          </p:cNvSpPr>
          <p:nvPr/>
        </p:nvSpPr>
        <p:spPr bwMode="auto">
          <a:xfrm>
            <a:off x="8904289" y="3524250"/>
            <a:ext cx="15843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GB" altLang="en-US" sz="1800"/>
              <a:t>2. Who owns the enterprise &amp; how has it developed?</a:t>
            </a:r>
          </a:p>
        </p:txBody>
      </p:sp>
      <p:sp>
        <p:nvSpPr>
          <p:cNvPr id="5126" name="TextBox 6">
            <a:extLst>
              <a:ext uri="{FF2B5EF4-FFF2-40B4-BE49-F238E27FC236}">
                <a16:creationId xmlns:a16="http://schemas.microsoft.com/office/drawing/2014/main" id="{4B6263F9-E648-4DBB-845A-6D0A57FD80DF}"/>
              </a:ext>
            </a:extLst>
          </p:cNvPr>
          <p:cNvSpPr txBox="1">
            <a:spLocks noChangeArrowheads="1"/>
          </p:cNvSpPr>
          <p:nvPr/>
        </p:nvSpPr>
        <p:spPr bwMode="auto">
          <a:xfrm>
            <a:off x="7751764" y="5818189"/>
            <a:ext cx="27717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GB" altLang="en-US" sz="1800"/>
              <a:t>3. What is the business environment/ competitive situation?</a:t>
            </a:r>
          </a:p>
        </p:txBody>
      </p:sp>
      <p:sp>
        <p:nvSpPr>
          <p:cNvPr id="5127" name="TextBox 7">
            <a:extLst>
              <a:ext uri="{FF2B5EF4-FFF2-40B4-BE49-F238E27FC236}">
                <a16:creationId xmlns:a16="http://schemas.microsoft.com/office/drawing/2014/main" id="{675120EE-15C6-47B5-953C-DB5FEB0DB6FE}"/>
              </a:ext>
            </a:extLst>
          </p:cNvPr>
          <p:cNvSpPr txBox="1">
            <a:spLocks noChangeArrowheads="1"/>
          </p:cNvSpPr>
          <p:nvPr/>
        </p:nvSpPr>
        <p:spPr bwMode="auto">
          <a:xfrm>
            <a:off x="1884363" y="4954589"/>
            <a:ext cx="183515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GB" altLang="en-US" sz="1800"/>
              <a:t>4. What are the current industry expectations?</a:t>
            </a:r>
          </a:p>
        </p:txBody>
      </p:sp>
      <p:sp>
        <p:nvSpPr>
          <p:cNvPr id="5128" name="TextBox 8">
            <a:extLst>
              <a:ext uri="{FF2B5EF4-FFF2-40B4-BE49-F238E27FC236}">
                <a16:creationId xmlns:a16="http://schemas.microsoft.com/office/drawing/2014/main" id="{2018BEBA-821D-49C6-8212-E7D191C0B562}"/>
              </a:ext>
            </a:extLst>
          </p:cNvPr>
          <p:cNvSpPr txBox="1">
            <a:spLocks noChangeArrowheads="1"/>
          </p:cNvSpPr>
          <p:nvPr/>
        </p:nvSpPr>
        <p:spPr bwMode="auto">
          <a:xfrm>
            <a:off x="1847850" y="2493963"/>
            <a:ext cx="237648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GB" altLang="en-US" sz="1800" dirty="0"/>
              <a:t>5. How does this shape the decision context?</a:t>
            </a:r>
          </a:p>
        </p:txBody>
      </p:sp>
      <p:sp>
        <p:nvSpPr>
          <p:cNvPr id="9" name="TextBox 8">
            <a:extLst>
              <a:ext uri="{FF2B5EF4-FFF2-40B4-BE49-F238E27FC236}">
                <a16:creationId xmlns:a16="http://schemas.microsoft.com/office/drawing/2014/main" id="{1F5B3A0E-789F-47C6-AB95-9E086D623DF5}"/>
              </a:ext>
            </a:extLst>
          </p:cNvPr>
          <p:cNvSpPr txBox="1"/>
          <p:nvPr/>
        </p:nvSpPr>
        <p:spPr>
          <a:xfrm>
            <a:off x="2801938" y="115886"/>
            <a:ext cx="7518401" cy="523220"/>
          </a:xfrm>
          <a:prstGeom prst="rect">
            <a:avLst/>
          </a:prstGeom>
          <a:noFill/>
        </p:spPr>
        <p:txBody>
          <a:bodyPr wrap="square">
            <a:spAutoFit/>
          </a:bodyPr>
          <a:lstStyle/>
          <a:p>
            <a:r>
              <a:rPr lang="en-GB" sz="2800" dirty="0"/>
              <a:t>Group Discussion: Unilever acquires Sundial Brand</a:t>
            </a:r>
            <a:endParaRPr lang="en-GB" sz="1050" dirty="0"/>
          </a:p>
        </p:txBody>
      </p:sp>
      <p:pic>
        <p:nvPicPr>
          <p:cNvPr id="15" name="Picture 14">
            <a:extLst>
              <a:ext uri="{FF2B5EF4-FFF2-40B4-BE49-F238E27FC236}">
                <a16:creationId xmlns:a16="http://schemas.microsoft.com/office/drawing/2014/main" id="{DE07B632-1BAC-4C99-B477-C9A54386B50B}"/>
              </a:ext>
            </a:extLst>
          </p:cNvPr>
          <p:cNvPicPr>
            <a:picLocks noChangeAspect="1"/>
          </p:cNvPicPr>
          <p:nvPr/>
        </p:nvPicPr>
        <p:blipFill>
          <a:blip r:embed="rId7"/>
          <a:stretch>
            <a:fillRect/>
          </a:stretch>
        </p:blipFill>
        <p:spPr>
          <a:xfrm>
            <a:off x="10716198" y="118598"/>
            <a:ext cx="1244664" cy="1358970"/>
          </a:xfrm>
          <a:prstGeom prst="rect">
            <a:avLst/>
          </a:prstGeom>
        </p:spPr>
      </p:pic>
    </p:spTree>
    <p:extLst>
      <p:ext uri="{BB962C8B-B14F-4D97-AF65-F5344CB8AC3E}">
        <p14:creationId xmlns:p14="http://schemas.microsoft.com/office/powerpoint/2010/main" val="3479013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104160" y="1044552"/>
            <a:ext cx="9983680" cy="1633960"/>
          </a:xfrm>
        </p:spPr>
        <p:txBody>
          <a:bodyPr>
            <a:normAutofit/>
          </a:bodyPr>
          <a:lstStyle/>
          <a:p>
            <a:pPr marL="0" indent="0" algn="ctr">
              <a:buNone/>
            </a:pPr>
            <a:r>
              <a:rPr lang="en-GB" sz="5400" dirty="0">
                <a:latin typeface="+mj-lt"/>
                <a:ea typeface="+mj-ea"/>
                <a:cs typeface="+mj-cs"/>
              </a:rPr>
              <a:t>Should Unilever have acquired Sundial brands?</a:t>
            </a:r>
          </a:p>
        </p:txBody>
      </p:sp>
      <p:sp>
        <p:nvSpPr>
          <p:cNvPr id="14" name="TextBox 13">
            <a:extLst>
              <a:ext uri="{FF2B5EF4-FFF2-40B4-BE49-F238E27FC236}">
                <a16:creationId xmlns:a16="http://schemas.microsoft.com/office/drawing/2014/main" id="{2A84CD9C-E136-4C24-A235-32FE5459C5FD}"/>
              </a:ext>
            </a:extLst>
          </p:cNvPr>
          <p:cNvSpPr txBox="1"/>
          <p:nvPr/>
        </p:nvSpPr>
        <p:spPr>
          <a:xfrm>
            <a:off x="5048434" y="4253853"/>
            <a:ext cx="2095130" cy="584775"/>
          </a:xfrm>
          <a:prstGeom prst="rect">
            <a:avLst/>
          </a:prstGeom>
          <a:noFill/>
        </p:spPr>
        <p:txBody>
          <a:bodyPr wrap="square" rtlCol="0">
            <a:spAutoFit/>
          </a:bodyPr>
          <a:lstStyle/>
          <a:p>
            <a:r>
              <a:rPr lang="en-GB" sz="3200" dirty="0">
                <a:ln w="0"/>
                <a:solidFill>
                  <a:srgbClr val="00B050"/>
                </a:solidFill>
                <a:effectLst>
                  <a:outerShdw blurRad="38100" dist="25400" dir="5400000" algn="ctr" rotWithShape="0">
                    <a:srgbClr val="6E747A">
                      <a:alpha val="43000"/>
                    </a:srgbClr>
                  </a:outerShdw>
                </a:effectLst>
              </a:rPr>
              <a:t>Consumers</a:t>
            </a:r>
            <a:endParaRPr lang="en-GB" sz="3200" b="1" dirty="0">
              <a:solidFill>
                <a:srgbClr val="00B050"/>
              </a:solidFill>
            </a:endParaRPr>
          </a:p>
        </p:txBody>
      </p:sp>
      <p:sp>
        <p:nvSpPr>
          <p:cNvPr id="15" name="TextBox 14">
            <a:extLst>
              <a:ext uri="{FF2B5EF4-FFF2-40B4-BE49-F238E27FC236}">
                <a16:creationId xmlns:a16="http://schemas.microsoft.com/office/drawing/2014/main" id="{17854B3D-BA9B-4603-ACCE-CC0D5047DCB9}"/>
              </a:ext>
            </a:extLst>
          </p:cNvPr>
          <p:cNvSpPr txBox="1"/>
          <p:nvPr/>
        </p:nvSpPr>
        <p:spPr>
          <a:xfrm>
            <a:off x="1104159" y="4217352"/>
            <a:ext cx="2427883" cy="584775"/>
          </a:xfrm>
          <a:prstGeom prst="rect">
            <a:avLst/>
          </a:prstGeom>
          <a:noFill/>
        </p:spPr>
        <p:txBody>
          <a:bodyPr wrap="square" rtlCol="0">
            <a:spAutoFit/>
          </a:bodyPr>
          <a:lstStyle/>
          <a:p>
            <a:r>
              <a:rPr lang="en-GB" sz="3200" dirty="0">
                <a:ln w="0"/>
                <a:solidFill>
                  <a:srgbClr val="7030A0"/>
                </a:solidFill>
                <a:effectLst>
                  <a:outerShdw blurRad="38100" dist="25400" dir="5400000" algn="ctr" rotWithShape="0">
                    <a:srgbClr val="6E747A">
                      <a:alpha val="43000"/>
                    </a:srgbClr>
                  </a:outerShdw>
                </a:effectLst>
              </a:rPr>
              <a:t>Shareholders</a:t>
            </a:r>
          </a:p>
        </p:txBody>
      </p:sp>
      <p:sp>
        <p:nvSpPr>
          <p:cNvPr id="16" name="TextBox 15">
            <a:extLst>
              <a:ext uri="{FF2B5EF4-FFF2-40B4-BE49-F238E27FC236}">
                <a16:creationId xmlns:a16="http://schemas.microsoft.com/office/drawing/2014/main" id="{28F8E5B7-E334-4FA3-AEAD-5E7F11380BAB}"/>
              </a:ext>
            </a:extLst>
          </p:cNvPr>
          <p:cNvSpPr txBox="1"/>
          <p:nvPr/>
        </p:nvSpPr>
        <p:spPr>
          <a:xfrm>
            <a:off x="8967913" y="4253852"/>
            <a:ext cx="2009762" cy="584775"/>
          </a:xfrm>
          <a:prstGeom prst="rect">
            <a:avLst/>
          </a:prstGeom>
          <a:noFill/>
        </p:spPr>
        <p:txBody>
          <a:bodyPr wrap="square" rtlCol="0">
            <a:spAutoFit/>
          </a:bodyPr>
          <a:lstStyle/>
          <a:p>
            <a:r>
              <a:rPr lang="en-GB" sz="3200" dirty="0">
                <a:ln w="0"/>
                <a:solidFill>
                  <a:srgbClr val="FF0000"/>
                </a:solidFill>
                <a:effectLst>
                  <a:outerShdw blurRad="38100" dist="25400" dir="5400000" algn="ctr" rotWithShape="0">
                    <a:srgbClr val="6E747A">
                      <a:alpha val="43000"/>
                    </a:srgbClr>
                  </a:outerShdw>
                </a:effectLst>
              </a:rPr>
              <a:t>Employees</a:t>
            </a:r>
          </a:p>
        </p:txBody>
      </p:sp>
      <p:pic>
        <p:nvPicPr>
          <p:cNvPr id="18" name="Picture 17">
            <a:extLst>
              <a:ext uri="{FF2B5EF4-FFF2-40B4-BE49-F238E27FC236}">
                <a16:creationId xmlns:a16="http://schemas.microsoft.com/office/drawing/2014/main" id="{E63A22FB-4359-45E7-8C7B-D5A31ED91C01}"/>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11074" b="5985"/>
          <a:stretch/>
        </p:blipFill>
        <p:spPr>
          <a:xfrm>
            <a:off x="5281396" y="2876355"/>
            <a:ext cx="1629203" cy="1340997"/>
          </a:xfrm>
          <a:prstGeom prst="rect">
            <a:avLst/>
          </a:prstGeom>
        </p:spPr>
      </p:pic>
      <p:pic>
        <p:nvPicPr>
          <p:cNvPr id="22" name="Picture 21">
            <a:extLst>
              <a:ext uri="{FF2B5EF4-FFF2-40B4-BE49-F238E27FC236}">
                <a16:creationId xmlns:a16="http://schemas.microsoft.com/office/drawing/2014/main" id="{8E45367C-4DD2-4E06-9240-4559EFB1C3B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13058" y="2771443"/>
            <a:ext cx="1993061" cy="1330780"/>
          </a:xfrm>
          <a:prstGeom prst="rect">
            <a:avLst/>
          </a:prstGeom>
        </p:spPr>
      </p:pic>
      <p:pic>
        <p:nvPicPr>
          <p:cNvPr id="24" name="Picture 23">
            <a:extLst>
              <a:ext uri="{FF2B5EF4-FFF2-40B4-BE49-F238E27FC236}">
                <a16:creationId xmlns:a16="http://schemas.microsoft.com/office/drawing/2014/main" id="{8A38E0E8-991C-40BB-9E83-8C6E172B5C84}"/>
              </a:ext>
            </a:extLst>
          </p:cNvPr>
          <p:cNvPicPr>
            <a:picLocks noChangeAspect="1"/>
          </p:cNvPicPr>
          <p:nvPr/>
        </p:nvPicPr>
        <p:blipFill rotWithShape="1">
          <a:blip r:embed="rId4">
            <a:extLst>
              <a:ext uri="{28A0092B-C50C-407E-A947-70E740481C1C}">
                <a14:useLocalDpi xmlns:a14="http://schemas.microsoft.com/office/drawing/2010/main" val="0"/>
              </a:ext>
            </a:extLst>
          </a:blip>
          <a:srcRect l="12531" r="13335"/>
          <a:stretch/>
        </p:blipFill>
        <p:spPr>
          <a:xfrm>
            <a:off x="9004373" y="2964937"/>
            <a:ext cx="1936841" cy="1252415"/>
          </a:xfrm>
          <a:prstGeom prst="rect">
            <a:avLst/>
          </a:prstGeom>
        </p:spPr>
      </p:pic>
      <p:pic>
        <p:nvPicPr>
          <p:cNvPr id="9" name="Picture 8">
            <a:extLst>
              <a:ext uri="{FF2B5EF4-FFF2-40B4-BE49-F238E27FC236}">
                <a16:creationId xmlns:a16="http://schemas.microsoft.com/office/drawing/2014/main" id="{AC6F8F8F-0BC5-49A1-8380-F83A00EFFF4B}"/>
              </a:ext>
            </a:extLst>
          </p:cNvPr>
          <p:cNvPicPr>
            <a:picLocks noChangeAspect="1"/>
          </p:cNvPicPr>
          <p:nvPr/>
        </p:nvPicPr>
        <p:blipFill>
          <a:blip r:embed="rId5"/>
          <a:stretch>
            <a:fillRect/>
          </a:stretch>
        </p:blipFill>
        <p:spPr>
          <a:xfrm>
            <a:off x="4536093" y="120927"/>
            <a:ext cx="3119807" cy="629961"/>
          </a:xfrm>
          <a:prstGeom prst="rect">
            <a:avLst/>
          </a:prstGeom>
        </p:spPr>
      </p:pic>
      <p:pic>
        <p:nvPicPr>
          <p:cNvPr id="10" name="Picture 9" descr="A picture containing earplug&#10;&#10;Description automatically generated">
            <a:extLst>
              <a:ext uri="{FF2B5EF4-FFF2-40B4-BE49-F238E27FC236}">
                <a16:creationId xmlns:a16="http://schemas.microsoft.com/office/drawing/2014/main" id="{FD20B912-9F74-4B72-AB84-E987AAF0688F}"/>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4408811" y="4783458"/>
            <a:ext cx="1143000" cy="1143000"/>
          </a:xfrm>
          <a:prstGeom prst="rect">
            <a:avLst/>
          </a:prstGeom>
        </p:spPr>
      </p:pic>
      <p:pic>
        <p:nvPicPr>
          <p:cNvPr id="11" name="Picture 10" descr="A picture containing clipart, vector graphics&#10;&#10;Description automatically generated">
            <a:extLst>
              <a:ext uri="{FF2B5EF4-FFF2-40B4-BE49-F238E27FC236}">
                <a16:creationId xmlns:a16="http://schemas.microsoft.com/office/drawing/2014/main" id="{F6194216-D58E-4A47-9168-69BD4BD7CEE6}"/>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6233160" y="5419249"/>
            <a:ext cx="1014418" cy="1014418"/>
          </a:xfrm>
          <a:prstGeom prst="rect">
            <a:avLst/>
          </a:prstGeom>
        </p:spPr>
      </p:pic>
      <p:pic>
        <p:nvPicPr>
          <p:cNvPr id="12" name="Picture 11" descr="Icon&#10;&#10;Description automatically generated">
            <a:extLst>
              <a:ext uri="{FF2B5EF4-FFF2-40B4-BE49-F238E27FC236}">
                <a16:creationId xmlns:a16="http://schemas.microsoft.com/office/drawing/2014/main" id="{F08C398E-8111-4AA7-A15C-7E62F5EC29EF}"/>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4869440" y="5970107"/>
            <a:ext cx="823912" cy="848665"/>
          </a:xfrm>
          <a:prstGeom prst="rect">
            <a:avLst/>
          </a:prstGeom>
        </p:spPr>
      </p:pic>
      <p:sp>
        <p:nvSpPr>
          <p:cNvPr id="17" name="TextBox 16">
            <a:extLst>
              <a:ext uri="{FF2B5EF4-FFF2-40B4-BE49-F238E27FC236}">
                <a16:creationId xmlns:a16="http://schemas.microsoft.com/office/drawing/2014/main" id="{B0185E4A-D5FA-4E89-A76E-17A4A420AD26}"/>
              </a:ext>
            </a:extLst>
          </p:cNvPr>
          <p:cNvSpPr txBox="1"/>
          <p:nvPr/>
        </p:nvSpPr>
        <p:spPr>
          <a:xfrm>
            <a:off x="4734560" y="4831418"/>
            <a:ext cx="6096000" cy="1938992"/>
          </a:xfrm>
          <a:prstGeom prst="rect">
            <a:avLst/>
          </a:prstGeom>
          <a:noFill/>
        </p:spPr>
        <p:txBody>
          <a:bodyPr wrap="square">
            <a:spAutoFit/>
          </a:bodyPr>
          <a:lstStyle/>
          <a:p>
            <a:pPr lvl="1"/>
            <a:r>
              <a:rPr lang="en-GB" sz="2000" dirty="0">
                <a:latin typeface="Arial" panose="020B0604020202020204" pitchFamily="34" charset="0"/>
                <a:cs typeface="Arial" panose="020B0604020202020204" pitchFamily="34" charset="0"/>
              </a:rPr>
              <a:t>A success? </a:t>
            </a:r>
          </a:p>
          <a:p>
            <a:pPr lvl="1"/>
            <a:r>
              <a:rPr lang="en-GB" sz="2000" dirty="0">
                <a:latin typeface="Arial" panose="020B0604020202020204" pitchFamily="34" charset="0"/>
                <a:cs typeface="Arial" panose="020B0604020202020204" pitchFamily="34" charset="0"/>
              </a:rPr>
              <a:t> </a:t>
            </a:r>
          </a:p>
          <a:p>
            <a:pPr lvl="1"/>
            <a:r>
              <a:rPr lang="en-GB" sz="2000" dirty="0">
                <a:latin typeface="Arial" panose="020B0604020202020204" pitchFamily="34" charset="0"/>
                <a:cs typeface="Arial" panose="020B0604020202020204" pitchFamily="34" charset="0"/>
              </a:rPr>
              <a:t>                            A failure?</a:t>
            </a:r>
          </a:p>
          <a:p>
            <a:pPr lvl="1"/>
            <a:endParaRPr lang="en-GB" sz="2000" dirty="0">
              <a:latin typeface="Arial" panose="020B0604020202020204" pitchFamily="34" charset="0"/>
              <a:cs typeface="Arial" panose="020B0604020202020204" pitchFamily="34" charset="0"/>
            </a:endParaRPr>
          </a:p>
          <a:p>
            <a:pPr lvl="1"/>
            <a:endParaRPr lang="en-GB" sz="2000" dirty="0">
              <a:latin typeface="Arial" panose="020B0604020202020204" pitchFamily="34" charset="0"/>
              <a:cs typeface="Arial" panose="020B0604020202020204" pitchFamily="34" charset="0"/>
            </a:endParaRPr>
          </a:p>
          <a:p>
            <a:pPr lvl="1"/>
            <a:r>
              <a:rPr lang="en-GB" sz="2000" dirty="0">
                <a:latin typeface="Arial" panose="020B0604020202020204" pitchFamily="34" charset="0"/>
                <a:cs typeface="Arial" panose="020B0604020202020204" pitchFamily="34" charset="0"/>
              </a:rPr>
              <a:t>      Part and part or don’t know?</a:t>
            </a:r>
          </a:p>
        </p:txBody>
      </p:sp>
    </p:spTree>
    <p:extLst>
      <p:ext uri="{BB962C8B-B14F-4D97-AF65-F5344CB8AC3E}">
        <p14:creationId xmlns:p14="http://schemas.microsoft.com/office/powerpoint/2010/main" val="2664935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0479D-0067-442E-94BE-7E6215255A19}"/>
              </a:ext>
            </a:extLst>
          </p:cNvPr>
          <p:cNvSpPr>
            <a:spLocks noGrp="1"/>
          </p:cNvSpPr>
          <p:nvPr>
            <p:ph type="title"/>
          </p:nvPr>
        </p:nvSpPr>
        <p:spPr/>
        <p:txBody>
          <a:bodyPr/>
          <a:lstStyle/>
          <a:p>
            <a:pPr algn="ctr"/>
            <a:r>
              <a:rPr lang="en-GB" dirty="0"/>
              <a:t>Results – Unilever takeover of Sundial brands</a:t>
            </a:r>
          </a:p>
        </p:txBody>
      </p:sp>
      <p:sp>
        <p:nvSpPr>
          <p:cNvPr id="3" name="Content Placeholder 2">
            <a:extLst>
              <a:ext uri="{FF2B5EF4-FFF2-40B4-BE49-F238E27FC236}">
                <a16:creationId xmlns:a16="http://schemas.microsoft.com/office/drawing/2014/main" id="{F9A81657-3332-46B8-A82A-A306A7AAE766}"/>
              </a:ext>
            </a:extLst>
          </p:cNvPr>
          <p:cNvSpPr>
            <a:spLocks noGrp="1"/>
          </p:cNvSpPr>
          <p:nvPr>
            <p:ph idx="1"/>
          </p:nvPr>
        </p:nvSpPr>
        <p:spPr>
          <a:xfrm>
            <a:off x="659609" y="1788292"/>
            <a:ext cx="10515600" cy="4351338"/>
          </a:xfrm>
        </p:spPr>
        <p:txBody>
          <a:bodyPr>
            <a:normAutofit/>
          </a:bodyPr>
          <a:lstStyle/>
          <a:p>
            <a:r>
              <a:rPr lang="en-GB" sz="4000" dirty="0"/>
              <a:t>Shareholders  </a:t>
            </a:r>
          </a:p>
          <a:p>
            <a:endParaRPr lang="en-GB" sz="4000" dirty="0"/>
          </a:p>
          <a:p>
            <a:r>
              <a:rPr lang="en-GB" sz="4000" dirty="0"/>
              <a:t>Consumers </a:t>
            </a:r>
          </a:p>
          <a:p>
            <a:endParaRPr lang="en-GB" sz="4000" dirty="0"/>
          </a:p>
          <a:p>
            <a:r>
              <a:rPr lang="en-GB" sz="4000" dirty="0"/>
              <a:t>Employees  </a:t>
            </a:r>
          </a:p>
        </p:txBody>
      </p:sp>
    </p:spTree>
    <p:extLst>
      <p:ext uri="{BB962C8B-B14F-4D97-AF65-F5344CB8AC3E}">
        <p14:creationId xmlns:p14="http://schemas.microsoft.com/office/powerpoint/2010/main" val="3668732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33646" y="205734"/>
            <a:ext cx="7420992" cy="1325563"/>
          </a:xfrm>
        </p:spPr>
        <p:txBody>
          <a:bodyPr/>
          <a:lstStyle/>
          <a:p>
            <a:r>
              <a:rPr lang="en-GB" dirty="0"/>
              <a:t>Summary</a:t>
            </a:r>
          </a:p>
        </p:txBody>
      </p:sp>
      <p:graphicFrame>
        <p:nvGraphicFramePr>
          <p:cNvPr id="4" name="Table 3">
            <a:extLst>
              <a:ext uri="{FF2B5EF4-FFF2-40B4-BE49-F238E27FC236}">
                <a16:creationId xmlns:a16="http://schemas.microsoft.com/office/drawing/2014/main" id="{E2F71D4A-1E26-4684-8F8E-66BC445A9BF8}"/>
              </a:ext>
            </a:extLst>
          </p:cNvPr>
          <p:cNvGraphicFramePr>
            <a:graphicFrameLocks noGrp="1"/>
          </p:cNvGraphicFramePr>
          <p:nvPr>
            <p:extLst>
              <p:ext uri="{D42A27DB-BD31-4B8C-83A1-F6EECF244321}">
                <p14:modId xmlns:p14="http://schemas.microsoft.com/office/powerpoint/2010/main" val="3533607364"/>
              </p:ext>
            </p:extLst>
          </p:nvPr>
        </p:nvGraphicFramePr>
        <p:xfrm>
          <a:off x="533646" y="1194744"/>
          <a:ext cx="11124708" cy="5076000"/>
        </p:xfrm>
        <a:graphic>
          <a:graphicData uri="http://schemas.openxmlformats.org/drawingml/2006/table">
            <a:tbl>
              <a:tblPr firstRow="1" bandRow="1">
                <a:tableStyleId>{5C22544A-7EE6-4342-B048-85BDC9FD1C3A}</a:tableStyleId>
              </a:tblPr>
              <a:tblGrid>
                <a:gridCol w="3125927">
                  <a:extLst>
                    <a:ext uri="{9D8B030D-6E8A-4147-A177-3AD203B41FA5}">
                      <a16:colId xmlns:a16="http://schemas.microsoft.com/office/drawing/2014/main" val="893180044"/>
                    </a:ext>
                  </a:extLst>
                </a:gridCol>
                <a:gridCol w="7998781">
                  <a:extLst>
                    <a:ext uri="{9D8B030D-6E8A-4147-A177-3AD203B41FA5}">
                      <a16:colId xmlns:a16="http://schemas.microsoft.com/office/drawing/2014/main" val="1300253481"/>
                    </a:ext>
                  </a:extLst>
                </a:gridCol>
              </a:tblGrid>
              <a:tr h="637256">
                <a:tc>
                  <a:txBody>
                    <a:bodyPr/>
                    <a:lstStyle/>
                    <a:p>
                      <a:pPr algn="l">
                        <a:lnSpc>
                          <a:spcPct val="100000"/>
                        </a:lnSpc>
                      </a:pPr>
                      <a:r>
                        <a:rPr lang="en-GB" sz="2800" dirty="0"/>
                        <a:t>Area covered</a:t>
                      </a:r>
                    </a:p>
                  </a:txBody>
                  <a:tcPr anchor="ctr"/>
                </a:tc>
                <a:tc>
                  <a:txBody>
                    <a:bodyPr/>
                    <a:lstStyle/>
                    <a:p>
                      <a:pPr algn="ctr">
                        <a:lnSpc>
                          <a:spcPct val="100000"/>
                        </a:lnSpc>
                      </a:pPr>
                      <a:r>
                        <a:rPr lang="en-GB" sz="2800" dirty="0"/>
                        <a:t>Summary</a:t>
                      </a:r>
                    </a:p>
                  </a:txBody>
                  <a:tcPr anchor="ctr"/>
                </a:tc>
                <a:extLst>
                  <a:ext uri="{0D108BD9-81ED-4DB2-BD59-A6C34878D82A}">
                    <a16:rowId xmlns:a16="http://schemas.microsoft.com/office/drawing/2014/main" val="366059571"/>
                  </a:ext>
                </a:extLst>
              </a:tr>
              <a:tr h="873358">
                <a:tc>
                  <a:txBody>
                    <a:bodyPr/>
                    <a:lstStyle/>
                    <a:p>
                      <a:pPr>
                        <a:lnSpc>
                          <a:spcPct val="100000"/>
                        </a:lnSpc>
                      </a:pPr>
                      <a:r>
                        <a:rPr lang="en-GB" sz="2000" dirty="0"/>
                        <a:t>Sustainability and ethics: issues</a:t>
                      </a:r>
                    </a:p>
                  </a:txBody>
                  <a:tcPr anchor="ctr"/>
                </a:tc>
                <a:tc>
                  <a:txBody>
                    <a:bodyPr/>
                    <a:lstStyle/>
                    <a:p>
                      <a:pPr>
                        <a:lnSpc>
                          <a:spcPct val="100000"/>
                        </a:lnSpc>
                      </a:pPr>
                      <a:r>
                        <a:rPr lang="en-GB" sz="2000" dirty="0"/>
                        <a:t>Issues can range from general to more specific issues in financial reporting, corporate governance and sustainability.</a:t>
                      </a:r>
                    </a:p>
                  </a:txBody>
                  <a:tcPr anchor="ctr"/>
                </a:tc>
                <a:extLst>
                  <a:ext uri="{0D108BD9-81ED-4DB2-BD59-A6C34878D82A}">
                    <a16:rowId xmlns:a16="http://schemas.microsoft.com/office/drawing/2014/main" val="460176971"/>
                  </a:ext>
                </a:extLst>
              </a:tr>
              <a:tr h="945312">
                <a:tc>
                  <a:txBody>
                    <a:bodyPr/>
                    <a:lstStyle/>
                    <a:p>
                      <a:pPr>
                        <a:lnSpc>
                          <a:spcPct val="100000"/>
                        </a:lnSpc>
                      </a:pPr>
                      <a:r>
                        <a:rPr lang="en-GB" sz="2000" dirty="0"/>
                        <a:t>Accounting for wider stakeholders</a:t>
                      </a:r>
                    </a:p>
                  </a:txBody>
                  <a:tcPr anchor="ctr"/>
                </a:tc>
                <a:tc>
                  <a:txBody>
                    <a:bodyPr/>
                    <a:lstStyle/>
                    <a:p>
                      <a:pPr>
                        <a:lnSpc>
                          <a:spcPct val="100000"/>
                        </a:lnSpc>
                      </a:pPr>
                      <a:r>
                        <a:rPr lang="en-GB" sz="2000" dirty="0"/>
                        <a:t>Stakeholder consideration is key in strategic decision making.</a:t>
                      </a:r>
                    </a:p>
                    <a:p>
                      <a:pPr>
                        <a:lnSpc>
                          <a:spcPct val="100000"/>
                        </a:lnSpc>
                      </a:pPr>
                      <a:r>
                        <a:rPr lang="en-GB" sz="2000" dirty="0"/>
                        <a:t>Measurements may be qualitative or quantitative.</a:t>
                      </a:r>
                    </a:p>
                  </a:txBody>
                  <a:tcPr anchor="ctr"/>
                </a:tc>
                <a:extLst>
                  <a:ext uri="{0D108BD9-81ED-4DB2-BD59-A6C34878D82A}">
                    <a16:rowId xmlns:a16="http://schemas.microsoft.com/office/drawing/2014/main" val="872129519"/>
                  </a:ext>
                </a:extLst>
              </a:tr>
              <a:tr h="873358">
                <a:tc>
                  <a:txBody>
                    <a:bodyPr/>
                    <a:lstStyle/>
                    <a:p>
                      <a:pPr>
                        <a:lnSpc>
                          <a:spcPct val="100000"/>
                        </a:lnSpc>
                      </a:pPr>
                      <a:r>
                        <a:rPr lang="en-GB" sz="2000" dirty="0"/>
                        <a:t>Extended business model canvas</a:t>
                      </a:r>
                    </a:p>
                  </a:txBody>
                  <a:tcPr anchor="ctr"/>
                </a:tc>
                <a:tc>
                  <a:txBody>
                    <a:bodyPr/>
                    <a:lstStyle/>
                    <a:p>
                      <a:pPr>
                        <a:lnSpc>
                          <a:spcPct val="100000"/>
                        </a:lnSpc>
                      </a:pPr>
                      <a:r>
                        <a:rPr lang="en-US" sz="2000" dirty="0"/>
                        <a:t>Sustainability and ethics issues play a crucial part of the core business model and permeate into strategic decision making.</a:t>
                      </a:r>
                      <a:endParaRPr lang="en-GB" sz="2000" dirty="0"/>
                    </a:p>
                  </a:txBody>
                  <a:tcPr anchor="ctr"/>
                </a:tc>
                <a:extLst>
                  <a:ext uri="{0D108BD9-81ED-4DB2-BD59-A6C34878D82A}">
                    <a16:rowId xmlns:a16="http://schemas.microsoft.com/office/drawing/2014/main" val="3242112387"/>
                  </a:ext>
                </a:extLst>
              </a:tr>
              <a:tr h="873358">
                <a:tc>
                  <a:txBody>
                    <a:bodyPr/>
                    <a:lstStyle/>
                    <a:p>
                      <a:pPr>
                        <a:lnSpc>
                          <a:spcPct val="100000"/>
                        </a:lnSpc>
                      </a:pPr>
                      <a:r>
                        <a:rPr lang="en-GB" sz="2000" dirty="0"/>
                        <a:t>In the news</a:t>
                      </a:r>
                    </a:p>
                  </a:txBody>
                  <a:tcPr anchor="ctr"/>
                </a:tc>
                <a:tc>
                  <a:txBody>
                    <a:bodyPr/>
                    <a:lstStyle/>
                    <a:p>
                      <a:pPr>
                        <a:lnSpc>
                          <a:spcPct val="100000"/>
                        </a:lnSpc>
                      </a:pPr>
                      <a:r>
                        <a:rPr lang="en-GB" sz="2000" dirty="0"/>
                        <a:t>No industry or company is exempt from the issues we’ve identified. Sustainability and ethics affect everyone in the market.</a:t>
                      </a:r>
                    </a:p>
                  </a:txBody>
                  <a:tcPr anchor="ctr"/>
                </a:tc>
                <a:extLst>
                  <a:ext uri="{0D108BD9-81ED-4DB2-BD59-A6C34878D82A}">
                    <a16:rowId xmlns:a16="http://schemas.microsoft.com/office/drawing/2014/main" val="1204537575"/>
                  </a:ext>
                </a:extLst>
              </a:tr>
              <a:tr h="873358">
                <a:tc>
                  <a:txBody>
                    <a:bodyPr/>
                    <a:lstStyle/>
                    <a:p>
                      <a:pPr>
                        <a:lnSpc>
                          <a:spcPct val="100000"/>
                        </a:lnSpc>
                      </a:pPr>
                      <a:r>
                        <a:rPr lang="en-GB" sz="2000" dirty="0"/>
                        <a:t>Unilever and Sundial brands case study</a:t>
                      </a:r>
                    </a:p>
                  </a:txBody>
                  <a:tcPr anchor="ctr"/>
                </a:tc>
                <a:tc>
                  <a:txBody>
                    <a:bodyPr/>
                    <a:lstStyle/>
                    <a:p>
                      <a:pPr>
                        <a:lnSpc>
                          <a:spcPct val="100000"/>
                        </a:lnSpc>
                      </a:pPr>
                      <a:r>
                        <a:rPr lang="en-GB" sz="2000" dirty="0"/>
                        <a:t>Constant adaptation and consideration of stakeholders is key to achieving sustainability and addressing emerging ethical issues.</a:t>
                      </a:r>
                    </a:p>
                  </a:txBody>
                  <a:tcPr anchor="ctr"/>
                </a:tc>
                <a:extLst>
                  <a:ext uri="{0D108BD9-81ED-4DB2-BD59-A6C34878D82A}">
                    <a16:rowId xmlns:a16="http://schemas.microsoft.com/office/drawing/2014/main" val="401582107"/>
                  </a:ext>
                </a:extLst>
              </a:tr>
            </a:tbl>
          </a:graphicData>
        </a:graphic>
      </p:graphicFrame>
    </p:spTree>
    <p:extLst>
      <p:ext uri="{BB962C8B-B14F-4D97-AF65-F5344CB8AC3E}">
        <p14:creationId xmlns:p14="http://schemas.microsoft.com/office/powerpoint/2010/main" val="2391047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6F4B31-BB1D-48F3-A55A-A51424EC668D}"/>
              </a:ext>
            </a:extLst>
          </p:cNvPr>
          <p:cNvSpPr>
            <a:spLocks noGrp="1"/>
          </p:cNvSpPr>
          <p:nvPr>
            <p:ph idx="1"/>
          </p:nvPr>
        </p:nvSpPr>
        <p:spPr>
          <a:xfrm>
            <a:off x="238125" y="1515232"/>
            <a:ext cx="11715750" cy="4805994"/>
          </a:xfrm>
        </p:spPr>
        <p:txBody>
          <a:bodyPr/>
          <a:lstStyle/>
          <a:p>
            <a:r>
              <a:rPr lang="en-US" sz="1600" dirty="0"/>
              <a:t>Bebbington, J. (2007) Accounting for Sustainable Development Performance. Elsevier.</a:t>
            </a:r>
          </a:p>
          <a:p>
            <a:r>
              <a:rPr lang="en-US" sz="1600" dirty="0" err="1"/>
              <a:t>Busco</a:t>
            </a:r>
            <a:r>
              <a:rPr lang="en-US" sz="1600" dirty="0"/>
              <a:t>, C., </a:t>
            </a:r>
            <a:r>
              <a:rPr lang="en-US" sz="1600" dirty="0" err="1"/>
              <a:t>Frigo</a:t>
            </a:r>
            <a:r>
              <a:rPr lang="en-US" sz="1600" dirty="0"/>
              <a:t>, M.L., </a:t>
            </a:r>
            <a:r>
              <a:rPr lang="en-US" sz="1600" dirty="0" err="1"/>
              <a:t>Quattrone</a:t>
            </a:r>
            <a:r>
              <a:rPr lang="en-US" sz="1600" dirty="0"/>
              <a:t>, P., and </a:t>
            </a:r>
            <a:r>
              <a:rPr lang="en-US" sz="1600" dirty="0" err="1"/>
              <a:t>Riccaboni</a:t>
            </a:r>
            <a:r>
              <a:rPr lang="en-US" sz="1600" dirty="0"/>
              <a:t>, A. (2013) Integrated reporting: Concepts and Cases that Redefine Corporate Accountability. Springer.</a:t>
            </a:r>
            <a:endParaRPr lang="en-GB" sz="1600" dirty="0"/>
          </a:p>
          <a:p>
            <a:r>
              <a:rPr lang="en-US" sz="1600" dirty="0"/>
              <a:t>Galbreath, J. (2006), “Corporate social responsibility strategy: strategic options, global considerations”, </a:t>
            </a:r>
            <a:r>
              <a:rPr lang="en-US" sz="1600" dirty="0" err="1"/>
              <a:t>CorporateGovernance</a:t>
            </a:r>
            <a:r>
              <a:rPr lang="en-US" sz="1600" dirty="0"/>
              <a:t>: </a:t>
            </a:r>
            <a:r>
              <a:rPr lang="en-US" sz="1600" dirty="0" err="1"/>
              <a:t>TheInternationalJournalofBusiness</a:t>
            </a:r>
            <a:r>
              <a:rPr lang="en-US" sz="1600" dirty="0"/>
              <a:t> in Society, Vol. 6 No. 2, pp. 175-187</a:t>
            </a:r>
          </a:p>
          <a:p>
            <a:r>
              <a:rPr lang="en-GB" sz="1600" dirty="0"/>
              <a:t>Hendry, J. (2013) Ethics and finance. Cambridge University Press.</a:t>
            </a:r>
          </a:p>
          <a:p>
            <a:r>
              <a:rPr lang="en-GB" sz="1600" dirty="0" err="1"/>
              <a:t>Nisen</a:t>
            </a:r>
            <a:r>
              <a:rPr lang="en-GB" sz="1600" dirty="0"/>
              <a:t>, M. (2013) How Nike solved its sweatshop problem. Business Insider. Available at: https://www.businessinsider.com/how-nike-solved-its-sweatshop-problem-2013-5?r=US&amp;IR=T [Accessed 10 March 2019].</a:t>
            </a:r>
          </a:p>
          <a:p>
            <a:r>
              <a:rPr lang="en-GB" sz="1600" dirty="0"/>
              <a:t>PWC (2019) Creating a sustainable business. Available at:  https://www.pwc.com/gx/en/issues/sustainability.html [Accessed 10 March 2019].</a:t>
            </a:r>
          </a:p>
          <a:p>
            <a:r>
              <a:rPr lang="en-US" sz="1600" dirty="0" err="1"/>
              <a:t>Raworth</a:t>
            </a:r>
            <a:r>
              <a:rPr lang="en-US" sz="1600" dirty="0"/>
              <a:t>, K. (2018) Doughnut Economics : Seven Ways to Think Like a 21st-Century Economist. London: Random House Business Books.</a:t>
            </a:r>
          </a:p>
          <a:p>
            <a:r>
              <a:rPr lang="en-US" sz="1600" dirty="0"/>
              <a:t>Thomas, M.P. and McElroy, M.W. (2016) The </a:t>
            </a:r>
            <a:r>
              <a:rPr lang="en-US" sz="1600" dirty="0" err="1"/>
              <a:t>MultiCapital</a:t>
            </a:r>
            <a:r>
              <a:rPr lang="en-US" sz="1600" dirty="0"/>
              <a:t> Scorecard: Rethinking Organizational Performance. Chelsea Green Publishing.</a:t>
            </a:r>
          </a:p>
          <a:p>
            <a:r>
              <a:rPr lang="en-GB" sz="1600" dirty="0"/>
              <a:t>Unilever plc (2017) </a:t>
            </a:r>
            <a:r>
              <a:rPr lang="en-US" sz="1600" dirty="0"/>
              <a:t>Unilever to acquire Sundial Brands.</a:t>
            </a:r>
            <a:r>
              <a:rPr lang="en-GB" sz="1600" dirty="0"/>
              <a:t> Available at: https://www.unilever.com/news/press-releases/2017/unilever-to-acquire-sundial-brands.html [Accessed 1 March 2021].</a:t>
            </a:r>
          </a:p>
          <a:p>
            <a:r>
              <a:rPr lang="en-US" sz="1600" dirty="0" err="1"/>
              <a:t>Walkiewicz</a:t>
            </a:r>
            <a:r>
              <a:rPr lang="en-US" sz="1600" dirty="0"/>
              <a:t>, J., Lay-Kumar, J. and Herzig, C. (2021) The integration of sustainability and externalities into the “corporate DNA”: a practice-oriented approach. Corporate Governance: The International Journal of Business in Society.</a:t>
            </a:r>
            <a:endParaRPr lang="en-GB" sz="1600" dirty="0"/>
          </a:p>
          <a:p>
            <a:endParaRPr lang="en-GB" sz="1600" dirty="0"/>
          </a:p>
        </p:txBody>
      </p:sp>
      <p:sp>
        <p:nvSpPr>
          <p:cNvPr id="3" name="Title 2">
            <a:extLst>
              <a:ext uri="{FF2B5EF4-FFF2-40B4-BE49-F238E27FC236}">
                <a16:creationId xmlns:a16="http://schemas.microsoft.com/office/drawing/2014/main" id="{B7BFCAA5-1730-4F13-808D-CE67245F7688}"/>
              </a:ext>
            </a:extLst>
          </p:cNvPr>
          <p:cNvSpPr>
            <a:spLocks noGrp="1"/>
          </p:cNvSpPr>
          <p:nvPr>
            <p:ph type="title"/>
          </p:nvPr>
        </p:nvSpPr>
        <p:spPr>
          <a:xfrm>
            <a:off x="591628" y="381414"/>
            <a:ext cx="2823099" cy="1325563"/>
          </a:xfrm>
        </p:spPr>
        <p:txBody>
          <a:bodyPr/>
          <a:lstStyle/>
          <a:p>
            <a:r>
              <a:rPr lang="en-GB" dirty="0"/>
              <a:t>References</a:t>
            </a:r>
          </a:p>
        </p:txBody>
      </p:sp>
    </p:spTree>
    <p:extLst>
      <p:ext uri="{BB962C8B-B14F-4D97-AF65-F5344CB8AC3E}">
        <p14:creationId xmlns:p14="http://schemas.microsoft.com/office/powerpoint/2010/main" val="23297637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9EB04-9C28-4105-A447-ACB29012BC16}"/>
              </a:ext>
            </a:extLst>
          </p:cNvPr>
          <p:cNvSpPr>
            <a:spLocks noGrp="1"/>
          </p:cNvSpPr>
          <p:nvPr>
            <p:ph type="title"/>
          </p:nvPr>
        </p:nvSpPr>
        <p:spPr>
          <a:xfrm>
            <a:off x="838200" y="107947"/>
            <a:ext cx="10515600" cy="877888"/>
          </a:xfrm>
        </p:spPr>
        <p:txBody>
          <a:bodyPr>
            <a:normAutofit/>
          </a:bodyPr>
          <a:lstStyle/>
          <a:p>
            <a:pPr algn="ctr"/>
            <a:r>
              <a:rPr lang="en-GB" sz="3600" dirty="0"/>
              <a:t>Further reading</a:t>
            </a:r>
          </a:p>
        </p:txBody>
      </p:sp>
      <p:pic>
        <p:nvPicPr>
          <p:cNvPr id="4" name="Content Placeholder 3">
            <a:extLst>
              <a:ext uri="{FF2B5EF4-FFF2-40B4-BE49-F238E27FC236}">
                <a16:creationId xmlns:a16="http://schemas.microsoft.com/office/drawing/2014/main" id="{216AE2BF-758B-4364-B2BC-EEF3013283A8}"/>
              </a:ext>
            </a:extLst>
          </p:cNvPr>
          <p:cNvPicPr>
            <a:picLocks noGrp="1" noChangeAspect="1"/>
          </p:cNvPicPr>
          <p:nvPr>
            <p:ph idx="1"/>
          </p:nvPr>
        </p:nvPicPr>
        <p:blipFill>
          <a:blip r:embed="rId2"/>
          <a:stretch>
            <a:fillRect/>
          </a:stretch>
        </p:blipFill>
        <p:spPr>
          <a:xfrm>
            <a:off x="2700338" y="895505"/>
            <a:ext cx="6400971" cy="5854548"/>
          </a:xfrm>
          <a:prstGeom prst="rect">
            <a:avLst/>
          </a:prstGeom>
        </p:spPr>
      </p:pic>
    </p:spTree>
    <p:extLst>
      <p:ext uri="{BB962C8B-B14F-4D97-AF65-F5344CB8AC3E}">
        <p14:creationId xmlns:p14="http://schemas.microsoft.com/office/powerpoint/2010/main" val="15307994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9DB5B-3E95-402D-A78D-6F467FA3FF04}"/>
              </a:ext>
            </a:extLst>
          </p:cNvPr>
          <p:cNvSpPr>
            <a:spLocks noGrp="1"/>
          </p:cNvSpPr>
          <p:nvPr>
            <p:ph type="title"/>
          </p:nvPr>
        </p:nvSpPr>
        <p:spPr>
          <a:xfrm>
            <a:off x="6585882" y="2614613"/>
            <a:ext cx="4805996" cy="3054667"/>
          </a:xfrm>
        </p:spPr>
        <p:txBody>
          <a:bodyPr vert="horz" lIns="91440" tIns="45720" rIns="91440" bIns="45720" rtlCol="0" anchor="t">
            <a:normAutofit/>
          </a:bodyPr>
          <a:lstStyle/>
          <a:p>
            <a:r>
              <a:rPr lang="en-US" dirty="0">
                <a:solidFill>
                  <a:srgbClr val="000000"/>
                </a:solidFill>
              </a:rPr>
              <a:t>Any questions?</a:t>
            </a:r>
            <a:br>
              <a:rPr lang="en-US" dirty="0">
                <a:solidFill>
                  <a:srgbClr val="000000"/>
                </a:solidFill>
              </a:rPr>
            </a:br>
            <a:br>
              <a:rPr lang="en-US" dirty="0">
                <a:solidFill>
                  <a:srgbClr val="000000"/>
                </a:solidFill>
              </a:rPr>
            </a:br>
            <a:r>
              <a:rPr lang="en-US" sz="3600" dirty="0">
                <a:solidFill>
                  <a:srgbClr val="000000"/>
                </a:solidFill>
              </a:rPr>
              <a:t>(on activities or the assessment brief)</a:t>
            </a:r>
          </a:p>
        </p:txBody>
      </p:sp>
      <p:pic>
        <p:nvPicPr>
          <p:cNvPr id="5" name="Picture 4">
            <a:extLst>
              <a:ext uri="{FF2B5EF4-FFF2-40B4-BE49-F238E27FC236}">
                <a16:creationId xmlns:a16="http://schemas.microsoft.com/office/drawing/2014/main" id="{9522930B-4038-4453-954F-09177ECB0F4F}"/>
              </a:ext>
            </a:extLst>
          </p:cNvPr>
          <p:cNvPicPr>
            <a:picLocks noChangeAspect="1"/>
          </p:cNvPicPr>
          <p:nvPr/>
        </p:nvPicPr>
        <p:blipFill rotWithShape="1">
          <a:blip r:embed="rId2">
            <a:alphaModFix/>
          </a:blip>
          <a:srcRect l="46990" r="2" b="2"/>
          <a:stretch/>
        </p:blipFill>
        <p:spPr>
          <a:xfrm>
            <a:off x="1" y="770037"/>
            <a:ext cx="5298683" cy="6097438"/>
          </a:xfrm>
          <a:custGeom>
            <a:avLst/>
            <a:gdLst/>
            <a:ahLst/>
            <a:cxnLst/>
            <a:rect l="l" t="t" r="r" b="b"/>
            <a:pathLst>
              <a:path w="5298683" h="6097438">
                <a:moveTo>
                  <a:pt x="2178155" y="0"/>
                </a:moveTo>
                <a:cubicBezTo>
                  <a:pt x="3901575" y="0"/>
                  <a:pt x="5298683" y="1397108"/>
                  <a:pt x="5298683" y="3120527"/>
                </a:cubicBezTo>
                <a:cubicBezTo>
                  <a:pt x="5298683" y="4413092"/>
                  <a:pt x="4512810" y="5522106"/>
                  <a:pt x="3392805" y="5995828"/>
                </a:cubicBezTo>
                <a:lnTo>
                  <a:pt x="3115184" y="6097438"/>
                </a:lnTo>
                <a:lnTo>
                  <a:pt x="1241127" y="6097438"/>
                </a:lnTo>
                <a:lnTo>
                  <a:pt x="963506" y="5995828"/>
                </a:lnTo>
                <a:cubicBezTo>
                  <a:pt x="683504" y="5877397"/>
                  <a:pt x="424387" y="5719261"/>
                  <a:pt x="193210" y="5528477"/>
                </a:cubicBezTo>
                <a:lnTo>
                  <a:pt x="0" y="5352876"/>
                </a:lnTo>
                <a:lnTo>
                  <a:pt x="0" y="888178"/>
                </a:lnTo>
                <a:lnTo>
                  <a:pt x="193210" y="712577"/>
                </a:lnTo>
                <a:cubicBezTo>
                  <a:pt x="732621" y="267415"/>
                  <a:pt x="1424159" y="0"/>
                  <a:pt x="2178155" y="0"/>
                </a:cubicBezTo>
                <a:close/>
              </a:path>
            </a:pathLst>
          </a:custGeom>
          <a:effectLst>
            <a:softEdge rad="0"/>
          </a:effectLst>
        </p:spPr>
      </p:pic>
    </p:spTree>
    <p:extLst>
      <p:ext uri="{BB962C8B-B14F-4D97-AF65-F5344CB8AC3E}">
        <p14:creationId xmlns:p14="http://schemas.microsoft.com/office/powerpoint/2010/main" val="1574955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2190A-E491-4E69-92D7-C40CDA14E004}"/>
              </a:ext>
            </a:extLst>
          </p:cNvPr>
          <p:cNvSpPr>
            <a:spLocks noGrp="1"/>
          </p:cNvSpPr>
          <p:nvPr>
            <p:ph type="title"/>
          </p:nvPr>
        </p:nvSpPr>
        <p:spPr/>
        <p:txBody>
          <a:bodyPr/>
          <a:lstStyle/>
          <a:p>
            <a:r>
              <a:rPr lang="en-GB" dirty="0"/>
              <a:t>Lecture Recap</a:t>
            </a:r>
          </a:p>
        </p:txBody>
      </p:sp>
      <p:sp>
        <p:nvSpPr>
          <p:cNvPr id="3" name="Content Placeholder 2">
            <a:extLst>
              <a:ext uri="{FF2B5EF4-FFF2-40B4-BE49-F238E27FC236}">
                <a16:creationId xmlns:a16="http://schemas.microsoft.com/office/drawing/2014/main" id="{56910006-B36F-4226-9E70-EB043D95304A}"/>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665102D6-F563-4363-B42C-2E5FDAA7BB19}"/>
              </a:ext>
            </a:extLst>
          </p:cNvPr>
          <p:cNvPicPr>
            <a:picLocks noChangeAspect="1"/>
          </p:cNvPicPr>
          <p:nvPr/>
        </p:nvPicPr>
        <p:blipFill>
          <a:blip r:embed="rId2"/>
          <a:stretch>
            <a:fillRect/>
          </a:stretch>
        </p:blipFill>
        <p:spPr>
          <a:xfrm>
            <a:off x="838200" y="1317516"/>
            <a:ext cx="9951720" cy="5524118"/>
          </a:xfrm>
          <a:prstGeom prst="rect">
            <a:avLst/>
          </a:prstGeom>
        </p:spPr>
      </p:pic>
    </p:spTree>
    <p:extLst>
      <p:ext uri="{BB962C8B-B14F-4D97-AF65-F5344CB8AC3E}">
        <p14:creationId xmlns:p14="http://schemas.microsoft.com/office/powerpoint/2010/main" val="38993553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4">
            <a:extLst>
              <a:ext uri="{FF2B5EF4-FFF2-40B4-BE49-F238E27FC236}">
                <a16:creationId xmlns:a16="http://schemas.microsoft.com/office/drawing/2014/main" id="{A4270966-F2F3-47CB-B596-015BD8BB99F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08888" y="1639888"/>
            <a:ext cx="3059112" cy="431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itle 1">
            <a:extLst>
              <a:ext uri="{FF2B5EF4-FFF2-40B4-BE49-F238E27FC236}">
                <a16:creationId xmlns:a16="http://schemas.microsoft.com/office/drawing/2014/main" id="{E5DC06AE-DB69-458F-8FBB-4FA082FED83F}"/>
              </a:ext>
            </a:extLst>
          </p:cNvPr>
          <p:cNvSpPr>
            <a:spLocks noGrp="1"/>
          </p:cNvSpPr>
          <p:nvPr>
            <p:ph type="title"/>
          </p:nvPr>
        </p:nvSpPr>
        <p:spPr>
          <a:xfrm>
            <a:off x="4584700" y="274638"/>
            <a:ext cx="5614988" cy="1143000"/>
          </a:xfrm>
        </p:spPr>
        <p:txBody>
          <a:bodyPr>
            <a:normAutofit fontScale="90000"/>
          </a:bodyPr>
          <a:lstStyle/>
          <a:p>
            <a:r>
              <a:rPr lang="en-GB" altLang="en-US"/>
              <a:t>Seminar activity –</a:t>
            </a:r>
            <a:br>
              <a:rPr lang="en-GB" altLang="en-US"/>
            </a:br>
            <a:r>
              <a:rPr lang="en-GB" altLang="en-US"/>
              <a:t>who’s in the news!</a:t>
            </a:r>
          </a:p>
        </p:txBody>
      </p:sp>
      <p:sp>
        <p:nvSpPr>
          <p:cNvPr id="3" name="Content Placeholder 2">
            <a:extLst>
              <a:ext uri="{FF2B5EF4-FFF2-40B4-BE49-F238E27FC236}">
                <a16:creationId xmlns:a16="http://schemas.microsoft.com/office/drawing/2014/main" id="{53EFCBD9-C4A3-432A-81A5-F413B2A13FC7}"/>
              </a:ext>
            </a:extLst>
          </p:cNvPr>
          <p:cNvSpPr>
            <a:spLocks noGrp="1"/>
          </p:cNvSpPr>
          <p:nvPr>
            <p:ph idx="1"/>
          </p:nvPr>
        </p:nvSpPr>
        <p:spPr>
          <a:xfrm>
            <a:off x="1631950" y="1484314"/>
            <a:ext cx="6491288" cy="5373687"/>
          </a:xfrm>
        </p:spPr>
        <p:txBody>
          <a:bodyPr/>
          <a:lstStyle/>
          <a:p>
            <a:pPr marL="514350" indent="-514350">
              <a:buFont typeface="+mj-lt"/>
              <a:buAutoNum type="alphaLcPeriod"/>
              <a:defRPr/>
            </a:pPr>
            <a:r>
              <a:rPr lang="en-GB" dirty="0"/>
              <a:t>Pre-seminar:</a:t>
            </a:r>
          </a:p>
          <a:p>
            <a:pPr marL="0" indent="0">
              <a:buNone/>
              <a:defRPr/>
            </a:pPr>
            <a:r>
              <a:rPr lang="en-GB" dirty="0"/>
              <a:t>What firm/organisation has been in the business news this week &amp;why?</a:t>
            </a:r>
          </a:p>
          <a:p>
            <a:pPr marL="514350" indent="-514350">
              <a:buFont typeface="+mj-lt"/>
              <a:buAutoNum type="alphaLcPeriod" startAt="2"/>
              <a:defRPr/>
            </a:pPr>
            <a:r>
              <a:rPr lang="en-GB" dirty="0"/>
              <a:t> During the seminar:</a:t>
            </a:r>
          </a:p>
          <a:p>
            <a:pPr marL="0" indent="0">
              <a:buNone/>
              <a:defRPr/>
            </a:pPr>
            <a:r>
              <a:rPr lang="en-GB" dirty="0"/>
              <a:t>What type of project does the news relate to?</a:t>
            </a:r>
          </a:p>
          <a:p>
            <a:pPr marL="514350" indent="-514350">
              <a:buFont typeface="+mj-lt"/>
              <a:buAutoNum type="alphaLcPeriod" startAt="3"/>
              <a:defRPr/>
            </a:pPr>
            <a:r>
              <a:rPr lang="en-GB" dirty="0"/>
              <a:t>In/after the seminar:</a:t>
            </a:r>
          </a:p>
          <a:p>
            <a:pPr marL="0" indent="0">
              <a:buNone/>
              <a:defRPr/>
            </a:pPr>
            <a:r>
              <a:rPr lang="en-GB" dirty="0"/>
              <a:t>How can I learn from this to enhance my knowledge of SIA and/or for </a:t>
            </a:r>
            <a:r>
              <a:rPr lang="en-GB" dirty="0" err="1"/>
              <a:t>ass’t</a:t>
            </a:r>
            <a:r>
              <a:rPr lang="en-GB" dirty="0"/>
              <a:t>?</a:t>
            </a:r>
          </a:p>
          <a:p>
            <a:pPr marL="514350" indent="-514350">
              <a:buFont typeface="+mj-lt"/>
              <a:buAutoNum type="alphaLcPeriod" startAt="2"/>
              <a:defRPr/>
            </a:pPr>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0EB73-AF9C-445D-9BF7-3DD60C311550}"/>
              </a:ext>
            </a:extLst>
          </p:cNvPr>
          <p:cNvSpPr>
            <a:spLocks noGrp="1"/>
          </p:cNvSpPr>
          <p:nvPr>
            <p:ph type="title"/>
          </p:nvPr>
        </p:nvSpPr>
        <p:spPr>
          <a:xfrm>
            <a:off x="506224" y="377505"/>
            <a:ext cx="5183653" cy="1164281"/>
          </a:xfrm>
        </p:spPr>
        <p:txBody>
          <a:bodyPr/>
          <a:lstStyle/>
          <a:p>
            <a:pPr algn="ctr"/>
            <a:r>
              <a:rPr lang="en-GB" dirty="0"/>
              <a:t>Bring me news: Shell</a:t>
            </a:r>
          </a:p>
        </p:txBody>
      </p:sp>
      <p:pic>
        <p:nvPicPr>
          <p:cNvPr id="3" name="Picture 2">
            <a:extLst>
              <a:ext uri="{FF2B5EF4-FFF2-40B4-BE49-F238E27FC236}">
                <a16:creationId xmlns:a16="http://schemas.microsoft.com/office/drawing/2014/main" id="{56F0DC62-BE03-488D-AEC9-1EBE930C0DC3}"/>
              </a:ext>
            </a:extLst>
          </p:cNvPr>
          <p:cNvPicPr>
            <a:picLocks noChangeAspect="1"/>
          </p:cNvPicPr>
          <p:nvPr/>
        </p:nvPicPr>
        <p:blipFill>
          <a:blip r:embed="rId2"/>
          <a:stretch>
            <a:fillRect/>
          </a:stretch>
        </p:blipFill>
        <p:spPr>
          <a:xfrm>
            <a:off x="3432585" y="1541786"/>
            <a:ext cx="5326829" cy="4999670"/>
          </a:xfrm>
          <a:prstGeom prst="rect">
            <a:avLst/>
          </a:prstGeom>
        </p:spPr>
      </p:pic>
    </p:spTree>
    <p:extLst>
      <p:ext uri="{BB962C8B-B14F-4D97-AF65-F5344CB8AC3E}">
        <p14:creationId xmlns:p14="http://schemas.microsoft.com/office/powerpoint/2010/main" val="1689014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C64B5-96D6-4D45-9516-AAF1C0C07B9B}"/>
              </a:ext>
            </a:extLst>
          </p:cNvPr>
          <p:cNvSpPr>
            <a:spLocks noGrp="1"/>
          </p:cNvSpPr>
          <p:nvPr>
            <p:ph type="title"/>
          </p:nvPr>
        </p:nvSpPr>
        <p:spPr/>
        <p:txBody>
          <a:bodyPr/>
          <a:lstStyle/>
          <a:p>
            <a:pPr algn="r"/>
            <a:r>
              <a:rPr lang="en-GB" dirty="0"/>
              <a:t>Shell news post </a:t>
            </a:r>
            <a:r>
              <a:rPr lang="en-GB" dirty="0" err="1"/>
              <a:t>Ubitricity</a:t>
            </a:r>
            <a:r>
              <a:rPr lang="en-GB" dirty="0"/>
              <a:t> acq</a:t>
            </a:r>
          </a:p>
        </p:txBody>
      </p:sp>
      <p:sp>
        <p:nvSpPr>
          <p:cNvPr id="7" name="TextBox 6">
            <a:extLst>
              <a:ext uri="{FF2B5EF4-FFF2-40B4-BE49-F238E27FC236}">
                <a16:creationId xmlns:a16="http://schemas.microsoft.com/office/drawing/2014/main" id="{52F12BEF-6BBE-4B5E-A45A-1B5EA23A5950}"/>
              </a:ext>
            </a:extLst>
          </p:cNvPr>
          <p:cNvSpPr txBox="1"/>
          <p:nvPr/>
        </p:nvSpPr>
        <p:spPr>
          <a:xfrm>
            <a:off x="752173" y="1582341"/>
            <a:ext cx="10601627" cy="4893647"/>
          </a:xfrm>
          <a:prstGeom prst="rect">
            <a:avLst/>
          </a:prstGeom>
          <a:noFill/>
        </p:spPr>
        <p:txBody>
          <a:bodyPr wrap="square">
            <a:spAutoFit/>
          </a:bodyPr>
          <a:lstStyle/>
          <a:p>
            <a:br>
              <a:rPr lang="en-US" sz="2600" dirty="0"/>
            </a:br>
            <a:r>
              <a:rPr lang="en-US" sz="2600" dirty="0"/>
              <a:t>‘Royal Dutch Shell has agreed to buy </a:t>
            </a:r>
            <a:r>
              <a:rPr lang="en-US" sz="2600" dirty="0" err="1"/>
              <a:t>Ubitricity</a:t>
            </a:r>
            <a:r>
              <a:rPr lang="en-US" sz="2600" dirty="0"/>
              <a:t>, owner of the largest public charging network for electric vehicles in the UK, as the oil major expands its presence along the power supply chain.’</a:t>
            </a:r>
            <a:br>
              <a:rPr lang="en-US" sz="2600" dirty="0"/>
            </a:br>
            <a:endParaRPr lang="en-US" sz="2600" dirty="0"/>
          </a:p>
          <a:p>
            <a:r>
              <a:rPr lang="en-US" sz="2600" dirty="0"/>
              <a:t>‘While Shell’s leadership insists it has been on the right path, some executives have said it is not moving fast enough given the rapidly changing demands of the public, investors and climate activists.’ </a:t>
            </a:r>
          </a:p>
          <a:p>
            <a:endParaRPr lang="en-US" sz="2600" dirty="0"/>
          </a:p>
          <a:p>
            <a:r>
              <a:rPr lang="en-US" sz="2600" dirty="0"/>
              <a:t>‘Like peers such as Total and Repsol, Shell has been expanding along the electricity supply chain in recent years as it looks to build a business that will be resilient through an energy transition towards cleaner fuels.’</a:t>
            </a:r>
            <a:endParaRPr lang="en-GB" sz="2600" dirty="0"/>
          </a:p>
        </p:txBody>
      </p:sp>
    </p:spTree>
    <p:extLst>
      <p:ext uri="{BB962C8B-B14F-4D97-AF65-F5344CB8AC3E}">
        <p14:creationId xmlns:p14="http://schemas.microsoft.com/office/powerpoint/2010/main" val="2567720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25DCE258-5AD8-492B-840F-84A76495375E}"/>
              </a:ext>
            </a:extLst>
          </p:cNvPr>
          <p:cNvSpPr>
            <a:spLocks noGrp="1"/>
          </p:cNvSpPr>
          <p:nvPr>
            <p:ph type="title"/>
          </p:nvPr>
        </p:nvSpPr>
        <p:spPr>
          <a:xfrm>
            <a:off x="3792538" y="410528"/>
            <a:ext cx="6418262" cy="1143000"/>
          </a:xfrm>
        </p:spPr>
        <p:txBody>
          <a:bodyPr/>
          <a:lstStyle/>
          <a:p>
            <a:r>
              <a:rPr lang="en-GB" altLang="en-US" dirty="0"/>
              <a:t>Decision-making context</a:t>
            </a:r>
          </a:p>
        </p:txBody>
      </p:sp>
      <p:graphicFrame>
        <p:nvGraphicFramePr>
          <p:cNvPr id="4" name="Content Placeholder 3">
            <a:extLst>
              <a:ext uri="{FF2B5EF4-FFF2-40B4-BE49-F238E27FC236}">
                <a16:creationId xmlns:a16="http://schemas.microsoft.com/office/drawing/2014/main" id="{E421FDB1-C1AA-4E21-8E4A-3757792ED371}"/>
              </a:ext>
            </a:extLst>
          </p:cNvPr>
          <p:cNvGraphicFramePr>
            <a:graphicFrameLocks noGrp="1"/>
          </p:cNvGraphicFramePr>
          <p:nvPr>
            <p:ph idx="1"/>
          </p:nvPr>
        </p:nvGraphicFramePr>
        <p:xfrm>
          <a:off x="1775520" y="1412776"/>
          <a:ext cx="8640960" cy="54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124" name="TextBox 4">
            <a:extLst>
              <a:ext uri="{FF2B5EF4-FFF2-40B4-BE49-F238E27FC236}">
                <a16:creationId xmlns:a16="http://schemas.microsoft.com/office/drawing/2014/main" id="{C21A364A-87F2-4D9B-AB2D-48C674FF2D81}"/>
              </a:ext>
            </a:extLst>
          </p:cNvPr>
          <p:cNvSpPr txBox="1">
            <a:spLocks noChangeArrowheads="1"/>
          </p:cNvSpPr>
          <p:nvPr/>
        </p:nvSpPr>
        <p:spPr bwMode="auto">
          <a:xfrm>
            <a:off x="7175501" y="1412876"/>
            <a:ext cx="32416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GB" altLang="en-US" sz="1800" dirty="0"/>
              <a:t>1. What does the organisation do to create value?</a:t>
            </a:r>
          </a:p>
        </p:txBody>
      </p:sp>
      <p:sp>
        <p:nvSpPr>
          <p:cNvPr id="5125" name="TextBox 5">
            <a:extLst>
              <a:ext uri="{FF2B5EF4-FFF2-40B4-BE49-F238E27FC236}">
                <a16:creationId xmlns:a16="http://schemas.microsoft.com/office/drawing/2014/main" id="{26E52CBC-B75D-4EF0-A987-9D524011221F}"/>
              </a:ext>
            </a:extLst>
          </p:cNvPr>
          <p:cNvSpPr txBox="1">
            <a:spLocks noChangeArrowheads="1"/>
          </p:cNvSpPr>
          <p:nvPr/>
        </p:nvSpPr>
        <p:spPr bwMode="auto">
          <a:xfrm>
            <a:off x="8904289" y="3524250"/>
            <a:ext cx="15843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GB" altLang="en-US" sz="1800"/>
              <a:t>2. Who owns the enterprise &amp; how has it developed?</a:t>
            </a:r>
          </a:p>
        </p:txBody>
      </p:sp>
      <p:sp>
        <p:nvSpPr>
          <p:cNvPr id="5126" name="TextBox 6">
            <a:extLst>
              <a:ext uri="{FF2B5EF4-FFF2-40B4-BE49-F238E27FC236}">
                <a16:creationId xmlns:a16="http://schemas.microsoft.com/office/drawing/2014/main" id="{4B6263F9-E648-4DBB-845A-6D0A57FD80DF}"/>
              </a:ext>
            </a:extLst>
          </p:cNvPr>
          <p:cNvSpPr txBox="1">
            <a:spLocks noChangeArrowheads="1"/>
          </p:cNvSpPr>
          <p:nvPr/>
        </p:nvSpPr>
        <p:spPr bwMode="auto">
          <a:xfrm>
            <a:off x="7751764" y="5818189"/>
            <a:ext cx="277177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GB" altLang="en-US" sz="1800"/>
              <a:t>3. What is the business environment/ competitive situation?</a:t>
            </a:r>
          </a:p>
        </p:txBody>
      </p:sp>
      <p:sp>
        <p:nvSpPr>
          <p:cNvPr id="5127" name="TextBox 7">
            <a:extLst>
              <a:ext uri="{FF2B5EF4-FFF2-40B4-BE49-F238E27FC236}">
                <a16:creationId xmlns:a16="http://schemas.microsoft.com/office/drawing/2014/main" id="{675120EE-15C6-47B5-953C-DB5FEB0DB6FE}"/>
              </a:ext>
            </a:extLst>
          </p:cNvPr>
          <p:cNvSpPr txBox="1">
            <a:spLocks noChangeArrowheads="1"/>
          </p:cNvSpPr>
          <p:nvPr/>
        </p:nvSpPr>
        <p:spPr bwMode="auto">
          <a:xfrm>
            <a:off x="1884363" y="4954589"/>
            <a:ext cx="183515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GB" altLang="en-US" sz="1800"/>
              <a:t>4. What are the current industry expectations?</a:t>
            </a:r>
          </a:p>
        </p:txBody>
      </p:sp>
      <p:sp>
        <p:nvSpPr>
          <p:cNvPr id="5128" name="TextBox 8">
            <a:extLst>
              <a:ext uri="{FF2B5EF4-FFF2-40B4-BE49-F238E27FC236}">
                <a16:creationId xmlns:a16="http://schemas.microsoft.com/office/drawing/2014/main" id="{2018BEBA-821D-49C6-8212-E7D191C0B562}"/>
              </a:ext>
            </a:extLst>
          </p:cNvPr>
          <p:cNvSpPr txBox="1">
            <a:spLocks noChangeArrowheads="1"/>
          </p:cNvSpPr>
          <p:nvPr/>
        </p:nvSpPr>
        <p:spPr bwMode="auto">
          <a:xfrm>
            <a:off x="1847850" y="2493963"/>
            <a:ext cx="2376488"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GB" altLang="en-US" sz="1800" dirty="0"/>
              <a:t>5. How does this shape the decision context?</a:t>
            </a:r>
          </a:p>
        </p:txBody>
      </p:sp>
      <p:sp>
        <p:nvSpPr>
          <p:cNvPr id="9" name="TextBox 8">
            <a:extLst>
              <a:ext uri="{FF2B5EF4-FFF2-40B4-BE49-F238E27FC236}">
                <a16:creationId xmlns:a16="http://schemas.microsoft.com/office/drawing/2014/main" id="{7BC4BB8B-7AE8-4571-97C2-633CCF0DFCA7}"/>
              </a:ext>
            </a:extLst>
          </p:cNvPr>
          <p:cNvSpPr txBox="1"/>
          <p:nvPr/>
        </p:nvSpPr>
        <p:spPr>
          <a:xfrm>
            <a:off x="2801938" y="115886"/>
            <a:ext cx="7518401" cy="523220"/>
          </a:xfrm>
          <a:prstGeom prst="rect">
            <a:avLst/>
          </a:prstGeom>
          <a:noFill/>
        </p:spPr>
        <p:txBody>
          <a:bodyPr wrap="square">
            <a:spAutoFit/>
          </a:bodyPr>
          <a:lstStyle/>
          <a:p>
            <a:r>
              <a:rPr lang="en-GB" sz="2800" dirty="0"/>
              <a:t>Group Discussion: Shell acquires </a:t>
            </a:r>
            <a:r>
              <a:rPr lang="en-GB" sz="2800" dirty="0" err="1"/>
              <a:t>Ubitricity</a:t>
            </a:r>
            <a:r>
              <a:rPr lang="en-GB" sz="2800" dirty="0"/>
              <a:t> </a:t>
            </a:r>
            <a:endParaRPr lang="en-GB" sz="10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075BD-2726-4A9D-866C-15232F60FE97}"/>
              </a:ext>
            </a:extLst>
          </p:cNvPr>
          <p:cNvSpPr>
            <a:spLocks noGrp="1"/>
          </p:cNvSpPr>
          <p:nvPr>
            <p:ph type="title"/>
          </p:nvPr>
        </p:nvSpPr>
        <p:spPr>
          <a:xfrm>
            <a:off x="838200" y="365125"/>
            <a:ext cx="10820400" cy="1325563"/>
          </a:xfrm>
        </p:spPr>
        <p:txBody>
          <a:bodyPr/>
          <a:lstStyle/>
          <a:p>
            <a:r>
              <a:rPr lang="en-GB" dirty="0"/>
              <a:t>Qs 1 &amp; 2 – What does Shell do &amp; who owns it?</a:t>
            </a:r>
          </a:p>
        </p:txBody>
      </p:sp>
      <p:pic>
        <p:nvPicPr>
          <p:cNvPr id="9" name="Picture 8">
            <a:extLst>
              <a:ext uri="{FF2B5EF4-FFF2-40B4-BE49-F238E27FC236}">
                <a16:creationId xmlns:a16="http://schemas.microsoft.com/office/drawing/2014/main" id="{DBA96C6F-3B2F-12F9-1479-54B7099F43F4}"/>
              </a:ext>
            </a:extLst>
          </p:cNvPr>
          <p:cNvPicPr>
            <a:picLocks noChangeAspect="1"/>
          </p:cNvPicPr>
          <p:nvPr/>
        </p:nvPicPr>
        <p:blipFill>
          <a:blip r:embed="rId2"/>
          <a:stretch>
            <a:fillRect/>
          </a:stretch>
        </p:blipFill>
        <p:spPr>
          <a:xfrm>
            <a:off x="3609976" y="1690688"/>
            <a:ext cx="5943600" cy="4576762"/>
          </a:xfrm>
          <a:prstGeom prst="rect">
            <a:avLst/>
          </a:prstGeom>
        </p:spPr>
      </p:pic>
    </p:spTree>
    <p:extLst>
      <p:ext uri="{BB962C8B-B14F-4D97-AF65-F5344CB8AC3E}">
        <p14:creationId xmlns:p14="http://schemas.microsoft.com/office/powerpoint/2010/main" val="3191615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075BD-2726-4A9D-866C-15232F60FE97}"/>
              </a:ext>
            </a:extLst>
          </p:cNvPr>
          <p:cNvSpPr>
            <a:spLocks noGrp="1"/>
          </p:cNvSpPr>
          <p:nvPr>
            <p:ph type="title"/>
          </p:nvPr>
        </p:nvSpPr>
        <p:spPr>
          <a:xfrm>
            <a:off x="838200" y="365125"/>
            <a:ext cx="10820400" cy="1325563"/>
          </a:xfrm>
        </p:spPr>
        <p:txBody>
          <a:bodyPr/>
          <a:lstStyle/>
          <a:p>
            <a:r>
              <a:rPr lang="en-GB" dirty="0"/>
              <a:t>Qs 3 -5</a:t>
            </a:r>
          </a:p>
        </p:txBody>
      </p:sp>
      <p:sp>
        <p:nvSpPr>
          <p:cNvPr id="5" name="TextBox 4">
            <a:extLst>
              <a:ext uri="{FF2B5EF4-FFF2-40B4-BE49-F238E27FC236}">
                <a16:creationId xmlns:a16="http://schemas.microsoft.com/office/drawing/2014/main" id="{0432B026-473F-A562-DDD2-922CF6054A78}"/>
              </a:ext>
            </a:extLst>
          </p:cNvPr>
          <p:cNvSpPr txBox="1"/>
          <p:nvPr/>
        </p:nvSpPr>
        <p:spPr>
          <a:xfrm>
            <a:off x="752173" y="2907904"/>
            <a:ext cx="10306975" cy="2308324"/>
          </a:xfrm>
          <a:prstGeom prst="rect">
            <a:avLst/>
          </a:prstGeom>
          <a:noFill/>
        </p:spPr>
        <p:txBody>
          <a:bodyPr wrap="square">
            <a:spAutoFit/>
          </a:bodyPr>
          <a:lstStyle/>
          <a:p>
            <a:r>
              <a:rPr lang="en-GB" u="sng" dirty="0">
                <a:hlinkClick r:id="rId2"/>
              </a:rPr>
              <a:t>https://www.ft.com/content/8e69d4da-00d2-4ada-96f0-b5dc5c7ca40a</a:t>
            </a:r>
          </a:p>
          <a:p>
            <a:endParaRPr lang="en-GB" dirty="0">
              <a:hlinkClick r:id="rId2"/>
            </a:endParaRPr>
          </a:p>
          <a:p>
            <a:r>
              <a:rPr lang="en-GB" dirty="0">
                <a:hlinkClick r:id="rId2"/>
              </a:rPr>
              <a:t>https://www.theguardian.com/business/2021/jan/25/shell-agrees-deal-to-buy-electric-car-charging-company-ubitricity</a:t>
            </a:r>
            <a:endParaRPr lang="en-GB" dirty="0"/>
          </a:p>
          <a:p>
            <a:endParaRPr lang="en-GB" dirty="0"/>
          </a:p>
          <a:p>
            <a:endParaRPr lang="en-GB" dirty="0"/>
          </a:p>
          <a:p>
            <a:endParaRPr lang="en-GB" dirty="0"/>
          </a:p>
          <a:p>
            <a:endParaRPr lang="en-GB" dirty="0"/>
          </a:p>
        </p:txBody>
      </p:sp>
      <p:sp>
        <p:nvSpPr>
          <p:cNvPr id="7" name="TextBox 6">
            <a:extLst>
              <a:ext uri="{FF2B5EF4-FFF2-40B4-BE49-F238E27FC236}">
                <a16:creationId xmlns:a16="http://schemas.microsoft.com/office/drawing/2014/main" id="{5DFF26BC-801A-88D2-F95A-E94CDC3671C8}"/>
              </a:ext>
            </a:extLst>
          </p:cNvPr>
          <p:cNvSpPr txBox="1"/>
          <p:nvPr/>
        </p:nvSpPr>
        <p:spPr>
          <a:xfrm>
            <a:off x="752173" y="1582341"/>
            <a:ext cx="10601627" cy="892552"/>
          </a:xfrm>
          <a:prstGeom prst="rect">
            <a:avLst/>
          </a:prstGeom>
          <a:noFill/>
        </p:spPr>
        <p:txBody>
          <a:bodyPr wrap="square">
            <a:spAutoFit/>
          </a:bodyPr>
          <a:lstStyle/>
          <a:p>
            <a:br>
              <a:rPr lang="en-US" sz="2600" dirty="0"/>
            </a:br>
            <a:r>
              <a:rPr lang="en-US" sz="2600" dirty="0"/>
              <a:t>Search the story online</a:t>
            </a:r>
            <a:endParaRPr lang="en-GB" sz="2600" dirty="0"/>
          </a:p>
        </p:txBody>
      </p:sp>
    </p:spTree>
    <p:extLst>
      <p:ext uri="{BB962C8B-B14F-4D97-AF65-F5344CB8AC3E}">
        <p14:creationId xmlns:p14="http://schemas.microsoft.com/office/powerpoint/2010/main" val="1824948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B6C55386-D76C-4FA7-AB1A-1DEE275DC411}"/>
              </a:ext>
            </a:extLst>
          </p:cNvPr>
          <p:cNvSpPr txBox="1"/>
          <p:nvPr/>
        </p:nvSpPr>
        <p:spPr>
          <a:xfrm>
            <a:off x="2767012" y="168543"/>
            <a:ext cx="6096000" cy="1003031"/>
          </a:xfrm>
          <a:prstGeom prst="rect">
            <a:avLst/>
          </a:prstGeom>
          <a:noFill/>
        </p:spPr>
        <p:txBody>
          <a:bodyPr wrap="square">
            <a:spAutoFit/>
          </a:bodyPr>
          <a:lstStyle/>
          <a:p>
            <a:pPr algn="ctr">
              <a:lnSpc>
                <a:spcPct val="150000"/>
              </a:lnSpc>
            </a:pPr>
            <a:r>
              <a:rPr lang="en-GB" sz="4400" b="1" i="1" dirty="0">
                <a:solidFill>
                  <a:schemeClr val="accent1"/>
                </a:solidFill>
              </a:rPr>
              <a:t>Activity 2: Case study</a:t>
            </a:r>
          </a:p>
        </p:txBody>
      </p:sp>
      <p:pic>
        <p:nvPicPr>
          <p:cNvPr id="4" name="Picture 3">
            <a:extLst>
              <a:ext uri="{FF2B5EF4-FFF2-40B4-BE49-F238E27FC236}">
                <a16:creationId xmlns:a16="http://schemas.microsoft.com/office/drawing/2014/main" id="{3CA395D9-4195-45A4-9C18-0ACFCB0784AC}"/>
              </a:ext>
            </a:extLst>
          </p:cNvPr>
          <p:cNvPicPr>
            <a:picLocks noChangeAspect="1"/>
          </p:cNvPicPr>
          <p:nvPr/>
        </p:nvPicPr>
        <p:blipFill rotWithShape="1">
          <a:blip r:embed="rId3"/>
          <a:srcRect b="83581"/>
          <a:stretch/>
        </p:blipFill>
        <p:spPr>
          <a:xfrm>
            <a:off x="802583" y="1889322"/>
            <a:ext cx="10670803" cy="650678"/>
          </a:xfrm>
          <a:prstGeom prst="rect">
            <a:avLst/>
          </a:prstGeom>
        </p:spPr>
      </p:pic>
      <p:pic>
        <p:nvPicPr>
          <p:cNvPr id="6" name="Picture 5">
            <a:extLst>
              <a:ext uri="{FF2B5EF4-FFF2-40B4-BE49-F238E27FC236}">
                <a16:creationId xmlns:a16="http://schemas.microsoft.com/office/drawing/2014/main" id="{82D02FC2-7C4A-48A7-877C-A809941CC242}"/>
              </a:ext>
            </a:extLst>
          </p:cNvPr>
          <p:cNvPicPr>
            <a:picLocks noChangeAspect="1"/>
          </p:cNvPicPr>
          <p:nvPr/>
        </p:nvPicPr>
        <p:blipFill rotWithShape="1">
          <a:blip r:embed="rId4"/>
          <a:srcRect r="17805"/>
          <a:stretch/>
        </p:blipFill>
        <p:spPr>
          <a:xfrm>
            <a:off x="9124074" y="501882"/>
            <a:ext cx="1980828" cy="1339383"/>
          </a:xfrm>
          <a:prstGeom prst="rect">
            <a:avLst/>
          </a:prstGeom>
          <a:effectLst>
            <a:softEdge rad="127000"/>
          </a:effectLst>
        </p:spPr>
      </p:pic>
      <p:pic>
        <p:nvPicPr>
          <p:cNvPr id="5" name="Picture 4">
            <a:extLst>
              <a:ext uri="{FF2B5EF4-FFF2-40B4-BE49-F238E27FC236}">
                <a16:creationId xmlns:a16="http://schemas.microsoft.com/office/drawing/2014/main" id="{7A5A93ED-DCF7-41C1-B5CC-CCBD2095D1FB}"/>
              </a:ext>
            </a:extLst>
          </p:cNvPr>
          <p:cNvPicPr>
            <a:picLocks noChangeAspect="1"/>
          </p:cNvPicPr>
          <p:nvPr/>
        </p:nvPicPr>
        <p:blipFill>
          <a:blip r:embed="rId5"/>
          <a:stretch>
            <a:fillRect/>
          </a:stretch>
        </p:blipFill>
        <p:spPr>
          <a:xfrm>
            <a:off x="515588" y="437350"/>
            <a:ext cx="1244664" cy="1358970"/>
          </a:xfrm>
          <a:prstGeom prst="rect">
            <a:avLst/>
          </a:prstGeom>
        </p:spPr>
      </p:pic>
      <p:sp>
        <p:nvSpPr>
          <p:cNvPr id="12" name="TextBox 11">
            <a:extLst>
              <a:ext uri="{FF2B5EF4-FFF2-40B4-BE49-F238E27FC236}">
                <a16:creationId xmlns:a16="http://schemas.microsoft.com/office/drawing/2014/main" id="{EEBE6F7F-887A-422E-AF33-0204903EBABD}"/>
              </a:ext>
            </a:extLst>
          </p:cNvPr>
          <p:cNvSpPr txBox="1"/>
          <p:nvPr/>
        </p:nvSpPr>
        <p:spPr>
          <a:xfrm>
            <a:off x="1344612" y="2803158"/>
            <a:ext cx="8940800" cy="3693319"/>
          </a:xfrm>
          <a:prstGeom prst="rect">
            <a:avLst/>
          </a:prstGeom>
          <a:noFill/>
        </p:spPr>
        <p:txBody>
          <a:bodyPr wrap="square">
            <a:spAutoFit/>
          </a:bodyPr>
          <a:lstStyle/>
          <a:p>
            <a:r>
              <a:rPr lang="en-US" sz="2600" b="0" i="0" dirty="0">
                <a:effectLst/>
                <a:latin typeface="UnileverShilling"/>
              </a:rPr>
              <a:t>‘Sundial Brands is the latest addition to Unilever’s portfolio of fast-growing, purpose-led companies as part of broader Company transformation. Agreement accelerates Unilever’s Beauty &amp; Personal Care category growth by addressing under-served needs of multicultural and millennial consumers. Purpose-driven partnership seeks to create groundbreaking US$100M New Voices Fund to invest in and empower women of </a:t>
            </a:r>
            <a:r>
              <a:rPr lang="en-US" sz="2600" b="0" i="0" dirty="0" err="1">
                <a:effectLst/>
                <a:latin typeface="UnileverShilling"/>
              </a:rPr>
              <a:t>colour</a:t>
            </a:r>
            <a:r>
              <a:rPr lang="en-US" sz="2600" b="0" i="0" dirty="0">
                <a:effectLst/>
                <a:latin typeface="UnileverShilling"/>
              </a:rPr>
              <a:t> entrepreneurs.’</a:t>
            </a:r>
          </a:p>
          <a:p>
            <a:pPr algn="r"/>
            <a:r>
              <a:rPr lang="en-US" sz="2600" dirty="0">
                <a:latin typeface="UnileverShilling"/>
              </a:rPr>
              <a:t>Unilever plc (2017)</a:t>
            </a:r>
            <a:endParaRPr lang="en-GB" sz="2600" dirty="0"/>
          </a:p>
        </p:txBody>
      </p:sp>
    </p:spTree>
    <p:extLst>
      <p:ext uri="{BB962C8B-B14F-4D97-AF65-F5344CB8AC3E}">
        <p14:creationId xmlns:p14="http://schemas.microsoft.com/office/powerpoint/2010/main" val="965327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TotalTime>
  <Words>1349</Words>
  <Application>Microsoft Office PowerPoint</Application>
  <PresentationFormat>Widescreen</PresentationFormat>
  <Paragraphs>120</Paragraphs>
  <Slides>18</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UnileverShilling</vt:lpstr>
      <vt:lpstr>Office Theme</vt:lpstr>
      <vt:lpstr>Session plan</vt:lpstr>
      <vt:lpstr>Lecture Recap</vt:lpstr>
      <vt:lpstr>Seminar activity – who’s in the news!</vt:lpstr>
      <vt:lpstr>Bring me news: Shell</vt:lpstr>
      <vt:lpstr>Shell news post Ubitricity acq</vt:lpstr>
      <vt:lpstr>Decision-making context</vt:lpstr>
      <vt:lpstr>Qs 1 &amp; 2 – What does Shell do &amp; who owns it?</vt:lpstr>
      <vt:lpstr>Qs 3 -5</vt:lpstr>
      <vt:lpstr>PowerPoint Presentation</vt:lpstr>
      <vt:lpstr>PowerPoint Presentation</vt:lpstr>
      <vt:lpstr>PowerPoint Presentation</vt:lpstr>
      <vt:lpstr>Decision-making context</vt:lpstr>
      <vt:lpstr>PowerPoint Presentation</vt:lpstr>
      <vt:lpstr>Results – Unilever takeover of Sundial brands</vt:lpstr>
      <vt:lpstr>Summary</vt:lpstr>
      <vt:lpstr>References</vt:lpstr>
      <vt:lpstr>Further reading</vt:lpstr>
      <vt:lpstr>Any questions?  (on activities or the assessment brief)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Elaine Harris</dc:creator>
  <cp:lastModifiedBy>Dumebi Konwea</cp:lastModifiedBy>
  <cp:revision>13</cp:revision>
  <cp:lastPrinted>2021-03-09T13:47:12Z</cp:lastPrinted>
  <dcterms:created xsi:type="dcterms:W3CDTF">2021-03-02T11:19:04Z</dcterms:created>
  <dcterms:modified xsi:type="dcterms:W3CDTF">2025-07-08T12:18:35Z</dcterms:modified>
</cp:coreProperties>
</file>