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17"/>
  </p:notesMasterIdLst>
  <p:handoutMasterIdLst>
    <p:handoutMasterId r:id="rId18"/>
  </p:handoutMasterIdLst>
  <p:sldIdLst>
    <p:sldId id="258" r:id="rId5"/>
    <p:sldId id="304" r:id="rId6"/>
    <p:sldId id="305" r:id="rId7"/>
    <p:sldId id="306" r:id="rId8"/>
    <p:sldId id="307" r:id="rId9"/>
    <p:sldId id="308" r:id="rId10"/>
    <p:sldId id="303" r:id="rId11"/>
    <p:sldId id="313" r:id="rId12"/>
    <p:sldId id="314" r:id="rId13"/>
    <p:sldId id="315" r:id="rId14"/>
    <p:sldId id="280" r:id="rId15"/>
    <p:sldId id="316" r:id="rId16"/>
  </p:sldIdLst>
  <p:sldSz cx="12192000" cy="6858000"/>
  <p:notesSz cx="7077075" cy="9363075"/>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BEA"/>
    <a:srgbClr val="063532"/>
    <a:srgbClr val="00A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sorterViewPr>
    <p:cViewPr>
      <p:scale>
        <a:sx n="100" d="100"/>
        <a:sy n="100" d="100"/>
      </p:scale>
      <p:origin x="0" y="-26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GB"/>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0F452065-9C51-475C-B98F-1A8BB52F1A45}" type="datetimeFigureOut">
              <a:rPr lang="en-GB" smtClean="0"/>
              <a:t>08/07/2025</a:t>
            </a:fld>
            <a:endParaRPr lang="en-GB"/>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GB"/>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4EAB0927-D588-40CD-AA71-DA008FE0B3F5}" type="slidenum">
              <a:rPr lang="en-GB" smtClean="0"/>
              <a:t>‹#›</a:t>
            </a:fld>
            <a:endParaRPr lang="en-GB"/>
          </a:p>
        </p:txBody>
      </p:sp>
    </p:spTree>
    <p:extLst>
      <p:ext uri="{BB962C8B-B14F-4D97-AF65-F5344CB8AC3E}">
        <p14:creationId xmlns:p14="http://schemas.microsoft.com/office/powerpoint/2010/main" val="2301833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GB"/>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75798799-5DC7-447F-A5B8-CEEC2FE81066}" type="datetimeFigureOut">
              <a:rPr lang="en-GB" smtClean="0"/>
              <a:t>08/07/2025</a:t>
            </a:fld>
            <a:endParaRPr lang="en-GB"/>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GB"/>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GB"/>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1C89649F-8ABC-4F49-976E-36B424814B0D}" type="slidenum">
              <a:rPr lang="en-GB" smtClean="0"/>
              <a:t>‹#›</a:t>
            </a:fld>
            <a:endParaRPr lang="en-GB"/>
          </a:p>
        </p:txBody>
      </p:sp>
    </p:spTree>
    <p:extLst>
      <p:ext uri="{BB962C8B-B14F-4D97-AF65-F5344CB8AC3E}">
        <p14:creationId xmlns:p14="http://schemas.microsoft.com/office/powerpoint/2010/main" val="114112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 have started by copying the text of the abstract from the article, then highlighted and colour coded sections that best address the questions in the checklist. The </a:t>
            </a:r>
            <a:r>
              <a:rPr lang="en-GB" dirty="0" err="1"/>
              <a:t>pinky</a:t>
            </a:r>
            <a:r>
              <a:rPr lang="en-GB" dirty="0"/>
              <a:t>-mauve section captures what the paper is about, while the yellow section sets out the aims to address Q1. The turquoise/blue section identifies relevant concepts from the literature, so partially addresses Q2. The green section summarises the results/findings of the study, so addresses Q4. What is missing in this abstract is much of a clue to the methodology or the quantity and type of data collected/analysed, so Q3 is not yet addressed at this ‘first pass’ stage</a:t>
            </a:r>
          </a:p>
        </p:txBody>
      </p:sp>
      <p:sp>
        <p:nvSpPr>
          <p:cNvPr id="4" name="Slide Number Placeholder 3"/>
          <p:cNvSpPr>
            <a:spLocks noGrp="1"/>
          </p:cNvSpPr>
          <p:nvPr>
            <p:ph type="sldNum" sz="quarter" idx="5"/>
          </p:nvPr>
        </p:nvSpPr>
        <p:spPr/>
        <p:txBody>
          <a:bodyPr/>
          <a:lstStyle/>
          <a:p>
            <a:fld id="{1C89649F-8ABC-4F49-976E-36B424814B0D}" type="slidenum">
              <a:rPr lang="en-GB" smtClean="0"/>
              <a:t>8</a:t>
            </a:fld>
            <a:endParaRPr lang="en-GB"/>
          </a:p>
        </p:txBody>
      </p:sp>
    </p:spTree>
    <p:extLst>
      <p:ext uri="{BB962C8B-B14F-4D97-AF65-F5344CB8AC3E}">
        <p14:creationId xmlns:p14="http://schemas.microsoft.com/office/powerpoint/2010/main" val="249001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result of cutting and pasting relevant sections from the abstract of the article into my template, then the next slide shows how you can find suitable content to populate the gaps, i.e. Q3 and more for Q2 above</a:t>
            </a:r>
          </a:p>
        </p:txBody>
      </p:sp>
      <p:sp>
        <p:nvSpPr>
          <p:cNvPr id="4" name="Slide Number Placeholder 3"/>
          <p:cNvSpPr>
            <a:spLocks noGrp="1"/>
          </p:cNvSpPr>
          <p:nvPr>
            <p:ph type="sldNum" sz="quarter" idx="5"/>
          </p:nvPr>
        </p:nvSpPr>
        <p:spPr/>
        <p:txBody>
          <a:bodyPr/>
          <a:lstStyle/>
          <a:p>
            <a:fld id="{1C89649F-8ABC-4F49-976E-36B424814B0D}" type="slidenum">
              <a:rPr lang="en-GB" smtClean="0"/>
              <a:t>9</a:t>
            </a:fld>
            <a:endParaRPr lang="en-GB"/>
          </a:p>
        </p:txBody>
      </p:sp>
    </p:spTree>
    <p:extLst>
      <p:ext uri="{BB962C8B-B14F-4D97-AF65-F5344CB8AC3E}">
        <p14:creationId xmlns:p14="http://schemas.microsoft.com/office/powerpoint/2010/main" val="38832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Q2, this shows two key references that I found by a quick scan of the introduction and the discussion sections of the paper. The first (Roginsky, 1995) may be called a ‘literature anchor’ as it is prior work this article seeks to build on. This is of interest to us (the reader) as it links this paper on identifying rivals in the hotel industry to the topic we are writing about in this case in task 3 of the assignment, that is who may be a rival bidder. The other (Malley, 1997) is of interest as it makes the case as to why the identification of rivals is so important when there is a record level of merger and acquisition (M&amp;A) activity going on. For Q3 we scan the paper for a sub-heading that includes the words data or methods to ascertain the quantity and source of data collected and how it has been analysed, thus filling in the main gaps in the template.</a:t>
            </a:r>
          </a:p>
        </p:txBody>
      </p:sp>
      <p:sp>
        <p:nvSpPr>
          <p:cNvPr id="4" name="Slide Number Placeholder 3"/>
          <p:cNvSpPr>
            <a:spLocks noGrp="1"/>
          </p:cNvSpPr>
          <p:nvPr>
            <p:ph type="sldNum" sz="quarter" idx="5"/>
          </p:nvPr>
        </p:nvSpPr>
        <p:spPr/>
        <p:txBody>
          <a:bodyPr/>
          <a:lstStyle/>
          <a:p>
            <a:fld id="{1C89649F-8ABC-4F49-976E-36B424814B0D}" type="slidenum">
              <a:rPr lang="en-GB" smtClean="0"/>
              <a:t>10</a:t>
            </a:fld>
            <a:endParaRPr lang="en-GB"/>
          </a:p>
        </p:txBody>
      </p:sp>
    </p:spTree>
    <p:extLst>
      <p:ext uri="{BB962C8B-B14F-4D97-AF65-F5344CB8AC3E}">
        <p14:creationId xmlns:p14="http://schemas.microsoft.com/office/powerpoint/2010/main" val="779255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524000" y="1122363"/>
            <a:ext cx="9144000" cy="2387600"/>
          </a:xfrm>
        </p:spPr>
        <p:txBody>
          <a:bodyPr anchor="b"/>
          <a:lstStyle>
            <a:lvl1pPr algn="ctr">
              <a:defRPr sz="6000" baseline="0">
                <a:solidFill>
                  <a:srgbClr val="063532"/>
                </a:solidFill>
              </a:defRPr>
            </a:lvl1pPr>
          </a:lstStyle>
          <a:p>
            <a:r>
              <a:rPr lang="en-US" dirty="0"/>
              <a:t>Conference presentation</a:t>
            </a:r>
            <a:endParaRPr lang="en-GB"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solidFill>
                  <a:srgbClr val="06353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Elaine Harris</a:t>
            </a:r>
            <a:endParaRPr lang="en-GB" dirty="0"/>
          </a:p>
        </p:txBody>
      </p:sp>
    </p:spTree>
    <p:extLst>
      <p:ext uri="{BB962C8B-B14F-4D97-AF65-F5344CB8AC3E}">
        <p14:creationId xmlns:p14="http://schemas.microsoft.com/office/powerpoint/2010/main" val="37583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063532"/>
                </a:solidFill>
              </a:defRPr>
            </a:lvl1pPr>
            <a:lvl2pPr>
              <a:defRPr>
                <a:solidFill>
                  <a:srgbClr val="063532"/>
                </a:solidFill>
              </a:defRPr>
            </a:lvl2pPr>
            <a:lvl3pPr>
              <a:defRPr>
                <a:solidFill>
                  <a:srgbClr val="063532"/>
                </a:solidFill>
              </a:defRPr>
            </a:lvl3pPr>
            <a:lvl4pPr>
              <a:defRPr>
                <a:solidFill>
                  <a:srgbClr val="063532"/>
                </a:solidFill>
              </a:defRPr>
            </a:lvl4pPr>
            <a:lvl5pPr>
              <a:defRPr>
                <a:solidFill>
                  <a:srgbClr val="06353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a:solidFill>
                  <a:srgbClr val="063532"/>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lvl1pPr>
          </a:lstStyle>
          <a:p>
            <a:pPr>
              <a:defRPr/>
            </a:pPr>
            <a:fld id="{5480EDC2-1FF9-481E-B8E9-72EBB3AD1BE6}" type="datetimeFigureOut">
              <a:rPr lang="en-GB"/>
              <a:pPr>
                <a:defRPr/>
              </a:pPr>
              <a:t>08/07/2025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B7830A5-6450-4FBE-A2AC-68788A7E404E}" type="slidenum">
              <a:rPr lang="en-GB"/>
              <a:pPr>
                <a:defRPr/>
              </a:pPr>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3864634" cy="23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073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6E5EBBC-E6EC-49DC-BCD1-0CACFD64C3A1}" type="datetimeFigureOut">
              <a:rPr lang="en-GB"/>
              <a:pPr>
                <a:defRPr/>
              </a:pPr>
              <a:t>08/07/2025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783CA8B-D584-4BD8-BDBB-B6852F924059}" type="slidenum">
              <a:rPr lang="en-GB"/>
              <a:pPr>
                <a:defRPr/>
              </a:pPr>
              <a:t>‹#›</a:t>
            </a:fld>
            <a:endParaRPr lang="en-GB"/>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64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6F751EC-A69E-4663-86FF-8E82821AB088}" type="datetimeFigureOut">
              <a:rPr lang="en-GB"/>
              <a:pPr>
                <a:defRPr/>
              </a:pPr>
              <a:t>08/07/2025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7129B79-9AE9-4B82-B3CC-C222875B54EF}" type="slidenum">
              <a:rPr lang="en-GB"/>
              <a:pPr>
                <a:defRPr/>
              </a:pPr>
              <a:t>‹#›</a:t>
            </a:fld>
            <a:endParaRPr lang="en-GB"/>
          </a:p>
        </p:txBody>
      </p:sp>
      <p:pic>
        <p:nvPicPr>
          <p:cNvPr id="6"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13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D63E77-96D0-4E49-8B83-497F9C4F9DEA}" type="datetimeFigureOut">
              <a:rPr lang="en-GB"/>
              <a:pPr>
                <a:defRPr/>
              </a:pPr>
              <a:t>08/07/2025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0CD86D3F-75EC-4DCB-82CD-8682390035AA}" type="slidenum">
              <a:rPr lang="en-GB"/>
              <a:pPr>
                <a:defRPr/>
              </a:pPr>
              <a:t>‹#›</a:t>
            </a:fld>
            <a:endParaRPr lang="en-GB"/>
          </a:p>
        </p:txBody>
      </p:sp>
    </p:spTree>
    <p:extLst>
      <p:ext uri="{BB962C8B-B14F-4D97-AF65-F5344CB8AC3E}">
        <p14:creationId xmlns:p14="http://schemas.microsoft.com/office/powerpoint/2010/main" val="2234379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endParaRPr lang="en-GB"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GB"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63532"/>
                </a:solidFill>
                <a:latin typeface="+mn-lt"/>
              </a:defRPr>
            </a:lvl1pPr>
          </a:lstStyle>
          <a:p>
            <a:pPr>
              <a:defRPr/>
            </a:pPr>
            <a:fld id="{1FDE8DB8-3FA7-462A-898D-0038A1C7E2D7}" type="datetimeFigureOut">
              <a:rPr lang="en-GB"/>
              <a:pPr>
                <a:defRPr/>
              </a:pPr>
              <a:t>08/07/2025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63532"/>
                </a:solidFill>
                <a:latin typeface="+mn-lt"/>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063532"/>
                </a:solidFill>
                <a:latin typeface="+mn-lt"/>
              </a:defRPr>
            </a:lvl1pPr>
          </a:lstStyle>
          <a:p>
            <a:pPr>
              <a:defRPr/>
            </a:pPr>
            <a:fld id="{3083D709-DC85-479D-8AFB-6C2B0A50E90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74"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4400" kern="1200">
          <a:solidFill>
            <a:srgbClr val="063532"/>
          </a:solidFill>
          <a:latin typeface="+mj-lt"/>
          <a:ea typeface="+mj-ea"/>
          <a:cs typeface="+mj-cs"/>
        </a:defRPr>
      </a:lvl1pPr>
      <a:lvl2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rgbClr val="063532"/>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rgbClr val="063532"/>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063532"/>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5800" cy="1325563"/>
          </a:xfrm>
        </p:spPr>
        <p:txBody>
          <a:bodyPr/>
          <a:lstStyle/>
          <a:p>
            <a:pPr algn="r"/>
            <a:r>
              <a:rPr lang="en-US" dirty="0"/>
              <a:t>Decision Making Theories &amp; Journal</a:t>
            </a:r>
            <a:br>
              <a:rPr lang="en-US" dirty="0"/>
            </a:br>
            <a:r>
              <a:rPr lang="en-US" dirty="0"/>
              <a:t>Articles relevant to the assignment</a:t>
            </a:r>
            <a:endParaRPr lang="en-GB"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257424"/>
            <a:ext cx="10515600" cy="4575175"/>
          </a:xfrm>
        </p:spPr>
        <p:txBody>
          <a:bodyPr/>
          <a:lstStyle/>
          <a:p>
            <a:r>
              <a:rPr lang="en-GB" dirty="0">
                <a:latin typeface="Arial" panose="020B0604020202020204" pitchFamily="34" charset="0"/>
                <a:cs typeface="Arial" panose="020B0604020202020204" pitchFamily="34" charset="0"/>
              </a:rPr>
              <a:t>Decision-making theories from:</a:t>
            </a:r>
          </a:p>
          <a:p>
            <a:pPr lvl="1"/>
            <a:r>
              <a:rPr lang="en-GB" dirty="0">
                <a:latin typeface="Arial" panose="020B0604020202020204" pitchFamily="34" charset="0"/>
                <a:cs typeface="Arial" panose="020B0604020202020204" pitchFamily="34" charset="0"/>
              </a:rPr>
              <a:t>Economics</a:t>
            </a:r>
          </a:p>
          <a:p>
            <a:pPr lvl="1"/>
            <a:r>
              <a:rPr lang="en-GB" dirty="0">
                <a:latin typeface="Arial" panose="020B0604020202020204" pitchFamily="34" charset="0"/>
                <a:cs typeface="Arial" panose="020B0604020202020204" pitchFamily="34" charset="0"/>
              </a:rPr>
              <a:t>Psychology</a:t>
            </a:r>
          </a:p>
          <a:p>
            <a:pPr lvl="1"/>
            <a:r>
              <a:rPr lang="en-GB" dirty="0">
                <a:latin typeface="Arial" panose="020B0604020202020204" pitchFamily="34" charset="0"/>
                <a:cs typeface="Arial" panose="020B0604020202020204" pitchFamily="34" charset="0"/>
              </a:rPr>
              <a:t>Social theory</a:t>
            </a:r>
          </a:p>
          <a:p>
            <a:pPr lvl="1"/>
            <a:r>
              <a:rPr lang="en-GB" dirty="0">
                <a:latin typeface="Arial" panose="020B0604020202020204" pitchFamily="34" charset="0"/>
                <a:cs typeface="Arial" panose="020B0604020202020204" pitchFamily="34" charset="0"/>
              </a:rPr>
              <a:t>Strategy &amp; practice-based research</a:t>
            </a:r>
          </a:p>
          <a:p>
            <a:r>
              <a:rPr lang="en-GB" dirty="0">
                <a:latin typeface="Arial" panose="020B0604020202020204" pitchFamily="34" charset="0"/>
                <a:cs typeface="Arial" panose="020B0604020202020204" pitchFamily="34" charset="0"/>
              </a:rPr>
              <a:t>How to critique academic papers – extended checklist</a:t>
            </a:r>
          </a:p>
          <a:p>
            <a:pPr lvl="1"/>
            <a:r>
              <a:rPr lang="en-GB" dirty="0">
                <a:latin typeface="Arial" panose="020B0604020202020204" pitchFamily="34" charset="0"/>
                <a:cs typeface="Arial" panose="020B0604020202020204" pitchFamily="34" charset="0"/>
              </a:rPr>
              <a:t>Activity using relevant papers cited in the specimen assignment</a:t>
            </a:r>
          </a:p>
          <a:p>
            <a:r>
              <a:rPr lang="en-GB" dirty="0">
                <a:latin typeface="Arial" panose="020B0604020202020204" pitchFamily="34" charset="0"/>
                <a:cs typeface="Arial" panose="020B0604020202020204" pitchFamily="34" charset="0"/>
              </a:rPr>
              <a:t>Link to module assessment – relating your discussion in the task 4 critique to academic literature</a:t>
            </a:r>
          </a:p>
          <a:p>
            <a:pPr marL="0"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30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EC6AE9D-F3BA-4820-8C62-3891E53AFC90}"/>
              </a:ext>
            </a:extLst>
          </p:cNvPr>
          <p:cNvGraphicFramePr>
            <a:graphicFrameLocks noGrp="1"/>
          </p:cNvGraphicFramePr>
          <p:nvPr/>
        </p:nvGraphicFramePr>
        <p:xfrm>
          <a:off x="295422" y="56267"/>
          <a:ext cx="11718387" cy="6693923"/>
        </p:xfrm>
        <a:graphic>
          <a:graphicData uri="http://schemas.openxmlformats.org/drawingml/2006/table">
            <a:tbl>
              <a:tblPr firstRow="1" firstCol="1" bandRow="1">
                <a:tableStyleId>{5C22544A-7EE6-4342-B048-85BDC9FD1C3A}</a:tableStyleId>
              </a:tblPr>
              <a:tblGrid>
                <a:gridCol w="4143461">
                  <a:extLst>
                    <a:ext uri="{9D8B030D-6E8A-4147-A177-3AD203B41FA5}">
                      <a16:colId xmlns:a16="http://schemas.microsoft.com/office/drawing/2014/main" val="3508953059"/>
                    </a:ext>
                  </a:extLst>
                </a:gridCol>
                <a:gridCol w="7574926">
                  <a:extLst>
                    <a:ext uri="{9D8B030D-6E8A-4147-A177-3AD203B41FA5}">
                      <a16:colId xmlns:a16="http://schemas.microsoft.com/office/drawing/2014/main" val="1210077891"/>
                    </a:ext>
                  </a:extLst>
                </a:gridCol>
              </a:tblGrid>
              <a:tr h="503291">
                <a:tc>
                  <a:txBody>
                    <a:bodyPr/>
                    <a:lstStyle/>
                    <a:p>
                      <a:pPr marL="226695" indent="-226695">
                        <a:lnSpc>
                          <a:spcPct val="115000"/>
                        </a:lnSpc>
                        <a:spcAft>
                          <a:spcPts val="0"/>
                        </a:spcAft>
                      </a:pPr>
                      <a:r>
                        <a:rPr lang="en-GB" sz="2400" dirty="0">
                          <a:effectLst/>
                        </a:rPr>
                        <a:t>Question</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226695" indent="-226695">
                        <a:lnSpc>
                          <a:spcPct val="115000"/>
                        </a:lnSpc>
                        <a:spcAft>
                          <a:spcPts val="0"/>
                        </a:spcAft>
                      </a:pPr>
                      <a:r>
                        <a:rPr lang="en-GB" sz="2400" dirty="0">
                          <a:effectLst/>
                        </a:rPr>
                        <a:t>Paper (insert citation, showing author(s), date)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2479225870"/>
                  </a:ext>
                </a:extLst>
              </a:tr>
              <a:tr h="2013680">
                <a:tc>
                  <a:txBody>
                    <a:bodyPr/>
                    <a:lstStyle/>
                    <a:p>
                      <a:pPr marL="226695" indent="-226695">
                        <a:lnSpc>
                          <a:spcPct val="115000"/>
                        </a:lnSpc>
                        <a:spcAft>
                          <a:spcPts val="0"/>
                        </a:spcAft>
                      </a:pPr>
                      <a:r>
                        <a:rPr lang="en-GB" sz="800" dirty="0">
                          <a:effectLst/>
                        </a:rPr>
                        <a:t> </a:t>
                      </a:r>
                    </a:p>
                    <a:p>
                      <a:pPr marL="342900" lvl="0" indent="-342900">
                        <a:lnSpc>
                          <a:spcPct val="115000"/>
                        </a:lnSpc>
                        <a:spcAft>
                          <a:spcPts val="0"/>
                        </a:spcAft>
                        <a:buFont typeface="+mj-lt"/>
                        <a:buAutoNum type="arabicPeriod"/>
                        <a:tabLst>
                          <a:tab pos="457200" algn="l"/>
                        </a:tabLst>
                      </a:pPr>
                      <a:r>
                        <a:rPr lang="en-GB" sz="2000" dirty="0">
                          <a:effectLst/>
                        </a:rPr>
                        <a:t>What is the paper about: what is its aim in terms of the main issue, problem or research question?</a:t>
                      </a:r>
                      <a:r>
                        <a:rPr lang="en-GB" sz="800" dirty="0">
                          <a:effectLst/>
                        </a:rPr>
                        <a:t> </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0" lvl="0" indent="0">
                        <a:lnSpc>
                          <a:spcPct val="115000"/>
                        </a:lnSpc>
                        <a:spcAft>
                          <a:spcPts val="0"/>
                        </a:spcAft>
                        <a:buFont typeface="+mj-lt"/>
                        <a:buNone/>
                      </a:pPr>
                      <a:r>
                        <a:rPr lang="en-GB" sz="2000" dirty="0">
                          <a:highlight>
                            <a:srgbClr val="FF00FF"/>
                          </a:highlight>
                        </a:rPr>
                        <a:t>To identify rivals in the international hotel industry, current practice is to use price, segment and proximity. Using price and segment to identify rivals can be problematic due to price discounting. Additionally, a clear way to measure proximity does not exist.</a:t>
                      </a:r>
                    </a:p>
                    <a:p>
                      <a:pPr marL="0" lvl="0" indent="0">
                        <a:lnSpc>
                          <a:spcPct val="115000"/>
                        </a:lnSpc>
                        <a:spcAft>
                          <a:spcPts val="0"/>
                        </a:spcAft>
                        <a:buFont typeface="+mj-lt"/>
                        <a:buNone/>
                      </a:pPr>
                      <a:r>
                        <a:rPr lang="en-GB" sz="2000" dirty="0">
                          <a:highlight>
                            <a:srgbClr val="FFFF00"/>
                          </a:highlight>
                        </a:rPr>
                        <a:t>The aim of this study is to develop a process which managers can use to accurately identify rivals</a:t>
                      </a:r>
                      <a:endParaRPr lang="en-GB" sz="20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791055255"/>
                  </a:ext>
                </a:extLst>
              </a:tr>
              <a:tr h="1471394">
                <a:tc>
                  <a:txBody>
                    <a:bodyPr/>
                    <a:lstStyle/>
                    <a:p>
                      <a:pPr marL="226695" indent="-226695">
                        <a:lnSpc>
                          <a:spcPct val="115000"/>
                        </a:lnSpc>
                        <a:spcAft>
                          <a:spcPts val="0"/>
                        </a:spcAft>
                      </a:pPr>
                      <a:r>
                        <a:rPr lang="en-GB" sz="800" dirty="0">
                          <a:effectLst/>
                        </a:rPr>
                        <a:t> </a:t>
                      </a:r>
                    </a:p>
                    <a:p>
                      <a:pPr marL="457200" lvl="0" indent="-457200">
                        <a:lnSpc>
                          <a:spcPct val="115000"/>
                        </a:lnSpc>
                        <a:spcAft>
                          <a:spcPts val="0"/>
                        </a:spcAft>
                        <a:buFont typeface="+mj-lt"/>
                        <a:buAutoNum type="arabicPeriod" startAt="2"/>
                        <a:tabLst>
                          <a:tab pos="457200" algn="l"/>
                        </a:tabLst>
                      </a:pPr>
                      <a:r>
                        <a:rPr lang="en-GB" sz="2000" dirty="0">
                          <a:effectLst/>
                        </a:rPr>
                        <a:t>What prior literature is identified: what are the arguments, concepts or theories?</a:t>
                      </a:r>
                      <a:r>
                        <a:rPr lang="en-GB" sz="800" dirty="0">
                          <a:effectLst/>
                        </a:rPr>
                        <a:t> </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0" lvl="0" indent="0">
                        <a:lnSpc>
                          <a:spcPct val="115000"/>
                        </a:lnSpc>
                        <a:spcAft>
                          <a:spcPts val="0"/>
                        </a:spcAft>
                        <a:buFont typeface="+mj-lt"/>
                        <a:buNone/>
                      </a:pPr>
                      <a:r>
                        <a:rPr lang="en-GB" sz="800" dirty="0">
                          <a:effectLst/>
                        </a:rPr>
                        <a:t> </a:t>
                      </a:r>
                    </a:p>
                    <a:p>
                      <a:pPr marL="0" lvl="0" indent="0">
                        <a:lnSpc>
                          <a:spcPct val="115000"/>
                        </a:lnSpc>
                        <a:spcAft>
                          <a:spcPts val="0"/>
                        </a:spcAft>
                        <a:buFont typeface="+mj-lt"/>
                        <a:buNone/>
                      </a:pPr>
                      <a:endParaRPr lang="en-GB" sz="800" dirty="0">
                        <a:effectLst/>
                        <a:highlight>
                          <a:srgbClr val="00FFFF"/>
                        </a:highlight>
                      </a:endParaRPr>
                    </a:p>
                    <a:p>
                      <a:pPr marL="0" lvl="0" indent="0">
                        <a:lnSpc>
                          <a:spcPct val="115000"/>
                        </a:lnSpc>
                        <a:spcAft>
                          <a:spcPts val="0"/>
                        </a:spcAft>
                        <a:buFont typeface="+mj-lt"/>
                        <a:buNone/>
                      </a:pPr>
                      <a:r>
                        <a:rPr lang="en-GB" sz="2000" dirty="0">
                          <a:effectLst/>
                          <a:highlight>
                            <a:srgbClr val="ECEBEA"/>
                          </a:highlight>
                        </a:rPr>
                        <a:t>Roginsky (1995) on proximity cited in intro, p.114 </a:t>
                      </a:r>
                    </a:p>
                    <a:p>
                      <a:pPr marL="0" lvl="0" indent="0">
                        <a:lnSpc>
                          <a:spcPct val="115000"/>
                        </a:lnSpc>
                        <a:spcAft>
                          <a:spcPts val="0"/>
                        </a:spcAft>
                        <a:buFont typeface="+mj-lt"/>
                        <a:buNone/>
                      </a:pPr>
                      <a:r>
                        <a:rPr lang="en-GB" sz="2000" dirty="0">
                          <a:effectLst/>
                          <a:highlight>
                            <a:srgbClr val="ECEBEA"/>
                          </a:highlight>
                        </a:rPr>
                        <a:t>Malley (1997) – record no. of M&amp;As in discussion, p.117</a:t>
                      </a:r>
                    </a:p>
                    <a:p>
                      <a:pPr marL="0" lvl="0" indent="0">
                        <a:lnSpc>
                          <a:spcPct val="115000"/>
                        </a:lnSpc>
                        <a:spcAft>
                          <a:spcPts val="0"/>
                        </a:spcAft>
                        <a:buFont typeface="+mj-lt"/>
                        <a:buNone/>
                      </a:pPr>
                      <a:endParaRPr lang="en-GB" sz="800" dirty="0">
                        <a:effectLst/>
                        <a:highlight>
                          <a:srgbClr val="00FFFF"/>
                        </a:highlight>
                      </a:endParaRPr>
                    </a:p>
                    <a:p>
                      <a:pPr marL="0" lvl="0" indent="0">
                        <a:lnSpc>
                          <a:spcPct val="115000"/>
                        </a:lnSpc>
                        <a:spcAft>
                          <a:spcPts val="0"/>
                        </a:spcAft>
                        <a:buFont typeface="+mj-lt"/>
                        <a:buNone/>
                      </a:pPr>
                      <a:r>
                        <a:rPr lang="en-GB" sz="2000" dirty="0">
                          <a:highlight>
                            <a:srgbClr val="00FFFF"/>
                          </a:highlight>
                        </a:rPr>
                        <a:t>Network analysis and affiliation matrices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2971773604"/>
                  </a:ext>
                </a:extLst>
              </a:tr>
              <a:tr h="1172699">
                <a:tc>
                  <a:txBody>
                    <a:bodyPr/>
                    <a:lstStyle/>
                    <a:p>
                      <a:pPr marL="226695" indent="-226695">
                        <a:lnSpc>
                          <a:spcPct val="115000"/>
                        </a:lnSpc>
                        <a:spcAft>
                          <a:spcPts val="0"/>
                        </a:spcAft>
                      </a:pPr>
                      <a:r>
                        <a:rPr lang="en-GB" sz="800" dirty="0">
                          <a:effectLst/>
                        </a:rPr>
                        <a:t> </a:t>
                      </a:r>
                    </a:p>
                    <a:p>
                      <a:pPr marL="457200" lvl="0" indent="-457200">
                        <a:lnSpc>
                          <a:spcPct val="115000"/>
                        </a:lnSpc>
                        <a:spcAft>
                          <a:spcPts val="0"/>
                        </a:spcAft>
                        <a:buFont typeface="+mj-lt"/>
                        <a:buAutoNum type="arabicPeriod" startAt="3"/>
                        <a:tabLst>
                          <a:tab pos="457200" algn="l"/>
                        </a:tabLst>
                      </a:pPr>
                      <a:r>
                        <a:rPr lang="en-GB" sz="2000" dirty="0">
                          <a:effectLst/>
                        </a:rPr>
                        <a:t>What research method is employed: how has evidence been collected &amp; analysed?</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0" lvl="0" indent="0">
                        <a:lnSpc>
                          <a:spcPct val="115000"/>
                        </a:lnSpc>
                        <a:spcAft>
                          <a:spcPts val="0"/>
                        </a:spcAft>
                        <a:buFont typeface="+mj-lt"/>
                        <a:buNone/>
                      </a:pPr>
                      <a:r>
                        <a:rPr lang="en-GB" sz="800" dirty="0">
                          <a:effectLst/>
                        </a:rPr>
                        <a:t> </a:t>
                      </a:r>
                      <a:r>
                        <a:rPr lang="en-GB" sz="2000" dirty="0">
                          <a:effectLst/>
                        </a:rPr>
                        <a:t>Data from US hotel directory for 10 years (1984 – 1993) x 100 hotel chains (with ops in 2+ countries) x 3,000 cities, input to affiliation matrix analysed using coefficients of similarity &amp; cluster analysis, p.115</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302948107"/>
                  </a:ext>
                </a:extLst>
              </a:tr>
              <a:tr h="1415581">
                <a:tc>
                  <a:txBody>
                    <a:bodyPr/>
                    <a:lstStyle/>
                    <a:p>
                      <a:pPr marL="226695" indent="-226695">
                        <a:lnSpc>
                          <a:spcPct val="115000"/>
                        </a:lnSpc>
                        <a:spcAft>
                          <a:spcPts val="0"/>
                        </a:spcAft>
                      </a:pPr>
                      <a:r>
                        <a:rPr lang="en-GB" sz="800" dirty="0">
                          <a:effectLst/>
                        </a:rPr>
                        <a:t> </a:t>
                      </a:r>
                    </a:p>
                    <a:p>
                      <a:pPr marL="457200" lvl="0" indent="-457200">
                        <a:lnSpc>
                          <a:spcPct val="115000"/>
                        </a:lnSpc>
                        <a:spcAft>
                          <a:spcPts val="0"/>
                        </a:spcAft>
                        <a:buFont typeface="+mj-lt"/>
                        <a:buAutoNum type="arabicPeriod" startAt="4"/>
                        <a:tabLst>
                          <a:tab pos="457200" algn="l"/>
                        </a:tabLst>
                      </a:pPr>
                      <a:r>
                        <a:rPr lang="en-GB" sz="2000" dirty="0">
                          <a:effectLst/>
                        </a:rPr>
                        <a:t>What are the key findings &amp; conclusions: what does the paper add to knowledge?</a:t>
                      </a:r>
                    </a:p>
                    <a:p>
                      <a:pPr marL="226695" indent="-226695">
                        <a:lnSpc>
                          <a:spcPct val="115000"/>
                        </a:lnSpc>
                        <a:spcAft>
                          <a:spcPts val="0"/>
                        </a:spcAft>
                      </a:pPr>
                      <a:r>
                        <a:rPr lang="en-GB" sz="800" dirty="0">
                          <a:effectLst/>
                        </a:rPr>
                        <a:t> </a:t>
                      </a:r>
                    </a:p>
                    <a:p>
                      <a:pPr marL="226695" indent="-226695">
                        <a:lnSpc>
                          <a:spcPct val="115000"/>
                        </a:lnSpc>
                        <a:spcAft>
                          <a:spcPts val="0"/>
                        </a:spcAft>
                      </a:pPr>
                      <a:r>
                        <a:rPr lang="en-GB" sz="800" dirty="0">
                          <a:effectLst/>
                        </a:rPr>
                        <a:t> </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0" lvl="0" indent="0">
                        <a:lnSpc>
                          <a:spcPct val="115000"/>
                        </a:lnSpc>
                        <a:spcAft>
                          <a:spcPts val="0"/>
                        </a:spcAft>
                        <a:buFont typeface="+mj-lt"/>
                        <a:buNone/>
                      </a:pPr>
                      <a:r>
                        <a:rPr lang="en-GB" sz="2000" dirty="0">
                          <a:highlight>
                            <a:srgbClr val="00FF00"/>
                          </a:highlight>
                        </a:rPr>
                        <a:t>Results suggest there will be more than one competitive dimension to distinguish between rivals</a:t>
                      </a:r>
                      <a:r>
                        <a:rPr lang="en-GB" sz="2000" dirty="0"/>
                        <a:t>.  </a:t>
                      </a:r>
                      <a:r>
                        <a:rPr lang="en-GB" sz="2000" dirty="0">
                          <a:highlight>
                            <a:srgbClr val="00FF00"/>
                          </a:highlight>
                        </a:rPr>
                        <a:t>international experience is a relevant competitive dimension</a:t>
                      </a:r>
                      <a:r>
                        <a:rPr lang="en-GB" sz="2000" dirty="0"/>
                        <a:t>; </a:t>
                      </a:r>
                      <a:r>
                        <a:rPr lang="en-GB" sz="2000" dirty="0">
                          <a:highlight>
                            <a:srgbClr val="00FF00"/>
                          </a:highlight>
                        </a:rPr>
                        <a:t>nationality is a relevant competitive dimension</a:t>
                      </a:r>
                      <a:r>
                        <a:rPr lang="en-GB" sz="2000" dirty="0"/>
                        <a:t>. </a:t>
                      </a:r>
                      <a:r>
                        <a:rPr lang="en-GB" sz="2000" dirty="0">
                          <a:highlight>
                            <a:srgbClr val="00FF00"/>
                          </a:highlight>
                        </a:rPr>
                        <a:t>Size, however, is very rarely a relevant competitive dimension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3760890408"/>
                  </a:ext>
                </a:extLst>
              </a:tr>
            </a:tbl>
          </a:graphicData>
        </a:graphic>
      </p:graphicFrame>
    </p:spTree>
    <p:extLst>
      <p:ext uri="{BB962C8B-B14F-4D97-AF65-F5344CB8AC3E}">
        <p14:creationId xmlns:p14="http://schemas.microsoft.com/office/powerpoint/2010/main" val="398381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1077135" cy="1325563"/>
          </a:xfrm>
        </p:spPr>
        <p:txBody>
          <a:bodyPr/>
          <a:lstStyle/>
          <a:p>
            <a:pPr algn="r"/>
            <a:r>
              <a:rPr lang="en-GB" dirty="0">
                <a:latin typeface="Arial" panose="020B0604020202020204" pitchFamily="34" charset="0"/>
                <a:cs typeface="Arial" panose="020B0604020202020204" pitchFamily="34" charset="0"/>
              </a:rPr>
              <a:t>Business mergers &amp; acquisitions</a:t>
            </a:r>
            <a:endParaRPr lang="en-GB" dirty="0"/>
          </a:p>
        </p:txBody>
      </p:sp>
      <p:pic>
        <p:nvPicPr>
          <p:cNvPr id="6" name="Content Placeholder 5" descr="Heart (symbol) - Wikipedia"/>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53331" y="1825625"/>
            <a:ext cx="4351338" cy="4351338"/>
          </a:xfrm>
        </p:spPr>
      </p:pic>
      <p:sp>
        <p:nvSpPr>
          <p:cNvPr id="5" name="Content Placeholder 4"/>
          <p:cNvSpPr>
            <a:spLocks noGrp="1"/>
          </p:cNvSpPr>
          <p:nvPr>
            <p:ph sz="half" idx="2"/>
          </p:nvPr>
        </p:nvSpPr>
        <p:spPr>
          <a:xfrm>
            <a:off x="5604669" y="1328733"/>
            <a:ext cx="6587331" cy="5286380"/>
          </a:xfrm>
        </p:spPr>
        <p:txBody>
          <a:bodyPr/>
          <a:lstStyle/>
          <a:p>
            <a:pPr marL="0" indent="0">
              <a:buNone/>
            </a:pPr>
            <a:r>
              <a:rPr lang="en-GB" sz="3200" dirty="0">
                <a:latin typeface="Arial" panose="020B0604020202020204" pitchFamily="34" charset="0"/>
                <a:cs typeface="Arial" panose="020B0604020202020204" pitchFamily="34" charset="0"/>
              </a:rPr>
              <a:t>Key references (for seminar work):</a:t>
            </a:r>
          </a:p>
          <a:p>
            <a:pPr marL="0" indent="0">
              <a:buNone/>
            </a:pPr>
            <a:r>
              <a:rPr lang="en-GB" dirty="0" err="1">
                <a:cs typeface="Arial" panose="020B0604020202020204" pitchFamily="34" charset="0"/>
              </a:rPr>
              <a:t>Alexandradis</a:t>
            </a:r>
            <a:r>
              <a:rPr lang="en-GB" dirty="0">
                <a:cs typeface="Arial" panose="020B0604020202020204" pitchFamily="34" charset="0"/>
              </a:rPr>
              <a:t> et al. (2010) </a:t>
            </a:r>
            <a:r>
              <a:rPr lang="en-GB" i="1" dirty="0">
                <a:cs typeface="Arial" panose="020B0604020202020204" pitchFamily="34" charset="0"/>
              </a:rPr>
              <a:t>Gains from M&amp;As around the world, </a:t>
            </a:r>
            <a:r>
              <a:rPr lang="en-GB" dirty="0">
                <a:cs typeface="Arial" panose="020B0604020202020204" pitchFamily="34" charset="0"/>
              </a:rPr>
              <a:t>FM, 1671-95</a:t>
            </a:r>
          </a:p>
          <a:p>
            <a:pPr marL="0" indent="0">
              <a:buNone/>
            </a:pPr>
            <a:r>
              <a:rPr lang="en-GB" dirty="0"/>
              <a:t>Antoniou et al. (2007) </a:t>
            </a:r>
            <a:r>
              <a:rPr lang="en-GB" i="1" dirty="0"/>
              <a:t>Bidde</a:t>
            </a:r>
            <a:r>
              <a:rPr lang="en-GB" b="1" i="1" dirty="0"/>
              <a:t>r</a:t>
            </a:r>
            <a:r>
              <a:rPr lang="en-GB" i="1" dirty="0"/>
              <a:t> gains and losses of firms involved in many acquisitions? </a:t>
            </a:r>
            <a:r>
              <a:rPr lang="en-GB" dirty="0"/>
              <a:t>JBFA, </a:t>
            </a:r>
            <a:r>
              <a:rPr lang="en-US" dirty="0"/>
              <a:t> 34(7): 1221 – 1244</a:t>
            </a:r>
          </a:p>
          <a:p>
            <a:pPr marL="0" indent="0">
              <a:buNone/>
            </a:pPr>
            <a:r>
              <a:rPr lang="en-GB" dirty="0"/>
              <a:t>Gregory (1997) </a:t>
            </a:r>
            <a:r>
              <a:rPr lang="en-GB" i="1" dirty="0"/>
              <a:t>An examination of the long run performance of UK acquiring firms, </a:t>
            </a:r>
            <a:r>
              <a:rPr lang="en-GB" dirty="0"/>
              <a:t>JBFA</a:t>
            </a:r>
            <a:r>
              <a:rPr lang="en-US" dirty="0"/>
              <a:t> 24 (7): 0306-686X</a:t>
            </a:r>
          </a:p>
          <a:p>
            <a:pPr marL="0" indent="0">
              <a:buNone/>
            </a:pPr>
            <a:r>
              <a:rPr lang="en-GB" dirty="0" err="1"/>
              <a:t>Limmack</a:t>
            </a:r>
            <a:r>
              <a:rPr lang="en-GB" dirty="0"/>
              <a:t> (1991) </a:t>
            </a:r>
            <a:r>
              <a:rPr lang="en-GB" i="1" dirty="0"/>
              <a:t>Corporate Mergers and Shareholder Wealth Effects </a:t>
            </a:r>
            <a:r>
              <a:rPr lang="en-GB" dirty="0"/>
              <a:t>JBR</a:t>
            </a:r>
            <a:r>
              <a:rPr lang="en-US" dirty="0"/>
              <a:t> 21(83): p239 – 251</a:t>
            </a:r>
          </a:p>
          <a:p>
            <a:pPr marL="0" indent="0">
              <a:buNone/>
            </a:pPr>
            <a:endParaRPr lang="en-GB" dirty="0"/>
          </a:p>
          <a:p>
            <a:pPr marL="0" indent="0">
              <a:buNone/>
            </a:pPr>
            <a:endParaRPr lang="en-GB" dirty="0"/>
          </a:p>
          <a:p>
            <a:pPr marL="0" indent="0">
              <a:buNone/>
            </a:pPr>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8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EF3D-9107-47DA-94B4-0314DBB55FD6}"/>
              </a:ext>
            </a:extLst>
          </p:cNvPr>
          <p:cNvSpPr>
            <a:spLocks noGrp="1"/>
          </p:cNvSpPr>
          <p:nvPr>
            <p:ph type="title"/>
          </p:nvPr>
        </p:nvSpPr>
        <p:spPr/>
        <p:txBody>
          <a:bodyPr/>
          <a:lstStyle/>
          <a:p>
            <a:pPr algn="r"/>
            <a:r>
              <a:rPr lang="en-GB" dirty="0"/>
              <a:t>Tips for task 4 of </a:t>
            </a:r>
            <a:r>
              <a:rPr lang="en-GB" dirty="0" err="1"/>
              <a:t>ass’t</a:t>
            </a:r>
            <a:r>
              <a:rPr lang="en-GB" dirty="0"/>
              <a:t> - critique</a:t>
            </a:r>
          </a:p>
        </p:txBody>
      </p:sp>
      <p:sp>
        <p:nvSpPr>
          <p:cNvPr id="3" name="Content Placeholder 2">
            <a:extLst>
              <a:ext uri="{FF2B5EF4-FFF2-40B4-BE49-F238E27FC236}">
                <a16:creationId xmlns:a16="http://schemas.microsoft.com/office/drawing/2014/main" id="{72A6F710-9717-4B1C-9F7F-9D6B50E4D8A0}"/>
              </a:ext>
            </a:extLst>
          </p:cNvPr>
          <p:cNvSpPr>
            <a:spLocks noGrp="1"/>
          </p:cNvSpPr>
          <p:nvPr>
            <p:ph sz="half" idx="1"/>
          </p:nvPr>
        </p:nvSpPr>
        <p:spPr>
          <a:xfrm>
            <a:off x="838200" y="1968505"/>
            <a:ext cx="5181600" cy="4351338"/>
          </a:xfrm>
        </p:spPr>
        <p:txBody>
          <a:bodyPr/>
          <a:lstStyle/>
          <a:p>
            <a:pPr marL="0" indent="0">
              <a:buNone/>
            </a:pPr>
            <a:r>
              <a:rPr lang="en-GB" dirty="0" err="1"/>
              <a:t>Ass’t</a:t>
            </a:r>
            <a:r>
              <a:rPr lang="en-GB" dirty="0"/>
              <a:t> brief Task 4 - Critique of:</a:t>
            </a:r>
          </a:p>
          <a:p>
            <a:pPr lvl="1"/>
            <a:r>
              <a:rPr lang="en-GB" dirty="0"/>
              <a:t>Business valuation methods</a:t>
            </a:r>
          </a:p>
          <a:p>
            <a:pPr lvl="1"/>
            <a:r>
              <a:rPr lang="en-GB" dirty="0"/>
              <a:t>Relevant research</a:t>
            </a:r>
          </a:p>
          <a:p>
            <a:pPr marL="0" indent="0">
              <a:buNone/>
            </a:pPr>
            <a:r>
              <a:rPr lang="en-GB" dirty="0"/>
              <a:t>Explaining why bidder gains may not come to fruition,</a:t>
            </a:r>
          </a:p>
          <a:p>
            <a:pPr marL="0" indent="0">
              <a:buNone/>
            </a:pPr>
            <a:r>
              <a:rPr lang="en-GB" dirty="0"/>
              <a:t>Especially given the economic crisis due to Covid-19</a:t>
            </a:r>
          </a:p>
          <a:p>
            <a:pPr marL="0" indent="0">
              <a:buNone/>
            </a:pPr>
            <a:r>
              <a:rPr lang="en-GB" dirty="0"/>
              <a:t>(refer to relevant research &amp; cite journal articles to support your discussion)</a:t>
            </a:r>
          </a:p>
        </p:txBody>
      </p:sp>
      <p:sp>
        <p:nvSpPr>
          <p:cNvPr id="4" name="Content Placeholder 3">
            <a:extLst>
              <a:ext uri="{FF2B5EF4-FFF2-40B4-BE49-F238E27FC236}">
                <a16:creationId xmlns:a16="http://schemas.microsoft.com/office/drawing/2014/main" id="{32E4BABA-694C-4AA4-A471-548FAAB94214}"/>
              </a:ext>
            </a:extLst>
          </p:cNvPr>
          <p:cNvSpPr>
            <a:spLocks noGrp="1"/>
          </p:cNvSpPr>
          <p:nvPr>
            <p:ph sz="half" idx="2"/>
          </p:nvPr>
        </p:nvSpPr>
        <p:spPr>
          <a:xfrm>
            <a:off x="6172200" y="1968505"/>
            <a:ext cx="5181600" cy="4351338"/>
          </a:xfrm>
        </p:spPr>
        <p:txBody>
          <a:bodyPr/>
          <a:lstStyle/>
          <a:p>
            <a:pPr marL="0" indent="0">
              <a:buNone/>
            </a:pPr>
            <a:r>
              <a:rPr lang="en-GB" dirty="0"/>
              <a:t>See week 3 lecture slides for the advantages/disadvantages of DCF methods</a:t>
            </a:r>
          </a:p>
          <a:p>
            <a:pPr marL="0" indent="0">
              <a:buNone/>
            </a:pPr>
            <a:r>
              <a:rPr lang="en-GB" dirty="0"/>
              <a:t>See papers on M&amp;As in explore resources for week 8 listed on previous slide </a:t>
            </a:r>
          </a:p>
          <a:p>
            <a:pPr marL="0" indent="0">
              <a:buNone/>
            </a:pPr>
            <a:endParaRPr lang="en-GB" dirty="0"/>
          </a:p>
          <a:p>
            <a:pPr marL="0" indent="0">
              <a:buNone/>
            </a:pPr>
            <a:r>
              <a:rPr lang="en-GB" dirty="0"/>
              <a:t>Search for journal articles published in 2020/21 re impact of Covid-19 on economy etc.</a:t>
            </a:r>
          </a:p>
        </p:txBody>
      </p:sp>
      <p:pic>
        <p:nvPicPr>
          <p:cNvPr id="5" name="Content Placeholder 5" descr="Heart (symbol) - Wikipedia">
            <a:extLst>
              <a:ext uri="{FF2B5EF4-FFF2-40B4-BE49-F238E27FC236}">
                <a16:creationId xmlns:a16="http://schemas.microsoft.com/office/drawing/2014/main" id="{ABE55812-F524-40C8-AC35-42B73EA76C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8425667" y="3897315"/>
            <a:ext cx="1118394" cy="111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703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825624"/>
            <a:ext cx="5478462" cy="4829175"/>
          </a:xfrm>
        </p:spPr>
        <p:txBody>
          <a:bodyPr/>
          <a:lstStyle/>
          <a:p>
            <a:pPr marL="0" indent="0">
              <a:buNone/>
            </a:pPr>
            <a:r>
              <a:rPr lang="en-GB" sz="3200" dirty="0"/>
              <a:t>Perspectives from:</a:t>
            </a:r>
          </a:p>
          <a:p>
            <a:r>
              <a:rPr lang="en-GB" sz="3200" dirty="0"/>
              <a:t>Economics</a:t>
            </a:r>
          </a:p>
          <a:p>
            <a:r>
              <a:rPr lang="en-GB" sz="3200" dirty="0"/>
              <a:t>Psychology</a:t>
            </a:r>
          </a:p>
          <a:p>
            <a:r>
              <a:rPr lang="en-GB" sz="3200" dirty="0"/>
              <a:t>Social theory</a:t>
            </a:r>
          </a:p>
          <a:p>
            <a:pPr marL="0" indent="0">
              <a:buNone/>
            </a:pPr>
            <a:r>
              <a:rPr lang="en-GB" sz="3200" dirty="0"/>
              <a:t>Mainly taken from Harris (2014) Risk as Feelings, see reading list</a:t>
            </a:r>
          </a:p>
          <a:p>
            <a:r>
              <a:rPr lang="en-GB" sz="3200" dirty="0"/>
              <a:t>Business Strategy &amp; Practice-based research (mainly taken from Harris et al., 2016 paper)</a:t>
            </a:r>
          </a:p>
        </p:txBody>
      </p:sp>
      <p:sp>
        <p:nvSpPr>
          <p:cNvPr id="3" name="Title 2"/>
          <p:cNvSpPr>
            <a:spLocks noGrp="1"/>
          </p:cNvSpPr>
          <p:nvPr>
            <p:ph type="title"/>
          </p:nvPr>
        </p:nvSpPr>
        <p:spPr>
          <a:xfrm>
            <a:off x="1612900" y="365125"/>
            <a:ext cx="9626600" cy="1325563"/>
          </a:xfrm>
        </p:spPr>
        <p:txBody>
          <a:bodyPr/>
          <a:lstStyle/>
          <a:p>
            <a:pPr algn="ctr"/>
            <a:r>
              <a:rPr lang="en-US" dirty="0"/>
              <a:t>Decision Making Theories</a:t>
            </a:r>
            <a:endParaRPr lang="en-GB" dirty="0"/>
          </a:p>
        </p:txBody>
      </p:sp>
      <p:pic>
        <p:nvPicPr>
          <p:cNvPr id="6" name="Picture 5" descr="Brainstorming – Excelsior College OW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062" y="2271712"/>
            <a:ext cx="6418680" cy="4383088"/>
          </a:xfrm>
          <a:prstGeom prst="rect">
            <a:avLst/>
          </a:prstGeom>
        </p:spPr>
      </p:pic>
    </p:spTree>
    <p:extLst>
      <p:ext uri="{BB962C8B-B14F-4D97-AF65-F5344CB8AC3E}">
        <p14:creationId xmlns:p14="http://schemas.microsoft.com/office/powerpoint/2010/main" val="386500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U foreign policy in relation to EC selections | Conflicts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50" y="2634456"/>
            <a:ext cx="5191808" cy="3448844"/>
          </a:xfrm>
        </p:spPr>
      </p:pic>
      <p:sp>
        <p:nvSpPr>
          <p:cNvPr id="3" name="Title 2"/>
          <p:cNvSpPr>
            <a:spLocks noGrp="1"/>
          </p:cNvSpPr>
          <p:nvPr>
            <p:ph type="title"/>
          </p:nvPr>
        </p:nvSpPr>
        <p:spPr>
          <a:xfrm>
            <a:off x="1574800" y="73025"/>
            <a:ext cx="10515600" cy="1325563"/>
          </a:xfrm>
        </p:spPr>
        <p:txBody>
          <a:bodyPr/>
          <a:lstStyle/>
          <a:p>
            <a:pPr algn="ctr"/>
            <a:r>
              <a:rPr lang="en-GB" dirty="0"/>
              <a:t>Economics-based theories</a:t>
            </a:r>
          </a:p>
        </p:txBody>
      </p:sp>
      <p:sp>
        <p:nvSpPr>
          <p:cNvPr id="5" name="TextBox 4"/>
          <p:cNvSpPr txBox="1"/>
          <p:nvPr/>
        </p:nvSpPr>
        <p:spPr>
          <a:xfrm>
            <a:off x="5588000" y="1231900"/>
            <a:ext cx="6604000" cy="5786199"/>
          </a:xfrm>
          <a:prstGeom prst="rect">
            <a:avLst/>
          </a:prstGeom>
          <a:noFill/>
        </p:spPr>
        <p:txBody>
          <a:bodyPr wrap="square" rtlCol="0">
            <a:spAutoFit/>
          </a:bodyPr>
          <a:lstStyle/>
          <a:p>
            <a:pPr marL="457200" indent="-457200">
              <a:buFont typeface="Arial" panose="020B0604020202020204" pitchFamily="34" charset="0"/>
              <a:buChar char="•"/>
            </a:pPr>
            <a:r>
              <a:rPr lang="en-GB" sz="3200" dirty="0"/>
              <a:t>Rational decision-making &amp;  utility theory (Bernoulli, 1738)</a:t>
            </a:r>
          </a:p>
          <a:p>
            <a:pPr marL="457200" indent="-457200">
              <a:buFont typeface="Arial" panose="020B0604020202020204" pitchFamily="34" charset="0"/>
              <a:buChar char="•"/>
            </a:pPr>
            <a:r>
              <a:rPr lang="en-GB" sz="3200" dirty="0"/>
              <a:t>Capital asset pricing theory (CAPM) &amp; beta values (Sharpe, 1964)</a:t>
            </a:r>
          </a:p>
          <a:p>
            <a:pPr marL="457200" indent="-457200">
              <a:buFont typeface="Arial" panose="020B0604020202020204" pitchFamily="34" charset="0"/>
              <a:buChar char="•"/>
            </a:pPr>
            <a:r>
              <a:rPr lang="en-GB" sz="3200" dirty="0"/>
              <a:t>Portfolio theory (Markowitz, 1952)</a:t>
            </a:r>
          </a:p>
          <a:p>
            <a:pPr marL="457200" indent="-457200">
              <a:buFont typeface="Arial" panose="020B0604020202020204" pitchFamily="34" charset="0"/>
              <a:buChar char="•"/>
            </a:pPr>
            <a:r>
              <a:rPr lang="en-GB" sz="3200" dirty="0"/>
              <a:t>Game theory (Von Neumann &amp; Morgenstern, 1944)</a:t>
            </a:r>
          </a:p>
          <a:p>
            <a:pPr marL="457200" indent="-457200">
              <a:buFont typeface="Arial" panose="020B0604020202020204" pitchFamily="34" charset="0"/>
              <a:buChar char="•"/>
            </a:pPr>
            <a:r>
              <a:rPr lang="en-GB" sz="3200" dirty="0"/>
              <a:t>Options pricing theory (Black &amp; Scholes, 1973)</a:t>
            </a:r>
          </a:p>
          <a:p>
            <a:pPr marL="457200" indent="-457200">
              <a:buFont typeface="Arial" panose="020B0604020202020204" pitchFamily="34" charset="0"/>
              <a:buChar char="•"/>
            </a:pPr>
            <a:r>
              <a:rPr lang="en-GB" sz="3200" dirty="0"/>
              <a:t>Economics of capital budgeting (Bromwich, 1976)</a:t>
            </a:r>
          </a:p>
          <a:p>
            <a:endParaRPr lang="en-GB" dirty="0"/>
          </a:p>
        </p:txBody>
      </p:sp>
    </p:spTree>
    <p:extLst>
      <p:ext uri="{BB962C8B-B14F-4D97-AF65-F5344CB8AC3E}">
        <p14:creationId xmlns:p14="http://schemas.microsoft.com/office/powerpoint/2010/main" val="375091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 Coração a Coração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98" y="2487962"/>
            <a:ext cx="5504727" cy="3074638"/>
          </a:xfrm>
        </p:spPr>
      </p:pic>
      <p:sp>
        <p:nvSpPr>
          <p:cNvPr id="3" name="Title 2"/>
          <p:cNvSpPr>
            <a:spLocks noGrp="1"/>
          </p:cNvSpPr>
          <p:nvPr>
            <p:ph type="title"/>
          </p:nvPr>
        </p:nvSpPr>
        <p:spPr>
          <a:xfrm>
            <a:off x="1765300" y="136525"/>
            <a:ext cx="10515600" cy="1082675"/>
          </a:xfrm>
        </p:spPr>
        <p:txBody>
          <a:bodyPr/>
          <a:lstStyle/>
          <a:p>
            <a:pPr algn="r"/>
            <a:r>
              <a:rPr lang="en-GB" dirty="0"/>
              <a:t>Psychological theory of decision-making</a:t>
            </a:r>
          </a:p>
        </p:txBody>
      </p:sp>
      <p:sp>
        <p:nvSpPr>
          <p:cNvPr id="5" name="TextBox 4"/>
          <p:cNvSpPr txBox="1"/>
          <p:nvPr/>
        </p:nvSpPr>
        <p:spPr>
          <a:xfrm>
            <a:off x="5636225" y="1282700"/>
            <a:ext cx="6555775" cy="6247864"/>
          </a:xfrm>
          <a:prstGeom prst="rect">
            <a:avLst/>
          </a:prstGeom>
          <a:noFill/>
        </p:spPr>
        <p:txBody>
          <a:bodyPr wrap="square" rtlCol="0">
            <a:spAutoFit/>
          </a:bodyPr>
          <a:lstStyle/>
          <a:p>
            <a:pPr marL="342900" indent="-342900">
              <a:buFont typeface="Arial" panose="020B0604020202020204" pitchFamily="34" charset="0"/>
              <a:buChar char="•"/>
            </a:pPr>
            <a:r>
              <a:rPr lang="en-GB" sz="2800" dirty="0"/>
              <a:t>Bounded rationality (Simon, 1947, 1957, 1976) &amp; ethicality (</a:t>
            </a:r>
            <a:r>
              <a:rPr lang="en-GB" sz="2800" dirty="0" err="1"/>
              <a:t>Bazerman</a:t>
            </a:r>
            <a:r>
              <a:rPr lang="en-GB" sz="2800" dirty="0"/>
              <a:t>, 2006)</a:t>
            </a:r>
          </a:p>
          <a:p>
            <a:pPr marL="342900" indent="-342900">
              <a:buFont typeface="Arial" panose="020B0604020202020204" pitchFamily="34" charset="0"/>
              <a:buChar char="•"/>
            </a:pPr>
            <a:r>
              <a:rPr lang="en-GB" sz="2800" dirty="0"/>
              <a:t>Prospect theory (</a:t>
            </a:r>
            <a:r>
              <a:rPr lang="en-GB" sz="2800" dirty="0" err="1"/>
              <a:t>Kahneman</a:t>
            </a:r>
            <a:r>
              <a:rPr lang="en-GB" sz="2800" dirty="0"/>
              <a:t> &amp; </a:t>
            </a:r>
            <a:r>
              <a:rPr lang="en-GB" sz="2800" dirty="0" err="1"/>
              <a:t>Tversky</a:t>
            </a:r>
            <a:r>
              <a:rPr lang="en-GB" sz="2800" dirty="0"/>
              <a:t>, 1979)</a:t>
            </a:r>
          </a:p>
          <a:p>
            <a:pPr marL="342900" indent="-342900">
              <a:buFont typeface="Arial" panose="020B0604020202020204" pitchFamily="34" charset="0"/>
              <a:buChar char="•"/>
            </a:pPr>
            <a:r>
              <a:rPr lang="en-GB" sz="2800" dirty="0"/>
              <a:t>Risk as feelings (</a:t>
            </a:r>
            <a:r>
              <a:rPr lang="en-GB" sz="2800" dirty="0" err="1"/>
              <a:t>Loewenstein</a:t>
            </a:r>
            <a:r>
              <a:rPr lang="en-GB" sz="2800" dirty="0"/>
              <a:t> et al., 2001) and the affect emotion (</a:t>
            </a:r>
            <a:r>
              <a:rPr lang="en-GB" sz="2800" dirty="0" err="1"/>
              <a:t>Slovic</a:t>
            </a:r>
            <a:r>
              <a:rPr lang="en-GB" sz="2800" dirty="0"/>
              <a:t>, 2000, 2005)</a:t>
            </a:r>
          </a:p>
          <a:p>
            <a:pPr marL="342900" indent="-342900">
              <a:buFont typeface="Arial" panose="020B0604020202020204" pitchFamily="34" charset="0"/>
              <a:buChar char="•"/>
            </a:pPr>
            <a:r>
              <a:rPr lang="en-GB" sz="2800" dirty="0"/>
              <a:t>Heuristics &amp; bias (</a:t>
            </a:r>
            <a:r>
              <a:rPr lang="en-GB" sz="2800" dirty="0" err="1"/>
              <a:t>Sunstein</a:t>
            </a:r>
            <a:r>
              <a:rPr lang="en-GB" sz="2800" dirty="0"/>
              <a:t>, 2001, 2005 &amp; </a:t>
            </a:r>
            <a:r>
              <a:rPr lang="en-GB" sz="2800" dirty="0" err="1"/>
              <a:t>Gilovich</a:t>
            </a:r>
            <a:r>
              <a:rPr lang="en-GB" sz="2800" dirty="0"/>
              <a:t> et al., 2002)</a:t>
            </a:r>
          </a:p>
          <a:p>
            <a:pPr marL="342900" indent="-342900">
              <a:buFont typeface="Arial" panose="020B0604020202020204" pitchFamily="34" charset="0"/>
              <a:buChar char="•"/>
            </a:pPr>
            <a:r>
              <a:rPr lang="en-GB" sz="2800" dirty="0"/>
              <a:t>Naturalistic decision-making &amp; intuitive expertise (</a:t>
            </a:r>
            <a:r>
              <a:rPr lang="en-GB" sz="2800" dirty="0" err="1"/>
              <a:t>Kahneman</a:t>
            </a:r>
            <a:r>
              <a:rPr lang="en-GB" sz="2800" dirty="0"/>
              <a:t> &amp; Klein, 2009)</a:t>
            </a:r>
          </a:p>
          <a:p>
            <a:pPr marL="342900" indent="-342900">
              <a:buFont typeface="Arial" panose="020B0604020202020204" pitchFamily="34" charset="0"/>
              <a:buChar char="•"/>
            </a:pPr>
            <a:r>
              <a:rPr lang="en-GB" sz="2800" dirty="0"/>
              <a:t>Managerial judgement in SIDM (Emmanuel et al., 2010)</a:t>
            </a:r>
            <a:endParaRPr lang="en-GB" dirty="0"/>
          </a:p>
          <a:p>
            <a:endParaRPr lang="en-GB" dirty="0"/>
          </a:p>
          <a:p>
            <a:endParaRPr lang="en-GB" dirty="0"/>
          </a:p>
        </p:txBody>
      </p:sp>
    </p:spTree>
    <p:extLst>
      <p:ext uri="{BB962C8B-B14F-4D97-AF65-F5344CB8AC3E}">
        <p14:creationId xmlns:p14="http://schemas.microsoft.com/office/powerpoint/2010/main" val="29184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dirty="0"/>
              <a:t>Social theory</a:t>
            </a:r>
          </a:p>
        </p:txBody>
      </p:sp>
      <p:pic>
        <p:nvPicPr>
          <p:cNvPr id="6" name="Content Placeholder 5" descr="¿Una definición de Social Media? - Social Media Strategie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500" y="2625994"/>
            <a:ext cx="4802187" cy="3597005"/>
          </a:xfrm>
        </p:spPr>
      </p:pic>
      <p:sp>
        <p:nvSpPr>
          <p:cNvPr id="7" name="TextBox 6"/>
          <p:cNvSpPr txBox="1"/>
          <p:nvPr/>
        </p:nvSpPr>
        <p:spPr>
          <a:xfrm>
            <a:off x="5475287" y="1498600"/>
            <a:ext cx="6564313" cy="5109091"/>
          </a:xfrm>
          <a:prstGeom prst="rect">
            <a:avLst/>
          </a:prstGeom>
          <a:noFill/>
        </p:spPr>
        <p:txBody>
          <a:bodyPr wrap="square" rtlCol="0">
            <a:spAutoFit/>
          </a:bodyPr>
          <a:lstStyle/>
          <a:p>
            <a:pPr marL="457200" indent="-457200">
              <a:buFont typeface="Arial" panose="020B0604020202020204" pitchFamily="34" charset="0"/>
              <a:buChar char="•"/>
            </a:pPr>
            <a:r>
              <a:rPr lang="en-GB" sz="2800" dirty="0"/>
              <a:t>Cultural theory (Thompson et al., 1990)</a:t>
            </a:r>
          </a:p>
          <a:p>
            <a:pPr marL="457200" indent="-457200">
              <a:buFont typeface="Arial" panose="020B0604020202020204" pitchFamily="34" charset="0"/>
              <a:buChar char="•"/>
            </a:pPr>
            <a:r>
              <a:rPr lang="en-GB" sz="2800" dirty="0"/>
              <a:t>Risk society (Giddens, 1998 &amp; Power, 2004)</a:t>
            </a:r>
          </a:p>
          <a:p>
            <a:pPr marL="457200" indent="-457200">
              <a:buFont typeface="Arial" panose="020B0604020202020204" pitchFamily="34" charset="0"/>
              <a:buChar char="•"/>
            </a:pPr>
            <a:r>
              <a:rPr lang="en-GB" sz="2800" dirty="0"/>
              <a:t>Risk appetite/attitude (Douglas &amp; </a:t>
            </a:r>
            <a:r>
              <a:rPr lang="en-GB" sz="2800" dirty="0" err="1"/>
              <a:t>Wildavsky</a:t>
            </a:r>
            <a:r>
              <a:rPr lang="en-GB" sz="2800" dirty="0"/>
              <a:t>, 1983, </a:t>
            </a:r>
            <a:r>
              <a:rPr lang="en-GB" sz="2800" dirty="0" err="1"/>
              <a:t>Hillson</a:t>
            </a:r>
            <a:r>
              <a:rPr lang="en-GB" sz="2800" dirty="0"/>
              <a:t> &amp; Murray-Webster, 2005 &amp; Collier et al., 2007)</a:t>
            </a:r>
          </a:p>
          <a:p>
            <a:pPr marL="457200" indent="-457200">
              <a:buFont typeface="Arial" panose="020B0604020202020204" pitchFamily="34" charset="0"/>
              <a:buChar char="•"/>
            </a:pPr>
            <a:r>
              <a:rPr lang="en-GB" sz="2800" dirty="0"/>
              <a:t>Social rationality (</a:t>
            </a:r>
            <a:r>
              <a:rPr lang="en-GB" sz="2800" dirty="0" err="1"/>
              <a:t>Hertwig</a:t>
            </a:r>
            <a:r>
              <a:rPr lang="en-GB" sz="2800" dirty="0"/>
              <a:t> &amp; Herzog, 2009)</a:t>
            </a:r>
          </a:p>
          <a:p>
            <a:pPr marL="457200" indent="-457200">
              <a:buFont typeface="Arial" panose="020B0604020202020204" pitchFamily="34" charset="0"/>
              <a:buChar char="•"/>
            </a:pPr>
            <a:r>
              <a:rPr lang="en-GB" sz="2800" dirty="0"/>
              <a:t>Strong structuration theory (Stones, 2005, </a:t>
            </a:r>
            <a:r>
              <a:rPr lang="en-GB" sz="2800" dirty="0" err="1"/>
              <a:t>Elmassri</a:t>
            </a:r>
            <a:r>
              <a:rPr lang="en-GB" sz="2800" dirty="0"/>
              <a:t> et al., 2016 &amp; Harris et al., 2016)</a:t>
            </a:r>
          </a:p>
          <a:p>
            <a:endParaRPr lang="en-GB" dirty="0"/>
          </a:p>
        </p:txBody>
      </p:sp>
    </p:spTree>
    <p:extLst>
      <p:ext uri="{BB962C8B-B14F-4D97-AF65-F5344CB8AC3E}">
        <p14:creationId xmlns:p14="http://schemas.microsoft.com/office/powerpoint/2010/main" val="369875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GB" dirty="0"/>
              <a:t>Business Strategy &amp; Practice</a:t>
            </a:r>
            <a:br>
              <a:rPr lang="en-GB" dirty="0"/>
            </a:br>
            <a:r>
              <a:rPr lang="en-GB" dirty="0"/>
              <a:t>-based or grounded theory</a:t>
            </a:r>
          </a:p>
        </p:txBody>
      </p:sp>
      <p:sp>
        <p:nvSpPr>
          <p:cNvPr id="8" name="Content Placeholder 7"/>
          <p:cNvSpPr>
            <a:spLocks noGrp="1"/>
          </p:cNvSpPr>
          <p:nvPr>
            <p:ph sz="half" idx="2"/>
          </p:nvPr>
        </p:nvSpPr>
        <p:spPr>
          <a:xfrm>
            <a:off x="5753100" y="1825624"/>
            <a:ext cx="6045200" cy="4803775"/>
          </a:xfrm>
        </p:spPr>
        <p:txBody>
          <a:bodyPr/>
          <a:lstStyle/>
          <a:p>
            <a:r>
              <a:rPr lang="en-GB" dirty="0"/>
              <a:t>Strategic process (Bower, 1970 &amp; 2016, </a:t>
            </a:r>
            <a:r>
              <a:rPr lang="en-GB" dirty="0" err="1"/>
              <a:t>Mintzberg</a:t>
            </a:r>
            <a:r>
              <a:rPr lang="en-GB" dirty="0"/>
              <a:t> et al., 1976, Harris, 1999)</a:t>
            </a:r>
          </a:p>
          <a:p>
            <a:r>
              <a:rPr lang="en-GB" dirty="0"/>
              <a:t>Strategic alignment (</a:t>
            </a:r>
            <a:r>
              <a:rPr lang="en-NZ" dirty="0" err="1"/>
              <a:t>Eisenhardt</a:t>
            </a:r>
            <a:r>
              <a:rPr lang="en-NZ" dirty="0"/>
              <a:t>, 1989, </a:t>
            </a:r>
            <a:r>
              <a:rPr lang="en-NZ" dirty="0" err="1"/>
              <a:t>Slagmulder</a:t>
            </a:r>
            <a:r>
              <a:rPr lang="en-NZ" dirty="0"/>
              <a:t>, 1997)</a:t>
            </a:r>
          </a:p>
          <a:p>
            <a:r>
              <a:rPr lang="en-NZ" dirty="0"/>
              <a:t>Strategic context (</a:t>
            </a:r>
            <a:r>
              <a:rPr lang="en-NZ" dirty="0" err="1"/>
              <a:t>Carr</a:t>
            </a:r>
            <a:r>
              <a:rPr lang="en-NZ" dirty="0"/>
              <a:t>, 1976, 1998, 2004 &amp; 2010, Jorgensen &amp; </a:t>
            </a:r>
            <a:r>
              <a:rPr lang="en-NZ" dirty="0" err="1"/>
              <a:t>Messner</a:t>
            </a:r>
            <a:r>
              <a:rPr lang="en-NZ" dirty="0"/>
              <a:t>, 2010)</a:t>
            </a:r>
            <a:endParaRPr lang="en-GB" dirty="0"/>
          </a:p>
          <a:p>
            <a:r>
              <a:rPr lang="en-GB" dirty="0"/>
              <a:t>Strategic/cognitive mapping (Huff &amp; Jenkins, 2002, Kaplan &amp; Norton, 2004, Harris &amp; Woolley, 2009)</a:t>
            </a:r>
          </a:p>
          <a:p>
            <a:endParaRPr lang="en-GB" dirty="0"/>
          </a:p>
        </p:txBody>
      </p:sp>
      <p:pic>
        <p:nvPicPr>
          <p:cNvPr id="9" name="Content Placeholder 3" descr="Istituto Comprensivo Statale Cunardo"/>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5740" y="2168525"/>
            <a:ext cx="4180920" cy="4351338"/>
          </a:xfrm>
        </p:spPr>
      </p:pic>
    </p:spTree>
    <p:extLst>
      <p:ext uri="{BB962C8B-B14F-4D97-AF65-F5344CB8AC3E}">
        <p14:creationId xmlns:p14="http://schemas.microsoft.com/office/powerpoint/2010/main" val="320391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3826411" y="365125"/>
            <a:ext cx="8215533" cy="1325563"/>
          </a:xfrm>
          <a:solidFill>
            <a:schemeClr val="bg1"/>
          </a:solidFill>
        </p:spPr>
        <p:txBody>
          <a:bodyPr/>
          <a:lstStyle/>
          <a:p>
            <a:pPr algn="ctr"/>
            <a:r>
              <a:rPr lang="en-GB" altLang="en-US" dirty="0"/>
              <a:t>How to critique an academic  paper</a:t>
            </a:r>
            <a:endParaRPr lang="en-US" altLang="en-US" dirty="0"/>
          </a:p>
        </p:txBody>
      </p:sp>
      <p:sp>
        <p:nvSpPr>
          <p:cNvPr id="2053" name="Rectangle 5"/>
          <p:cNvSpPr>
            <a:spLocks noGrp="1" noChangeArrowheads="1"/>
          </p:cNvSpPr>
          <p:nvPr>
            <p:ph type="body" idx="1"/>
          </p:nvPr>
        </p:nvSpPr>
        <p:spPr>
          <a:xfrm>
            <a:off x="1774826" y="2194560"/>
            <a:ext cx="9127636" cy="4618990"/>
          </a:xfrm>
        </p:spPr>
        <p:txBody>
          <a:bodyPr/>
          <a:lstStyle/>
          <a:p>
            <a:pPr marL="609600" indent="-609600">
              <a:buFontTx/>
              <a:buAutoNum type="arabicPeriod"/>
            </a:pPr>
            <a:r>
              <a:rPr lang="en-GB" altLang="en-US" dirty="0"/>
              <a:t>What is the paper about: what is its aim in terms of the main issue, problem or research question being addressed?</a:t>
            </a:r>
          </a:p>
          <a:p>
            <a:pPr marL="609600" indent="-609600">
              <a:buFontTx/>
              <a:buAutoNum type="arabicPeriod"/>
            </a:pPr>
            <a:r>
              <a:rPr lang="en-GB" altLang="en-US" dirty="0"/>
              <a:t>What prior literature is identified: what are the arguments, concepts or theories?</a:t>
            </a:r>
          </a:p>
          <a:p>
            <a:pPr marL="609600" indent="-609600">
              <a:buFontTx/>
              <a:buAutoNum type="arabicPeriod"/>
            </a:pPr>
            <a:r>
              <a:rPr lang="en-GB" altLang="en-US" dirty="0"/>
              <a:t>What research method is employed: how has evidence been collected &amp; analysed?</a:t>
            </a:r>
          </a:p>
          <a:p>
            <a:pPr marL="609600" indent="-609600">
              <a:buFontTx/>
              <a:buAutoNum type="arabicPeriod"/>
            </a:pPr>
            <a:r>
              <a:rPr lang="en-GB" altLang="en-US" dirty="0"/>
              <a:t>What are the key findings &amp; conclusions: what does the paper add to knowledge?</a:t>
            </a:r>
          </a:p>
        </p:txBody>
      </p:sp>
    </p:spTree>
    <p:extLst>
      <p:ext uri="{BB962C8B-B14F-4D97-AF65-F5344CB8AC3E}">
        <p14:creationId xmlns:p14="http://schemas.microsoft.com/office/powerpoint/2010/main" val="125836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157E1C-8238-40B9-8063-2D71BA9AB7F3}"/>
              </a:ext>
            </a:extLst>
          </p:cNvPr>
          <p:cNvSpPr>
            <a:spLocks noGrp="1"/>
          </p:cNvSpPr>
          <p:nvPr>
            <p:ph idx="1"/>
          </p:nvPr>
        </p:nvSpPr>
        <p:spPr>
          <a:xfrm>
            <a:off x="838200" y="2064160"/>
            <a:ext cx="10515600" cy="4760705"/>
          </a:xfrm>
        </p:spPr>
        <p:txBody>
          <a:bodyPr/>
          <a:lstStyle/>
          <a:p>
            <a:pPr marL="0" indent="0">
              <a:buNone/>
            </a:pPr>
            <a:r>
              <a:rPr lang="en-GB" sz="2400" dirty="0">
                <a:highlight>
                  <a:srgbClr val="FF00FF"/>
                </a:highlight>
              </a:rPr>
              <a:t>To identify rivals in the international hotel industry, current practice is to use price, segment and proximity. Using price and segment to identify rivals can be problematic due to price discounting. Additionally, a clear way to measure proximity does not exist</a:t>
            </a:r>
            <a:r>
              <a:rPr lang="en-GB" sz="2400" dirty="0"/>
              <a:t>. </a:t>
            </a:r>
            <a:r>
              <a:rPr lang="en-GB" sz="2400" dirty="0">
                <a:highlight>
                  <a:srgbClr val="FFFF00"/>
                </a:highlight>
              </a:rPr>
              <a:t>The aim of this study is to develop a process which managers can use to accurately identify rivals</a:t>
            </a:r>
            <a:r>
              <a:rPr lang="en-GB" sz="2400" dirty="0"/>
              <a:t>. </a:t>
            </a:r>
            <a:r>
              <a:rPr lang="en-GB" sz="2400" dirty="0">
                <a:highlight>
                  <a:srgbClr val="00FFFF"/>
                </a:highlight>
              </a:rPr>
              <a:t>Network analysis and affiliation matrices</a:t>
            </a:r>
            <a:r>
              <a:rPr lang="en-GB" sz="2400" dirty="0"/>
              <a:t> give managers a simple, systematic way to quantify proximity. Affiliation matrices give managers a simple, numeric value to distinguish between primary and secondary competitors. Managers should also compare chains on other competitive dimensions to distinguish their relative competitive threat. </a:t>
            </a:r>
            <a:r>
              <a:rPr lang="en-GB" sz="2400" dirty="0">
                <a:highlight>
                  <a:srgbClr val="00FF00"/>
                </a:highlight>
              </a:rPr>
              <a:t>Results suggest there will be more than one competitive dimension to distinguish between rivals</a:t>
            </a:r>
            <a:r>
              <a:rPr lang="en-GB" sz="2400" dirty="0"/>
              <a:t>. At times, </a:t>
            </a:r>
            <a:r>
              <a:rPr lang="en-GB" sz="2400" dirty="0">
                <a:highlight>
                  <a:srgbClr val="00FF00"/>
                </a:highlight>
              </a:rPr>
              <a:t>international experience is a relevant competitive dimension</a:t>
            </a:r>
            <a:r>
              <a:rPr lang="en-GB" sz="2400" dirty="0"/>
              <a:t>; at other times, </a:t>
            </a:r>
            <a:r>
              <a:rPr lang="en-GB" sz="2400" dirty="0">
                <a:highlight>
                  <a:srgbClr val="00FF00"/>
                </a:highlight>
              </a:rPr>
              <a:t>nationality is a relevant competitive dimension</a:t>
            </a:r>
            <a:r>
              <a:rPr lang="en-GB" sz="2400" dirty="0"/>
              <a:t>. </a:t>
            </a:r>
            <a:r>
              <a:rPr lang="en-GB" sz="2400" dirty="0">
                <a:highlight>
                  <a:srgbClr val="00FF00"/>
                </a:highlight>
              </a:rPr>
              <a:t>Size, however, is very rarely a relevant competitive dimension</a:t>
            </a:r>
            <a:r>
              <a:rPr lang="en-GB" sz="2400" dirty="0"/>
              <a:t>.</a:t>
            </a:r>
          </a:p>
        </p:txBody>
      </p:sp>
      <p:sp>
        <p:nvSpPr>
          <p:cNvPr id="3" name="Title 2">
            <a:extLst>
              <a:ext uri="{FF2B5EF4-FFF2-40B4-BE49-F238E27FC236}">
                <a16:creationId xmlns:a16="http://schemas.microsoft.com/office/drawing/2014/main" id="{8F7558F8-FAE2-4BF0-A327-BD02E585E49E}"/>
              </a:ext>
            </a:extLst>
          </p:cNvPr>
          <p:cNvSpPr>
            <a:spLocks noGrp="1"/>
          </p:cNvSpPr>
          <p:nvPr>
            <p:ph type="title"/>
          </p:nvPr>
        </p:nvSpPr>
        <p:spPr/>
        <p:txBody>
          <a:bodyPr/>
          <a:lstStyle/>
          <a:p>
            <a:pPr algn="r"/>
            <a:r>
              <a:rPr lang="en-GB" dirty="0"/>
              <a:t>1. Mathews (2000) article abstract</a:t>
            </a:r>
          </a:p>
        </p:txBody>
      </p:sp>
    </p:spTree>
    <p:extLst>
      <p:ext uri="{BB962C8B-B14F-4D97-AF65-F5344CB8AC3E}">
        <p14:creationId xmlns:p14="http://schemas.microsoft.com/office/powerpoint/2010/main" val="286306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EC6AE9D-F3BA-4820-8C62-3891E53AFC90}"/>
              </a:ext>
            </a:extLst>
          </p:cNvPr>
          <p:cNvGraphicFramePr>
            <a:graphicFrameLocks noGrp="1"/>
          </p:cNvGraphicFramePr>
          <p:nvPr/>
        </p:nvGraphicFramePr>
        <p:xfrm>
          <a:off x="295422" y="56267"/>
          <a:ext cx="11718387" cy="6693923"/>
        </p:xfrm>
        <a:graphic>
          <a:graphicData uri="http://schemas.openxmlformats.org/drawingml/2006/table">
            <a:tbl>
              <a:tblPr firstRow="1" firstCol="1" bandRow="1">
                <a:tableStyleId>{5C22544A-7EE6-4342-B048-85BDC9FD1C3A}</a:tableStyleId>
              </a:tblPr>
              <a:tblGrid>
                <a:gridCol w="4143461">
                  <a:extLst>
                    <a:ext uri="{9D8B030D-6E8A-4147-A177-3AD203B41FA5}">
                      <a16:colId xmlns:a16="http://schemas.microsoft.com/office/drawing/2014/main" val="3508953059"/>
                    </a:ext>
                  </a:extLst>
                </a:gridCol>
                <a:gridCol w="7574926">
                  <a:extLst>
                    <a:ext uri="{9D8B030D-6E8A-4147-A177-3AD203B41FA5}">
                      <a16:colId xmlns:a16="http://schemas.microsoft.com/office/drawing/2014/main" val="1210077891"/>
                    </a:ext>
                  </a:extLst>
                </a:gridCol>
              </a:tblGrid>
              <a:tr h="503291">
                <a:tc>
                  <a:txBody>
                    <a:bodyPr/>
                    <a:lstStyle/>
                    <a:p>
                      <a:pPr marL="226695" indent="-226695">
                        <a:lnSpc>
                          <a:spcPct val="115000"/>
                        </a:lnSpc>
                        <a:spcAft>
                          <a:spcPts val="0"/>
                        </a:spcAft>
                      </a:pPr>
                      <a:r>
                        <a:rPr lang="en-GB" sz="2400" dirty="0">
                          <a:effectLst/>
                        </a:rPr>
                        <a:t>Question</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226695" indent="-226695">
                        <a:lnSpc>
                          <a:spcPct val="115000"/>
                        </a:lnSpc>
                        <a:spcAft>
                          <a:spcPts val="0"/>
                        </a:spcAft>
                      </a:pPr>
                      <a:r>
                        <a:rPr lang="en-GB" sz="2400" dirty="0">
                          <a:effectLst/>
                        </a:rPr>
                        <a:t>Paper (insert citation, showing author(s), date)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2479225870"/>
                  </a:ext>
                </a:extLst>
              </a:tr>
              <a:tr h="2013680">
                <a:tc>
                  <a:txBody>
                    <a:bodyPr/>
                    <a:lstStyle/>
                    <a:p>
                      <a:pPr marL="226695" indent="-226695">
                        <a:lnSpc>
                          <a:spcPct val="115000"/>
                        </a:lnSpc>
                        <a:spcAft>
                          <a:spcPts val="0"/>
                        </a:spcAft>
                      </a:pPr>
                      <a:r>
                        <a:rPr lang="en-GB" sz="800" dirty="0">
                          <a:effectLst/>
                        </a:rPr>
                        <a:t> </a:t>
                      </a:r>
                    </a:p>
                    <a:p>
                      <a:pPr marL="342900" lvl="0" indent="-342900">
                        <a:lnSpc>
                          <a:spcPct val="115000"/>
                        </a:lnSpc>
                        <a:spcAft>
                          <a:spcPts val="0"/>
                        </a:spcAft>
                        <a:buFont typeface="+mj-lt"/>
                        <a:buAutoNum type="arabicPeriod"/>
                        <a:tabLst>
                          <a:tab pos="457200" algn="l"/>
                        </a:tabLst>
                      </a:pPr>
                      <a:r>
                        <a:rPr lang="en-GB" sz="2000" dirty="0">
                          <a:effectLst/>
                        </a:rPr>
                        <a:t>What is the paper about: what is its aim in terms of the main issue, problem or research question?</a:t>
                      </a:r>
                      <a:r>
                        <a:rPr lang="en-GB" sz="800" dirty="0">
                          <a:effectLst/>
                        </a:rPr>
                        <a:t> </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0" lvl="0" indent="0">
                        <a:lnSpc>
                          <a:spcPct val="115000"/>
                        </a:lnSpc>
                        <a:spcAft>
                          <a:spcPts val="0"/>
                        </a:spcAft>
                        <a:buFont typeface="+mj-lt"/>
                        <a:buNone/>
                      </a:pPr>
                      <a:r>
                        <a:rPr lang="en-GB" sz="2000" dirty="0">
                          <a:highlight>
                            <a:srgbClr val="FF00FF"/>
                          </a:highlight>
                        </a:rPr>
                        <a:t>To identify rivals in the international hotel industry, current practice is to use price, segment and proximity. Using price and segment to identify rivals can be problematic due to price discounting. Additionally, a clear way to measure proximity does not exist.</a:t>
                      </a:r>
                    </a:p>
                    <a:p>
                      <a:pPr marL="0" lvl="0" indent="0">
                        <a:lnSpc>
                          <a:spcPct val="115000"/>
                        </a:lnSpc>
                        <a:spcAft>
                          <a:spcPts val="0"/>
                        </a:spcAft>
                        <a:buFont typeface="+mj-lt"/>
                        <a:buNone/>
                      </a:pPr>
                      <a:r>
                        <a:rPr lang="en-GB" sz="2000" dirty="0">
                          <a:highlight>
                            <a:srgbClr val="FFFF00"/>
                          </a:highlight>
                        </a:rPr>
                        <a:t>The aim of this study is to develop a process which managers can use to accurately identify rivals</a:t>
                      </a:r>
                      <a:endParaRPr lang="en-GB" sz="20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791055255"/>
                  </a:ext>
                </a:extLst>
              </a:tr>
              <a:tr h="1471394">
                <a:tc>
                  <a:txBody>
                    <a:bodyPr/>
                    <a:lstStyle/>
                    <a:p>
                      <a:pPr marL="226695" indent="-226695">
                        <a:lnSpc>
                          <a:spcPct val="115000"/>
                        </a:lnSpc>
                        <a:spcAft>
                          <a:spcPts val="0"/>
                        </a:spcAft>
                      </a:pPr>
                      <a:r>
                        <a:rPr lang="en-GB" sz="800" dirty="0">
                          <a:effectLst/>
                        </a:rPr>
                        <a:t> </a:t>
                      </a:r>
                    </a:p>
                    <a:p>
                      <a:pPr marL="457200" lvl="0" indent="-457200">
                        <a:lnSpc>
                          <a:spcPct val="115000"/>
                        </a:lnSpc>
                        <a:spcAft>
                          <a:spcPts val="0"/>
                        </a:spcAft>
                        <a:buFont typeface="+mj-lt"/>
                        <a:buAutoNum type="arabicPeriod" startAt="2"/>
                        <a:tabLst>
                          <a:tab pos="457200" algn="l"/>
                        </a:tabLst>
                      </a:pPr>
                      <a:r>
                        <a:rPr lang="en-GB" sz="2000" dirty="0">
                          <a:effectLst/>
                        </a:rPr>
                        <a:t>What prior literature is identified: what are the arguments, concepts or theories?</a:t>
                      </a:r>
                      <a:r>
                        <a:rPr lang="en-GB" sz="800" dirty="0">
                          <a:effectLst/>
                        </a:rPr>
                        <a:t> </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0" lvl="0" indent="0">
                        <a:lnSpc>
                          <a:spcPct val="115000"/>
                        </a:lnSpc>
                        <a:spcAft>
                          <a:spcPts val="0"/>
                        </a:spcAft>
                        <a:buFont typeface="+mj-lt"/>
                        <a:buNone/>
                      </a:pPr>
                      <a:r>
                        <a:rPr lang="en-GB" sz="800" dirty="0">
                          <a:effectLst/>
                        </a:rPr>
                        <a:t> </a:t>
                      </a:r>
                    </a:p>
                    <a:p>
                      <a:pPr marL="0" lvl="0" indent="0">
                        <a:lnSpc>
                          <a:spcPct val="115000"/>
                        </a:lnSpc>
                        <a:spcAft>
                          <a:spcPts val="0"/>
                        </a:spcAft>
                        <a:buFont typeface="+mj-lt"/>
                        <a:buNone/>
                      </a:pPr>
                      <a:endParaRPr lang="en-GB" sz="800" dirty="0">
                        <a:effectLst/>
                        <a:highlight>
                          <a:srgbClr val="00FFFF"/>
                        </a:highlight>
                      </a:endParaRPr>
                    </a:p>
                    <a:p>
                      <a:pPr marL="0" lvl="0" indent="0">
                        <a:lnSpc>
                          <a:spcPct val="115000"/>
                        </a:lnSpc>
                        <a:spcAft>
                          <a:spcPts val="0"/>
                        </a:spcAft>
                        <a:buFont typeface="+mj-lt"/>
                        <a:buNone/>
                      </a:pPr>
                      <a:endParaRPr lang="en-GB" sz="800" dirty="0">
                        <a:effectLst/>
                        <a:highlight>
                          <a:srgbClr val="00FFFF"/>
                        </a:highlight>
                      </a:endParaRPr>
                    </a:p>
                    <a:p>
                      <a:pPr marL="0" lvl="0" indent="0">
                        <a:lnSpc>
                          <a:spcPct val="115000"/>
                        </a:lnSpc>
                        <a:spcAft>
                          <a:spcPts val="0"/>
                        </a:spcAft>
                        <a:buFont typeface="+mj-lt"/>
                        <a:buNone/>
                      </a:pPr>
                      <a:endParaRPr lang="en-GB" sz="800" dirty="0">
                        <a:effectLst/>
                        <a:highlight>
                          <a:srgbClr val="00FFFF"/>
                        </a:highlight>
                      </a:endParaRPr>
                    </a:p>
                    <a:p>
                      <a:pPr marL="0" lvl="0" indent="0">
                        <a:lnSpc>
                          <a:spcPct val="115000"/>
                        </a:lnSpc>
                        <a:spcAft>
                          <a:spcPts val="0"/>
                        </a:spcAft>
                        <a:buFont typeface="+mj-lt"/>
                        <a:buNone/>
                      </a:pPr>
                      <a:endParaRPr lang="en-GB" sz="800" dirty="0">
                        <a:effectLst/>
                        <a:highlight>
                          <a:srgbClr val="00FFFF"/>
                        </a:highlight>
                      </a:endParaRPr>
                    </a:p>
                    <a:p>
                      <a:pPr marL="0" lvl="0" indent="0">
                        <a:lnSpc>
                          <a:spcPct val="115000"/>
                        </a:lnSpc>
                        <a:spcAft>
                          <a:spcPts val="0"/>
                        </a:spcAft>
                        <a:buFont typeface="+mj-lt"/>
                        <a:buNone/>
                      </a:pPr>
                      <a:r>
                        <a:rPr lang="en-GB" sz="2000" dirty="0">
                          <a:highlight>
                            <a:srgbClr val="00FFFF"/>
                          </a:highlight>
                        </a:rPr>
                        <a:t>Network analysis and affiliation matrices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2971773604"/>
                  </a:ext>
                </a:extLst>
              </a:tr>
              <a:tr h="1172699">
                <a:tc>
                  <a:txBody>
                    <a:bodyPr/>
                    <a:lstStyle/>
                    <a:p>
                      <a:pPr marL="226695" indent="-226695">
                        <a:lnSpc>
                          <a:spcPct val="115000"/>
                        </a:lnSpc>
                        <a:spcAft>
                          <a:spcPts val="0"/>
                        </a:spcAft>
                      </a:pPr>
                      <a:r>
                        <a:rPr lang="en-GB" sz="800" dirty="0">
                          <a:effectLst/>
                        </a:rPr>
                        <a:t> </a:t>
                      </a:r>
                    </a:p>
                    <a:p>
                      <a:pPr marL="457200" lvl="0" indent="-457200">
                        <a:lnSpc>
                          <a:spcPct val="115000"/>
                        </a:lnSpc>
                        <a:spcAft>
                          <a:spcPts val="0"/>
                        </a:spcAft>
                        <a:buFont typeface="+mj-lt"/>
                        <a:buAutoNum type="arabicPeriod" startAt="3"/>
                        <a:tabLst>
                          <a:tab pos="457200" algn="l"/>
                        </a:tabLst>
                      </a:pPr>
                      <a:r>
                        <a:rPr lang="en-GB" sz="2000" dirty="0">
                          <a:effectLst/>
                        </a:rPr>
                        <a:t>What research method is employed: how has evidence been collected &amp; analysed?</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0" lvl="0" indent="0">
                        <a:lnSpc>
                          <a:spcPct val="115000"/>
                        </a:lnSpc>
                        <a:spcAft>
                          <a:spcPts val="0"/>
                        </a:spcAft>
                        <a:buFont typeface="+mj-lt"/>
                        <a:buNone/>
                      </a:pPr>
                      <a:r>
                        <a:rPr lang="en-GB" sz="800" dirty="0">
                          <a:effectLst/>
                        </a:rPr>
                        <a:t> </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302948107"/>
                  </a:ext>
                </a:extLst>
              </a:tr>
              <a:tr h="1415581">
                <a:tc>
                  <a:txBody>
                    <a:bodyPr/>
                    <a:lstStyle/>
                    <a:p>
                      <a:pPr marL="226695" indent="-226695">
                        <a:lnSpc>
                          <a:spcPct val="115000"/>
                        </a:lnSpc>
                        <a:spcAft>
                          <a:spcPts val="0"/>
                        </a:spcAft>
                      </a:pPr>
                      <a:r>
                        <a:rPr lang="en-GB" sz="800" dirty="0">
                          <a:effectLst/>
                        </a:rPr>
                        <a:t> </a:t>
                      </a:r>
                    </a:p>
                    <a:p>
                      <a:pPr marL="457200" lvl="0" indent="-457200">
                        <a:lnSpc>
                          <a:spcPct val="115000"/>
                        </a:lnSpc>
                        <a:spcAft>
                          <a:spcPts val="0"/>
                        </a:spcAft>
                        <a:buFont typeface="+mj-lt"/>
                        <a:buAutoNum type="arabicPeriod" startAt="4"/>
                        <a:tabLst>
                          <a:tab pos="457200" algn="l"/>
                        </a:tabLst>
                      </a:pPr>
                      <a:r>
                        <a:rPr lang="en-GB" sz="2000" dirty="0">
                          <a:effectLst/>
                        </a:rPr>
                        <a:t>What are the key findings &amp; conclusions: what does the paper add to knowledge?</a:t>
                      </a:r>
                    </a:p>
                    <a:p>
                      <a:pPr marL="226695" indent="-226695">
                        <a:lnSpc>
                          <a:spcPct val="115000"/>
                        </a:lnSpc>
                        <a:spcAft>
                          <a:spcPts val="0"/>
                        </a:spcAft>
                      </a:pPr>
                      <a:r>
                        <a:rPr lang="en-GB" sz="800" dirty="0">
                          <a:effectLst/>
                        </a:rPr>
                        <a:t> </a:t>
                      </a:r>
                    </a:p>
                    <a:p>
                      <a:pPr marL="226695" indent="-226695">
                        <a:lnSpc>
                          <a:spcPct val="115000"/>
                        </a:lnSpc>
                        <a:spcAft>
                          <a:spcPts val="0"/>
                        </a:spcAft>
                      </a:pPr>
                      <a:r>
                        <a:rPr lang="en-GB" sz="800" dirty="0">
                          <a:effectLst/>
                        </a:rPr>
                        <a:t> </a:t>
                      </a:r>
                      <a:endParaRPr lang="en-GB"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tc>
                  <a:txBody>
                    <a:bodyPr/>
                    <a:lstStyle/>
                    <a:p>
                      <a:pPr marL="0" lvl="0" indent="0">
                        <a:lnSpc>
                          <a:spcPct val="115000"/>
                        </a:lnSpc>
                        <a:spcAft>
                          <a:spcPts val="0"/>
                        </a:spcAft>
                        <a:buFont typeface="+mj-lt"/>
                        <a:buNone/>
                      </a:pPr>
                      <a:r>
                        <a:rPr lang="en-GB" sz="2000" dirty="0">
                          <a:highlight>
                            <a:srgbClr val="00FF00"/>
                          </a:highlight>
                        </a:rPr>
                        <a:t>Results suggest there will be more than one competitive dimension to distinguish between rivals</a:t>
                      </a:r>
                      <a:r>
                        <a:rPr lang="en-GB" sz="2000" dirty="0"/>
                        <a:t>.  </a:t>
                      </a:r>
                      <a:r>
                        <a:rPr lang="en-GB" sz="2000" dirty="0">
                          <a:highlight>
                            <a:srgbClr val="00FF00"/>
                          </a:highlight>
                        </a:rPr>
                        <a:t>international experience is a relevant competitive dimension</a:t>
                      </a:r>
                      <a:r>
                        <a:rPr lang="en-GB" sz="2000" dirty="0"/>
                        <a:t>; </a:t>
                      </a:r>
                      <a:r>
                        <a:rPr lang="en-GB" sz="2000" dirty="0">
                          <a:highlight>
                            <a:srgbClr val="00FF00"/>
                          </a:highlight>
                        </a:rPr>
                        <a:t>nationality is a relevant competitive dimension</a:t>
                      </a:r>
                      <a:r>
                        <a:rPr lang="en-GB" sz="2000" dirty="0"/>
                        <a:t>. </a:t>
                      </a:r>
                      <a:r>
                        <a:rPr lang="en-GB" sz="2000" dirty="0">
                          <a:highlight>
                            <a:srgbClr val="00FF00"/>
                          </a:highlight>
                        </a:rPr>
                        <a:t>Size, however, is very rarely a relevant competitive dimension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7810" marR="47810" marT="0" marB="0"/>
                </a:tc>
                <a:extLst>
                  <a:ext uri="{0D108BD9-81ED-4DB2-BD59-A6C34878D82A}">
                    <a16:rowId xmlns:a16="http://schemas.microsoft.com/office/drawing/2014/main" val="3760890408"/>
                  </a:ext>
                </a:extLst>
              </a:tr>
            </a:tbl>
          </a:graphicData>
        </a:graphic>
      </p:graphicFrame>
    </p:spTree>
    <p:extLst>
      <p:ext uri="{BB962C8B-B14F-4D97-AF65-F5344CB8AC3E}">
        <p14:creationId xmlns:p14="http://schemas.microsoft.com/office/powerpoint/2010/main" val="1236065403"/>
      </p:ext>
    </p:extLst>
  </p:cSld>
  <p:clrMapOvr>
    <a:masterClrMapping/>
  </p:clrMapOvr>
</p:sld>
</file>

<file path=ppt/theme/theme1.xml><?xml version="1.0" encoding="utf-8"?>
<a:theme xmlns:a="http://schemas.openxmlformats.org/drawingml/2006/main" name="University of Roehampt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ehampton-Powerpoint-Template-2017-Brand [Read-Only] [Compatibility Mode]" id="{58408D96-AC99-482F-BB7D-2C0B830DFCC6}" vid="{11AE656D-2368-400A-A550-BF0765FD75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8A673D2473E2439BE64E26C794AC56" ma:contentTypeVersion="1" ma:contentTypeDescription="Create a new document." ma:contentTypeScope="" ma:versionID="2499bf996f7f8fb20f5f7472d4c4be53">
  <xsd:schema xmlns:xsd="http://www.w3.org/2001/XMLSchema" xmlns:xs="http://www.w3.org/2001/XMLSchema" xmlns:p="http://schemas.microsoft.com/office/2006/metadata/properties" xmlns:ns1="http://schemas.microsoft.com/sharepoint/v3" xmlns:ns2="93fef078-daf5-4ef7-8fde-c2fad20c0449" targetNamespace="http://schemas.microsoft.com/office/2006/metadata/properties" ma:root="true" ma:fieldsID="a80321079ca9816655e11641657b2392" ns1:_="" ns2:_="">
    <xsd:import namespace="http://schemas.microsoft.com/sharepoint/v3"/>
    <xsd:import namespace="93fef078-daf5-4ef7-8fde-c2fad20c0449"/>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ef078-daf5-4ef7-8fde-c2fad20c044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9CD77F1A-052D-4081-9D04-9ED1CC152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fef078-daf5-4ef7-8fde-c2fad20c04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13D9C8-7E82-4A6A-B137-CBC8B3DD2197}">
  <ds:schemaRefs>
    <ds:schemaRef ds:uri="http://www.w3.org/XML/1998/namespace"/>
    <ds:schemaRef ds:uri="http://schemas.openxmlformats.org/package/2006/metadata/core-properties"/>
    <ds:schemaRef ds:uri="http://schemas.microsoft.com/office/2006/metadata/properties"/>
    <ds:schemaRef ds:uri="http://purl.org/dc/terms/"/>
    <ds:schemaRef ds:uri="http://purl.org/dc/elements/1.1/"/>
    <ds:schemaRef ds:uri="93fef078-daf5-4ef7-8fde-c2fad20c0449"/>
    <ds:schemaRef ds:uri="http://schemas.microsoft.com/office/2006/documentManagement/types"/>
    <ds:schemaRef ds:uri="http://purl.org/dc/dcmitype/"/>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F0FF4E3E-C1B4-4C97-B492-9DE287D30438}">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1223</TotalTime>
  <Words>1677</Words>
  <Application>Microsoft Office PowerPoint</Application>
  <PresentationFormat>Widescreen</PresentationFormat>
  <Paragraphs>116</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University of Roehampton</vt:lpstr>
      <vt:lpstr>Decision Making Theories &amp; Journal Articles relevant to the assignment</vt:lpstr>
      <vt:lpstr>Decision Making Theories</vt:lpstr>
      <vt:lpstr>Economics-based theories</vt:lpstr>
      <vt:lpstr>Psychological theory of decision-making</vt:lpstr>
      <vt:lpstr>Social theory</vt:lpstr>
      <vt:lpstr>Business Strategy &amp; Practice -based or grounded theory</vt:lpstr>
      <vt:lpstr>How to critique an academic  paper</vt:lpstr>
      <vt:lpstr>1. Mathews (2000) article abstract</vt:lpstr>
      <vt:lpstr>PowerPoint Presentation</vt:lpstr>
      <vt:lpstr>PowerPoint Presentation</vt:lpstr>
      <vt:lpstr>Business mergers &amp; acquisitions</vt:lpstr>
      <vt:lpstr>Tips for task 4 of ass’t - critique</vt:lpstr>
    </vt:vector>
  </TitlesOfParts>
  <Company>University Of Roehampton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Harris</dc:creator>
  <cp:lastModifiedBy>Dumebi Konwea</cp:lastModifiedBy>
  <cp:revision>103</cp:revision>
  <cp:lastPrinted>2019-03-07T16:41:05Z</cp:lastPrinted>
  <dcterms:created xsi:type="dcterms:W3CDTF">2017-09-14T11:53:26Z</dcterms:created>
  <dcterms:modified xsi:type="dcterms:W3CDTF">2025-07-08T11:44:45Z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EX52UCZS3WNW-50-7</vt:lpwstr>
  </property>
  <property fmtid="{D5CDD505-2E9C-101B-9397-08002B2CF9AE}" pid="3" name="_dlc_DocIdItemGuid">
    <vt:lpwstr>9921b913-4ad3-4564-a374-b22e9e4eb2ae</vt:lpwstr>
  </property>
  <property fmtid="{D5CDD505-2E9C-101B-9397-08002B2CF9AE}" pid="4" name="_dlc_DocIdUrl">
    <vt:lpwstr>https://portal.roehampton.ac.uk/information/_layouts/15/DocIdRedir.aspx?ID=EX52UCZS3WNW-50-7, EX52UCZS3WNW-50-7</vt:lpwstr>
  </property>
  <property fmtid="{D5CDD505-2E9C-101B-9397-08002B2CF9AE}" pid="5" name="PublishingExpirationDate">
    <vt:lpwstr/>
  </property>
  <property fmtid="{D5CDD505-2E9C-101B-9397-08002B2CF9AE}" pid="6" name="PublishingStartDate">
    <vt:lpwstr/>
  </property>
</Properties>
</file>