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1" r:id="rId2"/>
    <p:sldId id="352" r:id="rId3"/>
    <p:sldId id="348" r:id="rId4"/>
    <p:sldId id="316" r:id="rId5"/>
    <p:sldId id="317" r:id="rId6"/>
    <p:sldId id="318" r:id="rId7"/>
    <p:sldId id="258" r:id="rId8"/>
    <p:sldId id="257" r:id="rId9"/>
    <p:sldId id="349" r:id="rId10"/>
    <p:sldId id="350" r:id="rId11"/>
    <p:sldId id="284" r:id="rId1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641" autoAdjust="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60" cy="498056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r>
              <a:rPr lang="en-GB"/>
              <a:t>11/03/2021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5"/>
            <a:ext cx="2945660" cy="498055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5"/>
            <a:ext cx="2945660" cy="498055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C6641611-B728-4F30-9F1D-A7D57261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36808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964" cy="4981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187" y="0"/>
            <a:ext cx="2945964" cy="4981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GB"/>
              <a:t>11/03/2021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073" y="4776501"/>
            <a:ext cx="5437530" cy="39097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455"/>
            <a:ext cx="2945964" cy="498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187" y="9428455"/>
            <a:ext cx="2945964" cy="4981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2936-7641-4B3A-8C76-E5AD962CC1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535135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11/03/2021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822936-7641-4B3A-8C76-E5AD962CC12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86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649F-8ABC-4F49-976E-36B424814B0D}" type="slidenum">
              <a:rPr lang="en-GB" smtClean="0"/>
              <a:t>4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6DA44-3667-4DF3-B85C-DA868380EB4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11/03/2021</a:t>
            </a:r>
          </a:p>
        </p:txBody>
      </p:sp>
    </p:spTree>
    <p:extLst>
      <p:ext uri="{BB962C8B-B14F-4D97-AF65-F5344CB8AC3E}">
        <p14:creationId xmlns:p14="http://schemas.microsoft.com/office/powerpoint/2010/main" val="3956609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649F-8ABC-4F49-976E-36B424814B0D}" type="slidenum">
              <a:rPr lang="en-GB" smtClean="0"/>
              <a:t>5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C7778-DF24-49E9-8363-736F2596289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11/03/2021</a:t>
            </a:r>
          </a:p>
        </p:txBody>
      </p:sp>
    </p:spTree>
    <p:extLst>
      <p:ext uri="{BB962C8B-B14F-4D97-AF65-F5344CB8AC3E}">
        <p14:creationId xmlns:p14="http://schemas.microsoft.com/office/powerpoint/2010/main" val="98469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9649F-8ABC-4F49-976E-36B424814B0D}" type="slidenum">
              <a:rPr lang="en-GB" smtClean="0"/>
              <a:t>6</a:t>
            </a:fld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BCBF-3E28-4652-94F1-498184F2ED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11/03/2021</a:t>
            </a:r>
          </a:p>
        </p:txBody>
      </p:sp>
    </p:spTree>
    <p:extLst>
      <p:ext uri="{BB962C8B-B14F-4D97-AF65-F5344CB8AC3E}">
        <p14:creationId xmlns:p14="http://schemas.microsoft.com/office/powerpoint/2010/main" val="1314957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379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032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0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75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779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36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6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55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6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347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6641-FFE9-4219-962B-9C8AF4A8E870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A60C-B9FA-4DB5-8897-E6076F6ABE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663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11/j.1468-5957.2007.02012.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library.wiley.com/doi/abs/10.1111/1468-5957.0014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23/A:100579412795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43293-1426-4C30-851C-F76A5021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SIA Seminar Week 9: 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88B78-ADD8-4EC8-8E7C-0BA9FC3E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Lecture recap</a:t>
            </a:r>
          </a:p>
          <a:p>
            <a:r>
              <a:rPr lang="en-GB" dirty="0"/>
              <a:t>Mergers </a:t>
            </a:r>
            <a:r>
              <a:rPr lang="en-GB"/>
              <a:t>and Acquisitions </a:t>
            </a:r>
            <a:r>
              <a:rPr lang="en-GB" dirty="0"/>
              <a:t>(M&amp;A) Paper critique activity (Paper 1)</a:t>
            </a:r>
          </a:p>
          <a:p>
            <a:r>
              <a:rPr lang="en-GB" dirty="0"/>
              <a:t>M&amp;A Paper critique activity (Paper 2)</a:t>
            </a:r>
          </a:p>
          <a:p>
            <a:r>
              <a:rPr lang="en-GB" dirty="0"/>
              <a:t>M&amp;A Paper critique activity (Paper 3)</a:t>
            </a:r>
          </a:p>
          <a:p>
            <a:r>
              <a:rPr lang="en-GB" dirty="0"/>
              <a:t>Tip for writing a literature review part</a:t>
            </a:r>
          </a:p>
          <a:p>
            <a:r>
              <a:rPr lang="en-GB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5342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253D6-4E84-491E-BE38-306F9C36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Tips: </a:t>
            </a:r>
            <a:r>
              <a:rPr lang="en-US" dirty="0"/>
              <a:t>Writing a literature review part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AB834-FFA1-4E32-9BA0-FDF0E064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575"/>
            <a:ext cx="10515600" cy="4202388"/>
          </a:xfrm>
        </p:spPr>
        <p:txBody>
          <a:bodyPr>
            <a:normAutofit/>
          </a:bodyPr>
          <a:lstStyle/>
          <a:p>
            <a:r>
              <a:rPr lang="en-GB" sz="3600" dirty="0"/>
              <a:t>Example: </a:t>
            </a:r>
            <a:r>
              <a:rPr lang="en-US" sz="3600" dirty="0"/>
              <a:t>Harris et al., 2016 (Week 8 paper 4 </a:t>
            </a:r>
            <a:r>
              <a:rPr lang="en-GB" sz="3600" dirty="0"/>
              <a:t>P.1180)</a:t>
            </a:r>
          </a:p>
          <a:p>
            <a:pPr lvl="1"/>
            <a:r>
              <a:rPr lang="en-GB" sz="3200" dirty="0"/>
              <a:t>From broader setting </a:t>
            </a:r>
            <a:r>
              <a:rPr lang="en-GB" sz="3200"/>
              <a:t>to a specific </a:t>
            </a:r>
            <a:r>
              <a:rPr lang="en-GB" sz="3200" dirty="0"/>
              <a:t>article</a:t>
            </a:r>
          </a:p>
          <a:p>
            <a:pPr lvl="1"/>
            <a:r>
              <a:rPr lang="en-GB" sz="3200" dirty="0"/>
              <a:t>Chronologically</a:t>
            </a:r>
          </a:p>
          <a:p>
            <a:r>
              <a:rPr lang="en-GB" sz="3600" dirty="0"/>
              <a:t>How to find relevant and reliable literature</a:t>
            </a:r>
          </a:p>
          <a:p>
            <a:pPr lvl="1"/>
            <a:r>
              <a:rPr lang="en-GB" sz="3200" dirty="0"/>
              <a:t>Reading list</a:t>
            </a:r>
          </a:p>
          <a:p>
            <a:pPr lvl="1"/>
            <a:r>
              <a:rPr lang="en-GB" sz="3200" dirty="0"/>
              <a:t>Key journals</a:t>
            </a:r>
          </a:p>
          <a:p>
            <a:pPr lvl="1"/>
            <a:r>
              <a:rPr lang="en-GB" sz="3200" dirty="0"/>
              <a:t>Business source premier/ Emerald Insight </a:t>
            </a:r>
          </a:p>
          <a:p>
            <a:pPr lvl="1"/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352986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B5B-3E95-402D-A78D-6F467FA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2614613"/>
            <a:ext cx="4805996" cy="3054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questions?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(on activities or the assessment brief)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930B-4038-4453-954F-09177ECB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749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FD8A-5E77-4641-9AF4-75D8790C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3747-66F7-4FB3-B0A0-88A7362B1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510E2-F098-4B91-8EED-CC48688B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90" y="1339742"/>
            <a:ext cx="9600139" cy="524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529252"/>
            <a:ext cx="7556408" cy="799482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1606858"/>
            <a:ext cx="6878907" cy="50368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Read and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prepare a critique of one of these:</a:t>
            </a:r>
          </a:p>
          <a:p>
            <a:pPr marL="0" indent="0">
              <a:buNone/>
            </a:pPr>
            <a:r>
              <a:rPr lang="en-GB" sz="2400" dirty="0" err="1">
                <a:cs typeface="Arial" panose="020B0604020202020204" pitchFamily="34" charset="0"/>
              </a:rPr>
              <a:t>Alexandradis</a:t>
            </a:r>
            <a:r>
              <a:rPr lang="en-GB" sz="2400" dirty="0">
                <a:cs typeface="Arial" panose="020B0604020202020204" pitchFamily="34" charset="0"/>
              </a:rPr>
              <a:t> et al. (2010) </a:t>
            </a:r>
            <a:r>
              <a:rPr lang="en-GB" sz="2400" i="1" dirty="0">
                <a:cs typeface="Arial" panose="020B0604020202020204" pitchFamily="34" charset="0"/>
              </a:rPr>
              <a:t>Gains from M&amp;As around the world, </a:t>
            </a:r>
            <a:r>
              <a:rPr lang="en-GB" sz="2400" dirty="0">
                <a:cs typeface="Arial" panose="020B0604020202020204" pitchFamily="34" charset="0"/>
              </a:rPr>
              <a:t>FM, 1671-95</a:t>
            </a:r>
          </a:p>
          <a:p>
            <a:pPr marL="0" indent="0">
              <a:buNone/>
            </a:pPr>
            <a:r>
              <a:rPr lang="en-GB" sz="2400" dirty="0"/>
              <a:t>Antoniou et al. (2007) </a:t>
            </a:r>
            <a:r>
              <a:rPr lang="en-GB" sz="2400" i="1" dirty="0"/>
              <a:t>Bidde</a:t>
            </a:r>
            <a:r>
              <a:rPr lang="en-GB" sz="2400" b="1" i="1" dirty="0"/>
              <a:t>r</a:t>
            </a:r>
            <a:r>
              <a:rPr lang="en-GB" sz="2400" i="1" dirty="0"/>
              <a:t> gains and losses of firms involved in many acquisitions? </a:t>
            </a:r>
            <a:r>
              <a:rPr lang="en-GB" sz="2400" dirty="0"/>
              <a:t>JBFA, </a:t>
            </a:r>
            <a:r>
              <a:rPr lang="en-US" sz="2400" dirty="0"/>
              <a:t> 34(7): 1221 – 1244</a:t>
            </a:r>
          </a:p>
          <a:p>
            <a:pPr marL="0" indent="0">
              <a:buNone/>
            </a:pPr>
            <a:r>
              <a:rPr lang="en-GB" sz="2400" dirty="0"/>
              <a:t>Gregory (1997) </a:t>
            </a:r>
            <a:r>
              <a:rPr lang="en-GB" sz="2400" i="1" dirty="0"/>
              <a:t>An examination of the long run performance of UK acquiring firms, </a:t>
            </a:r>
            <a:r>
              <a:rPr lang="en-GB" sz="2400" dirty="0"/>
              <a:t>JBFA</a:t>
            </a:r>
            <a:r>
              <a:rPr lang="en-US" sz="2400" dirty="0"/>
              <a:t> 24 (7): 0306-686X</a:t>
            </a:r>
          </a:p>
          <a:p>
            <a:pPr marL="0" indent="0">
              <a:buNone/>
            </a:pPr>
            <a:r>
              <a:rPr lang="en-US" sz="2400" dirty="0"/>
              <a:t>Chase et al. (1997) </a:t>
            </a:r>
            <a:r>
              <a:rPr lang="en-GB" sz="2400" i="1" dirty="0"/>
              <a:t>A Suggested Ethical Framework for Evaluating Corporate Mergers and Acquisitions, JBE </a:t>
            </a:r>
            <a:r>
              <a:rPr lang="en-GB" sz="2400" dirty="0"/>
              <a:t>16: p1753–1763</a:t>
            </a:r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473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157E1C-8238-40B9-8063-2D71BA9A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8071"/>
            <a:ext cx="10515600" cy="48731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highlight>
                  <a:srgbClr val="FF00FF"/>
                </a:highlight>
              </a:rPr>
              <a:t>Title: Gains from Mergers and Acquisitions Around the World: New Evidence</a:t>
            </a:r>
            <a:br>
              <a:rPr lang="en-GB" dirty="0">
                <a:highlight>
                  <a:srgbClr val="00FFFF"/>
                </a:highlight>
              </a:rPr>
            </a:br>
            <a:br>
              <a:rPr lang="en-GB" dirty="0">
                <a:highlight>
                  <a:srgbClr val="00FFFF"/>
                </a:highlight>
              </a:rPr>
            </a:br>
            <a:r>
              <a:rPr lang="en-GB" dirty="0">
                <a:highlight>
                  <a:srgbClr val="00FFFF"/>
                </a:highlight>
              </a:rPr>
              <a:t>Using a global M&amp;A dataset</a:t>
            </a:r>
            <a:r>
              <a:rPr lang="en-GB" dirty="0"/>
              <a:t>, </a:t>
            </a:r>
            <a:r>
              <a:rPr lang="en-GB" dirty="0">
                <a:highlight>
                  <a:srgbClr val="FF00FF"/>
                </a:highlight>
              </a:rPr>
              <a:t>this paper provides evidence</a:t>
            </a:r>
            <a:r>
              <a:rPr lang="en-GB" dirty="0"/>
              <a:t> that the empirical observations </a:t>
            </a:r>
            <a:r>
              <a:rPr lang="en-GB" dirty="0">
                <a:highlight>
                  <a:srgbClr val="FF00FF"/>
                </a:highlight>
              </a:rPr>
              <a:t>relating</a:t>
            </a:r>
            <a:r>
              <a:rPr lang="en-GB" dirty="0"/>
              <a:t> public </a:t>
            </a:r>
            <a:r>
              <a:rPr lang="en-GB" dirty="0">
                <a:highlight>
                  <a:srgbClr val="FF00FF"/>
                </a:highlight>
              </a:rPr>
              <a:t>acquisitions to</a:t>
            </a:r>
            <a:r>
              <a:rPr lang="en-GB" dirty="0"/>
              <a:t>, at best, zero </a:t>
            </a:r>
            <a:r>
              <a:rPr lang="en-GB" dirty="0">
                <a:highlight>
                  <a:srgbClr val="FF00FF"/>
                </a:highlight>
              </a:rPr>
              <a:t>abnormal returns</a:t>
            </a:r>
            <a:r>
              <a:rPr lang="en-GB" dirty="0"/>
              <a:t>, and their stock-financed subset to negative abnormal returns </a:t>
            </a:r>
            <a:r>
              <a:rPr lang="en-GB" dirty="0">
                <a:highlight>
                  <a:srgbClr val="FF00FF"/>
                </a:highlight>
              </a:rPr>
              <a:t>for acquiring firms</a:t>
            </a:r>
            <a:r>
              <a:rPr lang="en-GB" dirty="0"/>
              <a:t> </a:t>
            </a:r>
            <a:r>
              <a:rPr lang="en-GB" dirty="0">
                <a:highlight>
                  <a:srgbClr val="00FFFF"/>
                </a:highlight>
              </a:rPr>
              <a:t>around the deal announcement </a:t>
            </a:r>
            <a:r>
              <a:rPr lang="en-GB" dirty="0"/>
              <a:t>are not unanimous </a:t>
            </a:r>
            <a:r>
              <a:rPr lang="en-GB" dirty="0">
                <a:highlight>
                  <a:srgbClr val="00FFFF"/>
                </a:highlight>
              </a:rPr>
              <a:t>across countries</a:t>
            </a:r>
            <a:r>
              <a:rPr lang="en-GB" dirty="0"/>
              <a:t>. </a:t>
            </a:r>
            <a:r>
              <a:rPr lang="en-GB" dirty="0">
                <a:highlight>
                  <a:srgbClr val="00FF00"/>
                </a:highlight>
              </a:rPr>
              <a:t>Acquirers beyond the most competitive takeover markets (the United States, United Kingdom, and Canada) pay lower premia and realize gains, while share-for-share offers are at least non-value-destroying for their shareholders. In contrast, target shareholders within these markets gain significantly less</a:t>
            </a:r>
            <a:r>
              <a:rPr lang="en-GB" dirty="0"/>
              <a:t>, implying that the benefits generated are more evenly split between the involved parties.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558F8-FAE2-4BF0-A327-BD02E585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66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Paper 1. </a:t>
            </a:r>
            <a:r>
              <a:rPr lang="en-GB" dirty="0" err="1"/>
              <a:t>Alexandridis</a:t>
            </a:r>
            <a:r>
              <a:rPr lang="en-GB" dirty="0"/>
              <a:t> et al.(2010) abstract</a:t>
            </a:r>
          </a:p>
        </p:txBody>
      </p:sp>
    </p:spTree>
    <p:extLst>
      <p:ext uri="{BB962C8B-B14F-4D97-AF65-F5344CB8AC3E}">
        <p14:creationId xmlns:p14="http://schemas.microsoft.com/office/powerpoint/2010/main" val="3660593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C6AE9D-F3BA-4820-8C62-3891E53AFC90}"/>
              </a:ext>
            </a:extLst>
          </p:cNvPr>
          <p:cNvGraphicFramePr>
            <a:graphicFrameLocks noGrp="1"/>
          </p:cNvGraphicFramePr>
          <p:nvPr/>
        </p:nvGraphicFramePr>
        <p:xfrm>
          <a:off x="295422" y="56267"/>
          <a:ext cx="11718387" cy="6893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3461">
                  <a:extLst>
                    <a:ext uri="{9D8B030D-6E8A-4147-A177-3AD203B41FA5}">
                      <a16:colId xmlns:a16="http://schemas.microsoft.com/office/drawing/2014/main" val="3508953059"/>
                    </a:ext>
                  </a:extLst>
                </a:gridCol>
                <a:gridCol w="7574926">
                  <a:extLst>
                    <a:ext uri="{9D8B030D-6E8A-4147-A177-3AD203B41FA5}">
                      <a16:colId xmlns:a16="http://schemas.microsoft.com/office/drawing/2014/main" val="1210077891"/>
                    </a:ext>
                  </a:extLst>
                </a:gridCol>
              </a:tblGrid>
              <a:tr h="503291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Question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Paper (insert citation, showing author(s), date)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2479225870"/>
                  </a:ext>
                </a:extLst>
              </a:tr>
              <a:tr h="2013680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is the paper about: what is its aim in terms of the main issue, problem or research question?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>
                          <a:highlight>
                            <a:srgbClr val="FF00FF"/>
                          </a:highlight>
                        </a:rPr>
                        <a:t>This paper provides evidence that the empirical observations relating public acquisitions to abnormal returns for acquiring firms.</a:t>
                      </a:r>
                      <a:endParaRPr lang="en-GB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791055255"/>
                  </a:ext>
                </a:extLst>
              </a:tr>
              <a:tr h="1471394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prior literature is identified: what are the arguments, concepts or theories?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800" dirty="0">
                        <a:effectLst/>
                        <a:highlight>
                          <a:srgbClr val="00FFFF"/>
                        </a:highlight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800" dirty="0">
                        <a:effectLst/>
                        <a:highlight>
                          <a:srgbClr val="00FFFF"/>
                        </a:highlight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2971773604"/>
                  </a:ext>
                </a:extLst>
              </a:tr>
              <a:tr h="1172699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research method is employed: how has evidence been collected &amp; analysed?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100" dirty="0">
                          <a:effectLst/>
                        </a:rPr>
                        <a:t> </a:t>
                      </a: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00" dirty="0">
                        <a:effectLst/>
                        <a:highlight>
                          <a:srgbClr val="00FFFF"/>
                        </a:highlight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100" dirty="0">
                        <a:effectLst/>
                        <a:highlight>
                          <a:srgbClr val="00FFFF"/>
                        </a:highlight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>
                          <a:highlight>
                            <a:srgbClr val="00FFFF"/>
                          </a:highlight>
                        </a:rPr>
                        <a:t>Using a global M&amp;A dataset </a:t>
                      </a:r>
                      <a:r>
                        <a:rPr lang="en-GB" sz="2000" dirty="0"/>
                        <a:t>(to measure abnormal gains) </a:t>
                      </a:r>
                      <a:r>
                        <a:rPr lang="en-GB" sz="2000" dirty="0">
                          <a:highlight>
                            <a:srgbClr val="00FFFF"/>
                          </a:highlight>
                        </a:rPr>
                        <a:t>around the deal announcement across countries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302948107"/>
                  </a:ext>
                </a:extLst>
              </a:tr>
              <a:tr h="1415581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4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are the key findings &amp; conclusions: what does the paper add to knowledge?</a:t>
                      </a:r>
                    </a:p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>
                          <a:highlight>
                            <a:srgbClr val="00FF00"/>
                          </a:highlight>
                        </a:rPr>
                        <a:t>Acquirers beyond the most competitive takeover markets (the United States, United Kingdom, and Canada) pay lower premia and realize gains, while share-for-share offers are at least non-value-destroying for their shareholders. In contrast, target shareholders within these markets gain significantly less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376089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10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C6AE9D-F3BA-4820-8C62-3891E53AFC90}"/>
              </a:ext>
            </a:extLst>
          </p:cNvPr>
          <p:cNvGraphicFramePr>
            <a:graphicFrameLocks noGrp="1"/>
          </p:cNvGraphicFramePr>
          <p:nvPr/>
        </p:nvGraphicFramePr>
        <p:xfrm>
          <a:off x="295422" y="56267"/>
          <a:ext cx="11718387" cy="6883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3461">
                  <a:extLst>
                    <a:ext uri="{9D8B030D-6E8A-4147-A177-3AD203B41FA5}">
                      <a16:colId xmlns:a16="http://schemas.microsoft.com/office/drawing/2014/main" val="3508953059"/>
                    </a:ext>
                  </a:extLst>
                </a:gridCol>
                <a:gridCol w="7574926">
                  <a:extLst>
                    <a:ext uri="{9D8B030D-6E8A-4147-A177-3AD203B41FA5}">
                      <a16:colId xmlns:a16="http://schemas.microsoft.com/office/drawing/2014/main" val="1210077891"/>
                    </a:ext>
                  </a:extLst>
                </a:gridCol>
              </a:tblGrid>
              <a:tr h="503291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Question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Paper (insert citation, showing author(s), date)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2479225870"/>
                  </a:ext>
                </a:extLst>
              </a:tr>
              <a:tr h="1381784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342900" lvl="0" indent="-3429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is the paper about: what is its aim in terms of the main issue, problem or research question?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>
                          <a:highlight>
                            <a:srgbClr val="FF00FF"/>
                          </a:highlight>
                        </a:rPr>
                        <a:t>This paper provides evidence that the empirical observations relating public acquisitions to abnormal returns for acquiring firms.</a:t>
                      </a:r>
                      <a:endParaRPr lang="en-GB" sz="2000" dirty="0"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791055255"/>
                  </a:ext>
                </a:extLst>
              </a:tr>
              <a:tr h="1471394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2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prior literature is identified: what are the arguments, concepts or theories?</a:t>
                      </a: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 err="1">
                          <a:effectLst/>
                        </a:rPr>
                        <a:t>Billett</a:t>
                      </a:r>
                      <a:r>
                        <a:rPr lang="en-GB" sz="2000" dirty="0">
                          <a:effectLst/>
                        </a:rPr>
                        <a:t> and Qian (2008) argue that fierce competition for listed targets is likely to enhance managerial hubris-related effects. Agency problems discussed by Jensen (1986, 2005) Rossi and </a:t>
                      </a:r>
                      <a:r>
                        <a:rPr lang="en-GB" sz="2000" dirty="0" err="1">
                          <a:effectLst/>
                        </a:rPr>
                        <a:t>Volpin</a:t>
                      </a:r>
                      <a:r>
                        <a:rPr lang="en-GB" sz="2000" dirty="0">
                          <a:effectLst/>
                        </a:rPr>
                        <a:t> (2004), document that premiums are persistently higher in the United States and the United Kingdom, cited p.1671-2. </a:t>
                      </a:r>
                      <a:endParaRPr lang="en-GB" sz="2000" dirty="0">
                        <a:effectLst/>
                        <a:highlight>
                          <a:srgbClr val="00FFFF"/>
                        </a:highlight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2971773604"/>
                  </a:ext>
                </a:extLst>
              </a:tr>
              <a:tr h="1172699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3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research method is employed: how has evidence been collected &amp; analysed?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r>
                        <a:rPr lang="en-GB" sz="100" dirty="0">
                          <a:effectLst/>
                        </a:rPr>
                        <a:t> </a:t>
                      </a:r>
                      <a:r>
                        <a:rPr lang="en-GB" sz="2000" dirty="0">
                          <a:highlight>
                            <a:srgbClr val="00FFFF"/>
                          </a:highlight>
                        </a:rPr>
                        <a:t>Using a global M&amp;A dataset </a:t>
                      </a:r>
                      <a:r>
                        <a:rPr lang="en-GB" sz="2000" dirty="0"/>
                        <a:t>(to measure abnormal gains) </a:t>
                      </a:r>
                      <a:r>
                        <a:rPr lang="en-GB" sz="2000" dirty="0">
                          <a:highlight>
                            <a:srgbClr val="00FFFF"/>
                          </a:highlight>
                        </a:rPr>
                        <a:t>around the deal announcement across countries </a:t>
                      </a:r>
                      <a:r>
                        <a:rPr lang="en-GB" sz="2000" dirty="0"/>
                        <a:t> - sample of acquisition announcements from Thomson Financial SDC global M&amp;As database and covers  13,226 deals in the period from 1990 to 2007, p. 1673-4.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302948107"/>
                  </a:ext>
                </a:extLst>
              </a:tr>
              <a:tr h="1415581">
                <a:tc>
                  <a:txBody>
                    <a:bodyPr/>
                    <a:lstStyle/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457200" lvl="0" indent="-45720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AutoNum type="arabicPeriod" startAt="4"/>
                        <a:tabLst>
                          <a:tab pos="457200" algn="l"/>
                        </a:tabLst>
                      </a:pPr>
                      <a:r>
                        <a:rPr lang="en-GB" sz="2000" dirty="0">
                          <a:effectLst/>
                        </a:rPr>
                        <a:t>What are the key findings &amp; conclusions: what does the paper add to knowledge?</a:t>
                      </a:r>
                    </a:p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</a:p>
                    <a:p>
                      <a:pPr marL="226695" indent="-226695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ct val="115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GB" sz="2000" dirty="0">
                          <a:highlight>
                            <a:srgbClr val="00FF00"/>
                          </a:highlight>
                        </a:rPr>
                        <a:t>Acquirers beyond the most competitive takeover markets (the United States, United Kingdom, and Canada) pay lower premia and realize gains, while share-for-share offers are at least non-value-destroying for their shareholders. In contrast, target shareholders within these markets gain significantly less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7810" marR="47810" marT="0" marB="0"/>
                </a:tc>
                <a:extLst>
                  <a:ext uri="{0D108BD9-81ED-4DB2-BD59-A6C34878D82A}">
                    <a16:rowId xmlns:a16="http://schemas.microsoft.com/office/drawing/2014/main" val="376089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291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00" y="365125"/>
            <a:ext cx="11442700" cy="1325563"/>
          </a:xfrm>
        </p:spPr>
        <p:txBody>
          <a:bodyPr>
            <a:normAutofit/>
          </a:bodyPr>
          <a:lstStyle/>
          <a:p>
            <a:r>
              <a:rPr lang="en-GB" sz="3600" dirty="0"/>
              <a:t>Antoniou et al. (2007) </a:t>
            </a:r>
            <a:r>
              <a:rPr lang="en-GB" sz="3600" i="1" dirty="0"/>
              <a:t>Bidder gains and losses of firms involved in many acquisitions? </a:t>
            </a:r>
            <a:r>
              <a:rPr lang="en-GB" sz="3600" dirty="0"/>
              <a:t>JBFA, </a:t>
            </a:r>
            <a:r>
              <a:rPr lang="en-US" sz="3600" dirty="0"/>
              <a:t> 34(7): 1221 – 1244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We examine </a:t>
            </a:r>
            <a:r>
              <a:rPr lang="en-US" dirty="0">
                <a:solidFill>
                  <a:srgbClr val="FF0000"/>
                </a:solidFill>
              </a:rPr>
              <a:t>shareholders' wealth effects </a:t>
            </a:r>
            <a:r>
              <a:rPr lang="en-US" dirty="0"/>
              <a:t>(both in the short- and the long-run) of UK frequent bidders acquiring public, private, and/or subsidiary targets with </a:t>
            </a:r>
            <a:r>
              <a:rPr lang="en-US" dirty="0">
                <a:solidFill>
                  <a:srgbClr val="FF0000"/>
                </a:solidFill>
              </a:rPr>
              <a:t>alternative methods of payment </a:t>
            </a:r>
            <a:r>
              <a:rPr lang="en-US" dirty="0"/>
              <a:t>between 1987 and 2004. We find that, in the </a:t>
            </a:r>
            <a:r>
              <a:rPr lang="en-US" dirty="0">
                <a:solidFill>
                  <a:srgbClr val="FF0000"/>
                </a:solidFill>
              </a:rPr>
              <a:t>short-run, bidders break even when acquiring public targets and gain significantly when buying private and subsidiary targets</a:t>
            </a:r>
            <a:r>
              <a:rPr lang="en-US" dirty="0"/>
              <a:t>. This result is robust after controlling for relative size, bidder's book-to-market ratio, target origin, and industry diversification. Our </a:t>
            </a:r>
            <a:r>
              <a:rPr lang="en-US" dirty="0">
                <a:solidFill>
                  <a:srgbClr val="FF0000"/>
                </a:solidFill>
              </a:rPr>
              <a:t>long-run evidence, however, reveals that acquirers experience, significant wealth losses </a:t>
            </a:r>
            <a:r>
              <a:rPr lang="en-US" dirty="0"/>
              <a:t>regardless of the target type acquired, indicating that markets may initially overreact to the acquisition announcement. As a result, we argue that contrary to Fuller et al. (2002) who suggest that acquiring private and subsidiary firms creates value for bidding firms, a reliable conclusion on bidders' shareholders wealth effects cannot be based solely on a short-run </a:t>
            </a:r>
            <a:r>
              <a:rPr lang="en-US" dirty="0">
                <a:solidFill>
                  <a:srgbClr val="FF0000"/>
                </a:solidFill>
              </a:rPr>
              <a:t>event study</a:t>
            </a:r>
            <a:r>
              <a:rPr lang="en-US" dirty="0"/>
              <a:t>.</a:t>
            </a:r>
            <a:br>
              <a:rPr lang="en-US" dirty="0"/>
            </a:br>
            <a:r>
              <a:rPr lang="en-GB" dirty="0">
                <a:hlinkClick r:id="rId2"/>
              </a:rPr>
              <a:t>http://dx.doi.org/10.1111/j.1468-5957.2007.02012.x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201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800" y="365125"/>
            <a:ext cx="11696700" cy="1325563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Gregory (1997) </a:t>
            </a:r>
            <a:r>
              <a:rPr lang="en-GB" sz="3600" i="1" dirty="0"/>
              <a:t>An examination of the long run performance of UK acquiring firms, </a:t>
            </a:r>
            <a:r>
              <a:rPr lang="en-GB" sz="3600" dirty="0"/>
              <a:t>JBFA</a:t>
            </a:r>
            <a:r>
              <a:rPr lang="en-US" sz="3600" dirty="0"/>
              <a:t> 24 (7) </a:t>
            </a:r>
            <a:r>
              <a:rPr lang="en-GB" sz="3600" dirty="0">
                <a:hlinkClick r:id="rId2"/>
              </a:rPr>
              <a:t>https://onlinelibrary.wiley.com/doi/abs/10.1111/1468-5957.00146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This study examines a comprehensive data set of large domestic takeovers by UK listed companies between 1984 and 1992. The contribution of this paper is to show, by using a series of models of </a:t>
            </a:r>
            <a:r>
              <a:rPr lang="en-US" dirty="0">
                <a:solidFill>
                  <a:srgbClr val="FF0000"/>
                </a:solidFill>
              </a:rPr>
              <a:t>abnormal returns</a:t>
            </a:r>
            <a:r>
              <a:rPr lang="en-US" dirty="0"/>
              <a:t>, together with the </a:t>
            </a:r>
            <a:r>
              <a:rPr lang="en-US" dirty="0">
                <a:solidFill>
                  <a:srgbClr val="FF0000"/>
                </a:solidFill>
              </a:rPr>
              <a:t>Ibbotson (1975) ‘Returns Across Time Series’ model </a:t>
            </a:r>
            <a:r>
              <a:rPr lang="en-US" dirty="0"/>
              <a:t>and a simple cross‐sectional model of returns across all listed UK companies, that the </a:t>
            </a:r>
            <a:r>
              <a:rPr lang="en-US" dirty="0">
                <a:solidFill>
                  <a:srgbClr val="FF0000"/>
                </a:solidFill>
              </a:rPr>
              <a:t>average abnormal return for up to two years post‐acquisition is unambiguously and significantly negative</a:t>
            </a:r>
            <a:r>
              <a:rPr lang="en-US" dirty="0"/>
              <a:t>. In particular, acquirers financing a takeover through equity, and single (as opposed to regular) acquirers exhibit significant negative performance. There is also some evidence to suggest that </a:t>
            </a:r>
            <a:r>
              <a:rPr lang="en-US" dirty="0">
                <a:solidFill>
                  <a:srgbClr val="FF0000"/>
                </a:solidFill>
              </a:rPr>
              <a:t>diversifying acquirers perform worse than non‐diversifying acqu</a:t>
            </a:r>
            <a:r>
              <a:rPr lang="en-US" dirty="0"/>
              <a:t>irers and that recommended bids are associated with poorer subsequent under‐performance by acquirers than are hostile bids.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4590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292101"/>
            <a:ext cx="10587361" cy="1398588"/>
          </a:xfrm>
        </p:spPr>
        <p:txBody>
          <a:bodyPr>
            <a:normAutofit fontScale="90000"/>
          </a:bodyPr>
          <a:lstStyle/>
          <a:p>
            <a:r>
              <a:rPr lang="en-US" dirty="0"/>
              <a:t>Chase et al. (1997) </a:t>
            </a:r>
            <a:r>
              <a:rPr lang="en-GB" i="1" dirty="0"/>
              <a:t>A Suggested Ethical Framework for Evaluating Corporate Mergers and Acquisitions, JBE </a:t>
            </a:r>
            <a:r>
              <a:rPr lang="en-GB" dirty="0"/>
              <a:t>16: p1753–1763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1980s witnessed a dramatic increase in hostile takeovers in the United States. Proponents argue that well-planned mergers enhance the value of the firm and the value of the firm to society. </a:t>
            </a:r>
            <a:r>
              <a:rPr lang="en-GB" dirty="0">
                <a:solidFill>
                  <a:srgbClr val="FF0000"/>
                </a:solidFill>
              </a:rPr>
              <a:t>Critics typically argue that undesired takeovers ultimately harm society due to external costs not borne by the acquiring firm</a:t>
            </a:r>
            <a:r>
              <a:rPr lang="en-GB" dirty="0"/>
              <a:t>. To be socially responsible, the manager must </a:t>
            </a:r>
            <a:r>
              <a:rPr lang="en-GB" dirty="0">
                <a:solidFill>
                  <a:srgbClr val="FF0000"/>
                </a:solidFill>
              </a:rPr>
              <a:t>consider the effects of the merger/acquisition on all stakeholders</a:t>
            </a:r>
            <a:r>
              <a:rPr lang="en-GB" dirty="0"/>
              <a:t>. Different </a:t>
            </a:r>
            <a:r>
              <a:rPr lang="en-GB" dirty="0">
                <a:solidFill>
                  <a:srgbClr val="FF0000"/>
                </a:solidFill>
              </a:rPr>
              <a:t>traditional ethical frameworks </a:t>
            </a:r>
            <a:r>
              <a:rPr lang="en-GB" dirty="0"/>
              <a:t>for decision making are </a:t>
            </a:r>
            <a:r>
              <a:rPr lang="en-GB" dirty="0">
                <a:solidFill>
                  <a:srgbClr val="FF0000"/>
                </a:solidFill>
              </a:rPr>
              <a:t>proposed and reviewed</a:t>
            </a:r>
            <a:r>
              <a:rPr lang="en-GB" dirty="0"/>
              <a:t>. </a:t>
            </a:r>
            <a:r>
              <a:rPr lang="en-GB" dirty="0">
                <a:solidFill>
                  <a:srgbClr val="FF0000"/>
                </a:solidFill>
              </a:rPr>
              <a:t>A model is proposed.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https://doi.org/10.1023/A:1005794127954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45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1307</Words>
  <Application>Microsoft Office PowerPoint</Application>
  <PresentationFormat>Widescreen</PresentationFormat>
  <Paragraphs>79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 Light</vt:lpstr>
      <vt:lpstr>Arial</vt:lpstr>
      <vt:lpstr>Calibri</vt:lpstr>
      <vt:lpstr>Office Theme</vt:lpstr>
      <vt:lpstr>SIA Seminar Week 9: Session plan</vt:lpstr>
      <vt:lpstr>Lecture recap</vt:lpstr>
      <vt:lpstr>Seminar Activity – share &amp; apply</vt:lpstr>
      <vt:lpstr>Paper 1. Alexandridis et al.(2010) abstract</vt:lpstr>
      <vt:lpstr>PowerPoint Presentation</vt:lpstr>
      <vt:lpstr>PowerPoint Presentation</vt:lpstr>
      <vt:lpstr>Antoniou et al. (2007) Bidder gains and losses of firms involved in many acquisitions? JBFA,  34(7): 1221 – 1244</vt:lpstr>
      <vt:lpstr>Gregory (1997) An examination of the long run performance of UK acquiring firms, JBFA 24 (7) https://onlinelibrary.wiley.com/doi/abs/10.1111/1468-5957.00146</vt:lpstr>
      <vt:lpstr>Chase et al. (1997) A Suggested Ethical Framework for Evaluating Corporate Mergers and Acquisitions, JBE 16: p1753–1763</vt:lpstr>
      <vt:lpstr>Tips: Writing a literature review part</vt:lpstr>
      <vt:lpstr>Any questions?  (on activities or the assessment brief)</vt:lpstr>
    </vt:vector>
  </TitlesOfParts>
  <Company>Roehampton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Limmack (1991) Corporate Mergers and Shareholder Wealth Effects JBR 21(83): p239 – 251</dc:title>
  <dc:creator>Elaine Harris</dc:creator>
  <cp:lastModifiedBy>Dumebi Konwea</cp:lastModifiedBy>
  <cp:revision>10</cp:revision>
  <cp:lastPrinted>2021-02-25T15:44:33Z</cp:lastPrinted>
  <dcterms:created xsi:type="dcterms:W3CDTF">2019-03-01T17:19:33Z</dcterms:created>
  <dcterms:modified xsi:type="dcterms:W3CDTF">2025-07-08T11:49:44Z</dcterms:modified>
</cp:coreProperties>
</file>