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2"/>
  </p:sldMasterIdLst>
  <p:notesMasterIdLst>
    <p:notesMasterId r:id="rId22"/>
  </p:notesMasterIdLst>
  <p:sldIdLst>
    <p:sldId id="354" r:id="rId3"/>
    <p:sldId id="352" r:id="rId4"/>
    <p:sldId id="285" r:id="rId5"/>
    <p:sldId id="290" r:id="rId6"/>
    <p:sldId id="286" r:id="rId7"/>
    <p:sldId id="347" r:id="rId8"/>
    <p:sldId id="350" r:id="rId9"/>
    <p:sldId id="340" r:id="rId10"/>
    <p:sldId id="348" r:id="rId11"/>
    <p:sldId id="349" r:id="rId12"/>
    <p:sldId id="341" r:id="rId13"/>
    <p:sldId id="357" r:id="rId14"/>
    <p:sldId id="358" r:id="rId15"/>
    <p:sldId id="342" r:id="rId16"/>
    <p:sldId id="343" r:id="rId17"/>
    <p:sldId id="344" r:id="rId18"/>
    <p:sldId id="345" r:id="rId19"/>
    <p:sldId id="346" r:id="rId20"/>
    <p:sldId id="284" r:id="rId21"/>
  </p:sldIdLst>
  <p:sldSz cx="12192000" cy="6858000"/>
  <p:notesSz cx="6865938" cy="9998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323CF0-B70F-4A79-9E7B-6AAEB229227C}" v="14" dt="2022-03-04T13:51:57.034"/>
    <p1510:client id="{E770FE96-0AB0-4DBA-AC13-88C8474B7D7E}" v="778" dt="2022-03-03T23:14:14.8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7952" autoAdjust="0"/>
  </p:normalViewPr>
  <p:slideViewPr>
    <p:cSldViewPr snapToGrid="0">
      <p:cViewPr varScale="1">
        <p:scale>
          <a:sx n="60" d="100"/>
          <a:sy n="60" d="100"/>
        </p:scale>
        <p:origin x="90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46BC08-5960-4350-A8CE-1CC4C1278527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A1568120-AFD9-4A90-B498-6CE459F33E0E}">
      <dgm:prSet phldrT="[Text]"/>
      <dgm:spPr/>
      <dgm:t>
        <a:bodyPr/>
        <a:lstStyle/>
        <a:p>
          <a:r>
            <a:rPr lang="en-GB" dirty="0"/>
            <a:t>SIA context</a:t>
          </a:r>
        </a:p>
      </dgm:t>
    </dgm:pt>
    <dgm:pt modelId="{CADD875A-03A4-41AC-A3C4-87AB8F579830}" type="parTrans" cxnId="{6D9176B7-89D1-4CF2-A84C-CDADE67261A6}">
      <dgm:prSet/>
      <dgm:spPr/>
      <dgm:t>
        <a:bodyPr/>
        <a:lstStyle/>
        <a:p>
          <a:endParaRPr lang="en-GB"/>
        </a:p>
      </dgm:t>
    </dgm:pt>
    <dgm:pt modelId="{BFDA8E2E-F61F-4FE9-89F8-0915E773C56F}" type="sibTrans" cxnId="{6D9176B7-89D1-4CF2-A84C-CDADE67261A6}">
      <dgm:prSet/>
      <dgm:spPr/>
      <dgm:t>
        <a:bodyPr/>
        <a:lstStyle/>
        <a:p>
          <a:endParaRPr lang="en-GB"/>
        </a:p>
      </dgm:t>
    </dgm:pt>
    <dgm:pt modelId="{1346C154-F3C2-47EE-88EE-3502688CBBE9}">
      <dgm:prSet phldrT="[Text]"/>
      <dgm:spPr/>
      <dgm:t>
        <a:bodyPr/>
        <a:lstStyle/>
        <a:p>
          <a:r>
            <a:rPr lang="en-GB" dirty="0"/>
            <a:t>Business Model</a:t>
          </a:r>
        </a:p>
      </dgm:t>
    </dgm:pt>
    <dgm:pt modelId="{83C7C1C6-B4A7-4C11-8436-0069662C1E03}" type="parTrans" cxnId="{A809E4BB-2A3A-43A5-B626-89CA909DC92A}">
      <dgm:prSet/>
      <dgm:spPr/>
      <dgm:t>
        <a:bodyPr/>
        <a:lstStyle/>
        <a:p>
          <a:endParaRPr lang="en-GB"/>
        </a:p>
      </dgm:t>
    </dgm:pt>
    <dgm:pt modelId="{2F183A43-8064-4D8F-8A87-A49CE0B26571}" type="sibTrans" cxnId="{A809E4BB-2A3A-43A5-B626-89CA909DC92A}">
      <dgm:prSet/>
      <dgm:spPr/>
      <dgm:t>
        <a:bodyPr/>
        <a:lstStyle/>
        <a:p>
          <a:endParaRPr lang="en-GB"/>
        </a:p>
      </dgm:t>
    </dgm:pt>
    <dgm:pt modelId="{CF3FA1FD-F160-4261-933A-0AC0BCCEFEE5}">
      <dgm:prSet phldrT="[Text]"/>
      <dgm:spPr/>
      <dgm:t>
        <a:bodyPr/>
        <a:lstStyle/>
        <a:p>
          <a:r>
            <a:rPr lang="en-GB" dirty="0"/>
            <a:t>Business ownership/ history</a:t>
          </a:r>
        </a:p>
      </dgm:t>
    </dgm:pt>
    <dgm:pt modelId="{E8B48D9A-C914-4F6B-A583-C8D98528D5D2}" type="parTrans" cxnId="{E05C94FD-8E52-43D5-BA13-2B925B7F0972}">
      <dgm:prSet/>
      <dgm:spPr/>
      <dgm:t>
        <a:bodyPr/>
        <a:lstStyle/>
        <a:p>
          <a:endParaRPr lang="en-GB"/>
        </a:p>
      </dgm:t>
    </dgm:pt>
    <dgm:pt modelId="{EF79896F-50D8-49FE-A6D1-C6C11EFBDD74}" type="sibTrans" cxnId="{E05C94FD-8E52-43D5-BA13-2B925B7F0972}">
      <dgm:prSet/>
      <dgm:spPr/>
      <dgm:t>
        <a:bodyPr/>
        <a:lstStyle/>
        <a:p>
          <a:endParaRPr lang="en-GB"/>
        </a:p>
      </dgm:t>
    </dgm:pt>
    <dgm:pt modelId="{1BB7924A-6122-493E-87AA-9129F2529A3C}">
      <dgm:prSet phldrT="[Text]"/>
      <dgm:spPr/>
      <dgm:t>
        <a:bodyPr/>
        <a:lstStyle/>
        <a:p>
          <a:r>
            <a:rPr lang="en-GB" dirty="0"/>
            <a:t>Market/ trading conditions</a:t>
          </a:r>
        </a:p>
      </dgm:t>
    </dgm:pt>
    <dgm:pt modelId="{9A916E8C-A549-43C8-9409-3764DBFCD243}" type="parTrans" cxnId="{C04CB7E8-9E88-4D81-BC3D-BECE1BA70E28}">
      <dgm:prSet/>
      <dgm:spPr/>
      <dgm:t>
        <a:bodyPr/>
        <a:lstStyle/>
        <a:p>
          <a:endParaRPr lang="en-GB"/>
        </a:p>
      </dgm:t>
    </dgm:pt>
    <dgm:pt modelId="{AE1B528D-761B-4EA4-980C-CFFD1A01A25D}" type="sibTrans" cxnId="{C04CB7E8-9E88-4D81-BC3D-BECE1BA70E28}">
      <dgm:prSet/>
      <dgm:spPr/>
      <dgm:t>
        <a:bodyPr/>
        <a:lstStyle/>
        <a:p>
          <a:endParaRPr lang="en-GB"/>
        </a:p>
      </dgm:t>
    </dgm:pt>
    <dgm:pt modelId="{29334062-E366-458F-85FC-5395BF6A0157}">
      <dgm:prSet phldrT="[Text]"/>
      <dgm:spPr/>
      <dgm:t>
        <a:bodyPr/>
        <a:lstStyle/>
        <a:p>
          <a:r>
            <a:rPr lang="en-GB" dirty="0"/>
            <a:t>Industry norms/ benchmarks</a:t>
          </a:r>
        </a:p>
      </dgm:t>
    </dgm:pt>
    <dgm:pt modelId="{B9E72E54-7494-4AE1-AE8C-A0914B6C342F}" type="parTrans" cxnId="{105D1818-5D0F-40D1-8091-CB2949AA6E3E}">
      <dgm:prSet/>
      <dgm:spPr/>
      <dgm:t>
        <a:bodyPr/>
        <a:lstStyle/>
        <a:p>
          <a:endParaRPr lang="en-GB"/>
        </a:p>
      </dgm:t>
    </dgm:pt>
    <dgm:pt modelId="{E473F562-86EA-4363-8535-F976CB2028BA}" type="sibTrans" cxnId="{105D1818-5D0F-40D1-8091-CB2949AA6E3E}">
      <dgm:prSet/>
      <dgm:spPr/>
      <dgm:t>
        <a:bodyPr/>
        <a:lstStyle/>
        <a:p>
          <a:endParaRPr lang="en-GB"/>
        </a:p>
      </dgm:t>
    </dgm:pt>
    <dgm:pt modelId="{DB9495E1-2E0A-422E-A491-CEB86CF658C8}" type="pres">
      <dgm:prSet presAssocID="{0246BC08-5960-4350-A8CE-1CC4C1278527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3A9DD438-0E35-4362-8724-5AC9A100D258}" type="pres">
      <dgm:prSet presAssocID="{A1568120-AFD9-4A90-B498-6CE459F33E0E}" presName="centerShape" presStyleLbl="node0" presStyleIdx="0" presStyleCnt="1"/>
      <dgm:spPr/>
    </dgm:pt>
    <dgm:pt modelId="{E1316474-B29D-4DDC-A3DC-5F404B169DC4}" type="pres">
      <dgm:prSet presAssocID="{1346C154-F3C2-47EE-88EE-3502688CBBE9}" presName="node" presStyleLbl="node1" presStyleIdx="0" presStyleCnt="4">
        <dgm:presLayoutVars>
          <dgm:bulletEnabled val="1"/>
        </dgm:presLayoutVars>
      </dgm:prSet>
      <dgm:spPr/>
    </dgm:pt>
    <dgm:pt modelId="{49AD8F32-E9C0-481E-BE05-09B5E1055DAD}" type="pres">
      <dgm:prSet presAssocID="{1346C154-F3C2-47EE-88EE-3502688CBBE9}" presName="dummy" presStyleCnt="0"/>
      <dgm:spPr/>
    </dgm:pt>
    <dgm:pt modelId="{05BD0C83-D818-440A-B7E3-B0D2ACECB0BE}" type="pres">
      <dgm:prSet presAssocID="{2F183A43-8064-4D8F-8A87-A49CE0B26571}" presName="sibTrans" presStyleLbl="sibTrans2D1" presStyleIdx="0" presStyleCnt="4"/>
      <dgm:spPr/>
    </dgm:pt>
    <dgm:pt modelId="{AB79894E-65CF-4D5E-942C-C661C8588C94}" type="pres">
      <dgm:prSet presAssocID="{CF3FA1FD-F160-4261-933A-0AC0BCCEFEE5}" presName="node" presStyleLbl="node1" presStyleIdx="1" presStyleCnt="4">
        <dgm:presLayoutVars>
          <dgm:bulletEnabled val="1"/>
        </dgm:presLayoutVars>
      </dgm:prSet>
      <dgm:spPr/>
    </dgm:pt>
    <dgm:pt modelId="{FBBA10B5-0AFD-4289-8C24-9414B7F1D530}" type="pres">
      <dgm:prSet presAssocID="{CF3FA1FD-F160-4261-933A-0AC0BCCEFEE5}" presName="dummy" presStyleCnt="0"/>
      <dgm:spPr/>
    </dgm:pt>
    <dgm:pt modelId="{3989D68C-8337-42ED-94C3-A214E450E43B}" type="pres">
      <dgm:prSet presAssocID="{EF79896F-50D8-49FE-A6D1-C6C11EFBDD74}" presName="sibTrans" presStyleLbl="sibTrans2D1" presStyleIdx="1" presStyleCnt="4"/>
      <dgm:spPr/>
    </dgm:pt>
    <dgm:pt modelId="{174A23AF-CB38-4401-8365-09003D83EA85}" type="pres">
      <dgm:prSet presAssocID="{1BB7924A-6122-493E-87AA-9129F2529A3C}" presName="node" presStyleLbl="node1" presStyleIdx="2" presStyleCnt="4">
        <dgm:presLayoutVars>
          <dgm:bulletEnabled val="1"/>
        </dgm:presLayoutVars>
      </dgm:prSet>
      <dgm:spPr/>
    </dgm:pt>
    <dgm:pt modelId="{DB7F33CC-D53A-45D2-96FA-AF38CE26E33C}" type="pres">
      <dgm:prSet presAssocID="{1BB7924A-6122-493E-87AA-9129F2529A3C}" presName="dummy" presStyleCnt="0"/>
      <dgm:spPr/>
    </dgm:pt>
    <dgm:pt modelId="{AC3FBFA1-53E7-4872-86F4-5AA8C46EB409}" type="pres">
      <dgm:prSet presAssocID="{AE1B528D-761B-4EA4-980C-CFFD1A01A25D}" presName="sibTrans" presStyleLbl="sibTrans2D1" presStyleIdx="2" presStyleCnt="4"/>
      <dgm:spPr/>
    </dgm:pt>
    <dgm:pt modelId="{67938547-5475-41C3-B8BE-E722EB3C75A9}" type="pres">
      <dgm:prSet presAssocID="{29334062-E366-458F-85FC-5395BF6A0157}" presName="node" presStyleLbl="node1" presStyleIdx="3" presStyleCnt="4">
        <dgm:presLayoutVars>
          <dgm:bulletEnabled val="1"/>
        </dgm:presLayoutVars>
      </dgm:prSet>
      <dgm:spPr/>
    </dgm:pt>
    <dgm:pt modelId="{59940B64-ED15-47B7-99E3-B4729ED39191}" type="pres">
      <dgm:prSet presAssocID="{29334062-E366-458F-85FC-5395BF6A0157}" presName="dummy" presStyleCnt="0"/>
      <dgm:spPr/>
    </dgm:pt>
    <dgm:pt modelId="{C9DB21CC-2574-4B32-A484-82E4C3C7DC05}" type="pres">
      <dgm:prSet presAssocID="{E473F562-86EA-4363-8535-F976CB2028BA}" presName="sibTrans" presStyleLbl="sibTrans2D1" presStyleIdx="3" presStyleCnt="4" custLinFactNeighborX="1462" custLinFactNeighborY="2329"/>
      <dgm:spPr/>
    </dgm:pt>
  </dgm:ptLst>
  <dgm:cxnLst>
    <dgm:cxn modelId="{105D1818-5D0F-40D1-8091-CB2949AA6E3E}" srcId="{A1568120-AFD9-4A90-B498-6CE459F33E0E}" destId="{29334062-E366-458F-85FC-5395BF6A0157}" srcOrd="3" destOrd="0" parTransId="{B9E72E54-7494-4AE1-AE8C-A0914B6C342F}" sibTransId="{E473F562-86EA-4363-8535-F976CB2028BA}"/>
    <dgm:cxn modelId="{2101DC2B-CE60-464C-99AB-7506DF380B21}" type="presOf" srcId="{EF79896F-50D8-49FE-A6D1-C6C11EFBDD74}" destId="{3989D68C-8337-42ED-94C3-A214E450E43B}" srcOrd="0" destOrd="0" presId="urn:microsoft.com/office/officeart/2005/8/layout/radial6"/>
    <dgm:cxn modelId="{B1942537-30DE-4E71-977B-7A8A61EF2DB4}" type="presOf" srcId="{1BB7924A-6122-493E-87AA-9129F2529A3C}" destId="{174A23AF-CB38-4401-8365-09003D83EA85}" srcOrd="0" destOrd="0" presId="urn:microsoft.com/office/officeart/2005/8/layout/radial6"/>
    <dgm:cxn modelId="{F3BFE94E-3D29-4900-9762-A2E5F10DE1C8}" type="presOf" srcId="{CF3FA1FD-F160-4261-933A-0AC0BCCEFEE5}" destId="{AB79894E-65CF-4D5E-942C-C661C8588C94}" srcOrd="0" destOrd="0" presId="urn:microsoft.com/office/officeart/2005/8/layout/radial6"/>
    <dgm:cxn modelId="{B62B4073-9968-4A69-AAA7-D1BDD43B7715}" type="presOf" srcId="{0246BC08-5960-4350-A8CE-1CC4C1278527}" destId="{DB9495E1-2E0A-422E-A491-CEB86CF658C8}" srcOrd="0" destOrd="0" presId="urn:microsoft.com/office/officeart/2005/8/layout/radial6"/>
    <dgm:cxn modelId="{4ADC9559-57F4-4576-9A0B-76303DE0DC16}" type="presOf" srcId="{1346C154-F3C2-47EE-88EE-3502688CBBE9}" destId="{E1316474-B29D-4DDC-A3DC-5F404B169DC4}" srcOrd="0" destOrd="0" presId="urn:microsoft.com/office/officeart/2005/8/layout/radial6"/>
    <dgm:cxn modelId="{A25BFF88-BBED-42E6-89E7-32939F692DF3}" type="presOf" srcId="{2F183A43-8064-4D8F-8A87-A49CE0B26571}" destId="{05BD0C83-D818-440A-B7E3-B0D2ACECB0BE}" srcOrd="0" destOrd="0" presId="urn:microsoft.com/office/officeart/2005/8/layout/radial6"/>
    <dgm:cxn modelId="{3792BB96-8593-486A-95B1-C174ADBA7FF0}" type="presOf" srcId="{AE1B528D-761B-4EA4-980C-CFFD1A01A25D}" destId="{AC3FBFA1-53E7-4872-86F4-5AA8C46EB409}" srcOrd="0" destOrd="0" presId="urn:microsoft.com/office/officeart/2005/8/layout/radial6"/>
    <dgm:cxn modelId="{26E1E6A1-7BFE-4AE9-8086-3DB85F4208D8}" type="presOf" srcId="{29334062-E366-458F-85FC-5395BF6A0157}" destId="{67938547-5475-41C3-B8BE-E722EB3C75A9}" srcOrd="0" destOrd="0" presId="urn:microsoft.com/office/officeart/2005/8/layout/radial6"/>
    <dgm:cxn modelId="{6D9176B7-89D1-4CF2-A84C-CDADE67261A6}" srcId="{0246BC08-5960-4350-A8CE-1CC4C1278527}" destId="{A1568120-AFD9-4A90-B498-6CE459F33E0E}" srcOrd="0" destOrd="0" parTransId="{CADD875A-03A4-41AC-A3C4-87AB8F579830}" sibTransId="{BFDA8E2E-F61F-4FE9-89F8-0915E773C56F}"/>
    <dgm:cxn modelId="{A809E4BB-2A3A-43A5-B626-89CA909DC92A}" srcId="{A1568120-AFD9-4A90-B498-6CE459F33E0E}" destId="{1346C154-F3C2-47EE-88EE-3502688CBBE9}" srcOrd="0" destOrd="0" parTransId="{83C7C1C6-B4A7-4C11-8436-0069662C1E03}" sibTransId="{2F183A43-8064-4D8F-8A87-A49CE0B26571}"/>
    <dgm:cxn modelId="{C04CB7E8-9E88-4D81-BC3D-BECE1BA70E28}" srcId="{A1568120-AFD9-4A90-B498-6CE459F33E0E}" destId="{1BB7924A-6122-493E-87AA-9129F2529A3C}" srcOrd="2" destOrd="0" parTransId="{9A916E8C-A549-43C8-9409-3764DBFCD243}" sibTransId="{AE1B528D-761B-4EA4-980C-CFFD1A01A25D}"/>
    <dgm:cxn modelId="{153084ED-59F7-4A57-B280-C85C2CA687A1}" type="presOf" srcId="{A1568120-AFD9-4A90-B498-6CE459F33E0E}" destId="{3A9DD438-0E35-4362-8724-5AC9A100D258}" srcOrd="0" destOrd="0" presId="urn:microsoft.com/office/officeart/2005/8/layout/radial6"/>
    <dgm:cxn modelId="{C518CEEF-F075-4D8B-9E76-36596E2C1962}" type="presOf" srcId="{E473F562-86EA-4363-8535-F976CB2028BA}" destId="{C9DB21CC-2574-4B32-A484-82E4C3C7DC05}" srcOrd="0" destOrd="0" presId="urn:microsoft.com/office/officeart/2005/8/layout/radial6"/>
    <dgm:cxn modelId="{E05C94FD-8E52-43D5-BA13-2B925B7F0972}" srcId="{A1568120-AFD9-4A90-B498-6CE459F33E0E}" destId="{CF3FA1FD-F160-4261-933A-0AC0BCCEFEE5}" srcOrd="1" destOrd="0" parTransId="{E8B48D9A-C914-4F6B-A583-C8D98528D5D2}" sibTransId="{EF79896F-50D8-49FE-A6D1-C6C11EFBDD74}"/>
    <dgm:cxn modelId="{3657930E-8ED1-499B-83D3-797750AC14B1}" type="presParOf" srcId="{DB9495E1-2E0A-422E-A491-CEB86CF658C8}" destId="{3A9DD438-0E35-4362-8724-5AC9A100D258}" srcOrd="0" destOrd="0" presId="urn:microsoft.com/office/officeart/2005/8/layout/radial6"/>
    <dgm:cxn modelId="{AE802FC2-BF2B-4128-AFD0-D0A4EA1894FF}" type="presParOf" srcId="{DB9495E1-2E0A-422E-A491-CEB86CF658C8}" destId="{E1316474-B29D-4DDC-A3DC-5F404B169DC4}" srcOrd="1" destOrd="0" presId="urn:microsoft.com/office/officeart/2005/8/layout/radial6"/>
    <dgm:cxn modelId="{4EEFD6D1-BFCC-4447-AEA0-AAB70C16581D}" type="presParOf" srcId="{DB9495E1-2E0A-422E-A491-CEB86CF658C8}" destId="{49AD8F32-E9C0-481E-BE05-09B5E1055DAD}" srcOrd="2" destOrd="0" presId="urn:microsoft.com/office/officeart/2005/8/layout/radial6"/>
    <dgm:cxn modelId="{672B165C-DF19-4D3C-8B0E-15DFDAED717E}" type="presParOf" srcId="{DB9495E1-2E0A-422E-A491-CEB86CF658C8}" destId="{05BD0C83-D818-440A-B7E3-B0D2ACECB0BE}" srcOrd="3" destOrd="0" presId="urn:microsoft.com/office/officeart/2005/8/layout/radial6"/>
    <dgm:cxn modelId="{BDEF40E6-107F-4A79-B2B9-D5705BE394D9}" type="presParOf" srcId="{DB9495E1-2E0A-422E-A491-CEB86CF658C8}" destId="{AB79894E-65CF-4D5E-942C-C661C8588C94}" srcOrd="4" destOrd="0" presId="urn:microsoft.com/office/officeart/2005/8/layout/radial6"/>
    <dgm:cxn modelId="{C3DA03F2-00A1-47D9-BEDD-CC1401870D7F}" type="presParOf" srcId="{DB9495E1-2E0A-422E-A491-CEB86CF658C8}" destId="{FBBA10B5-0AFD-4289-8C24-9414B7F1D530}" srcOrd="5" destOrd="0" presId="urn:microsoft.com/office/officeart/2005/8/layout/radial6"/>
    <dgm:cxn modelId="{161692A6-80E7-4CEE-BFD7-E87FE9E8EE72}" type="presParOf" srcId="{DB9495E1-2E0A-422E-A491-CEB86CF658C8}" destId="{3989D68C-8337-42ED-94C3-A214E450E43B}" srcOrd="6" destOrd="0" presId="urn:microsoft.com/office/officeart/2005/8/layout/radial6"/>
    <dgm:cxn modelId="{4DE42FB5-37D2-47EB-AA40-001314B60178}" type="presParOf" srcId="{DB9495E1-2E0A-422E-A491-CEB86CF658C8}" destId="{174A23AF-CB38-4401-8365-09003D83EA85}" srcOrd="7" destOrd="0" presId="urn:microsoft.com/office/officeart/2005/8/layout/radial6"/>
    <dgm:cxn modelId="{93712041-16A9-42E7-AB75-8E6622AACA9D}" type="presParOf" srcId="{DB9495E1-2E0A-422E-A491-CEB86CF658C8}" destId="{DB7F33CC-D53A-45D2-96FA-AF38CE26E33C}" srcOrd="8" destOrd="0" presId="urn:microsoft.com/office/officeart/2005/8/layout/radial6"/>
    <dgm:cxn modelId="{2AAAF2B4-EF4A-4D0F-A170-226FE6A146CE}" type="presParOf" srcId="{DB9495E1-2E0A-422E-A491-CEB86CF658C8}" destId="{AC3FBFA1-53E7-4872-86F4-5AA8C46EB409}" srcOrd="9" destOrd="0" presId="urn:microsoft.com/office/officeart/2005/8/layout/radial6"/>
    <dgm:cxn modelId="{C4BE9CE9-0E4A-4036-9BC7-E333C73ABC80}" type="presParOf" srcId="{DB9495E1-2E0A-422E-A491-CEB86CF658C8}" destId="{67938547-5475-41C3-B8BE-E722EB3C75A9}" srcOrd="10" destOrd="0" presId="urn:microsoft.com/office/officeart/2005/8/layout/radial6"/>
    <dgm:cxn modelId="{009EE6D5-BBBE-4161-8E79-4A99BB1374B9}" type="presParOf" srcId="{DB9495E1-2E0A-422E-A491-CEB86CF658C8}" destId="{59940B64-ED15-47B7-99E3-B4729ED39191}" srcOrd="11" destOrd="0" presId="urn:microsoft.com/office/officeart/2005/8/layout/radial6"/>
    <dgm:cxn modelId="{9C0B042C-1F7A-4947-AF57-93EBF601F144}" type="presParOf" srcId="{DB9495E1-2E0A-422E-A491-CEB86CF658C8}" destId="{C9DB21CC-2574-4B32-A484-82E4C3C7DC05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6AB146F-CDCB-4B93-8BDD-03DBEE573314}" type="doc">
      <dgm:prSet loTypeId="urn:microsoft.com/office/officeart/2005/8/layout/cycle5" loCatId="cycle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DD08EF7A-4A20-4A96-ABCE-CF194561E04F}">
      <dgm:prSet phldrT="[Text]"/>
      <dgm:spPr/>
      <dgm:t>
        <a:bodyPr/>
        <a:lstStyle/>
        <a:p>
          <a:pPr algn="ctr"/>
          <a:r>
            <a:rPr lang="en-GB"/>
            <a:t>Experience</a:t>
          </a:r>
        </a:p>
      </dgm:t>
    </dgm:pt>
    <dgm:pt modelId="{744F8AA2-5180-4F00-A6AF-344573D95197}" type="parTrans" cxnId="{76DB2AB9-7DA2-4843-A3F6-955D74A65539}">
      <dgm:prSet/>
      <dgm:spPr/>
      <dgm:t>
        <a:bodyPr/>
        <a:lstStyle/>
        <a:p>
          <a:pPr algn="ctr"/>
          <a:endParaRPr lang="en-GB"/>
        </a:p>
      </dgm:t>
    </dgm:pt>
    <dgm:pt modelId="{066E4255-B0A5-4BA1-AD2C-04AE35518AF7}" type="sibTrans" cxnId="{76DB2AB9-7DA2-4843-A3F6-955D74A65539}">
      <dgm:prSet/>
      <dgm:spPr>
        <a:ln w="19050">
          <a:solidFill>
            <a:schemeClr val="accent1"/>
          </a:solidFill>
        </a:ln>
      </dgm:spPr>
      <dgm:t>
        <a:bodyPr/>
        <a:lstStyle/>
        <a:p>
          <a:pPr algn="ctr"/>
          <a:endParaRPr lang="en-GB"/>
        </a:p>
      </dgm:t>
    </dgm:pt>
    <dgm:pt modelId="{B8EB84D9-7BDE-41C8-999E-8243AEC0988D}">
      <dgm:prSet phldrT="[Text]"/>
      <dgm:spPr/>
      <dgm:t>
        <a:bodyPr/>
        <a:lstStyle/>
        <a:p>
          <a:pPr algn="ctr"/>
          <a:r>
            <a:rPr lang="en-GB"/>
            <a:t>Reflection</a:t>
          </a:r>
        </a:p>
      </dgm:t>
    </dgm:pt>
    <dgm:pt modelId="{2C6E4426-0EE3-4541-8140-6F230390BCDE}" type="parTrans" cxnId="{8C1C224A-ADEB-4A66-A297-1CDC537C3B5B}">
      <dgm:prSet/>
      <dgm:spPr/>
      <dgm:t>
        <a:bodyPr/>
        <a:lstStyle/>
        <a:p>
          <a:pPr algn="ctr"/>
          <a:endParaRPr lang="en-GB"/>
        </a:p>
      </dgm:t>
    </dgm:pt>
    <dgm:pt modelId="{AA70F036-4085-4C5E-8E3B-79497A28C458}" type="sibTrans" cxnId="{8C1C224A-ADEB-4A66-A297-1CDC537C3B5B}">
      <dgm:prSet/>
      <dgm:spPr>
        <a:ln w="19050">
          <a:solidFill>
            <a:schemeClr val="accent1"/>
          </a:solidFill>
        </a:ln>
      </dgm:spPr>
      <dgm:t>
        <a:bodyPr/>
        <a:lstStyle/>
        <a:p>
          <a:pPr algn="ctr"/>
          <a:endParaRPr lang="en-GB"/>
        </a:p>
      </dgm:t>
    </dgm:pt>
    <dgm:pt modelId="{2718A2AA-84E4-4297-A37F-7FC630D2C1FA}">
      <dgm:prSet phldrT="[Text]"/>
      <dgm:spPr/>
      <dgm:t>
        <a:bodyPr/>
        <a:lstStyle/>
        <a:p>
          <a:pPr algn="ctr"/>
          <a:r>
            <a:rPr lang="en-GB"/>
            <a:t>Generalisation</a:t>
          </a:r>
        </a:p>
      </dgm:t>
    </dgm:pt>
    <dgm:pt modelId="{23C291A6-B3CC-4904-9E7A-A8DAB27B1392}" type="parTrans" cxnId="{E280613D-AFAA-4A77-8AE2-0B31B83BF256}">
      <dgm:prSet/>
      <dgm:spPr/>
      <dgm:t>
        <a:bodyPr/>
        <a:lstStyle/>
        <a:p>
          <a:pPr algn="ctr"/>
          <a:endParaRPr lang="en-GB"/>
        </a:p>
      </dgm:t>
    </dgm:pt>
    <dgm:pt modelId="{C0CC50A6-9F7B-4FE3-94AC-A9004CDA6E14}" type="sibTrans" cxnId="{E280613D-AFAA-4A77-8AE2-0B31B83BF256}">
      <dgm:prSet/>
      <dgm:spPr>
        <a:ln w="19050">
          <a:solidFill>
            <a:schemeClr val="accent1"/>
          </a:solidFill>
        </a:ln>
      </dgm:spPr>
      <dgm:t>
        <a:bodyPr/>
        <a:lstStyle/>
        <a:p>
          <a:pPr algn="ctr"/>
          <a:endParaRPr lang="en-GB"/>
        </a:p>
      </dgm:t>
    </dgm:pt>
    <dgm:pt modelId="{E0BA34E9-CD71-417F-AA45-1917EB702142}">
      <dgm:prSet/>
      <dgm:spPr/>
      <dgm:t>
        <a:bodyPr/>
        <a:lstStyle/>
        <a:p>
          <a:pPr algn="ctr"/>
          <a:r>
            <a:rPr lang="en-GB"/>
            <a:t>Action</a:t>
          </a:r>
        </a:p>
      </dgm:t>
    </dgm:pt>
    <dgm:pt modelId="{5C518795-FC5F-43D1-9BCA-036AE1AC7E88}" type="parTrans" cxnId="{475B7D5E-0690-47BA-876C-B70803314FAD}">
      <dgm:prSet/>
      <dgm:spPr/>
      <dgm:t>
        <a:bodyPr/>
        <a:lstStyle/>
        <a:p>
          <a:pPr algn="ctr"/>
          <a:endParaRPr lang="en-GB"/>
        </a:p>
      </dgm:t>
    </dgm:pt>
    <dgm:pt modelId="{6C7FDE48-5525-48AD-8BCA-B77CC933BD1C}" type="sibTrans" cxnId="{475B7D5E-0690-47BA-876C-B70803314FAD}">
      <dgm:prSet/>
      <dgm:spPr>
        <a:solidFill>
          <a:schemeClr val="accent1"/>
        </a:solidFill>
        <a:ln w="19050">
          <a:solidFill>
            <a:schemeClr val="accent1"/>
          </a:solidFill>
        </a:ln>
      </dgm:spPr>
      <dgm:t>
        <a:bodyPr/>
        <a:lstStyle/>
        <a:p>
          <a:pPr algn="ctr"/>
          <a:endParaRPr lang="en-GB"/>
        </a:p>
      </dgm:t>
    </dgm:pt>
    <dgm:pt modelId="{89C631BB-A47B-4B96-916A-F4B7EBC91FB5}" type="pres">
      <dgm:prSet presAssocID="{46AB146F-CDCB-4B93-8BDD-03DBEE573314}" presName="cycle" presStyleCnt="0">
        <dgm:presLayoutVars>
          <dgm:dir/>
          <dgm:resizeHandles val="exact"/>
        </dgm:presLayoutVars>
      </dgm:prSet>
      <dgm:spPr/>
    </dgm:pt>
    <dgm:pt modelId="{361E2D22-F47A-4348-98AE-52229145098C}" type="pres">
      <dgm:prSet presAssocID="{DD08EF7A-4A20-4A96-ABCE-CF194561E04F}" presName="node" presStyleLbl="node1" presStyleIdx="0" presStyleCnt="4">
        <dgm:presLayoutVars>
          <dgm:bulletEnabled val="1"/>
        </dgm:presLayoutVars>
      </dgm:prSet>
      <dgm:spPr/>
    </dgm:pt>
    <dgm:pt modelId="{2A42AB23-82D9-4C38-A01A-7D59CE3BA642}" type="pres">
      <dgm:prSet presAssocID="{DD08EF7A-4A20-4A96-ABCE-CF194561E04F}" presName="spNode" presStyleCnt="0"/>
      <dgm:spPr/>
    </dgm:pt>
    <dgm:pt modelId="{47C77AE8-3C81-4430-9ED3-0C52143A673B}" type="pres">
      <dgm:prSet presAssocID="{066E4255-B0A5-4BA1-AD2C-04AE35518AF7}" presName="sibTrans" presStyleLbl="sibTrans1D1" presStyleIdx="0" presStyleCnt="4"/>
      <dgm:spPr/>
    </dgm:pt>
    <dgm:pt modelId="{741CECA3-1DEA-49E9-A623-4F8AFD492466}" type="pres">
      <dgm:prSet presAssocID="{B8EB84D9-7BDE-41C8-999E-8243AEC0988D}" presName="node" presStyleLbl="node1" presStyleIdx="1" presStyleCnt="4">
        <dgm:presLayoutVars>
          <dgm:bulletEnabled val="1"/>
        </dgm:presLayoutVars>
      </dgm:prSet>
      <dgm:spPr/>
    </dgm:pt>
    <dgm:pt modelId="{D2270190-73BB-4783-8541-9A825BCB150A}" type="pres">
      <dgm:prSet presAssocID="{B8EB84D9-7BDE-41C8-999E-8243AEC0988D}" presName="spNode" presStyleCnt="0"/>
      <dgm:spPr/>
    </dgm:pt>
    <dgm:pt modelId="{255112C8-1FBD-44B9-B753-15AE7CA1713C}" type="pres">
      <dgm:prSet presAssocID="{AA70F036-4085-4C5E-8E3B-79497A28C458}" presName="sibTrans" presStyleLbl="sibTrans1D1" presStyleIdx="1" presStyleCnt="4"/>
      <dgm:spPr/>
    </dgm:pt>
    <dgm:pt modelId="{05FC60E1-6175-408C-9569-B751ECBC52A4}" type="pres">
      <dgm:prSet presAssocID="{2718A2AA-84E4-4297-A37F-7FC630D2C1FA}" presName="node" presStyleLbl="node1" presStyleIdx="2" presStyleCnt="4">
        <dgm:presLayoutVars>
          <dgm:bulletEnabled val="1"/>
        </dgm:presLayoutVars>
      </dgm:prSet>
      <dgm:spPr/>
    </dgm:pt>
    <dgm:pt modelId="{6FEAB59F-C49A-4ECA-B299-CD308E9BCA75}" type="pres">
      <dgm:prSet presAssocID="{2718A2AA-84E4-4297-A37F-7FC630D2C1FA}" presName="spNode" presStyleCnt="0"/>
      <dgm:spPr/>
    </dgm:pt>
    <dgm:pt modelId="{ECB88FC2-0802-4759-B451-062C19FD1286}" type="pres">
      <dgm:prSet presAssocID="{C0CC50A6-9F7B-4FE3-94AC-A9004CDA6E14}" presName="sibTrans" presStyleLbl="sibTrans1D1" presStyleIdx="2" presStyleCnt="4"/>
      <dgm:spPr/>
    </dgm:pt>
    <dgm:pt modelId="{A7848257-E730-47BB-95E8-54B13F540106}" type="pres">
      <dgm:prSet presAssocID="{E0BA34E9-CD71-417F-AA45-1917EB702142}" presName="node" presStyleLbl="node1" presStyleIdx="3" presStyleCnt="4">
        <dgm:presLayoutVars>
          <dgm:bulletEnabled val="1"/>
        </dgm:presLayoutVars>
      </dgm:prSet>
      <dgm:spPr/>
    </dgm:pt>
    <dgm:pt modelId="{59C148F1-6014-4F30-80B3-205CBBE5DC22}" type="pres">
      <dgm:prSet presAssocID="{E0BA34E9-CD71-417F-AA45-1917EB702142}" presName="spNode" presStyleCnt="0"/>
      <dgm:spPr/>
    </dgm:pt>
    <dgm:pt modelId="{A6FA2B03-D934-4FDC-999A-306ED94D2AE4}" type="pres">
      <dgm:prSet presAssocID="{6C7FDE48-5525-48AD-8BCA-B77CC933BD1C}" presName="sibTrans" presStyleLbl="sibTrans1D1" presStyleIdx="3" presStyleCnt="4"/>
      <dgm:spPr/>
    </dgm:pt>
  </dgm:ptLst>
  <dgm:cxnLst>
    <dgm:cxn modelId="{B542520B-6983-4FC4-997A-66825EDD3322}" type="presOf" srcId="{46AB146F-CDCB-4B93-8BDD-03DBEE573314}" destId="{89C631BB-A47B-4B96-916A-F4B7EBC91FB5}" srcOrd="0" destOrd="0" presId="urn:microsoft.com/office/officeart/2005/8/layout/cycle5"/>
    <dgm:cxn modelId="{7E86AA0F-AD01-4431-ACBF-73A52C6DD457}" type="presOf" srcId="{6C7FDE48-5525-48AD-8BCA-B77CC933BD1C}" destId="{A6FA2B03-D934-4FDC-999A-306ED94D2AE4}" srcOrd="0" destOrd="0" presId="urn:microsoft.com/office/officeart/2005/8/layout/cycle5"/>
    <dgm:cxn modelId="{E280613D-AFAA-4A77-8AE2-0B31B83BF256}" srcId="{46AB146F-CDCB-4B93-8BDD-03DBEE573314}" destId="{2718A2AA-84E4-4297-A37F-7FC630D2C1FA}" srcOrd="2" destOrd="0" parTransId="{23C291A6-B3CC-4904-9E7A-A8DAB27B1392}" sibTransId="{C0CC50A6-9F7B-4FE3-94AC-A9004CDA6E14}"/>
    <dgm:cxn modelId="{475B7D5E-0690-47BA-876C-B70803314FAD}" srcId="{46AB146F-CDCB-4B93-8BDD-03DBEE573314}" destId="{E0BA34E9-CD71-417F-AA45-1917EB702142}" srcOrd="3" destOrd="0" parTransId="{5C518795-FC5F-43D1-9BCA-036AE1AC7E88}" sibTransId="{6C7FDE48-5525-48AD-8BCA-B77CC933BD1C}"/>
    <dgm:cxn modelId="{256E1E43-3416-469B-99C9-4E53ADD4EBC5}" type="presOf" srcId="{B8EB84D9-7BDE-41C8-999E-8243AEC0988D}" destId="{741CECA3-1DEA-49E9-A623-4F8AFD492466}" srcOrd="0" destOrd="0" presId="urn:microsoft.com/office/officeart/2005/8/layout/cycle5"/>
    <dgm:cxn modelId="{7A2F4148-3924-4121-9179-C2DAEECD81BB}" type="presOf" srcId="{AA70F036-4085-4C5E-8E3B-79497A28C458}" destId="{255112C8-1FBD-44B9-B753-15AE7CA1713C}" srcOrd="0" destOrd="0" presId="urn:microsoft.com/office/officeart/2005/8/layout/cycle5"/>
    <dgm:cxn modelId="{8C1C224A-ADEB-4A66-A297-1CDC537C3B5B}" srcId="{46AB146F-CDCB-4B93-8BDD-03DBEE573314}" destId="{B8EB84D9-7BDE-41C8-999E-8243AEC0988D}" srcOrd="1" destOrd="0" parTransId="{2C6E4426-0EE3-4541-8140-6F230390BCDE}" sibTransId="{AA70F036-4085-4C5E-8E3B-79497A28C458}"/>
    <dgm:cxn modelId="{7528227F-4D57-4EB9-AC9A-E40ECEBEF1E5}" type="presOf" srcId="{C0CC50A6-9F7B-4FE3-94AC-A9004CDA6E14}" destId="{ECB88FC2-0802-4759-B451-062C19FD1286}" srcOrd="0" destOrd="0" presId="urn:microsoft.com/office/officeart/2005/8/layout/cycle5"/>
    <dgm:cxn modelId="{71171183-937A-4FE2-BD9F-FC3707DA1B26}" type="presOf" srcId="{E0BA34E9-CD71-417F-AA45-1917EB702142}" destId="{A7848257-E730-47BB-95E8-54B13F540106}" srcOrd="0" destOrd="0" presId="urn:microsoft.com/office/officeart/2005/8/layout/cycle5"/>
    <dgm:cxn modelId="{602EFC9E-4988-4315-BD15-94CD6886FEBF}" type="presOf" srcId="{2718A2AA-84E4-4297-A37F-7FC630D2C1FA}" destId="{05FC60E1-6175-408C-9569-B751ECBC52A4}" srcOrd="0" destOrd="0" presId="urn:microsoft.com/office/officeart/2005/8/layout/cycle5"/>
    <dgm:cxn modelId="{76DB2AB9-7DA2-4843-A3F6-955D74A65539}" srcId="{46AB146F-CDCB-4B93-8BDD-03DBEE573314}" destId="{DD08EF7A-4A20-4A96-ABCE-CF194561E04F}" srcOrd="0" destOrd="0" parTransId="{744F8AA2-5180-4F00-A6AF-344573D95197}" sibTransId="{066E4255-B0A5-4BA1-AD2C-04AE35518AF7}"/>
    <dgm:cxn modelId="{39F386C9-21DF-4510-AEC2-B7ACAAAA892E}" type="presOf" srcId="{066E4255-B0A5-4BA1-AD2C-04AE35518AF7}" destId="{47C77AE8-3C81-4430-9ED3-0C52143A673B}" srcOrd="0" destOrd="0" presId="urn:microsoft.com/office/officeart/2005/8/layout/cycle5"/>
    <dgm:cxn modelId="{1FFAA3EC-948D-4F64-A710-EBCB4F23A7BA}" type="presOf" srcId="{DD08EF7A-4A20-4A96-ABCE-CF194561E04F}" destId="{361E2D22-F47A-4348-98AE-52229145098C}" srcOrd="0" destOrd="0" presId="urn:microsoft.com/office/officeart/2005/8/layout/cycle5"/>
    <dgm:cxn modelId="{0CD83AC0-35CF-4ED0-8F73-6DA275AAD3BD}" type="presParOf" srcId="{89C631BB-A47B-4B96-916A-F4B7EBC91FB5}" destId="{361E2D22-F47A-4348-98AE-52229145098C}" srcOrd="0" destOrd="0" presId="urn:microsoft.com/office/officeart/2005/8/layout/cycle5"/>
    <dgm:cxn modelId="{E346EA4B-FA1B-450B-95DC-A02BA3365366}" type="presParOf" srcId="{89C631BB-A47B-4B96-916A-F4B7EBC91FB5}" destId="{2A42AB23-82D9-4C38-A01A-7D59CE3BA642}" srcOrd="1" destOrd="0" presId="urn:microsoft.com/office/officeart/2005/8/layout/cycle5"/>
    <dgm:cxn modelId="{58CFEFB9-548F-4BD9-9EB7-1902505BB2B0}" type="presParOf" srcId="{89C631BB-A47B-4B96-916A-F4B7EBC91FB5}" destId="{47C77AE8-3C81-4430-9ED3-0C52143A673B}" srcOrd="2" destOrd="0" presId="urn:microsoft.com/office/officeart/2005/8/layout/cycle5"/>
    <dgm:cxn modelId="{C546F122-2466-4ECB-80D6-8835E04BFEBC}" type="presParOf" srcId="{89C631BB-A47B-4B96-916A-F4B7EBC91FB5}" destId="{741CECA3-1DEA-49E9-A623-4F8AFD492466}" srcOrd="3" destOrd="0" presId="urn:microsoft.com/office/officeart/2005/8/layout/cycle5"/>
    <dgm:cxn modelId="{9A948379-5AD1-40F2-9E71-23734DBF8AB4}" type="presParOf" srcId="{89C631BB-A47B-4B96-916A-F4B7EBC91FB5}" destId="{D2270190-73BB-4783-8541-9A825BCB150A}" srcOrd="4" destOrd="0" presId="urn:microsoft.com/office/officeart/2005/8/layout/cycle5"/>
    <dgm:cxn modelId="{40591427-3E12-4984-AA03-DFA1F44AB71D}" type="presParOf" srcId="{89C631BB-A47B-4B96-916A-F4B7EBC91FB5}" destId="{255112C8-1FBD-44B9-B753-15AE7CA1713C}" srcOrd="5" destOrd="0" presId="urn:microsoft.com/office/officeart/2005/8/layout/cycle5"/>
    <dgm:cxn modelId="{D960378B-AC63-4478-8F6D-262882FFFB6A}" type="presParOf" srcId="{89C631BB-A47B-4B96-916A-F4B7EBC91FB5}" destId="{05FC60E1-6175-408C-9569-B751ECBC52A4}" srcOrd="6" destOrd="0" presId="urn:microsoft.com/office/officeart/2005/8/layout/cycle5"/>
    <dgm:cxn modelId="{9E4445E1-815A-49C4-8E74-638C7CB29CFC}" type="presParOf" srcId="{89C631BB-A47B-4B96-916A-F4B7EBC91FB5}" destId="{6FEAB59F-C49A-4ECA-B299-CD308E9BCA75}" srcOrd="7" destOrd="0" presId="urn:microsoft.com/office/officeart/2005/8/layout/cycle5"/>
    <dgm:cxn modelId="{A2ED2D27-68FC-43E0-979D-A4172CD19E9A}" type="presParOf" srcId="{89C631BB-A47B-4B96-916A-F4B7EBC91FB5}" destId="{ECB88FC2-0802-4759-B451-062C19FD1286}" srcOrd="8" destOrd="0" presId="urn:microsoft.com/office/officeart/2005/8/layout/cycle5"/>
    <dgm:cxn modelId="{354F949F-8499-45A0-BB25-A9B5A75863BF}" type="presParOf" srcId="{89C631BB-A47B-4B96-916A-F4B7EBC91FB5}" destId="{A7848257-E730-47BB-95E8-54B13F540106}" srcOrd="9" destOrd="0" presId="urn:microsoft.com/office/officeart/2005/8/layout/cycle5"/>
    <dgm:cxn modelId="{F753564B-95F1-4DD0-BD0B-03C8BD0EFCE3}" type="presParOf" srcId="{89C631BB-A47B-4B96-916A-F4B7EBC91FB5}" destId="{59C148F1-6014-4F30-80B3-205CBBE5DC22}" srcOrd="10" destOrd="0" presId="urn:microsoft.com/office/officeart/2005/8/layout/cycle5"/>
    <dgm:cxn modelId="{D2EDF258-233A-4D01-B8D5-612160871BD4}" type="presParOf" srcId="{89C631BB-A47B-4B96-916A-F4B7EBC91FB5}" destId="{A6FA2B03-D934-4FDC-999A-306ED94D2AE4}" srcOrd="11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DB21CC-2574-4B32-A484-82E4C3C7DC05}">
      <dsp:nvSpPr>
        <dsp:cNvPr id="0" name=""/>
        <dsp:cNvSpPr/>
      </dsp:nvSpPr>
      <dsp:spPr>
        <a:xfrm>
          <a:off x="2304255" y="720090"/>
          <a:ext cx="4153908" cy="4153908"/>
        </a:xfrm>
        <a:prstGeom prst="blockArc">
          <a:avLst>
            <a:gd name="adj1" fmla="val 10800000"/>
            <a:gd name="adj2" fmla="val 16200000"/>
            <a:gd name="adj3" fmla="val 464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3FBFA1-53E7-4872-86F4-5AA8C46EB409}">
      <dsp:nvSpPr>
        <dsp:cNvPr id="0" name=""/>
        <dsp:cNvSpPr/>
      </dsp:nvSpPr>
      <dsp:spPr>
        <a:xfrm>
          <a:off x="2243525" y="623345"/>
          <a:ext cx="4153908" cy="4153908"/>
        </a:xfrm>
        <a:prstGeom prst="blockArc">
          <a:avLst>
            <a:gd name="adj1" fmla="val 5400000"/>
            <a:gd name="adj2" fmla="val 10800000"/>
            <a:gd name="adj3" fmla="val 464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89D68C-8337-42ED-94C3-A214E450E43B}">
      <dsp:nvSpPr>
        <dsp:cNvPr id="0" name=""/>
        <dsp:cNvSpPr/>
      </dsp:nvSpPr>
      <dsp:spPr>
        <a:xfrm>
          <a:off x="2243525" y="623345"/>
          <a:ext cx="4153908" cy="4153908"/>
        </a:xfrm>
        <a:prstGeom prst="blockArc">
          <a:avLst>
            <a:gd name="adj1" fmla="val 0"/>
            <a:gd name="adj2" fmla="val 5400000"/>
            <a:gd name="adj3" fmla="val 464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BD0C83-D818-440A-B7E3-B0D2ACECB0BE}">
      <dsp:nvSpPr>
        <dsp:cNvPr id="0" name=""/>
        <dsp:cNvSpPr/>
      </dsp:nvSpPr>
      <dsp:spPr>
        <a:xfrm>
          <a:off x="2243525" y="623345"/>
          <a:ext cx="4153908" cy="4153908"/>
        </a:xfrm>
        <a:prstGeom prst="blockArc">
          <a:avLst>
            <a:gd name="adj1" fmla="val 16200000"/>
            <a:gd name="adj2" fmla="val 0"/>
            <a:gd name="adj3" fmla="val 464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9DD438-0E35-4362-8724-5AC9A100D258}">
      <dsp:nvSpPr>
        <dsp:cNvPr id="0" name=""/>
        <dsp:cNvSpPr/>
      </dsp:nvSpPr>
      <dsp:spPr>
        <a:xfrm>
          <a:off x="3363772" y="1743592"/>
          <a:ext cx="1913415" cy="191341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/>
            <a:t>SIA context</a:t>
          </a:r>
        </a:p>
      </dsp:txBody>
      <dsp:txXfrm>
        <a:off x="3643985" y="2023805"/>
        <a:ext cx="1352989" cy="1352989"/>
      </dsp:txXfrm>
    </dsp:sp>
    <dsp:sp modelId="{E1316474-B29D-4DDC-A3DC-5F404B169DC4}">
      <dsp:nvSpPr>
        <dsp:cNvPr id="0" name=""/>
        <dsp:cNvSpPr/>
      </dsp:nvSpPr>
      <dsp:spPr>
        <a:xfrm>
          <a:off x="3650784" y="1868"/>
          <a:ext cx="1339390" cy="13393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Business Model</a:t>
          </a:r>
        </a:p>
      </dsp:txBody>
      <dsp:txXfrm>
        <a:off x="3846933" y="198017"/>
        <a:ext cx="947092" cy="947092"/>
      </dsp:txXfrm>
    </dsp:sp>
    <dsp:sp modelId="{AB79894E-65CF-4D5E-942C-C661C8588C94}">
      <dsp:nvSpPr>
        <dsp:cNvPr id="0" name=""/>
        <dsp:cNvSpPr/>
      </dsp:nvSpPr>
      <dsp:spPr>
        <a:xfrm>
          <a:off x="5679520" y="2030604"/>
          <a:ext cx="1339390" cy="13393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Business ownership/ history</a:t>
          </a:r>
        </a:p>
      </dsp:txBody>
      <dsp:txXfrm>
        <a:off x="5875669" y="2226753"/>
        <a:ext cx="947092" cy="947092"/>
      </dsp:txXfrm>
    </dsp:sp>
    <dsp:sp modelId="{174A23AF-CB38-4401-8365-09003D83EA85}">
      <dsp:nvSpPr>
        <dsp:cNvPr id="0" name=""/>
        <dsp:cNvSpPr/>
      </dsp:nvSpPr>
      <dsp:spPr>
        <a:xfrm>
          <a:off x="3650784" y="4059340"/>
          <a:ext cx="1339390" cy="13393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Market/ trading conditions</a:t>
          </a:r>
        </a:p>
      </dsp:txBody>
      <dsp:txXfrm>
        <a:off x="3846933" y="4255489"/>
        <a:ext cx="947092" cy="947092"/>
      </dsp:txXfrm>
    </dsp:sp>
    <dsp:sp modelId="{67938547-5475-41C3-B8BE-E722EB3C75A9}">
      <dsp:nvSpPr>
        <dsp:cNvPr id="0" name=""/>
        <dsp:cNvSpPr/>
      </dsp:nvSpPr>
      <dsp:spPr>
        <a:xfrm>
          <a:off x="1622048" y="2030604"/>
          <a:ext cx="1339390" cy="133939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Industry norms/ benchmarks</a:t>
          </a:r>
        </a:p>
      </dsp:txBody>
      <dsp:txXfrm>
        <a:off x="1818197" y="2226753"/>
        <a:ext cx="947092" cy="9470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1E2D22-F47A-4348-98AE-52229145098C}">
      <dsp:nvSpPr>
        <dsp:cNvPr id="0" name=""/>
        <dsp:cNvSpPr/>
      </dsp:nvSpPr>
      <dsp:spPr>
        <a:xfrm>
          <a:off x="4348981" y="1412"/>
          <a:ext cx="1817637" cy="118146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Experience</a:t>
          </a:r>
        </a:p>
      </dsp:txBody>
      <dsp:txXfrm>
        <a:off x="4406655" y="59086"/>
        <a:ext cx="1702289" cy="1066116"/>
      </dsp:txXfrm>
    </dsp:sp>
    <dsp:sp modelId="{47C77AE8-3C81-4430-9ED3-0C52143A673B}">
      <dsp:nvSpPr>
        <dsp:cNvPr id="0" name=""/>
        <dsp:cNvSpPr/>
      </dsp:nvSpPr>
      <dsp:spPr>
        <a:xfrm>
          <a:off x="3303594" y="592144"/>
          <a:ext cx="3908410" cy="3908410"/>
        </a:xfrm>
        <a:custGeom>
          <a:avLst/>
          <a:gdLst/>
          <a:ahLst/>
          <a:cxnLst/>
          <a:rect l="0" t="0" r="0" b="0"/>
          <a:pathLst>
            <a:path>
              <a:moveTo>
                <a:pt x="3114617" y="381830"/>
              </a:moveTo>
              <a:arcTo wR="1954205" hR="1954205" stAng="18385638" swAng="1635859"/>
            </a:path>
          </a:pathLst>
        </a:custGeom>
        <a:noFill/>
        <a:ln w="19050" cap="flat" cmpd="sng" algn="ctr">
          <a:solidFill>
            <a:schemeClr val="accent1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1CECA3-1DEA-49E9-A623-4F8AFD492466}">
      <dsp:nvSpPr>
        <dsp:cNvPr id="0" name=""/>
        <dsp:cNvSpPr/>
      </dsp:nvSpPr>
      <dsp:spPr>
        <a:xfrm>
          <a:off x="6303186" y="1955617"/>
          <a:ext cx="1817637" cy="118146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Reflection</a:t>
          </a:r>
        </a:p>
      </dsp:txBody>
      <dsp:txXfrm>
        <a:off x="6360860" y="2013291"/>
        <a:ext cx="1702289" cy="1066116"/>
      </dsp:txXfrm>
    </dsp:sp>
    <dsp:sp modelId="{255112C8-1FBD-44B9-B753-15AE7CA1713C}">
      <dsp:nvSpPr>
        <dsp:cNvPr id="0" name=""/>
        <dsp:cNvSpPr/>
      </dsp:nvSpPr>
      <dsp:spPr>
        <a:xfrm>
          <a:off x="3303594" y="592144"/>
          <a:ext cx="3908410" cy="3908410"/>
        </a:xfrm>
        <a:custGeom>
          <a:avLst/>
          <a:gdLst/>
          <a:ahLst/>
          <a:cxnLst/>
          <a:rect l="0" t="0" r="0" b="0"/>
          <a:pathLst>
            <a:path>
              <a:moveTo>
                <a:pt x="3705997" y="2820313"/>
              </a:moveTo>
              <a:arcTo wR="1954205" hR="1954205" stAng="1578503" swAng="1635859"/>
            </a:path>
          </a:pathLst>
        </a:custGeom>
        <a:noFill/>
        <a:ln w="19050" cap="flat" cmpd="sng" algn="ctr">
          <a:solidFill>
            <a:schemeClr val="accent1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FC60E1-6175-408C-9569-B751ECBC52A4}">
      <dsp:nvSpPr>
        <dsp:cNvPr id="0" name=""/>
        <dsp:cNvSpPr/>
      </dsp:nvSpPr>
      <dsp:spPr>
        <a:xfrm>
          <a:off x="4348981" y="3909822"/>
          <a:ext cx="1817637" cy="118146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Generalisation</a:t>
          </a:r>
        </a:p>
      </dsp:txBody>
      <dsp:txXfrm>
        <a:off x="4406655" y="3967496"/>
        <a:ext cx="1702289" cy="1066116"/>
      </dsp:txXfrm>
    </dsp:sp>
    <dsp:sp modelId="{ECB88FC2-0802-4759-B451-062C19FD1286}">
      <dsp:nvSpPr>
        <dsp:cNvPr id="0" name=""/>
        <dsp:cNvSpPr/>
      </dsp:nvSpPr>
      <dsp:spPr>
        <a:xfrm>
          <a:off x="3303594" y="592144"/>
          <a:ext cx="3908410" cy="3908410"/>
        </a:xfrm>
        <a:custGeom>
          <a:avLst/>
          <a:gdLst/>
          <a:ahLst/>
          <a:cxnLst/>
          <a:rect l="0" t="0" r="0" b="0"/>
          <a:pathLst>
            <a:path>
              <a:moveTo>
                <a:pt x="793793" y="3526580"/>
              </a:moveTo>
              <a:arcTo wR="1954205" hR="1954205" stAng="7585638" swAng="1635859"/>
            </a:path>
          </a:pathLst>
        </a:custGeom>
        <a:noFill/>
        <a:ln w="19050" cap="flat" cmpd="sng" algn="ctr">
          <a:solidFill>
            <a:schemeClr val="accent1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848257-E730-47BB-95E8-54B13F540106}">
      <dsp:nvSpPr>
        <dsp:cNvPr id="0" name=""/>
        <dsp:cNvSpPr/>
      </dsp:nvSpPr>
      <dsp:spPr>
        <a:xfrm>
          <a:off x="2394775" y="1955617"/>
          <a:ext cx="1817637" cy="118146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Action</a:t>
          </a:r>
        </a:p>
      </dsp:txBody>
      <dsp:txXfrm>
        <a:off x="2452449" y="2013291"/>
        <a:ext cx="1702289" cy="1066116"/>
      </dsp:txXfrm>
    </dsp:sp>
    <dsp:sp modelId="{A6FA2B03-D934-4FDC-999A-306ED94D2AE4}">
      <dsp:nvSpPr>
        <dsp:cNvPr id="0" name=""/>
        <dsp:cNvSpPr/>
      </dsp:nvSpPr>
      <dsp:spPr>
        <a:xfrm>
          <a:off x="3303594" y="592144"/>
          <a:ext cx="3908410" cy="3908410"/>
        </a:xfrm>
        <a:custGeom>
          <a:avLst/>
          <a:gdLst/>
          <a:ahLst/>
          <a:cxnLst/>
          <a:rect l="0" t="0" r="0" b="0"/>
          <a:pathLst>
            <a:path>
              <a:moveTo>
                <a:pt x="202413" y="1088096"/>
              </a:moveTo>
              <a:arcTo wR="1954205" hR="1954205" stAng="12378503" swAng="1635859"/>
            </a:path>
          </a:pathLst>
        </a:custGeom>
        <a:noFill/>
        <a:ln w="19050" cap="flat" cmpd="sng" algn="ctr">
          <a:solidFill>
            <a:schemeClr val="accent1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4975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9375" y="0"/>
            <a:ext cx="2974975" cy="5016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A31E77-5F93-45C0-9ABE-31DB096F2599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4975" y="1249363"/>
            <a:ext cx="5997575" cy="3375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7388" y="4811713"/>
            <a:ext cx="5492750" cy="39370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96425"/>
            <a:ext cx="2974975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9375" y="9496425"/>
            <a:ext cx="2974975" cy="5016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06A088-76BC-4144-9C6F-8CCE3836FF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6706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06A088-76BC-4144-9C6F-8CCE3836FFF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15659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Comparing Budget with Actual: Variance analysis helps in 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managing the annual budgets by monitoring the budgeted figures and comparing it with the actual revenue/cost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06A088-76BC-4144-9C6F-8CCE3836FFF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33447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Generic risks poor leadership &amp; project management; availability of skilled workforce; motivation of workforce; continuity (if relocating operations); capacity &amp; planned usage; engineering/design quality; timing: to open on time. What if the project ran out of money?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06A088-76BC-4144-9C6F-8CCE3836FFF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93365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06A088-76BC-4144-9C6F-8CCE3836FFFA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5533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06A088-76BC-4144-9C6F-8CCE3836FFFA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0896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portal.roehampton.ac.uk/information/strategies/Pages/default.aspx" TargetMode="Externa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734F8-47F6-44C6-ACC4-1F3F97A106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10853E-CC3C-4FF9-9E43-73050365E1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2C27B3-7F30-44B5-8D52-D9DD7114A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50B15-75A0-4D7B-A107-2462BBBA8B36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83DD9-B326-4474-B0E8-40971B828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B0CC0C-8B84-4536-94AE-2F6E65FD6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5CF6E-3F14-4BDE-8CED-A36F737584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1073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BBEF5-99F1-4BF3-8068-398E577B4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DDE28C-0C46-4A91-81B5-4FB154705F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A3BB3A-1553-42CF-9903-D4C339253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50B15-75A0-4D7B-A107-2462BBBA8B36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274FA-B2D8-4681-A756-CA1289CDD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9B0D6-3CAA-4D98-87AA-E4A71F29D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5CF6E-3F14-4BDE-8CED-A36F737584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7446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6CE283-9B92-45E6-886A-946A4263AD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6B1270-62F0-46A8-9548-75FAD9F16F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05E21-001A-416D-AABC-B8E75776A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50B15-75A0-4D7B-A107-2462BBBA8B36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2C0AA-991D-495B-B0B7-370549C5D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C502CA-A1A0-4725-B3A3-5662771A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5CF6E-3F14-4BDE-8CED-A36F737584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6619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F8A8B-D939-42E3-BE20-D60C8857A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B2F842-246C-45BC-B856-8048C02F945E}" type="datetimeFigureOut">
              <a:rPr lang="en-GB"/>
              <a:pPr>
                <a:defRPr/>
              </a:pPr>
              <a:t>08/07/2025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FEF780-884B-4A60-8D7B-4A30AE170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C33D4-CCBC-4C17-8460-1C96F36D0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5CE12B-9578-439D-96E5-4D2AD11176E6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472320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>
            <a:hlinkClick r:id="rId2"/>
            <a:extLst>
              <a:ext uri="{FF2B5EF4-FFF2-40B4-BE49-F238E27FC236}">
                <a16:creationId xmlns:a16="http://schemas.microsoft.com/office/drawing/2014/main" id="{DC1B1374-1390-41AC-8B84-CA1154D7281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18" y="188914"/>
            <a:ext cx="3304116" cy="11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659" y="274638"/>
            <a:ext cx="8558741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2CAF789-DD98-4D73-827D-0AC48405A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028937-980E-4467-95D3-FD3DAD4FB4D0}" type="datetimeFigureOut">
              <a:rPr lang="en-GB"/>
              <a:pPr>
                <a:defRPr/>
              </a:pPr>
              <a:t>08/07/2025</a:t>
            </a:fld>
            <a:endParaRPr lang="en-GB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F7775F0-B0E2-4B83-974C-5CC08F2AD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F030660-E98F-4FA2-9D2D-7E695F437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7A1E61-DD4C-4799-B81B-041437764480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763500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16D74-7493-4936-85A8-96FDAA3AA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A4E149-D507-4208-BC1C-EC489B4A3012}" type="datetimeFigureOut">
              <a:rPr lang="en-GB"/>
              <a:pPr>
                <a:defRPr/>
              </a:pPr>
              <a:t>08/07/2025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AB68E-D0EA-41A1-BAA5-C47069986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B4D6BF-879C-459E-B12E-4147F971A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8BD06B-FAF3-4A2F-A80B-F93F1417B83E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1409893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E17CEF0-133D-4F67-977F-E87070ACF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CF512B-AB6F-4E6B-9C96-2CA1AB26AC00}" type="datetimeFigureOut">
              <a:rPr lang="en-GB"/>
              <a:pPr>
                <a:defRPr/>
              </a:pPr>
              <a:t>08/07/2025</a:t>
            </a:fld>
            <a:endParaRPr lang="en-GB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8D9A5BA-FE6E-4480-A92A-9ED780245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EA3267-D198-406A-A32C-6E9FA0907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B434BB-7BA3-4712-9D22-74EBCB73182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822171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4E954F54-FCE5-4D58-B443-40EC7FFF8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5B429E-E4CD-4496-B5D4-AF4D49A088AF}" type="datetimeFigureOut">
              <a:rPr lang="en-GB"/>
              <a:pPr>
                <a:defRPr/>
              </a:pPr>
              <a:t>08/07/2025</a:t>
            </a:fld>
            <a:endParaRPr lang="en-GB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86A707B-6B8E-4308-B1AB-DD61AD319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618FADC-6580-43D6-B9E8-1D340399C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2CE60B-D1AB-4AD3-9C01-FB6E1DBB39F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564368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1C4E5259-DA5F-4361-BF8E-25A9E1F30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85562C-DEC9-4317-BEA4-180AE028B67D}" type="datetimeFigureOut">
              <a:rPr lang="en-GB"/>
              <a:pPr>
                <a:defRPr/>
              </a:pPr>
              <a:t>08/07/2025</a:t>
            </a:fld>
            <a:endParaRPr lang="en-GB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029A6FA-E076-4EB3-94D9-1E4AD6BB7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A5E0DD1-5089-4E68-961E-9CE8045E7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806CA2-062A-4F0D-935F-1672922A454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587453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D9C9CFBA-072C-4437-A66F-4780D0C5A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7AA237-55A5-419F-9877-837672129985}" type="datetimeFigureOut">
              <a:rPr lang="en-GB"/>
              <a:pPr>
                <a:defRPr/>
              </a:pPr>
              <a:t>08/07/2025</a:t>
            </a:fld>
            <a:endParaRPr lang="en-GB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C095220-9D0A-48FC-8ED6-1E595873E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476388E-3785-4ABD-A39F-D72E4FBFB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C49F27-7794-47EC-BE2E-01FF692ED8F0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090011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6B8905C-8E88-4E26-B6C6-FE5C68254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CC3246-E556-4EEA-A12D-7347C5F5D493}" type="datetimeFigureOut">
              <a:rPr lang="en-GB"/>
              <a:pPr>
                <a:defRPr/>
              </a:pPr>
              <a:t>08/07/2025</a:t>
            </a:fld>
            <a:endParaRPr lang="en-GB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DD8A3BD-A1BB-4977-8278-66C584DF0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D7AF517-D520-47F2-8425-331C5064B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ABC91A-AD71-457C-B9BC-87B9FE7FE7A6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25339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CC3C4-33B1-4C45-B3ED-50F370EE0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F3B59-FC26-4E06-9C9C-F375B3895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763FF-B01D-49CC-887D-BC16EA964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50B15-75A0-4D7B-A107-2462BBBA8B36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6FCE7-E8FD-4165-9D8E-18467D3A7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8242A-646C-4D70-9B87-6B7F1288F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5CF6E-3F14-4BDE-8CED-A36F737584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30498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8E98796-8663-44AB-B968-952D7175B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D32EF2-D3E8-4C2D-8F10-60ACF29AD820}" type="datetimeFigureOut">
              <a:rPr lang="en-GB"/>
              <a:pPr>
                <a:defRPr/>
              </a:pPr>
              <a:t>08/07/2025</a:t>
            </a:fld>
            <a:endParaRPr lang="en-GB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1174BBA-0C9D-4BD1-BA4E-0593DD1C0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7AEC02B-55F6-4D63-8B47-5AF89E250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C763D2-7FC3-488B-8D8D-E1E111F2D5F9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416948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DAD445-EAB6-469D-9E24-25AFDB07E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C9B124-EA97-4A35-9EA1-7CB5375C8151}" type="datetimeFigureOut">
              <a:rPr lang="en-GB"/>
              <a:pPr>
                <a:defRPr/>
              </a:pPr>
              <a:t>08/07/2025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7D081-C7B3-4F07-9181-46370BAC9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A172C-E1C2-4CCD-8E64-7D0EDE75F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8741DE-0C97-4C22-9733-DABD1B69A854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9033318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C083D-9999-4C89-B52D-3C563C718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C03EDC-A71C-4C5F-A6D1-3F1E929B4796}" type="datetimeFigureOut">
              <a:rPr lang="en-GB"/>
              <a:pPr>
                <a:defRPr/>
              </a:pPr>
              <a:t>08/07/2025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53A15-FED3-41C2-80D2-1C0363ACE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804EF-A638-4E42-A420-87B32E3EA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B652BD-FE3C-4CF5-8441-FCBB7A8856E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07571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D79F8-0BC4-443F-80C0-EF836E3DD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62F0D-B2DB-4D47-95DB-E0A91DE43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0A3B9-1F8E-4407-987B-68CB87716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50B15-75A0-4D7B-A107-2462BBBA8B36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AC182-7689-4A95-B29B-AD7588D17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05BFB-DAED-40AB-AE01-29A5D7CEC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5CF6E-3F14-4BDE-8CED-A36F737584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2464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A2AF6-2063-4834-BE1A-D6750A5AB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C6724-2B19-41A2-B467-D2D24EE852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3B81BB-30E7-48BD-915E-AB98DE1C79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457452-ACAF-48F6-B608-B39CEBD74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50B15-75A0-4D7B-A107-2462BBBA8B36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4DD5D-F9C7-4A8E-A05D-109DD22AC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E42EA7-FE0E-4621-846D-36A0E5CA7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5CF6E-3F14-4BDE-8CED-A36F737584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9925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38421-2546-447F-A2B3-3D07677E9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9E7242-0794-464D-860A-F5E686CBDD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0FB654-17B6-4E59-B489-6A29B72A34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EE7566-BB66-4F2A-99C4-45E9ED07BF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AA8B81-5909-4775-B83D-E1041E347A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4E71B1-295A-4FB9-A4E2-C6F8AF49A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50B15-75A0-4D7B-A107-2462BBBA8B36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734BC0-BBC0-4C06-9B75-CEBD8F92F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26EEE0-39AE-4821-BF7E-937372CCB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5CF6E-3F14-4BDE-8CED-A36F737584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8414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72D8C-D5D1-4D2E-98BD-A825008C2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AEF1A9-74D2-44BA-B44B-578309288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50B15-75A0-4D7B-A107-2462BBBA8B36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52488F-D081-403F-8CB7-9AA1D32CE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162FB9-1DC4-40D1-89E2-86A9E3C04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5CF6E-3F14-4BDE-8CED-A36F737584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6047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856480-6F74-462A-9E71-56D839DE9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50B15-75A0-4D7B-A107-2462BBBA8B36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70B0F4-54B4-4308-BEF2-6A5C6781C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2AEB63-A3F3-42D2-9006-30687EE40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5CF6E-3F14-4BDE-8CED-A36F737584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6359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5946F-1AB2-4ED6-A858-6B888D420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8F78B-9CB1-4A11-9FEC-792065FF0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CB960C-A087-4FBC-8D95-CD47014DA4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6122BA-6EC1-48BC-879F-179E09641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50B15-75A0-4D7B-A107-2462BBBA8B36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8CCCC7-EC1B-429F-BCA4-29AAD675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B54C6B-ACDE-461D-B11E-3141D40BD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5CF6E-3F14-4BDE-8CED-A36F737584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9718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4774A-3E55-4A7F-8C1A-7906533E7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F48F8F-8FA5-4F6F-B73C-3E730D316B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4E10EF-7669-4C4D-85C8-F42D933819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A6BEF7-D52A-41EF-8F04-F3B902A61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50B15-75A0-4D7B-A107-2462BBBA8B36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F856AB-A7C3-4957-8618-955C05984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8031B3-19D6-43A7-8635-530537A39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5CF6E-3F14-4BDE-8CED-A36F737584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40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5EA32B-72F3-4554-BE9D-F28589D5F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AA9592-0017-4AC4-8441-CB8A338504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9775D3-A9B7-4AD3-8034-95E511EEEC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50B15-75A0-4D7B-A107-2462BBBA8B36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FDF17-314D-4A5C-8C5B-E57062DB45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E82CA7-BF03-498D-B84C-1CF76974C4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B5CF6E-3F14-4BDE-8CED-A36F737584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9464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40FB28AB-76CE-4FC0-AFE3-2455A5BF51D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GB" altLang="en-US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D9BF8F22-2505-4EDF-A2C4-9864440474D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GB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B4A35-54AB-4AD2-8AC2-28B03751DA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23AD42B-39EE-40F7-B557-445FD1FA16C0}" type="datetimeFigureOut">
              <a:rPr lang="en-GB"/>
              <a:pPr>
                <a:defRPr/>
              </a:pPr>
              <a:t>08/07/2025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E5F03-43B6-46E8-B6C1-667B9DAEF7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A5EF1-D067-430B-A4B4-7100D63914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B304A663-2D68-41FF-A8A1-526AAE6B9BC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57115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1F54E-186A-43CD-9769-4BF836687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Session Plan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245614F-70F4-4289-975A-451EC57F71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sz="3200" dirty="0"/>
              <a:t>First half</a:t>
            </a:r>
          </a:p>
          <a:p>
            <a:pPr lvl="1"/>
            <a:r>
              <a:rPr lang="en-GB" sz="2800" dirty="0"/>
              <a:t>Lecture recap</a:t>
            </a:r>
          </a:p>
          <a:p>
            <a:pPr lvl="1"/>
            <a:r>
              <a:rPr lang="en-GB" sz="2800" dirty="0"/>
              <a:t>Activity 1: Card game 1</a:t>
            </a:r>
          </a:p>
          <a:p>
            <a:pPr lvl="1"/>
            <a:r>
              <a:rPr lang="en-GB" sz="2800" dirty="0"/>
              <a:t>Activity 2: Card game 2</a:t>
            </a:r>
          </a:p>
          <a:p>
            <a:pPr lvl="1"/>
            <a:r>
              <a:rPr lang="en-GB" sz="2800" dirty="0"/>
              <a:t>Activity 3: Bring me news</a:t>
            </a:r>
          </a:p>
          <a:p>
            <a:pPr lvl="1"/>
            <a:endParaRPr lang="en-GB" sz="2800" dirty="0"/>
          </a:p>
          <a:p>
            <a:r>
              <a:rPr lang="en-GB" sz="3200" dirty="0"/>
              <a:t>Second half</a:t>
            </a:r>
          </a:p>
          <a:p>
            <a:pPr lvl="1"/>
            <a:r>
              <a:rPr lang="en-GB" sz="2800" dirty="0"/>
              <a:t>Group discussion (work sheet 6)</a:t>
            </a:r>
          </a:p>
          <a:p>
            <a:pPr lvl="1"/>
            <a:r>
              <a:rPr lang="en-GB" sz="2800" dirty="0"/>
              <a:t>Recap: Learning logs</a:t>
            </a:r>
          </a:p>
        </p:txBody>
      </p:sp>
    </p:spTree>
    <p:extLst>
      <p:ext uri="{BB962C8B-B14F-4D97-AF65-F5344CB8AC3E}">
        <p14:creationId xmlns:p14="http://schemas.microsoft.com/office/powerpoint/2010/main" val="280666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C64B5-96D6-4D45-9516-AAF1C0C07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/>
              <a:t>News: Boohoo </a:t>
            </a:r>
            <a:r>
              <a:rPr lang="en-GB" dirty="0"/>
              <a:t>seeks bigger office</a:t>
            </a:r>
            <a:br>
              <a:rPr lang="en-GB" dirty="0"/>
            </a:br>
            <a:r>
              <a:rPr lang="en-GB" dirty="0"/>
              <a:t> post Debenhams acq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9A06B-8FCE-4A91-A42A-A97E01FF7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4F2305-04CE-4CFE-AC29-66FBA57C6B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222"/>
          <a:stretch/>
        </p:blipFill>
        <p:spPr>
          <a:xfrm>
            <a:off x="194423" y="1770012"/>
            <a:ext cx="11997577" cy="3487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720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713679ED-53A7-49CD-9430-6E062AE50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1850" y="115888"/>
            <a:ext cx="8640960" cy="1143000"/>
          </a:xfrm>
        </p:spPr>
        <p:txBody>
          <a:bodyPr/>
          <a:lstStyle/>
          <a:p>
            <a:r>
              <a:rPr lang="en-GB" altLang="en-US" dirty="0"/>
              <a:t>Decision-making context e.g.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FB64162-2FDE-45D5-B65F-F98E087561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8151146"/>
              </p:ext>
            </p:extLst>
          </p:nvPr>
        </p:nvGraphicFramePr>
        <p:xfrm>
          <a:off x="1161565" y="1412776"/>
          <a:ext cx="8640960" cy="54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124" name="TextBox 4">
            <a:extLst>
              <a:ext uri="{FF2B5EF4-FFF2-40B4-BE49-F238E27FC236}">
                <a16:creationId xmlns:a16="http://schemas.microsoft.com/office/drawing/2014/main" id="{2F01A200-9BED-40BB-A961-C769F0B2D6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4462" y="1584330"/>
            <a:ext cx="324167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1800" dirty="0">
                <a:solidFill>
                  <a:prstClr val="black"/>
                </a:solidFill>
              </a:rPr>
              <a:t>1. What does the organisation do to create value? </a:t>
            </a:r>
          </a:p>
        </p:txBody>
      </p:sp>
      <p:sp>
        <p:nvSpPr>
          <p:cNvPr id="5125" name="TextBox 5">
            <a:extLst>
              <a:ext uri="{FF2B5EF4-FFF2-40B4-BE49-F238E27FC236}">
                <a16:creationId xmlns:a16="http://schemas.microsoft.com/office/drawing/2014/main" id="{DE35F652-8015-4D1B-A584-38A874E33F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0334" y="3424235"/>
            <a:ext cx="310852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1800" dirty="0">
                <a:solidFill>
                  <a:prstClr val="black"/>
                </a:solidFill>
              </a:rPr>
              <a:t>2. Who owns the enterprise &amp; how has it developed? </a:t>
            </a:r>
            <a:endParaRPr lang="en-GB" altLang="en-US" sz="1800" dirty="0">
              <a:solidFill>
                <a:srgbClr val="FF0000"/>
              </a:solidFill>
            </a:endParaRPr>
          </a:p>
        </p:txBody>
      </p:sp>
      <p:sp>
        <p:nvSpPr>
          <p:cNvPr id="5126" name="TextBox 6">
            <a:extLst>
              <a:ext uri="{FF2B5EF4-FFF2-40B4-BE49-F238E27FC236}">
                <a16:creationId xmlns:a16="http://schemas.microsoft.com/office/drawing/2014/main" id="{A979AC1E-7557-4D47-B9F3-C520BA89BC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7809" y="5071151"/>
            <a:ext cx="3563936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1800" dirty="0">
                <a:solidFill>
                  <a:prstClr val="black"/>
                </a:solidFill>
              </a:rPr>
              <a:t>3. What is the business environment/ competitive situation? </a:t>
            </a:r>
          </a:p>
        </p:txBody>
      </p:sp>
      <p:sp>
        <p:nvSpPr>
          <p:cNvPr id="5127" name="TextBox 7">
            <a:extLst>
              <a:ext uri="{FF2B5EF4-FFF2-40B4-BE49-F238E27FC236}">
                <a16:creationId xmlns:a16="http://schemas.microsoft.com/office/drawing/2014/main" id="{86CA4E85-6CF5-468D-ADA2-5224348A2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17" y="4225919"/>
            <a:ext cx="285750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1800" dirty="0">
                <a:solidFill>
                  <a:prstClr val="black"/>
                </a:solidFill>
              </a:rPr>
              <a:t>4. What are the current industry expectations? </a:t>
            </a:r>
          </a:p>
        </p:txBody>
      </p:sp>
      <p:sp>
        <p:nvSpPr>
          <p:cNvPr id="5128" name="TextBox 8">
            <a:extLst>
              <a:ext uri="{FF2B5EF4-FFF2-40B4-BE49-F238E27FC236}">
                <a16:creationId xmlns:a16="http://schemas.microsoft.com/office/drawing/2014/main" id="{AC664932-6B54-41D9-9E74-1AF3BDAA48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2444" y="1536694"/>
            <a:ext cx="237648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1800" dirty="0">
                <a:solidFill>
                  <a:prstClr val="black"/>
                </a:solidFill>
              </a:rPr>
              <a:t>5. How does this shape the decision context? </a:t>
            </a:r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AFD032C1-916F-48F8-9B1E-B30A04DEAC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799" y="2141681"/>
            <a:ext cx="486901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1800" dirty="0">
                <a:solidFill>
                  <a:srgbClr val="FF0000"/>
                </a:solidFill>
              </a:rPr>
              <a:t>Boohoo - On-line fashion retail (</a:t>
            </a:r>
            <a:r>
              <a:rPr lang="en-US" altLang="en-US" sz="1800" dirty="0">
                <a:solidFill>
                  <a:srgbClr val="FF0000"/>
                </a:solidFill>
              </a:rPr>
              <a:t>Buys commodity from manufacturers to sell online, need to hold inventory)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GB" altLang="en-US" sz="1800" dirty="0">
              <a:solidFill>
                <a:prstClr val="black"/>
              </a:solidFill>
            </a:endParaRPr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AD111008-9F13-4EBE-BE1D-8A6389ADFF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9671" y="3981586"/>
            <a:ext cx="3108521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sz="1800" dirty="0">
                <a:solidFill>
                  <a:srgbClr val="FF0000"/>
                </a:solidFill>
              </a:rPr>
              <a:t>The Boohoo Group is owned by co-founder, billionaire British businessman Mahmud Kamani</a:t>
            </a:r>
            <a:endParaRPr lang="en-GB" altLang="en-US" sz="1800" dirty="0">
              <a:solidFill>
                <a:srgbClr val="FF0000"/>
              </a:solidFill>
            </a:endParaRPr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9D74E407-D1CA-4827-8B9C-19D4BE4701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77146" y="5889762"/>
            <a:ext cx="3563936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1800" dirty="0">
                <a:solidFill>
                  <a:srgbClr val="FF0000"/>
                </a:solidFill>
              </a:rPr>
              <a:t>Retail stores closed for much of last 24 months due to the pandemic, while on-line market grew</a:t>
            </a:r>
            <a:endParaRPr lang="en-GB" altLang="en-US" sz="1800" dirty="0">
              <a:solidFill>
                <a:prstClr val="black"/>
              </a:solidFill>
            </a:endParaRPr>
          </a:p>
        </p:txBody>
      </p:sp>
      <p:sp>
        <p:nvSpPr>
          <p:cNvPr id="12" name="TextBox 7">
            <a:extLst>
              <a:ext uri="{FF2B5EF4-FFF2-40B4-BE49-F238E27FC236}">
                <a16:creationId xmlns:a16="http://schemas.microsoft.com/office/drawing/2014/main" id="{B4D12E78-C019-466B-9368-FFE731EB3F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654" y="4783270"/>
            <a:ext cx="2857501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1800" dirty="0">
                <a:solidFill>
                  <a:srgbClr val="FF0000"/>
                </a:solidFill>
              </a:rPr>
              <a:t>More high street stores will close permanently &amp; on-line sales will continue to grow, or high street stores will come back post covid..?</a:t>
            </a:r>
            <a:endParaRPr lang="en-GB" altLang="en-US" sz="1800" dirty="0">
              <a:solidFill>
                <a:prstClr val="black"/>
              </a:solidFill>
            </a:endParaRPr>
          </a:p>
        </p:txBody>
      </p:sp>
      <p:sp>
        <p:nvSpPr>
          <p:cNvPr id="13" name="TextBox 8">
            <a:extLst>
              <a:ext uri="{FF2B5EF4-FFF2-40B4-BE49-F238E27FC236}">
                <a16:creationId xmlns:a16="http://schemas.microsoft.com/office/drawing/2014/main" id="{A119C297-F21F-4C63-B1AC-65CA9AE686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1781" y="2094045"/>
            <a:ext cx="237648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1800" dirty="0">
                <a:solidFill>
                  <a:srgbClr val="FF0000"/>
                </a:solidFill>
              </a:rPr>
              <a:t>Boohoo need more office space to house on-line operations and expand HQ</a:t>
            </a:r>
            <a:endParaRPr lang="en-GB" altLang="en-US" sz="1800" dirty="0">
              <a:solidFill>
                <a:prstClr val="black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A6D2F2-7094-47BE-8BC0-4AC07E27BB7E}"/>
              </a:ext>
            </a:extLst>
          </p:cNvPr>
          <p:cNvSpPr txBox="1"/>
          <p:nvPr/>
        </p:nvSpPr>
        <p:spPr>
          <a:xfrm>
            <a:off x="5688873" y="130221"/>
            <a:ext cx="67861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Boohoo seeks bigger office  post Debenhams </a:t>
            </a:r>
            <a:r>
              <a:rPr lang="en-US" dirty="0" err="1"/>
              <a:t>acq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88A67-5130-4CE5-B7F4-A6C9720FF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Group discussion: Worksheet 6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4091F-0140-4EB4-ADD9-A79A335E3F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60E60E-E87C-48C1-ABEA-1F346134A0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326" y="1080672"/>
            <a:ext cx="6800703" cy="5565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042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88A67-5130-4CE5-B7F4-A6C9720FF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Group discussion: Worksheet 6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4091F-0140-4EB4-ADD9-A79A335E3F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987513-EFAF-4ED6-AF03-03B7CC497E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380" y="1417638"/>
            <a:ext cx="7938725" cy="5309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441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B7D68-B442-4627-AB90-DDA77417E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93669"/>
            <a:ext cx="11358563" cy="1325563"/>
          </a:xfrm>
        </p:spPr>
        <p:txBody>
          <a:bodyPr/>
          <a:lstStyle/>
          <a:p>
            <a:r>
              <a:rPr lang="en-GB" dirty="0"/>
              <a:t>Reminder – practice a learning (b)log on Moodle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B7C0501-3D58-4626-B85B-2A09E2F6C6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0676926"/>
              </p:ext>
            </p:extLst>
          </p:nvPr>
        </p:nvGraphicFramePr>
        <p:xfrm>
          <a:off x="838200" y="1400175"/>
          <a:ext cx="10515600" cy="5092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741998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1C4DF21-2E5D-435C-9258-47AE70762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260021"/>
            <a:ext cx="4977976" cy="1454051"/>
          </a:xfrm>
        </p:spPr>
        <p:txBody>
          <a:bodyPr>
            <a:normAutofit/>
          </a:bodyPr>
          <a:lstStyle/>
          <a:p>
            <a:r>
              <a:rPr lang="en-GB" sz="3700" dirty="0">
                <a:solidFill>
                  <a:srgbClr val="000000"/>
                </a:solidFill>
              </a:rPr>
              <a:t>Step 1 EXPERIENCE – What did you discover?</a:t>
            </a:r>
          </a:p>
        </p:txBody>
      </p:sp>
      <p:sp>
        <p:nvSpPr>
          <p:cNvPr id="16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Graphic 8" descr="Money">
            <a:extLst>
              <a:ext uri="{FF2B5EF4-FFF2-40B4-BE49-F238E27FC236}">
                <a16:creationId xmlns:a16="http://schemas.microsoft.com/office/drawing/2014/main" id="{F2E272C4-40D2-422D-A2EF-6DD1A5E5A8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1AF0D4E-481D-4DCF-A35A-1B5F17961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9667" y="1714072"/>
            <a:ext cx="6421821" cy="488390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3200" dirty="0">
                <a:solidFill>
                  <a:srgbClr val="000000"/>
                </a:solidFill>
              </a:rPr>
              <a:t>Watch/listen to the recording of the lecture and highlight new knowledge areas for you</a:t>
            </a:r>
          </a:p>
        </p:txBody>
      </p:sp>
    </p:spTree>
    <p:extLst>
      <p:ext uri="{BB962C8B-B14F-4D97-AF65-F5344CB8AC3E}">
        <p14:creationId xmlns:p14="http://schemas.microsoft.com/office/powerpoint/2010/main" val="11033541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1C4DF21-2E5D-435C-9258-47AE70762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260021"/>
            <a:ext cx="5250170" cy="1454051"/>
          </a:xfrm>
        </p:spPr>
        <p:txBody>
          <a:bodyPr>
            <a:normAutofit/>
          </a:bodyPr>
          <a:lstStyle/>
          <a:p>
            <a:r>
              <a:rPr lang="en-GB" sz="3700" dirty="0">
                <a:solidFill>
                  <a:srgbClr val="000000"/>
                </a:solidFill>
              </a:rPr>
              <a:t>Step 2 REFLECTION – What did you find useful?</a:t>
            </a:r>
          </a:p>
        </p:txBody>
      </p:sp>
      <p:pic>
        <p:nvPicPr>
          <p:cNvPr id="9" name="Graphic 8" descr="Money">
            <a:extLst>
              <a:ext uri="{FF2B5EF4-FFF2-40B4-BE49-F238E27FC236}">
                <a16:creationId xmlns:a16="http://schemas.microsoft.com/office/drawing/2014/main" id="{F2E272C4-40D2-422D-A2EF-6DD1A5E5A8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1AF0D4E-481D-4DCF-A35A-1B5F17961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9667" y="1714072"/>
            <a:ext cx="6421821" cy="4883907"/>
          </a:xfrm>
        </p:spPr>
        <p:txBody>
          <a:bodyPr anchor="ctr">
            <a:normAutofit/>
          </a:bodyPr>
          <a:lstStyle/>
          <a:p>
            <a:r>
              <a:rPr lang="en-GB" sz="3200" dirty="0">
                <a:solidFill>
                  <a:srgbClr val="000000"/>
                </a:solidFill>
              </a:rPr>
              <a:t>What new knowledge did you apply to specific examples and what new skills did you learn from participating in the seminar that might be useful to practice again?</a:t>
            </a:r>
          </a:p>
        </p:txBody>
      </p:sp>
    </p:spTree>
    <p:extLst>
      <p:ext uri="{BB962C8B-B14F-4D97-AF65-F5344CB8AC3E}">
        <p14:creationId xmlns:p14="http://schemas.microsoft.com/office/powerpoint/2010/main" val="11369449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1C4DF21-2E5D-435C-9258-47AE70762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260021"/>
            <a:ext cx="4977976" cy="1454051"/>
          </a:xfrm>
        </p:spPr>
        <p:txBody>
          <a:bodyPr>
            <a:normAutofit/>
          </a:bodyPr>
          <a:lstStyle/>
          <a:p>
            <a:r>
              <a:rPr lang="en-GB" sz="3700" dirty="0">
                <a:solidFill>
                  <a:srgbClr val="000000"/>
                </a:solidFill>
              </a:rPr>
              <a:t>Step </a:t>
            </a:r>
            <a:r>
              <a:rPr lang="en-GB" sz="3700">
                <a:solidFill>
                  <a:srgbClr val="000000"/>
                </a:solidFill>
              </a:rPr>
              <a:t>3 GENERALISATION </a:t>
            </a:r>
            <a:r>
              <a:rPr lang="en-GB" sz="3700" dirty="0">
                <a:solidFill>
                  <a:srgbClr val="000000"/>
                </a:solidFill>
              </a:rPr>
              <a:t>– Key learning points?</a:t>
            </a:r>
          </a:p>
        </p:txBody>
      </p:sp>
      <p:pic>
        <p:nvPicPr>
          <p:cNvPr id="9" name="Graphic 8" descr="Money">
            <a:extLst>
              <a:ext uri="{FF2B5EF4-FFF2-40B4-BE49-F238E27FC236}">
                <a16:creationId xmlns:a16="http://schemas.microsoft.com/office/drawing/2014/main" id="{F2E272C4-40D2-422D-A2EF-6DD1A5E5A8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1AF0D4E-481D-4DCF-A35A-1B5F17961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9667" y="1714072"/>
            <a:ext cx="6421821" cy="488390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3200" dirty="0">
                <a:solidFill>
                  <a:srgbClr val="000000"/>
                </a:solidFill>
              </a:rPr>
              <a:t>What were the general learning points that might apply to any strategic investment decisions?</a:t>
            </a:r>
          </a:p>
        </p:txBody>
      </p:sp>
    </p:spTree>
    <p:extLst>
      <p:ext uri="{BB962C8B-B14F-4D97-AF65-F5344CB8AC3E}">
        <p14:creationId xmlns:p14="http://schemas.microsoft.com/office/powerpoint/2010/main" val="2201582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1C4DF21-2E5D-435C-9258-47AE70762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4" y="260021"/>
            <a:ext cx="5335895" cy="1454051"/>
          </a:xfrm>
        </p:spPr>
        <p:txBody>
          <a:bodyPr>
            <a:normAutofit fontScale="90000"/>
          </a:bodyPr>
          <a:lstStyle/>
          <a:p>
            <a:r>
              <a:rPr lang="en-GB" sz="3700" dirty="0">
                <a:solidFill>
                  <a:srgbClr val="000000"/>
                </a:solidFill>
              </a:rPr>
              <a:t>Step 4 ACTION – How will I apply this to the assignment?</a:t>
            </a:r>
          </a:p>
        </p:txBody>
      </p:sp>
      <p:pic>
        <p:nvPicPr>
          <p:cNvPr id="9" name="Graphic 8" descr="Money">
            <a:extLst>
              <a:ext uri="{FF2B5EF4-FFF2-40B4-BE49-F238E27FC236}">
                <a16:creationId xmlns:a16="http://schemas.microsoft.com/office/drawing/2014/main" id="{F2E272C4-40D2-422D-A2EF-6DD1A5E5A8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1AF0D4E-481D-4DCF-A35A-1B5F17961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9667" y="1714072"/>
            <a:ext cx="6421821" cy="4883907"/>
          </a:xfrm>
        </p:spPr>
        <p:txBody>
          <a:bodyPr anchor="ctr">
            <a:normAutofit/>
          </a:bodyPr>
          <a:lstStyle/>
          <a:p>
            <a:r>
              <a:rPr lang="en-GB" sz="3200" dirty="0">
                <a:solidFill>
                  <a:srgbClr val="000000"/>
                </a:solidFill>
              </a:rPr>
              <a:t>Which assessment task does this learning relate to and how might I apply to the assigned case study?</a:t>
            </a:r>
          </a:p>
        </p:txBody>
      </p:sp>
    </p:spTree>
    <p:extLst>
      <p:ext uri="{BB962C8B-B14F-4D97-AF65-F5344CB8AC3E}">
        <p14:creationId xmlns:p14="http://schemas.microsoft.com/office/powerpoint/2010/main" val="42164485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9DB5B-3E95-402D-A78D-6F467FA3F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5882" y="2614613"/>
            <a:ext cx="4805996" cy="30546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Any questions?</a:t>
            </a:r>
            <a:br>
              <a:rPr lang="en-US" dirty="0">
                <a:solidFill>
                  <a:srgbClr val="000000"/>
                </a:solidFill>
              </a:rPr>
            </a:br>
            <a:br>
              <a:rPr lang="en-US" dirty="0">
                <a:solidFill>
                  <a:srgbClr val="000000"/>
                </a:solidFill>
              </a:rPr>
            </a:br>
            <a:r>
              <a:rPr lang="en-US" sz="3600" dirty="0">
                <a:solidFill>
                  <a:srgbClr val="000000"/>
                </a:solidFill>
              </a:rPr>
              <a:t>(on activities or the assessment brief)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22930B-4038-4453-954F-09177ECB0F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46990" r="2" b="2"/>
          <a:stretch/>
        </p:blipFill>
        <p:spPr>
          <a:xfrm>
            <a:off x="1" y="770037"/>
            <a:ext cx="5298683" cy="6097438"/>
          </a:xfrm>
          <a:custGeom>
            <a:avLst/>
            <a:gdLst/>
            <a:ahLst/>
            <a:cxnLst/>
            <a:rect l="l" t="t" r="r" b="b"/>
            <a:pathLst>
              <a:path w="5298683" h="6097438">
                <a:moveTo>
                  <a:pt x="2178155" y="0"/>
                </a:moveTo>
                <a:cubicBezTo>
                  <a:pt x="3901575" y="0"/>
                  <a:pt x="5298683" y="1397108"/>
                  <a:pt x="5298683" y="3120527"/>
                </a:cubicBezTo>
                <a:cubicBezTo>
                  <a:pt x="5298683" y="4413092"/>
                  <a:pt x="4512810" y="5522106"/>
                  <a:pt x="3392805" y="5995828"/>
                </a:cubicBezTo>
                <a:lnTo>
                  <a:pt x="3115184" y="6097438"/>
                </a:lnTo>
                <a:lnTo>
                  <a:pt x="1241127" y="6097438"/>
                </a:lnTo>
                <a:lnTo>
                  <a:pt x="963506" y="5995828"/>
                </a:lnTo>
                <a:cubicBezTo>
                  <a:pt x="683504" y="5877397"/>
                  <a:pt x="424387" y="5719261"/>
                  <a:pt x="193210" y="5528477"/>
                </a:cubicBezTo>
                <a:lnTo>
                  <a:pt x="0" y="5352876"/>
                </a:lnTo>
                <a:lnTo>
                  <a:pt x="0" y="888178"/>
                </a:lnTo>
                <a:lnTo>
                  <a:pt x="193210" y="712577"/>
                </a:lnTo>
                <a:cubicBezTo>
                  <a:pt x="732621" y="267415"/>
                  <a:pt x="1424159" y="0"/>
                  <a:pt x="2178155" y="0"/>
                </a:cubicBezTo>
                <a:close/>
              </a:path>
            </a:pathLst>
          </a:cu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574955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1F54E-186A-43CD-9769-4BF836687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Lecture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83094-6E13-4249-B793-CD80BEF27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C3D853-4600-4B81-83B4-E852F16F47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258000"/>
            <a:ext cx="9403080" cy="5459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668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35592" y="629268"/>
            <a:ext cx="7556408" cy="1286160"/>
          </a:xfrm>
        </p:spPr>
        <p:txBody>
          <a:bodyPr anchor="b">
            <a:normAutofit/>
          </a:bodyPr>
          <a:lstStyle/>
          <a:p>
            <a:r>
              <a:rPr lang="en-GB" sz="4000" dirty="0">
                <a:latin typeface="Arial" panose="020B0604020202020204" pitchFamily="34" charset="0"/>
                <a:cs typeface="Arial" panose="020B0604020202020204" pitchFamily="34" charset="0"/>
              </a:rPr>
              <a:t>Seminar Activity – share &amp; apply Card game 6.1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965431" y="2438400"/>
            <a:ext cx="6878907" cy="4205286"/>
          </a:xfrm>
        </p:spPr>
        <p:txBody>
          <a:bodyPr>
            <a:normAutofit fontScale="92500"/>
          </a:bodyPr>
          <a:lstStyle/>
          <a:p>
            <a:r>
              <a:rPr lang="en-US" dirty="0">
                <a:cs typeface="Arial" panose="020B0604020202020204" pitchFamily="34" charset="0"/>
              </a:rPr>
              <a:t>Card game: It is a way to randomize case examples to discuss. Throughout the module, we call it card game.</a:t>
            </a:r>
            <a:endParaRPr lang="en-GB" dirty="0">
              <a:cs typeface="Arial" panose="020B0604020202020204" pitchFamily="34" charset="0"/>
            </a:endParaRPr>
          </a:p>
          <a:p>
            <a:r>
              <a:rPr lang="en-GB" dirty="0">
                <a:cs typeface="Arial" panose="020B0604020202020204" pitchFamily="34" charset="0"/>
              </a:rPr>
              <a:t>The card will show the name of a well-known project (google it if it is unfamiliar)</a:t>
            </a:r>
          </a:p>
          <a:p>
            <a:r>
              <a:rPr lang="en-GB" dirty="0">
                <a:cs typeface="Arial" panose="020B0604020202020204" pitchFamily="34" charset="0"/>
              </a:rPr>
              <a:t>Answer the following questions:</a:t>
            </a:r>
          </a:p>
          <a:p>
            <a:pPr lvl="1"/>
            <a:r>
              <a:rPr lang="en-GB" sz="2800" dirty="0">
                <a:cs typeface="Arial" panose="020B0604020202020204" pitchFamily="34" charset="0"/>
              </a:rPr>
              <a:t>What are the main risks involved?</a:t>
            </a:r>
          </a:p>
          <a:p>
            <a:pPr lvl="1"/>
            <a:r>
              <a:rPr lang="en-GB" sz="2800" dirty="0">
                <a:cs typeface="Arial" panose="020B0604020202020204" pitchFamily="34" charset="0"/>
              </a:rPr>
              <a:t>How might these project risks be mitigated?</a:t>
            </a:r>
          </a:p>
          <a:p>
            <a:pPr lvl="1"/>
            <a:r>
              <a:rPr lang="en-GB" sz="2800" dirty="0">
                <a:cs typeface="Arial" panose="020B0604020202020204" pitchFamily="34" charset="0"/>
              </a:rPr>
              <a:t>How might any additional project risk arising from cross-border issues be mitigated?</a:t>
            </a:r>
          </a:p>
          <a:p>
            <a:endParaRPr lang="en-GB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dirty="0"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44051D-2120-45B4-9751-F46FAD966E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344" r="7086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869352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9C43B-382E-42EE-BF5B-D7446E7CA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2442" y="802955"/>
            <a:ext cx="5824721" cy="4869183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000000"/>
                </a:solidFill>
              </a:rPr>
              <a:t>Card game 6.1 – Risk</a:t>
            </a:r>
            <a:br>
              <a:rPr lang="en-GB" sz="4000" dirty="0">
                <a:solidFill>
                  <a:srgbClr val="000000"/>
                </a:solidFill>
              </a:rPr>
            </a:br>
            <a:br>
              <a:rPr lang="en-GB" sz="4000" dirty="0">
                <a:solidFill>
                  <a:srgbClr val="000000"/>
                </a:solidFill>
              </a:rPr>
            </a:br>
            <a:r>
              <a:rPr lang="en-GB" sz="4000" dirty="0">
                <a:solidFill>
                  <a:srgbClr val="000000"/>
                </a:solidFill>
              </a:rPr>
              <a:t>Card = King of spades</a:t>
            </a:r>
            <a:br>
              <a:rPr lang="en-GB" sz="4000" dirty="0">
                <a:solidFill>
                  <a:srgbClr val="000000"/>
                </a:solidFill>
              </a:rPr>
            </a:br>
            <a:br>
              <a:rPr lang="en-GB" sz="4000" dirty="0">
                <a:solidFill>
                  <a:srgbClr val="000000"/>
                </a:solidFill>
              </a:rPr>
            </a:br>
            <a:r>
              <a:rPr lang="en-GB" sz="4000" dirty="0">
                <a:solidFill>
                  <a:srgbClr val="000000"/>
                </a:solidFill>
              </a:rPr>
              <a:t>Scenario = Building of the Channel Tunnel</a:t>
            </a:r>
            <a:br>
              <a:rPr lang="en-GB" sz="4000" dirty="0">
                <a:solidFill>
                  <a:srgbClr val="000000"/>
                </a:solidFill>
              </a:rPr>
            </a:br>
            <a:endParaRPr lang="en-GB" sz="4000" dirty="0">
              <a:solidFill>
                <a:srgbClr val="000000"/>
              </a:solidFill>
            </a:endParaRPr>
          </a:p>
        </p:txBody>
      </p:sp>
      <p:pic>
        <p:nvPicPr>
          <p:cNvPr id="7" name="Graphic 6" descr="Playing Cards">
            <a:extLst>
              <a:ext uri="{FF2B5EF4-FFF2-40B4-BE49-F238E27FC236}">
                <a16:creationId xmlns:a16="http://schemas.microsoft.com/office/drawing/2014/main" id="{66327B00-0CE6-4047-9591-4A14B60817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7CBE2BC-FC9D-45D4-9C57-27AF65B25EF3}"/>
              </a:ext>
            </a:extLst>
          </p:cNvPr>
          <p:cNvSpPr txBox="1"/>
          <p:nvPr/>
        </p:nvSpPr>
        <p:spPr>
          <a:xfrm>
            <a:off x="2657477" y="2317940"/>
            <a:ext cx="376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2AFB89-F7D3-47C6-83A9-EB34864381A1}"/>
              </a:ext>
            </a:extLst>
          </p:cNvPr>
          <p:cNvSpPr txBox="1"/>
          <p:nvPr/>
        </p:nvSpPr>
        <p:spPr>
          <a:xfrm>
            <a:off x="1581145" y="4170567"/>
            <a:ext cx="376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K</a:t>
            </a:r>
          </a:p>
        </p:txBody>
      </p:sp>
      <p:pic>
        <p:nvPicPr>
          <p:cNvPr id="10" name="Content Placeholder 3" descr="Calling a spade a “spade” | Blue Mass Group">
            <a:extLst>
              <a:ext uri="{FF2B5EF4-FFF2-40B4-BE49-F238E27FC236}">
                <a16:creationId xmlns:a16="http://schemas.microsoft.com/office/drawing/2014/main" id="{0D8B4ECB-17A7-4206-A7E5-4A885401BC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808" y="2771768"/>
            <a:ext cx="1426284" cy="1418879"/>
          </a:xfrm>
          <a:prstGeom prst="rect">
            <a:avLst/>
          </a:prstGeom>
        </p:spPr>
      </p:pic>
      <p:pic>
        <p:nvPicPr>
          <p:cNvPr id="11" name="Content Placeholder 3" descr="Calling a spade a “spade” | Blue Mass Group">
            <a:extLst>
              <a:ext uri="{FF2B5EF4-FFF2-40B4-BE49-F238E27FC236}">
                <a16:creationId xmlns:a16="http://schemas.microsoft.com/office/drawing/2014/main" id="{B0C90ABA-F1BC-480D-ABCB-DC9A4DFF72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479" y="2316280"/>
            <a:ext cx="468862" cy="466428"/>
          </a:xfrm>
          <a:prstGeom prst="rect">
            <a:avLst/>
          </a:prstGeom>
        </p:spPr>
      </p:pic>
      <p:pic>
        <p:nvPicPr>
          <p:cNvPr id="12" name="Content Placeholder 3" descr="Calling a spade a “spade” | Blue Mass Group">
            <a:extLst>
              <a:ext uri="{FF2B5EF4-FFF2-40B4-BE49-F238E27FC236}">
                <a16:creationId xmlns:a16="http://schemas.microsoft.com/office/drawing/2014/main" id="{7D8C37A9-7A47-44D0-905E-C362DF26E1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2692" y="4060284"/>
            <a:ext cx="494884" cy="492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110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3095B08-C5F9-4367-862C-DB7197AA7BBF}"/>
              </a:ext>
            </a:extLst>
          </p:cNvPr>
          <p:cNvSpPr txBox="1"/>
          <p:nvPr/>
        </p:nvSpPr>
        <p:spPr>
          <a:xfrm>
            <a:off x="2612942" y="300038"/>
            <a:ext cx="4234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6.1 Building of the Channel Tunnel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B7D3EE6-3CE5-4BC1-85EC-C50163034ACC}"/>
              </a:ext>
            </a:extLst>
          </p:cNvPr>
          <p:cNvSpPr txBox="1">
            <a:spLocks/>
          </p:cNvSpPr>
          <p:nvPr/>
        </p:nvSpPr>
        <p:spPr>
          <a:xfrm>
            <a:off x="-265018" y="-23984"/>
            <a:ext cx="13432370" cy="6557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71550" lvl="1" indent="-514350">
              <a:buFont typeface="+mj-lt"/>
              <a:buAutoNum type="arabicPeriod"/>
            </a:pPr>
            <a:r>
              <a:rPr lang="en-GB" sz="2800" dirty="0">
                <a:cs typeface="Arial" panose="020B0604020202020204" pitchFamily="34" charset="0"/>
              </a:rPr>
              <a:t>What are the main risks involved?</a:t>
            </a:r>
          </a:p>
          <a:p>
            <a:pPr marL="971550" lvl="1" indent="-514350">
              <a:buFont typeface="+mj-lt"/>
              <a:buAutoNum type="arabicPeriod"/>
            </a:pPr>
            <a:endParaRPr lang="en-GB" sz="2800" dirty="0">
              <a:cs typeface="Arial" panose="020B0604020202020204" pitchFamily="34" charset="0"/>
            </a:endParaRPr>
          </a:p>
          <a:p>
            <a:pPr marL="971550" lvl="1" indent="-514350">
              <a:buFont typeface="+mj-lt"/>
              <a:buAutoNum type="arabicPeriod"/>
            </a:pPr>
            <a:endParaRPr lang="en-GB" sz="2800" dirty="0">
              <a:cs typeface="Arial" panose="020B0604020202020204" pitchFamily="34" charset="0"/>
            </a:endParaRPr>
          </a:p>
          <a:p>
            <a:pPr marL="971550" lvl="1" indent="-514350">
              <a:buFont typeface="+mj-lt"/>
              <a:buAutoNum type="arabicPeriod"/>
            </a:pPr>
            <a:endParaRPr lang="en-GB" sz="2800" dirty="0">
              <a:cs typeface="Arial" panose="020B0604020202020204" pitchFamily="34" charset="0"/>
            </a:endParaRPr>
          </a:p>
          <a:p>
            <a:pPr marL="971550" lvl="1" indent="-514350">
              <a:buFont typeface="+mj-lt"/>
              <a:buAutoNum type="arabicPeriod"/>
            </a:pPr>
            <a:endParaRPr lang="en-GB" sz="2800" dirty="0">
              <a:cs typeface="Arial" panose="020B0604020202020204" pitchFamily="34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GB" sz="2800" dirty="0">
                <a:cs typeface="Arial" panose="020B0604020202020204" pitchFamily="34" charset="0"/>
              </a:rPr>
              <a:t>How might these project risks be mitigated?</a:t>
            </a:r>
          </a:p>
          <a:p>
            <a:pPr marL="971550" lvl="1" indent="-514350">
              <a:buFont typeface="+mj-lt"/>
              <a:buAutoNum type="arabicPeriod"/>
            </a:pPr>
            <a:endParaRPr lang="en-GB" sz="2800" dirty="0">
              <a:cs typeface="Arial" panose="020B0604020202020204" pitchFamily="34" charset="0"/>
            </a:endParaRPr>
          </a:p>
          <a:p>
            <a:pPr marL="971550" lvl="1" indent="-514350">
              <a:buFont typeface="+mj-lt"/>
              <a:buAutoNum type="arabicPeriod"/>
            </a:pPr>
            <a:endParaRPr lang="en-GB" sz="2800" dirty="0">
              <a:cs typeface="Arial" panose="020B0604020202020204" pitchFamily="34" charset="0"/>
            </a:endParaRPr>
          </a:p>
          <a:p>
            <a:pPr marL="971550" lvl="1" indent="-514350">
              <a:buFont typeface="+mj-lt"/>
              <a:buAutoNum type="arabicPeriod"/>
            </a:pPr>
            <a:endParaRPr lang="en-GB" sz="2800" dirty="0">
              <a:cs typeface="Arial" panose="020B0604020202020204" pitchFamily="34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GB" dirty="0">
                <a:cs typeface="Arial" panose="020B0604020202020204" pitchFamily="34" charset="0"/>
              </a:rPr>
              <a:t>How might any additional project risk arising from </a:t>
            </a:r>
            <a:r>
              <a:rPr lang="en-GB" u="sng" dirty="0">
                <a:cs typeface="Arial" panose="020B0604020202020204" pitchFamily="34" charset="0"/>
              </a:rPr>
              <a:t>cross-border issues</a:t>
            </a:r>
            <a:r>
              <a:rPr lang="en-GB" dirty="0">
                <a:cs typeface="Arial" panose="020B0604020202020204" pitchFamily="34" charset="0"/>
              </a:rPr>
              <a:t> be mitigated?</a:t>
            </a:r>
            <a:endParaRPr lang="en-GB" sz="2800" dirty="0">
              <a:cs typeface="Arial" panose="020B0604020202020204" pitchFamily="34" charset="0"/>
            </a:endParaRPr>
          </a:p>
          <a:p>
            <a:endParaRPr lang="en-GB" sz="2000" dirty="0">
              <a:solidFill>
                <a:srgbClr val="000000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1C1B95A-3483-42F4-BFCB-A41B1627CD3B}"/>
              </a:ext>
            </a:extLst>
          </p:cNvPr>
          <p:cNvSpPr txBox="1">
            <a:spLocks/>
          </p:cNvSpPr>
          <p:nvPr/>
        </p:nvSpPr>
        <p:spPr>
          <a:xfrm>
            <a:off x="156754" y="604055"/>
            <a:ext cx="7654834" cy="6557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GB" sz="22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Generic risks: leadership &amp; project management;</a:t>
            </a:r>
            <a:br>
              <a:rPr lang="en-GB" sz="22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22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workforce (availability, skill, motivation); continuity (if relocating operations); timing: to open on time.</a:t>
            </a:r>
            <a:br>
              <a:rPr lang="en-GB" sz="22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22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if the project ran out of money? </a:t>
            </a:r>
          </a:p>
          <a:p>
            <a:pPr lvl="1"/>
            <a:r>
              <a:rPr lang="en-GB" sz="22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Specific risks: Political risk? Safety risk?</a:t>
            </a:r>
            <a:br>
              <a:rPr lang="en-GB" sz="22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sz="2200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GB" sz="2200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GB" sz="22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Expertise to be bought in; better working environment and reward system; budgetary control</a:t>
            </a:r>
          </a:p>
          <a:p>
            <a:pPr lvl="1"/>
            <a:r>
              <a:rPr lang="en-GB" sz="22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Planned escape routes and safety procedures</a:t>
            </a:r>
            <a:br>
              <a:rPr lang="en-GB" sz="22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GB" sz="22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sz="2200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GB" sz="22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Clear division of responsibilities and good project management/leadership</a:t>
            </a:r>
          </a:p>
          <a:p>
            <a:pPr lvl="1"/>
            <a:r>
              <a:rPr lang="en-GB" sz="22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Unified source of materials/labour (supply chain management)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BA5A76-3CA6-4266-8322-06547998C8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9340" y="10734"/>
            <a:ext cx="4726191" cy="470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964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9C43B-382E-42EE-BF5B-D7446E7CA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2442" y="802955"/>
            <a:ext cx="5824721" cy="4869183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000000"/>
                </a:solidFill>
              </a:rPr>
              <a:t>Card game 6.2 – Risk</a:t>
            </a:r>
            <a:br>
              <a:rPr lang="en-GB" sz="4000" dirty="0">
                <a:solidFill>
                  <a:srgbClr val="000000"/>
                </a:solidFill>
              </a:rPr>
            </a:br>
            <a:br>
              <a:rPr lang="en-GB" sz="4000" dirty="0">
                <a:solidFill>
                  <a:srgbClr val="000000"/>
                </a:solidFill>
              </a:rPr>
            </a:br>
            <a:r>
              <a:rPr lang="en-GB" sz="4000" dirty="0">
                <a:solidFill>
                  <a:srgbClr val="000000"/>
                </a:solidFill>
              </a:rPr>
              <a:t>Card = Ace of spades</a:t>
            </a:r>
            <a:br>
              <a:rPr lang="en-GB" sz="4000" dirty="0">
                <a:solidFill>
                  <a:srgbClr val="000000"/>
                </a:solidFill>
              </a:rPr>
            </a:br>
            <a:br>
              <a:rPr lang="en-GB" sz="4000" dirty="0">
                <a:solidFill>
                  <a:srgbClr val="000000"/>
                </a:solidFill>
              </a:rPr>
            </a:br>
            <a:r>
              <a:rPr lang="en-GB" sz="4000" dirty="0">
                <a:solidFill>
                  <a:srgbClr val="000000"/>
                </a:solidFill>
              </a:rPr>
              <a:t>Scenario = Heathrow terminal 5</a:t>
            </a:r>
            <a:br>
              <a:rPr lang="en-GB" sz="4000" dirty="0">
                <a:solidFill>
                  <a:srgbClr val="000000"/>
                </a:solidFill>
              </a:rPr>
            </a:br>
            <a:endParaRPr lang="en-GB" sz="4000" dirty="0">
              <a:solidFill>
                <a:srgbClr val="000000"/>
              </a:solidFill>
            </a:endParaRPr>
          </a:p>
        </p:txBody>
      </p:sp>
      <p:pic>
        <p:nvPicPr>
          <p:cNvPr id="7" name="Graphic 6" descr="Playing Cards">
            <a:extLst>
              <a:ext uri="{FF2B5EF4-FFF2-40B4-BE49-F238E27FC236}">
                <a16:creationId xmlns:a16="http://schemas.microsoft.com/office/drawing/2014/main" id="{66327B00-0CE6-4047-9591-4A14B60817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7CBE2BC-FC9D-45D4-9C57-27AF65B25EF3}"/>
              </a:ext>
            </a:extLst>
          </p:cNvPr>
          <p:cNvSpPr txBox="1"/>
          <p:nvPr/>
        </p:nvSpPr>
        <p:spPr>
          <a:xfrm>
            <a:off x="2657477" y="2317940"/>
            <a:ext cx="376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2AFB89-F7D3-47C6-83A9-EB34864381A1}"/>
              </a:ext>
            </a:extLst>
          </p:cNvPr>
          <p:cNvSpPr txBox="1"/>
          <p:nvPr/>
        </p:nvSpPr>
        <p:spPr>
          <a:xfrm>
            <a:off x="1581145" y="4170567"/>
            <a:ext cx="376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A</a:t>
            </a:r>
          </a:p>
        </p:txBody>
      </p:sp>
      <p:pic>
        <p:nvPicPr>
          <p:cNvPr id="10" name="Content Placeholder 3" descr="Calling a spade a “spade” | Blue Mass Group">
            <a:extLst>
              <a:ext uri="{FF2B5EF4-FFF2-40B4-BE49-F238E27FC236}">
                <a16:creationId xmlns:a16="http://schemas.microsoft.com/office/drawing/2014/main" id="{0D8B4ECB-17A7-4206-A7E5-4A885401BC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808" y="2771768"/>
            <a:ext cx="1426284" cy="1418879"/>
          </a:xfrm>
          <a:prstGeom prst="rect">
            <a:avLst/>
          </a:prstGeom>
        </p:spPr>
      </p:pic>
      <p:pic>
        <p:nvPicPr>
          <p:cNvPr id="11" name="Content Placeholder 3" descr="Calling a spade a “spade” | Blue Mass Group">
            <a:extLst>
              <a:ext uri="{FF2B5EF4-FFF2-40B4-BE49-F238E27FC236}">
                <a16:creationId xmlns:a16="http://schemas.microsoft.com/office/drawing/2014/main" id="{B0C90ABA-F1BC-480D-ABCB-DC9A4DFF72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479" y="2316280"/>
            <a:ext cx="468862" cy="466428"/>
          </a:xfrm>
          <a:prstGeom prst="rect">
            <a:avLst/>
          </a:prstGeom>
        </p:spPr>
      </p:pic>
      <p:pic>
        <p:nvPicPr>
          <p:cNvPr id="12" name="Content Placeholder 3" descr="Calling a spade a “spade” | Blue Mass Group">
            <a:extLst>
              <a:ext uri="{FF2B5EF4-FFF2-40B4-BE49-F238E27FC236}">
                <a16:creationId xmlns:a16="http://schemas.microsoft.com/office/drawing/2014/main" id="{7D8C37A9-7A47-44D0-905E-C362DF26E1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2692" y="4060284"/>
            <a:ext cx="494884" cy="492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03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8EC0F-3B92-452B-AC41-82D022971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6022" y="217268"/>
            <a:ext cx="8543279" cy="6443662"/>
          </a:xfrm>
        </p:spPr>
        <p:txBody>
          <a:bodyPr anchor="ctr">
            <a:normAutofit/>
          </a:bodyPr>
          <a:lstStyle/>
          <a:p>
            <a:pPr marL="971550" lvl="1" indent="-514350">
              <a:buFont typeface="+mj-lt"/>
              <a:buAutoNum type="arabicPeriod"/>
            </a:pP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What are the main risks involved?</a:t>
            </a:r>
          </a:p>
          <a:p>
            <a:pPr marL="971550" lvl="1" indent="-514350">
              <a:buFont typeface="+mj-lt"/>
              <a:buAutoNum type="arabicPeriod"/>
            </a:pPr>
            <a:endParaRPr lang="en-GB" sz="28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71550" lvl="1" indent="-514350">
              <a:buFont typeface="+mj-lt"/>
              <a:buAutoNum type="arabicPeriod"/>
            </a:pPr>
            <a:endParaRPr lang="en-GB" sz="28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71550" lvl="1" indent="-514350">
              <a:buFont typeface="+mj-lt"/>
              <a:buAutoNum type="arabicPeriod"/>
            </a:pPr>
            <a:endParaRPr lang="en-GB" sz="28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71550" lvl="1" indent="-514350">
              <a:buFont typeface="+mj-lt"/>
              <a:buAutoNum type="arabicPeriod"/>
            </a:pPr>
            <a:endParaRPr lang="en-GB" sz="28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71550" lvl="1" indent="-514350">
              <a:buFont typeface="+mj-lt"/>
              <a:buAutoNum type="arabicPeriod"/>
            </a:pPr>
            <a:endParaRPr lang="en-GB" sz="2200" dirty="0">
              <a:solidFill>
                <a:schemeClr val="accent2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How might these project risks be mitigated?</a:t>
            </a:r>
          </a:p>
          <a:p>
            <a:pPr marL="971550" lvl="1" indent="-514350">
              <a:buFont typeface="+mj-lt"/>
              <a:buAutoNum type="arabicPeriod"/>
            </a:pPr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How might any additional project risk arising from cross-border issues be mitigated?</a:t>
            </a:r>
            <a:b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095B08-C5F9-4367-862C-DB7197AA7BBF}"/>
              </a:ext>
            </a:extLst>
          </p:cNvPr>
          <p:cNvSpPr txBox="1"/>
          <p:nvPr/>
        </p:nvSpPr>
        <p:spPr>
          <a:xfrm>
            <a:off x="352699" y="685560"/>
            <a:ext cx="2346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6.1 Building Heathrow Terminal 5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2606B57-74B8-48E8-AF4D-443D699B96C0}"/>
              </a:ext>
            </a:extLst>
          </p:cNvPr>
          <p:cNvSpPr txBox="1">
            <a:spLocks/>
          </p:cNvSpPr>
          <p:nvPr/>
        </p:nvSpPr>
        <p:spPr>
          <a:xfrm>
            <a:off x="4327991" y="515741"/>
            <a:ext cx="7699728" cy="64436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Generic risks: Refer the Channel Tunnel case</a:t>
            </a:r>
          </a:p>
          <a:p>
            <a:r>
              <a:rPr lang="en-GB" sz="24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Specific risks: existing environment (logistics of construction near an operating airport and considerations of environmental impact - ); additional construction (road link)</a:t>
            </a:r>
            <a:endParaRPr lang="en-GB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br>
              <a:rPr lang="en-GB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Specific risks: </a:t>
            </a:r>
            <a:r>
              <a:rPr lang="en-GB" altLang="en-US" sz="24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Contractual obligations signed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GB" altLang="en-US" sz="2400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br>
              <a:rPr lang="en-GB" altLang="en-US" sz="24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altLang="en-US" sz="2400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sz="24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Consideration of differences in government policies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sz="24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Dual pricing policy/currency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sz="24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Consideration of language &amp; cultural differences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24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(Refer the Channel Tunnel case)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76F01E-50C6-4626-A9FC-2664B76813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408" y="2110973"/>
            <a:ext cx="3581584" cy="3645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355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>
            <a:extLst>
              <a:ext uri="{FF2B5EF4-FFF2-40B4-BE49-F238E27FC236}">
                <a16:creationId xmlns:a16="http://schemas.microsoft.com/office/drawing/2014/main" id="{A4270966-F2F3-47CB-B596-015BD8BB9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8888" y="1639888"/>
            <a:ext cx="3059112" cy="431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Title 1">
            <a:extLst>
              <a:ext uri="{FF2B5EF4-FFF2-40B4-BE49-F238E27FC236}">
                <a16:creationId xmlns:a16="http://schemas.microsoft.com/office/drawing/2014/main" id="{E5DC06AE-DB69-458F-8FBB-4FA082FED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4700" y="274638"/>
            <a:ext cx="5614988" cy="1143000"/>
          </a:xfrm>
        </p:spPr>
        <p:txBody>
          <a:bodyPr/>
          <a:lstStyle/>
          <a:p>
            <a:r>
              <a:rPr lang="en-GB" altLang="en-US" dirty="0"/>
              <a:t>Seminar activity –</a:t>
            </a:r>
            <a:br>
              <a:rPr lang="en-GB" altLang="en-US" dirty="0"/>
            </a:br>
            <a:r>
              <a:rPr lang="en-GB" altLang="en-US" dirty="0"/>
              <a:t>Bring me news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FCBD9-C4A3-432A-81A5-F413B2A13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1950" y="1484314"/>
            <a:ext cx="6491288" cy="5373687"/>
          </a:xfrm>
        </p:spPr>
        <p:txBody>
          <a:bodyPr/>
          <a:lstStyle/>
          <a:p>
            <a:pPr marL="514350" indent="-514350">
              <a:buFont typeface="+mj-lt"/>
              <a:buAutoNum type="alphaLcPeriod"/>
              <a:defRPr/>
            </a:pPr>
            <a:r>
              <a:rPr lang="en-GB" dirty="0"/>
              <a:t>Pre-seminar:</a:t>
            </a:r>
          </a:p>
          <a:p>
            <a:pPr marL="0" indent="0">
              <a:buNone/>
              <a:defRPr/>
            </a:pPr>
            <a:r>
              <a:rPr lang="en-GB" dirty="0"/>
              <a:t>What firm/organisation has been in the business news this week &amp;why?</a:t>
            </a:r>
          </a:p>
          <a:p>
            <a:pPr marL="514350" indent="-514350">
              <a:buFont typeface="+mj-lt"/>
              <a:buAutoNum type="alphaLcPeriod" startAt="2"/>
              <a:defRPr/>
            </a:pPr>
            <a:r>
              <a:rPr lang="en-GB" dirty="0"/>
              <a:t> During the seminar:</a:t>
            </a:r>
          </a:p>
          <a:p>
            <a:pPr marL="0" indent="0">
              <a:buNone/>
              <a:defRPr/>
            </a:pPr>
            <a:r>
              <a:rPr lang="en-GB" dirty="0"/>
              <a:t>What type of project does the news relate to?</a:t>
            </a:r>
          </a:p>
          <a:p>
            <a:pPr marL="514350" indent="-514350">
              <a:buFont typeface="+mj-lt"/>
              <a:buAutoNum type="alphaLcPeriod" startAt="3"/>
              <a:defRPr/>
            </a:pPr>
            <a:r>
              <a:rPr lang="en-GB" dirty="0"/>
              <a:t>In/after the seminar:</a:t>
            </a:r>
          </a:p>
          <a:p>
            <a:pPr marL="0" indent="0">
              <a:buNone/>
              <a:defRPr/>
            </a:pPr>
            <a:r>
              <a:rPr lang="en-GB" dirty="0"/>
              <a:t>How can I learn from this to enhance my knowledge of SIA and/or for </a:t>
            </a:r>
            <a:r>
              <a:rPr lang="en-GB" dirty="0" err="1"/>
              <a:t>ass’t</a:t>
            </a:r>
            <a:r>
              <a:rPr lang="en-GB" dirty="0"/>
              <a:t>?</a:t>
            </a:r>
          </a:p>
          <a:p>
            <a:pPr marL="514350" indent="-514350">
              <a:buFont typeface="+mj-lt"/>
              <a:buAutoNum type="alphaLcPeriod" startAt="2"/>
              <a:defRPr/>
            </a:pPr>
            <a:endParaRPr lang="en-GB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0EB73-AF9C-445D-9BF7-3DD60C311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Bring me news - Boohoo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DE481D6-3D6B-4991-8D42-5D51666E6D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3691" b="7951"/>
          <a:stretch/>
        </p:blipFill>
        <p:spPr>
          <a:xfrm>
            <a:off x="438185" y="1417638"/>
            <a:ext cx="11585427" cy="510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014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2193</TotalTime>
  <Words>888</Words>
  <Application>Microsoft Office PowerPoint</Application>
  <PresentationFormat>Widescreen</PresentationFormat>
  <Paragraphs>112</Paragraphs>
  <Slides>19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Calibri</vt:lpstr>
      <vt:lpstr>arial</vt:lpstr>
      <vt:lpstr>Calibri Light</vt:lpstr>
      <vt:lpstr>arial</vt:lpstr>
      <vt:lpstr>Office Theme</vt:lpstr>
      <vt:lpstr>1_Office Theme</vt:lpstr>
      <vt:lpstr>Session Plan</vt:lpstr>
      <vt:lpstr>Lecture Recap</vt:lpstr>
      <vt:lpstr>Seminar Activity – share &amp; apply Card game 6.1</vt:lpstr>
      <vt:lpstr>Card game 6.1 – Risk  Card = King of spades  Scenario = Building of the Channel Tunnel </vt:lpstr>
      <vt:lpstr>PowerPoint Presentation</vt:lpstr>
      <vt:lpstr>Card game 6.2 – Risk  Card = Ace of spades  Scenario = Heathrow terminal 5 </vt:lpstr>
      <vt:lpstr>PowerPoint Presentation</vt:lpstr>
      <vt:lpstr>Seminar activity – Bring me news</vt:lpstr>
      <vt:lpstr>Bring me news - Boohoo</vt:lpstr>
      <vt:lpstr>News: Boohoo seeks bigger office  post Debenhams acq</vt:lpstr>
      <vt:lpstr>Decision-making context e.g.</vt:lpstr>
      <vt:lpstr>Group discussion: Worksheet 6 </vt:lpstr>
      <vt:lpstr>Group discussion: Worksheet 6 </vt:lpstr>
      <vt:lpstr>Reminder – practice a learning (b)log on Moodle</vt:lpstr>
      <vt:lpstr>Step 1 EXPERIENCE – What did you discover?</vt:lpstr>
      <vt:lpstr>Step 2 REFLECTION – What did you find useful?</vt:lpstr>
      <vt:lpstr>Step 3 GENERALISATION – Key learning points?</vt:lpstr>
      <vt:lpstr>Step 4 ACTION – How will I apply this to the assignment?</vt:lpstr>
      <vt:lpstr>Any questions?  (on activities or the assessment brief)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Seminar Activities – share &amp; apply protocol for SIA seminars on Zoom</dc:title>
  <dc:creator>Elaine Harris</dc:creator>
  <cp:lastModifiedBy>Dumebi Konwea</cp:lastModifiedBy>
  <cp:revision>17</cp:revision>
  <cp:lastPrinted>2021-02-23T16:50:36Z</cp:lastPrinted>
  <dcterms:created xsi:type="dcterms:W3CDTF">2021-02-05T10:17:34Z</dcterms:created>
  <dcterms:modified xsi:type="dcterms:W3CDTF">2025-07-08T11:34:11Z</dcterms:modified>
</cp:coreProperties>
</file>