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6AEA-0886-40FB-A102-1806FF4AD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BAFF1-EEF6-40BB-B0D1-E6A739938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F3956-C01A-4A9A-A9EF-D07C4E8A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D4DF-EFA0-4EC5-86FD-77D404A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CCD1A-119D-49CA-A32A-84FF31EE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90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0D5F-9813-4A27-88EF-F78F04B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7AE79-0147-4ADE-A03B-E211EDA63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C93E-BC21-47AB-8FE1-AF89B9B5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2807-C402-4285-B110-EC669B35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8217-B32C-4268-BB51-04AF7358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5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F0F99-2939-4C58-97A7-98D295907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C556-EEC1-42B5-BDFC-8E7D03A7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FCE-BFEA-4710-A7C9-BBDB6296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A0D5-BE41-4DC6-8723-51964705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E4B8-C574-485B-9F5C-76D05F11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0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0D79-CAE7-4065-ABB3-E99FC76C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15F3-BC72-46F0-B7DA-8D431AC38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9250-E5B3-4E18-B970-2221FCE2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24E6-CB57-409E-8F3F-6D31DB88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499E-F3F7-4E07-A192-A5574FF3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4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531-7B10-4893-A527-53A1816A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E4D2-B9A5-48DA-9F7C-9587717F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4F5B-5BF8-4878-869C-25544CCB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6DE5-E539-4129-928E-EB575D14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F1DA-538B-415A-8503-831351F5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95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5CF9-A2DF-4BB9-A724-D3DF0AA8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D3D4-DB7B-4628-BA96-52197D778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8FBE6-D53C-4FC3-B33F-0808306D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DE39-B6E4-4975-A0FE-98D93A90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4229-9CC6-4A30-9AA7-465A85CF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0D5A8-A694-4820-974A-0056ABD2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3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2A1-2A24-463B-8166-414D49C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2E7F-BCA6-478D-8D77-09D3F3BA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7491B-E42C-4DA3-9C66-E60E6C76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00AA6-B15B-4A5D-9246-65919443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667B7-546F-4963-863E-50D97B7C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31944-0C99-4579-A58A-261DE9EF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2209E-BCAD-469A-B14D-1637C65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879D5-9B8E-435E-A706-F0E2C3D5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17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49E4-28C3-4EEC-B1E7-B5C3DAF3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0DAA6-36C5-447D-BE98-6B250965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0E433-2BDE-4C35-9BEC-B194CED8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7669-5CE9-4C19-994B-78B88986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0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9CCF4-FBFE-464A-BF11-BBC7F91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062E1-9CD9-408A-8030-AF5D68A1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2FAE-64EB-4842-8ADB-C7DEA7C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1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556E-9F50-4669-A6F0-44B30CFF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FD70-1457-4721-918D-69E159A5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69B0-CB1C-43CB-AE87-ABAEFB5B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B5168-FCEA-4A30-8C38-23CBAF0B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C5DD-D319-4A7C-A514-6FBF8825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6F73-7D5D-46BB-AA92-82E7CF9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5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F2CB-BDD1-4D26-B85F-855C3886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AF3C5-B9CE-48E8-874F-AC0F8F8E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42733-8940-4729-943C-BDEACCBC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BCD0-39EA-494F-B5EC-CB835553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D054A-64DB-4904-97D5-F49F8A62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FF0D-3A0D-401B-AB0E-7D1D8D1B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1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38016-CA9C-480B-BA13-97834856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98EA-81D5-4E2B-B2E8-C9F4FD5E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CEBD-5CB1-4048-9F3A-F535DAC51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096E-2039-49A8-9C12-3466958184D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CB20-7364-4878-AB7A-ADBA0D7C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B953B-5EFF-4E19-9EA9-494B4783D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C962-156C-4CCD-8AB5-3FFD2A68D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52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</a:t>
            </a:r>
            <a:b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solutions (to be added after seminar)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6275" y="1782981"/>
            <a:ext cx="6228820" cy="439398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sz="1700" dirty="0"/>
          </a:p>
          <a:p>
            <a:pPr marL="457200" indent="-457200">
              <a:buFont typeface="+mj-lt"/>
              <a:buAutoNum type="arabicPeriod"/>
            </a:pPr>
            <a:endParaRPr lang="en-GB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86" r="-2" b="-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7D9D658-C0FD-491E-8F22-A921A191E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28193"/>
              </p:ext>
            </p:extLst>
          </p:nvPr>
        </p:nvGraphicFramePr>
        <p:xfrm>
          <a:off x="414337" y="1434041"/>
          <a:ext cx="8088303" cy="5039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488">
                  <a:extLst>
                    <a:ext uri="{9D8B030D-6E8A-4147-A177-3AD203B41FA5}">
                      <a16:colId xmlns:a16="http://schemas.microsoft.com/office/drawing/2014/main" val="123973218"/>
                    </a:ext>
                  </a:extLst>
                </a:gridCol>
                <a:gridCol w="1901815">
                  <a:extLst>
                    <a:ext uri="{9D8B030D-6E8A-4147-A177-3AD203B41FA5}">
                      <a16:colId xmlns:a16="http://schemas.microsoft.com/office/drawing/2014/main" val="371709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1. What is the NPV, business value? (enterprise value)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EV = 3,259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67318"/>
                  </a:ext>
                </a:extLst>
              </a:tr>
              <a:tr h="510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2. What cost of capital has been used?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16600"/>
                  </a:ext>
                </a:extLst>
              </a:tr>
              <a:tr h="477630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 startAt="3"/>
                      </a:pPr>
                      <a:r>
                        <a:rPr lang="en-GB" sz="2000" b="1" dirty="0"/>
                        <a:t>What happens to the NVP, business value if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000" b="1" dirty="0"/>
                        <a:t>The cost of capital is increased by 5%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b="1" dirty="0"/>
                        <a:t>The cost of capital is decreased by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Drops to 1,858</a:t>
                      </a: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Rises to 11,804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673555"/>
                  </a:ext>
                </a:extLst>
              </a:tr>
              <a:tr h="203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4. </a:t>
                      </a:r>
                      <a:r>
                        <a:rPr lang="en-GB" sz="2000" b="1" dirty="0"/>
                        <a:t>What is the sales revenue forecast for 2013 to 2015 and what is the growth perpetuity rate at the end of the forecast period 2021?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1,500</a:t>
                      </a: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1,800</a:t>
                      </a: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73336"/>
                  </a:ext>
                </a:extLst>
              </a:tr>
              <a:tr h="505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5. What is the EBITDA margin for 2013 &amp; after?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27% then 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90266"/>
                  </a:ext>
                </a:extLst>
              </a:tr>
              <a:tr h="78731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n-GB" sz="2000" b="1" dirty="0"/>
                        <a:t>What happens to the NVP, business value if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b="1" dirty="0"/>
                        <a:t>Growth rate in perpetuity is 5%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000" b="1" dirty="0"/>
                        <a:t>EBITDA margin is 5% less in 2013 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(i.e. 70 less)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NB After each change, return to base case each time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b="1">
                          <a:solidFill>
                            <a:srgbClr val="FF0000"/>
                          </a:solidFill>
                        </a:rPr>
                        <a:t>4,163</a:t>
                      </a:r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3,220</a:t>
                      </a:r>
                    </a:p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using Ctrl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4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75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Seminar Activity – share &amp; apply solutions (to be added after seminar)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Activity – share &amp; apply solutions (to be added after seminar)</dc:title>
  <dc:creator>Elaine Harris</dc:creator>
  <cp:lastModifiedBy>Dumebi Konwea</cp:lastModifiedBy>
  <cp:revision>4</cp:revision>
  <cp:lastPrinted>2021-02-09T10:33:06Z</cp:lastPrinted>
  <dcterms:created xsi:type="dcterms:W3CDTF">2021-02-09T10:32:30Z</dcterms:created>
  <dcterms:modified xsi:type="dcterms:W3CDTF">2025-07-08T10:44:37Z</dcterms:modified>
</cp:coreProperties>
</file>