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23"/>
  </p:notesMasterIdLst>
  <p:handoutMasterIdLst>
    <p:handoutMasterId r:id="rId24"/>
  </p:handoutMasterIdLst>
  <p:sldIdLst>
    <p:sldId id="258" r:id="rId5"/>
    <p:sldId id="313" r:id="rId6"/>
    <p:sldId id="280" r:id="rId7"/>
    <p:sldId id="281" r:id="rId8"/>
    <p:sldId id="282" r:id="rId9"/>
    <p:sldId id="283" r:id="rId10"/>
    <p:sldId id="314" r:id="rId11"/>
    <p:sldId id="315" r:id="rId12"/>
    <p:sldId id="310" r:id="rId13"/>
    <p:sldId id="311" r:id="rId14"/>
    <p:sldId id="309" r:id="rId15"/>
    <p:sldId id="308" r:id="rId16"/>
    <p:sldId id="312" r:id="rId17"/>
    <p:sldId id="307" r:id="rId18"/>
    <p:sldId id="306" r:id="rId19"/>
    <p:sldId id="304" r:id="rId20"/>
    <p:sldId id="305" r:id="rId21"/>
    <p:sldId id="316" r:id="rId22"/>
  </p:sldIdLst>
  <p:sldSz cx="12192000" cy="6858000"/>
  <p:notesSz cx="7077075" cy="9363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EA"/>
    <a:srgbClr val="063532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F452065-9C51-475C-B98F-1A8BB52F1A4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AB0927-D588-40CD-AA71-DA008FE0B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3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5798799-5DC7-447F-A5B8-CEEC2FE8106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C89649F-8ABC-4F49-976E-36B424814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063532"/>
                </a:solidFill>
              </a:defRPr>
            </a:lvl1pPr>
          </a:lstStyle>
          <a:p>
            <a:r>
              <a:rPr lang="en-US" dirty="0"/>
              <a:t>Conference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Elaine Harris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0EDC2-1FF9-481E-B8E9-72EBB3AD1BE6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0A5-6450-4FBE-A2AC-68788A7E40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64634" cy="23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EBBC-E6EC-49DC-BCD1-0CACFD64C3A1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CA8B-D584-4BD8-BDBB-B6852F9240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6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751EC-A69E-4663-86FF-8E82821AB088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9B79-9AE9-4B82-B3CC-C222875B5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1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63E77-96D0-4E49-8B83-497F9C4F9DEA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6D3F-75EC-4DCB-82CD-868239003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1FDE8DB8-3FA7-462A-898D-0038A1C7E2D7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3083D709-DC85-479D-8AFB-6C2B0A50E9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pPr algn="r"/>
            <a:r>
              <a:rPr lang="en-US" dirty="0"/>
              <a:t>Avoiding High Profile Project Failures</a:t>
            </a:r>
            <a:br>
              <a:rPr lang="en-US" dirty="0"/>
            </a:br>
            <a:r>
              <a:rPr lang="en-US" dirty="0"/>
              <a:t>&amp; tips for completing learning logs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6992"/>
            <a:ext cx="10515600" cy="45751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does project success look like?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High Profile Project Failures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stakeholder communications &amp; role of finance professional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Recap of key learning from the module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Tips for learning logs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47930"/>
              </p:ext>
            </p:extLst>
          </p:nvPr>
        </p:nvGraphicFramePr>
        <p:xfrm>
          <a:off x="838200" y="1790700"/>
          <a:ext cx="10744200" cy="483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969716229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1498277779"/>
                    </a:ext>
                  </a:extLst>
                </a:gridCol>
              </a:tblGrid>
              <a:tr h="864940"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New site or relocation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Business acquisitions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87991"/>
                  </a:ext>
                </a:extLst>
              </a:tr>
              <a:tr h="163696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 of customers/suppliers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needs analysis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searches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Competitor analysis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Supply chain analysis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 market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7239"/>
                  </a:ext>
                </a:extLst>
              </a:tr>
              <a:tr h="753279"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New product development/IT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Events &amp; not-for-profit projects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33884"/>
                  </a:ext>
                </a:extLst>
              </a:tr>
              <a:tr h="15835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portfolio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needs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intelligence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prio</a:t>
                      </a: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events held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Audience/participant</a:t>
                      </a:r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analysis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analysis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1230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Week 2 strategic analysis</a:t>
            </a:r>
          </a:p>
        </p:txBody>
      </p:sp>
      <p:pic>
        <p:nvPicPr>
          <p:cNvPr id="7" name="Content Placeholder 3" descr="File:SuitClubs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100" y="5614395"/>
            <a:ext cx="941160" cy="101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3" descr="Calling a spade a “spade” | Blue Mass Grou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6200" y="3323843"/>
            <a:ext cx="999368" cy="93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3" descr="Diamond Grading Scale - ArtiFact :: Free Encyclopedia of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2200" y="5721367"/>
            <a:ext cx="1282700" cy="9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5" descr="Heart (symbol)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2900" y="3226594"/>
            <a:ext cx="1070768" cy="107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2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" y="2066924"/>
            <a:ext cx="10515600" cy="4664075"/>
          </a:xfrm>
        </p:spPr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Estimate of annual earnings: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Concept of free cash flow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What is a realistic timescale over which to appraise a takeover?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Estimate of the cost of capital (to use as a discount rate)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Find the present value of the future earnings stream (this is theoretically the maximum price you would offer)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Goetze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p.50-60 for NPV calculations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What is the likelihood/value of revenue/cost synergies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65125"/>
            <a:ext cx="10172700" cy="1325563"/>
          </a:xfrm>
        </p:spPr>
        <p:txBody>
          <a:bodyPr/>
          <a:lstStyle/>
          <a:p>
            <a:pPr algn="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Week 3 information to appraise takeovers</a:t>
            </a:r>
          </a:p>
        </p:txBody>
      </p:sp>
      <p:pic>
        <p:nvPicPr>
          <p:cNvPr id="5" name="Picture 4" descr="handshake PNG, hands image, free downloa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26" y="1155699"/>
            <a:ext cx="4201973" cy="20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1353800" cy="1325563"/>
          </a:xfrm>
        </p:spPr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 4 Business valuation methods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/>
              <a:t>See Watson &amp; Head, p.369-377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399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Assets based</a:t>
            </a:r>
          </a:p>
          <a:p>
            <a:r>
              <a:rPr lang="en-GB" dirty="0"/>
              <a:t>Balance sheet values at historic cost less depreciation not useful</a:t>
            </a:r>
          </a:p>
          <a:p>
            <a:r>
              <a:rPr lang="en-GB" dirty="0"/>
              <a:t>Revaluation of property assets</a:t>
            </a:r>
          </a:p>
          <a:p>
            <a:r>
              <a:rPr lang="en-GB" dirty="0"/>
              <a:t>Asset changes since last balance sheet (e.g. inventory levels)</a:t>
            </a:r>
          </a:p>
          <a:p>
            <a:r>
              <a:rPr lang="en-GB" dirty="0"/>
              <a:t>Off-balance sheet assets (leases)</a:t>
            </a:r>
          </a:p>
          <a:p>
            <a:r>
              <a:rPr lang="en-GB" dirty="0"/>
              <a:t>Goodwill (intangible assets)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25624"/>
            <a:ext cx="5765800" cy="4905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Earnings based</a:t>
            </a:r>
          </a:p>
          <a:p>
            <a:r>
              <a:rPr lang="en-GB" dirty="0"/>
              <a:t>Are reported earnings of target co. reliable (audit credibility)?</a:t>
            </a:r>
          </a:p>
          <a:p>
            <a:r>
              <a:rPr lang="en-GB" dirty="0"/>
              <a:t>Will future earnings grow or decrease at the same rate as in the recent past?</a:t>
            </a:r>
          </a:p>
          <a:p>
            <a:r>
              <a:rPr lang="en-GB" dirty="0"/>
              <a:t>Identification of suitable P/E ratio</a:t>
            </a:r>
          </a:p>
          <a:p>
            <a:r>
              <a:rPr lang="en-GB" dirty="0"/>
              <a:t>Will the merger/acquisition affect turnover or margins in target co.?</a:t>
            </a:r>
          </a:p>
          <a:p>
            <a:r>
              <a:rPr lang="en-GB" dirty="0"/>
              <a:t>How many years can you estimate cash flow for?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10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CEF37EF-0210-D14A-AD8F-A33E5832D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7" y="5402756"/>
            <a:ext cx="3393738" cy="130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0433A-6860-884F-801D-348C8E99BEE9}"/>
              </a:ext>
            </a:extLst>
          </p:cNvPr>
          <p:cNvSpPr txBox="1"/>
          <p:nvPr/>
        </p:nvSpPr>
        <p:spPr>
          <a:xfrm>
            <a:off x="227611" y="482380"/>
            <a:ext cx="328878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Week 6 M&amp;A</a:t>
            </a:r>
          </a:p>
          <a:p>
            <a:r>
              <a:rPr lang="en-US" sz="4400" b="1" dirty="0"/>
              <a:t>Other </a:t>
            </a:r>
          </a:p>
          <a:p>
            <a:r>
              <a:rPr lang="en-US" sz="4400" b="1" dirty="0"/>
              <a:t>financial </a:t>
            </a:r>
          </a:p>
          <a:p>
            <a:r>
              <a:rPr lang="en-US" sz="4400" b="1" dirty="0"/>
              <a:t>Issues</a:t>
            </a:r>
          </a:p>
          <a:p>
            <a:endParaRPr lang="en-US" sz="4400" b="1" dirty="0"/>
          </a:p>
          <a:p>
            <a:r>
              <a:rPr lang="en-GB" altLang="en-US" sz="4400" b="1" dirty="0"/>
              <a:t>Dr Ken Lee</a:t>
            </a:r>
          </a:p>
          <a:p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C6513-DF6E-6044-8380-8297A167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15930" y="-777132"/>
            <a:ext cx="4544850" cy="78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8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274638"/>
            <a:ext cx="8191500" cy="1143000"/>
          </a:xfrm>
        </p:spPr>
        <p:txBody>
          <a:bodyPr/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Week 7 Project risk assessment &amp; management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3125"/>
            <a:ext cx="110109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Identify/map the risk (where will the risk come from?)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/>
              <a:t>Assess the risk (evaluate &amp; prioritise)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/>
              <a:t>Respond to the risk (decisions &amp; mitigation)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/>
              <a:t>Manage the risk (adopt risk management strategies)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/>
              <a:t>Review the risk (monitor &amp; update risk assessment)</a:t>
            </a:r>
          </a:p>
          <a:p>
            <a:pPr marL="0" indent="0">
              <a:buNone/>
            </a:pPr>
            <a:r>
              <a:rPr lang="en-GB" dirty="0"/>
              <a:t>See Harris (2009), especially chapters 5, 6, </a:t>
            </a:r>
            <a:r>
              <a:rPr lang="en-GB" dirty="0">
                <a:solidFill>
                  <a:srgbClr val="FF0000"/>
                </a:solidFill>
              </a:rPr>
              <a:t>7</a:t>
            </a:r>
            <a:r>
              <a:rPr lang="en-GB" dirty="0"/>
              <a:t> &amp; 9 and slides from week 7 for a set of generic risk faced in 4 types of strategic project</a:t>
            </a:r>
          </a:p>
        </p:txBody>
      </p:sp>
    </p:spTree>
    <p:extLst>
      <p:ext uri="{BB962C8B-B14F-4D97-AF65-F5344CB8AC3E}">
        <p14:creationId xmlns:p14="http://schemas.microsoft.com/office/powerpoint/2010/main" val="411341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065" y="44624"/>
            <a:ext cx="799288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Week 8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Theories &amp; principles of management control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10276"/>
            <a:ext cx="8229600" cy="522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Berry &amp; Harris (2018) PMC, entering a developing field, chapter 28, Routledge Companion to Performance Management &amp; Control p501-512.</a:t>
            </a:r>
          </a:p>
          <a:p>
            <a:pPr marL="0" indent="0">
              <a:buNone/>
            </a:pPr>
            <a:endParaRPr lang="en-GB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Anthony (1965)</a:t>
            </a:r>
            <a:r>
              <a:rPr lang="en-GB" dirty="0"/>
              <a:t>, Burns &amp; Stalker (1961),</a:t>
            </a:r>
            <a:r>
              <a:rPr lang="en-GB" dirty="0" err="1">
                <a:solidFill>
                  <a:srgbClr val="FF0000"/>
                </a:solidFill>
              </a:rPr>
              <a:t>Lukes</a:t>
            </a:r>
            <a:r>
              <a:rPr lang="en-GB" dirty="0">
                <a:solidFill>
                  <a:srgbClr val="FF0000"/>
                </a:solidFill>
              </a:rPr>
              <a:t> (1975</a:t>
            </a:r>
            <a:r>
              <a:rPr lang="en-GB" dirty="0"/>
              <a:t>, 2005), </a:t>
            </a:r>
            <a:r>
              <a:rPr lang="en-GB" dirty="0">
                <a:solidFill>
                  <a:schemeClr val="tx1"/>
                </a:solidFill>
              </a:rPr>
              <a:t>Giddens (1979</a:t>
            </a:r>
            <a:r>
              <a:rPr lang="en-GB" dirty="0"/>
              <a:t>, 1984), </a:t>
            </a:r>
            <a:r>
              <a:rPr lang="en-GB" dirty="0" err="1">
                <a:solidFill>
                  <a:srgbClr val="FF0000"/>
                </a:solidFill>
              </a:rPr>
              <a:t>Ouchi</a:t>
            </a:r>
            <a:r>
              <a:rPr lang="en-GB" dirty="0">
                <a:solidFill>
                  <a:srgbClr val="FF0000"/>
                </a:solidFill>
              </a:rPr>
              <a:t> (1980)</a:t>
            </a:r>
            <a:r>
              <a:rPr lang="en-GB" dirty="0"/>
              <a:t>, Otley &amp; Berry (1980), Lowe &amp; Machin (1983), Emmanuel, Otley &amp; Merchant (1985), Chua (1986), </a:t>
            </a:r>
            <a:r>
              <a:rPr lang="en-GB" dirty="0" err="1"/>
              <a:t>Puxty</a:t>
            </a:r>
            <a:r>
              <a:rPr lang="en-GB" dirty="0"/>
              <a:t> &amp; Chua (1989), Kaplan &amp; Norton (1992, 1996), </a:t>
            </a:r>
            <a:r>
              <a:rPr lang="en-GB" dirty="0">
                <a:solidFill>
                  <a:srgbClr val="FF0000"/>
                </a:solidFill>
              </a:rPr>
              <a:t>Simons (1995)</a:t>
            </a:r>
            <a:r>
              <a:rPr lang="en-GB" dirty="0"/>
              <a:t>, Berry, Broadbent &amp; Otley (1995, 1998, 2005), Otley (1999), </a:t>
            </a:r>
            <a:r>
              <a:rPr lang="en-GB" dirty="0" err="1"/>
              <a:t>Daum</a:t>
            </a:r>
            <a:r>
              <a:rPr lang="en-GB" dirty="0"/>
              <a:t> (2005), </a:t>
            </a:r>
            <a:r>
              <a:rPr lang="en-GB" dirty="0" err="1">
                <a:solidFill>
                  <a:srgbClr val="FF0000"/>
                </a:solidFill>
              </a:rPr>
              <a:t>Ferreirra</a:t>
            </a:r>
            <a:r>
              <a:rPr lang="en-GB" dirty="0">
                <a:solidFill>
                  <a:srgbClr val="FF0000"/>
                </a:solidFill>
              </a:rPr>
              <a:t> &amp; Otley (2005</a:t>
            </a:r>
            <a:r>
              <a:rPr lang="en-GB" dirty="0"/>
              <a:t>, 2009), Broadbent &amp; Laughlin (2009, 2013), </a:t>
            </a:r>
            <a:r>
              <a:rPr lang="en-GB" dirty="0">
                <a:solidFill>
                  <a:schemeClr val="tx1"/>
                </a:solidFill>
              </a:rPr>
              <a:t>Berry, Coad, Harris, Otley &amp; Stringer (2009)</a:t>
            </a:r>
            <a:r>
              <a:rPr lang="en-GB" dirty="0"/>
              <a:t>, Tessier &amp; Otley (2012)</a:t>
            </a:r>
          </a:p>
        </p:txBody>
      </p:sp>
      <p:pic>
        <p:nvPicPr>
          <p:cNvPr id="6146" name="Picture 2" descr="C:\Users\Elaine\AppData\Local\Microsoft\Windows\Temporary Internet Files\Content.IE5\TR697FJP\train2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93" y="654545"/>
            <a:ext cx="13811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6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5624"/>
            <a:ext cx="5478462" cy="4829175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Perspectives from:</a:t>
            </a:r>
          </a:p>
          <a:p>
            <a:r>
              <a:rPr lang="en-GB" sz="3200" dirty="0"/>
              <a:t>Economics</a:t>
            </a:r>
          </a:p>
          <a:p>
            <a:r>
              <a:rPr lang="en-GB" sz="3200" dirty="0"/>
              <a:t>Psychology</a:t>
            </a:r>
          </a:p>
          <a:p>
            <a:r>
              <a:rPr lang="en-GB" sz="3200" dirty="0"/>
              <a:t>Social theory</a:t>
            </a:r>
          </a:p>
          <a:p>
            <a:pPr marL="0" indent="0">
              <a:buNone/>
            </a:pPr>
            <a:r>
              <a:rPr lang="en-GB" sz="3200" dirty="0"/>
              <a:t>Mainly taken from Harris (2014) Risk as Feelings, see reading list</a:t>
            </a:r>
          </a:p>
          <a:p>
            <a:r>
              <a:rPr lang="en-GB" sz="3200" dirty="0"/>
              <a:t>Business Strategy &amp; Practice-based research (mainly taken from Harris et al., 2016 paper)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2900" y="365125"/>
            <a:ext cx="9626600" cy="1325563"/>
          </a:xfrm>
        </p:spPr>
        <p:txBody>
          <a:bodyPr/>
          <a:lstStyle/>
          <a:p>
            <a:pPr algn="r"/>
            <a:r>
              <a:rPr lang="en-US" dirty="0"/>
              <a:t>Week 9 Decision Making Theories</a:t>
            </a:r>
            <a:endParaRPr lang="en-GB" dirty="0"/>
          </a:p>
        </p:txBody>
      </p:sp>
      <p:pic>
        <p:nvPicPr>
          <p:cNvPr id="6" name="Picture 5" descr="Brainstorming – Excelsior College OW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62" y="2271712"/>
            <a:ext cx="6418680" cy="43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2808" y="365125"/>
            <a:ext cx="7420992" cy="1325563"/>
          </a:xfrm>
        </p:spPr>
        <p:txBody>
          <a:bodyPr/>
          <a:lstStyle/>
          <a:p>
            <a:r>
              <a:rPr lang="en-GB" dirty="0"/>
              <a:t>Week 10 Sustainability &amp; ethics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F71D4A-1E26-4684-8F8E-66BC445A9BF8}"/>
              </a:ext>
            </a:extLst>
          </p:cNvPr>
          <p:cNvGraphicFramePr>
            <a:graphicFrameLocks noGrp="1"/>
          </p:cNvGraphicFramePr>
          <p:nvPr/>
        </p:nvGraphicFramePr>
        <p:xfrm>
          <a:off x="496162" y="1882641"/>
          <a:ext cx="11124708" cy="47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927">
                  <a:extLst>
                    <a:ext uri="{9D8B030D-6E8A-4147-A177-3AD203B41FA5}">
                      <a16:colId xmlns:a16="http://schemas.microsoft.com/office/drawing/2014/main" val="893180044"/>
                    </a:ext>
                  </a:extLst>
                </a:gridCol>
                <a:gridCol w="7998781">
                  <a:extLst>
                    <a:ext uri="{9D8B030D-6E8A-4147-A177-3AD203B41FA5}">
                      <a16:colId xmlns:a16="http://schemas.microsoft.com/office/drawing/2014/main" val="1300253481"/>
                    </a:ext>
                  </a:extLst>
                </a:gridCol>
              </a:tblGrid>
              <a:tr h="411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800" dirty="0"/>
                        <a:t>Area covered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800" dirty="0"/>
                        <a:t>Summary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59571"/>
                  </a:ext>
                </a:extLst>
              </a:tr>
              <a:tr h="710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Sustainability and ethics: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Issues can range from general to more specific issues in financial reporting, corporate governance and sustainability.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176971"/>
                  </a:ext>
                </a:extLst>
              </a:tr>
              <a:tr h="411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In the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No industry or company is exempt from the issues we’ve identified. Sustainability and ethics affect everyone in the market.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35056"/>
                  </a:ext>
                </a:extLst>
              </a:tr>
              <a:tr h="101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Accounting for wider 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Stakeholder consideration is key in strategic decision making.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Measurements may be qualitative or quantitative.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29519"/>
                  </a:ext>
                </a:extLst>
              </a:tr>
              <a:tr h="710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Meaning of sustainability and ethics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This may cover many aspects of business and finance, from accountability and responsibility to financial reporting.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72305"/>
                  </a:ext>
                </a:extLst>
              </a:tr>
              <a:tr h="710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Unilever and Seventh Generation case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Constant adaptation and consideration of stakeholders is key to achieving sustainability and addressing emerging ethical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6C9CB-ED5F-4CBB-899B-6C306F25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from the exemplar from last year (but remember the case scenario has certainly changed and the assignment questions may have changed slightly)</a:t>
            </a:r>
          </a:p>
          <a:p>
            <a:r>
              <a:rPr lang="en-GB" dirty="0"/>
              <a:t>Learn from formative feedback (not just your own)</a:t>
            </a:r>
          </a:p>
          <a:p>
            <a:r>
              <a:rPr lang="en-GB" dirty="0"/>
              <a:t>Get ahead of schedule (SIA coursework brief makes last minute work risky) – make sure you have attempted all essential analysis, including your spreadsheet for task 2 in time to raise queries before due date</a:t>
            </a:r>
          </a:p>
          <a:p>
            <a:r>
              <a:rPr lang="en-GB"/>
              <a:t>Rewards </a:t>
            </a:r>
            <a:r>
              <a:rPr lang="en-GB" dirty="0"/>
              <a:t>(i.e. grades) are highly correlated to effort &amp; coverage of all module materials (pre-recorded lectures, seminars and reading)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05670-967C-4265-84BA-470F0DA3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Success on the SIA module</a:t>
            </a:r>
          </a:p>
        </p:txBody>
      </p:sp>
    </p:spTree>
    <p:extLst>
      <p:ext uri="{BB962C8B-B14F-4D97-AF65-F5344CB8AC3E}">
        <p14:creationId xmlns:p14="http://schemas.microsoft.com/office/powerpoint/2010/main" val="342112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9" y="1825625"/>
            <a:ext cx="11235871" cy="4351338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/>
              <a:t>What is success? -Delivering a project:</a:t>
            </a:r>
          </a:p>
          <a:p>
            <a:r>
              <a:rPr lang="en-GB" sz="4000" dirty="0"/>
              <a:t>On time</a:t>
            </a:r>
          </a:p>
          <a:p>
            <a:r>
              <a:rPr lang="en-GB" sz="4000" dirty="0"/>
              <a:t>Within budget</a:t>
            </a:r>
          </a:p>
          <a:p>
            <a:r>
              <a:rPr lang="en-GB" sz="4000" dirty="0"/>
              <a:t>At the expected quality (but who judges?)</a:t>
            </a:r>
          </a:p>
          <a:p>
            <a:pPr marL="0" indent="0">
              <a:buNone/>
            </a:pPr>
            <a:r>
              <a:rPr lang="en-GB" sz="4000" dirty="0"/>
              <a:t>Is any project that fails on 1 of these 3 a failure?</a:t>
            </a:r>
          </a:p>
          <a:p>
            <a:pPr marL="0" indent="0">
              <a:buNone/>
            </a:pPr>
            <a:r>
              <a:rPr lang="en-GB" sz="4000" dirty="0"/>
              <a:t>What does success mean for different project types?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Avoiding High Profile Project Failures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4104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135" cy="1325563"/>
          </a:xfrm>
        </p:spPr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Business mergers &amp; acquisitions</a:t>
            </a:r>
            <a:endParaRPr lang="en-GB" dirty="0"/>
          </a:p>
        </p:txBody>
      </p:sp>
      <p:pic>
        <p:nvPicPr>
          <p:cNvPr id="6" name="Content Placeholder 5" descr="Heart (symbol) - Wikipedia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148114"/>
            <a:ext cx="5410200" cy="4544785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Success: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Business continuity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Market position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Realisation of synergies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Share value increased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Integration achieved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Customer loyalty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9677" cy="1325563"/>
          </a:xfrm>
        </p:spPr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New product development (NPD)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154056"/>
            <a:ext cx="5855676" cy="4576943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Success 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Technical specification achieved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Positive market response (sales)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Supply chain working well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Learning curve benefits attained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Timely launch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Intellectual property protected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Diamond Grading Scale - ArtiFact :: Free Encyclopedia of ...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057"/>
            <a:ext cx="5181600" cy="3694474"/>
          </a:xfrm>
        </p:spPr>
      </p:pic>
    </p:spTree>
    <p:extLst>
      <p:ext uri="{BB962C8B-B14F-4D97-AF65-F5344CB8AC3E}">
        <p14:creationId xmlns:p14="http://schemas.microsoft.com/office/powerpoint/2010/main" val="99517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Buildings, bridges &amp; facilities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92837" y="2317520"/>
            <a:ext cx="5957863" cy="4375379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Success 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milestones achieved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Motivated &amp; skilled workforce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Continuity (if relocating operations)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Target utilisation achieved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Engineering/design quality awards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Timing: opened on time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Calling a spade a “spade” | Blue Mass Grou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1" y="2317520"/>
            <a:ext cx="3862728" cy="3619046"/>
          </a:xfrm>
        </p:spPr>
      </p:pic>
    </p:spTree>
    <p:extLst>
      <p:ext uri="{BB962C8B-B14F-4D97-AF65-F5344CB8AC3E}">
        <p14:creationId xmlns:p14="http://schemas.microsoft.com/office/powerpoint/2010/main" val="106841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Events &amp; social activities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07100" y="2151061"/>
            <a:ext cx="61849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Success 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Event met expectations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Readiness on the ground/day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Revenue (sales of tickets)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major H&amp;S incidents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Positive press coverage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Positive feedback from participants</a:t>
            </a:r>
          </a:p>
        </p:txBody>
      </p:sp>
      <p:pic>
        <p:nvPicPr>
          <p:cNvPr id="4" name="Content Placeholder 3" descr="File:SuitClubs.svg - Wikimedia Commons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39" y="1825625"/>
            <a:ext cx="4015922" cy="4351338"/>
          </a:xfrm>
        </p:spPr>
      </p:pic>
    </p:spTree>
    <p:extLst>
      <p:ext uri="{BB962C8B-B14F-4D97-AF65-F5344CB8AC3E}">
        <p14:creationId xmlns:p14="http://schemas.microsoft.com/office/powerpoint/2010/main" val="193242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517900" y="365125"/>
            <a:ext cx="8534400" cy="1325563"/>
          </a:xfrm>
        </p:spPr>
        <p:txBody>
          <a:bodyPr/>
          <a:lstStyle/>
          <a:p>
            <a:r>
              <a:rPr lang="en-GB" altLang="en-US" sz="2800" dirty="0"/>
              <a:t>Fig.1 Twelve points to remember, from Pinto &amp; </a:t>
            </a:r>
            <a:r>
              <a:rPr lang="en-GB" altLang="en-US" sz="2800" dirty="0" err="1"/>
              <a:t>Kharbanda</a:t>
            </a:r>
            <a:r>
              <a:rPr lang="en-GB" altLang="en-US" sz="2800" dirty="0"/>
              <a:t> (1995) “Lessons for an Accidental Profession”, </a:t>
            </a:r>
            <a:r>
              <a:rPr lang="en-GB" altLang="en-US" sz="2800" i="1" dirty="0"/>
              <a:t>Business Horizons</a:t>
            </a:r>
            <a:r>
              <a:rPr lang="en-GB" altLang="en-US" sz="2800" dirty="0"/>
              <a:t>, March-April</a:t>
            </a:r>
            <a:endParaRPr lang="en-US" altLang="en-US" sz="28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28788"/>
            <a:ext cx="8229600" cy="498951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Understand</a:t>
            </a:r>
            <a:r>
              <a:rPr lang="en-GB" altLang="en-US" sz="2000" dirty="0"/>
              <a:t> the context of project management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Recognize</a:t>
            </a:r>
            <a:r>
              <a:rPr lang="en-GB" altLang="en-US" sz="2000" dirty="0"/>
              <a:t> project team conflict as progress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Understand</a:t>
            </a:r>
            <a:r>
              <a:rPr lang="en-GB" altLang="en-US" sz="2000" dirty="0"/>
              <a:t> who the stakeholders are and what they want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Accept</a:t>
            </a:r>
            <a:r>
              <a:rPr lang="en-GB" altLang="en-US" sz="2000" dirty="0"/>
              <a:t> and use the political nature of organizations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Lead</a:t>
            </a:r>
            <a:r>
              <a:rPr lang="en-GB" altLang="en-US" sz="2000" dirty="0"/>
              <a:t> from the front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Understand</a:t>
            </a:r>
            <a:r>
              <a:rPr lang="en-GB" altLang="en-US" sz="2000" dirty="0"/>
              <a:t> what “success” means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Build</a:t>
            </a:r>
            <a:r>
              <a:rPr lang="en-GB" altLang="en-US" sz="2000" dirty="0"/>
              <a:t> and maintain a cohesive team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Enthusiasm</a:t>
            </a:r>
            <a:r>
              <a:rPr lang="en-GB" altLang="en-US" sz="2000" dirty="0"/>
              <a:t> and despair are both infectious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One look</a:t>
            </a:r>
            <a:r>
              <a:rPr lang="en-GB" altLang="en-US" sz="2000" dirty="0"/>
              <a:t> forward is worth two looks back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Remember</a:t>
            </a:r>
            <a:r>
              <a:rPr lang="en-GB" altLang="en-US" sz="2000" dirty="0"/>
              <a:t> what you are trying to do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Use time</a:t>
            </a:r>
            <a:r>
              <a:rPr lang="en-GB" altLang="en-US" sz="2000" dirty="0"/>
              <a:t> carefully or it will use you</a:t>
            </a:r>
          </a:p>
          <a:p>
            <a:pPr marL="609600" indent="-609600">
              <a:buFontTx/>
              <a:buAutoNum type="arabicPeriod"/>
            </a:pPr>
            <a:r>
              <a:rPr lang="en-GB" altLang="en-US" sz="2000" b="1" dirty="0"/>
              <a:t>Above all</a:t>
            </a:r>
            <a:r>
              <a:rPr lang="en-GB" altLang="en-US" sz="2000" dirty="0"/>
              <a:t>, plan, plan, plan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368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778D35-CD83-4BAD-AA3A-68E5FBF9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Regular reporting to keep stakeholders informed</a:t>
            </a:r>
          </a:p>
          <a:p>
            <a:r>
              <a:rPr lang="en-GB" dirty="0"/>
              <a:t>Celebrating milestones/achievements</a:t>
            </a:r>
          </a:p>
          <a:p>
            <a:r>
              <a:rPr lang="en-GB" dirty="0"/>
              <a:t>Explaining delays, problems and risk mitigation</a:t>
            </a:r>
          </a:p>
          <a:p>
            <a:r>
              <a:rPr lang="en-GB" dirty="0"/>
              <a:t>Minimising bad news, reshaping expectations</a:t>
            </a:r>
          </a:p>
          <a:p>
            <a:r>
              <a:rPr lang="en-GB" dirty="0"/>
              <a:t>Make the most of completions ahead of schedule</a:t>
            </a:r>
          </a:p>
          <a:p>
            <a:r>
              <a:rPr lang="en-GB" dirty="0"/>
              <a:t>Role of finance professionals</a:t>
            </a:r>
          </a:p>
          <a:p>
            <a:pPr lvl="1"/>
            <a:r>
              <a:rPr lang="en-GB" dirty="0"/>
              <a:t>Regular budget reports and variance analysis</a:t>
            </a:r>
          </a:p>
          <a:p>
            <a:pPr lvl="1"/>
            <a:r>
              <a:rPr lang="en-GB" dirty="0"/>
              <a:t>Presentation of KPIs (financial and non-financial)</a:t>
            </a:r>
          </a:p>
          <a:p>
            <a:pPr lvl="1"/>
            <a:r>
              <a:rPr lang="en-GB" dirty="0"/>
              <a:t>Cash flow forecasting and sourcing finance for funding gaps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F3D65-0704-46BA-97B1-69679C4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Stakeholder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3627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16265"/>
              </p:ext>
            </p:extLst>
          </p:nvPr>
        </p:nvGraphicFramePr>
        <p:xfrm>
          <a:off x="838200" y="1790700"/>
          <a:ext cx="10744200" cy="509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969716229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1498277779"/>
                    </a:ext>
                  </a:extLst>
                </a:gridCol>
              </a:tblGrid>
              <a:tr h="864940"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New site or relocation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Business acquisitions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87991"/>
                  </a:ext>
                </a:extLst>
              </a:tr>
              <a:tr h="16369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Unfamiliar territory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Language/culture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Transport links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Environment in area of location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Labour/skills availability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Local amenities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Limited information on target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Language/culture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Friendly or hostile?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Redundancies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Compatibility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Willingness of people to adapt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7239"/>
                  </a:ext>
                </a:extLst>
              </a:tr>
              <a:tr h="753279"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New product development/IT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Events &amp; not-for-profit projects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33884"/>
                  </a:ext>
                </a:extLst>
              </a:tr>
              <a:tr h="15835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Novelty (new concept/model)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Complexity (no. of components)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Technology (high or low)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Timing (first to market?)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Cost estimation (Learning curve)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Price &amp; demand (market research)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dirty="0">
                          <a:latin typeface="+mn-lt"/>
                          <a:cs typeface="Arial" panose="020B0604020202020204" pitchFamily="34" charset="0"/>
                        </a:rPr>
                        <a:t>Experience</a:t>
                      </a:r>
                      <a:r>
                        <a:rPr lang="en-GB" b="1" baseline="0" dirty="0">
                          <a:latin typeface="+mn-lt"/>
                          <a:cs typeface="Arial" panose="020B0604020202020204" pitchFamily="34" charset="0"/>
                        </a:rPr>
                        <a:t> of</a:t>
                      </a:r>
                      <a:r>
                        <a:rPr lang="en-GB" b="1" dirty="0">
                          <a:latin typeface="+mn-lt"/>
                          <a:cs typeface="Arial" panose="020B0604020202020204" pitchFamily="34" charset="0"/>
                        </a:rPr>
                        <a:t> similar events held in the past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dirty="0">
                          <a:latin typeface="+mn-lt"/>
                          <a:cs typeface="Arial" panose="020B0604020202020204" pitchFamily="34" charset="0"/>
                        </a:rPr>
                        <a:t>Target audience &amp; their preferences/needs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dirty="0">
                          <a:latin typeface="+mn-lt"/>
                          <a:cs typeface="Arial" panose="020B0604020202020204" pitchFamily="34" charset="0"/>
                        </a:rPr>
                        <a:t>Popularity</a:t>
                      </a:r>
                      <a:r>
                        <a:rPr lang="en-GB" b="1" baseline="0" dirty="0">
                          <a:latin typeface="+mn-lt"/>
                          <a:cs typeface="Arial" panose="020B0604020202020204" pitchFamily="34" charset="0"/>
                        </a:rPr>
                        <a:t> of</a:t>
                      </a:r>
                      <a:r>
                        <a:rPr lang="en-GB" b="1" dirty="0">
                          <a:latin typeface="+mn-lt"/>
                          <a:cs typeface="Arial" panose="020B0604020202020204" pitchFamily="34" charset="0"/>
                        </a:rPr>
                        <a:t> headline act/speaker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dirty="0">
                          <a:latin typeface="+mn-lt"/>
                          <a:cs typeface="Arial" panose="020B0604020202020204" pitchFamily="34" charset="0"/>
                        </a:rPr>
                        <a:t>Professionalism</a:t>
                      </a:r>
                      <a:r>
                        <a:rPr lang="en-GB" b="1" baseline="0" dirty="0">
                          <a:latin typeface="+mn-lt"/>
                          <a:cs typeface="Arial" panose="020B0604020202020204" pitchFamily="34" charset="0"/>
                        </a:rPr>
                        <a:t> of</a:t>
                      </a:r>
                      <a:r>
                        <a:rPr lang="en-GB" b="1" dirty="0">
                          <a:latin typeface="+mn-lt"/>
                          <a:cs typeface="Arial" panose="020B0604020202020204" pitchFamily="34" charset="0"/>
                        </a:rPr>
                        <a:t> event organisers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1230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Week 1 strategic project</a:t>
            </a:r>
            <a:br>
              <a:rPr lang="en-GB" dirty="0"/>
            </a:br>
            <a:r>
              <a:rPr lang="en-GB" dirty="0"/>
              <a:t>characteristics &amp; stakeholders</a:t>
            </a:r>
          </a:p>
        </p:txBody>
      </p:sp>
      <p:pic>
        <p:nvPicPr>
          <p:cNvPr id="7" name="Content Placeholder 3" descr="File:SuitClubs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9100" y="5817595"/>
            <a:ext cx="941160" cy="101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3" descr="Calling a spade a “spade” | Blue Mass Grou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6200" y="3450843"/>
            <a:ext cx="999368" cy="93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3" descr="Diamond Grading Scale - ArtiFact :: Free Encyclopedia of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2200" y="5924567"/>
            <a:ext cx="1282700" cy="9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5" descr="Heart (symbol)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2900" y="3328194"/>
            <a:ext cx="1070768" cy="107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2937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ehampton-Powerpoint-Template-2017-Brand [Read-Only] [Compatibility Mode]" id="{58408D96-AC99-482F-BB7D-2C0B830DFCC6}" vid="{11AE656D-2368-400A-A550-BF0765FD75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A673D2473E2439BE64E26C794AC56" ma:contentTypeVersion="1" ma:contentTypeDescription="Create a new document." ma:contentTypeScope="" ma:versionID="2499bf996f7f8fb20f5f7472d4c4be53">
  <xsd:schema xmlns:xsd="http://www.w3.org/2001/XMLSchema" xmlns:xs="http://www.w3.org/2001/XMLSchema" xmlns:p="http://schemas.microsoft.com/office/2006/metadata/properties" xmlns:ns1="http://schemas.microsoft.com/sharepoint/v3" xmlns:ns2="93fef078-daf5-4ef7-8fde-c2fad20c0449" targetNamespace="http://schemas.microsoft.com/office/2006/metadata/properties" ma:root="true" ma:fieldsID="a80321079ca9816655e11641657b2392" ns1:_="" ns2:_="">
    <xsd:import namespace="http://schemas.microsoft.com/sharepoint/v3"/>
    <xsd:import namespace="93fef078-daf5-4ef7-8fde-c2fad20c044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f078-daf5-4ef7-8fde-c2fad20c044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0FF4E3E-C1B4-4C97-B492-9DE287D3043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CD77F1A-052D-4081-9D04-9ED1CC152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fef078-daf5-4ef7-8fde-c2fad20c0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13D9C8-7E82-4A6A-B137-CBC8B3DD2197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93fef078-daf5-4ef7-8fde-c2fad20c0449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1633</TotalTime>
  <Words>1274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University of Roehampton</vt:lpstr>
      <vt:lpstr>Avoiding High Profile Project Failures &amp; tips for completing learning logs</vt:lpstr>
      <vt:lpstr>Avoiding High Profile Project Failures</vt:lpstr>
      <vt:lpstr>Business mergers &amp; acquisitions</vt:lpstr>
      <vt:lpstr>New product development (NPD)</vt:lpstr>
      <vt:lpstr>Buildings, bridges &amp; facilities</vt:lpstr>
      <vt:lpstr>Events &amp; social activities</vt:lpstr>
      <vt:lpstr>Fig.1 Twelve points to remember, from Pinto &amp; Kharbanda (1995) “Lessons for an Accidental Profession”, Business Horizons, March-April</vt:lpstr>
      <vt:lpstr>Stakeholder communications</vt:lpstr>
      <vt:lpstr>Week 1 strategic project characteristics &amp; stakeholders</vt:lpstr>
      <vt:lpstr>Week 2 strategic analysis</vt:lpstr>
      <vt:lpstr>Week 3 information to appraise takeovers</vt:lpstr>
      <vt:lpstr>Week 4 Business valuation methods  See Watson &amp; Head, p.369-377</vt:lpstr>
      <vt:lpstr>PowerPoint Presentation</vt:lpstr>
      <vt:lpstr>Week 7 Project risk assessment &amp; management</vt:lpstr>
      <vt:lpstr>Week 8 Theories &amp; principles of management control</vt:lpstr>
      <vt:lpstr>Week 9 Decision Making Theories</vt:lpstr>
      <vt:lpstr>Week 10 Sustainability &amp; ethics</vt:lpstr>
      <vt:lpstr>Success on the SIA module</vt:lpstr>
    </vt:vector>
  </TitlesOfParts>
  <Company>University Of Roehampton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Harris</dc:creator>
  <cp:lastModifiedBy>Dumebi Konwea</cp:lastModifiedBy>
  <cp:revision>120</cp:revision>
  <cp:lastPrinted>2019-03-07T16:41:05Z</cp:lastPrinted>
  <dcterms:created xsi:type="dcterms:W3CDTF">2017-09-14T11:53:26Z</dcterms:created>
  <dcterms:modified xsi:type="dcterms:W3CDTF">2025-07-08T12:28:39Z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EX52UCZS3WNW-50-7</vt:lpwstr>
  </property>
  <property fmtid="{D5CDD505-2E9C-101B-9397-08002B2CF9AE}" pid="3" name="_dlc_DocIdItemGuid">
    <vt:lpwstr>9921b913-4ad3-4564-a374-b22e9e4eb2ae</vt:lpwstr>
  </property>
  <property fmtid="{D5CDD505-2E9C-101B-9397-08002B2CF9AE}" pid="4" name="_dlc_DocIdUrl">
    <vt:lpwstr>https://portal.roehampton.ac.uk/information/_layouts/15/DocIdRedir.aspx?ID=EX52UCZS3WNW-50-7, EX52UCZS3WNW-50-7</vt:lpwstr>
  </property>
  <property fmtid="{D5CDD505-2E9C-101B-9397-08002B2CF9AE}" pid="5" name="PublishingExpirationDate">
    <vt:lpwstr/>
  </property>
  <property fmtid="{D5CDD505-2E9C-101B-9397-08002B2CF9AE}" pid="6" name="PublishingStartDate">
    <vt:lpwstr/>
  </property>
</Properties>
</file>