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90" r:id="rId3"/>
    <p:sldId id="286" r:id="rId4"/>
    <p:sldId id="279" r:id="rId5"/>
    <p:sldId id="291" r:id="rId6"/>
    <p:sldId id="257" r:id="rId7"/>
    <p:sldId id="28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3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734F8-47F6-44C6-ACC4-1F3F97A10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0853E-CC3C-4FF9-9E43-73050365E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2C27B3-7F30-44B5-8D52-D9DD7114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83DD9-B326-4474-B0E8-40971B82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0CC0C-8B84-4536-94AE-2F6E65F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7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BBEF5-99F1-4BF3-8068-398E577B4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DE28C-0C46-4A91-81B5-4FB154705F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3BB3A-1553-42CF-9903-D4C339253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74FA-B2D8-4681-A756-CA1289CDD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9B0D6-3CAA-4D98-87AA-E4A71F2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744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6CE283-9B92-45E6-886A-946A4263A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B1270-62F0-46A8-9548-75FAD9F16F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5E21-001A-416D-AABC-B8E75776A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C0AA-991D-495B-B0B7-370549C5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502CA-A1A0-4725-B3A3-5662771A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619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CC3C4-33B1-4C45-B3ED-50F370EE0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F3B59-FC26-4E06-9C9C-F375B3895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763FF-B01D-49CC-887D-BC16EA96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6FCE7-E8FD-4165-9D8E-18467D3A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8242A-646C-4D70-9B87-6B7F1288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9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D79F8-0BC4-443F-80C0-EF836E3D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2F0D-B2DB-4D47-95DB-E0A91DE43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0A3B9-1F8E-4407-987B-68CB8771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AC182-7689-4A95-B29B-AD7588D17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05BFB-DAED-40AB-AE01-29A5D7CEC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46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A2AF6-2063-4834-BE1A-D6750A5AB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C6724-2B19-41A2-B467-D2D24EE85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B81BB-30E7-48BD-915E-AB98DE1C7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57452-ACAF-48F6-B608-B39CEBD74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4DD5D-F9C7-4A8E-A05D-109DD22AC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E42EA7-FE0E-4621-846D-36A0E5CA7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925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38421-2546-447F-A2B3-3D07677E9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7242-0794-464D-860A-F5E686CBD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0FB654-17B6-4E59-B489-6A29B72A3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E7566-BB66-4F2A-99C4-45E9ED07BF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AA8B81-5909-4775-B83D-E1041E347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4E71B1-295A-4FB9-A4E2-C6F8AF49A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734BC0-BBC0-4C06-9B75-CEBD8F92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26EEE0-39AE-4821-BF7E-937372CC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41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2D8C-D5D1-4D2E-98BD-A825008C2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EF1A9-74D2-44BA-B44B-578309288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2488F-D081-403F-8CB7-9AA1D32CE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162FB9-1DC4-40D1-89E2-86A9E3C0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4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856480-6F74-462A-9E71-56D839DE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0B0F4-54B4-4308-BEF2-6A5C6781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AEB63-A3F3-42D2-9006-30687EE40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359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46F-1AB2-4ED6-A858-6B888D420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8F78B-9CB1-4A11-9FEC-792065FF0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CB960C-A087-4FBC-8D95-CD47014D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122BA-6EC1-48BC-879F-179E0964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CCC7-EC1B-429F-BCA4-29AAD675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54C6B-ACDE-461D-B11E-3141D40B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71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774A-3E55-4A7F-8C1A-7906533E7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48F8F-8FA5-4F6F-B73C-3E730D316B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4E10EF-7669-4C4D-85C8-F42D93381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A6BEF7-D52A-41EF-8F04-F3B902A6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F856AB-A7C3-4957-8618-955C0598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031B3-19D6-43A7-8635-530537A39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614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5EA32B-72F3-4554-BE9D-F28589D5F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AA9592-0017-4AC4-8441-CB8A33850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75D3-A9B7-4AD3-8034-95E511EEEC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50B15-75A0-4D7B-A107-2462BBBA8B36}" type="datetimeFigureOut">
              <a:rPr lang="en-GB" smtClean="0"/>
              <a:t>04/07/2025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FDF17-314D-4A5C-8C5B-E57062DB4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82CA7-BF03-498D-B84C-1CF76974C4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5CF6E-3F14-4BDE-8CED-A36F737584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464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92" y="629268"/>
            <a:ext cx="7556408" cy="1286160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 Card game 2.2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431" y="2438400"/>
            <a:ext cx="6878907" cy="4205286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See card picked at random from the pack – it will show the name of a well-known project (google it if it is unfamiliar)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Answer the following questions:</a:t>
            </a:r>
          </a:p>
          <a:p>
            <a:pPr lvl="1"/>
            <a:r>
              <a:rPr lang="en-GB" sz="2900" dirty="0">
                <a:latin typeface="Arial" panose="020B0604020202020204" pitchFamily="34" charset="0"/>
                <a:cs typeface="Arial" panose="020B0604020202020204" pitchFamily="34" charset="0"/>
              </a:rPr>
              <a:t>How would this project have been identified?</a:t>
            </a:r>
          </a:p>
          <a:p>
            <a:pPr lvl="1"/>
            <a:r>
              <a:rPr lang="en-GB" sz="2900" dirty="0">
                <a:latin typeface="Arial" panose="020B0604020202020204" pitchFamily="34" charset="0"/>
                <a:cs typeface="Arial" panose="020B0604020202020204" pitchFamily="34" charset="0"/>
              </a:rPr>
              <a:t>What procedure might be used to develop it and what information would you need?</a:t>
            </a:r>
          </a:p>
          <a:p>
            <a:pPr lvl="1"/>
            <a:r>
              <a:rPr lang="en-GB" sz="2900" dirty="0">
                <a:latin typeface="Arial" panose="020B0604020202020204" pitchFamily="34" charset="0"/>
                <a:cs typeface="Arial" panose="020B0604020202020204" pitchFamily="34" charset="0"/>
              </a:rPr>
              <a:t>What criteria and/or process might be used to appraise this at the proposal stage?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693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9C43B-382E-42EE-BF5B-D7446E7CA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442" y="802955"/>
            <a:ext cx="5824721" cy="4869183"/>
          </a:xfrm>
        </p:spPr>
        <p:txBody>
          <a:bodyPr>
            <a:normAutofit fontScale="90000"/>
          </a:bodyPr>
          <a:lstStyle/>
          <a:p>
            <a:r>
              <a:rPr lang="en-GB" sz="4000" dirty="0">
                <a:solidFill>
                  <a:srgbClr val="000000"/>
                </a:solidFill>
              </a:rPr>
              <a:t>Card game 2.2 - from seminar 2 (share your answers here)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Card = 7 of hearts</a:t>
            </a:r>
            <a:br>
              <a:rPr lang="en-GB" sz="4000" dirty="0">
                <a:solidFill>
                  <a:srgbClr val="000000"/>
                </a:solidFill>
              </a:rPr>
            </a:br>
            <a:br>
              <a:rPr lang="en-GB" sz="4000" dirty="0">
                <a:solidFill>
                  <a:srgbClr val="000000"/>
                </a:solidFill>
              </a:rPr>
            </a:br>
            <a:r>
              <a:rPr lang="en-GB" sz="4000" dirty="0">
                <a:solidFill>
                  <a:srgbClr val="000000"/>
                </a:solidFill>
              </a:rPr>
              <a:t>Scenario = Walt Disney takeover of 21</a:t>
            </a:r>
            <a:r>
              <a:rPr lang="en-GB" sz="4000" baseline="30000" dirty="0">
                <a:solidFill>
                  <a:srgbClr val="000000"/>
                </a:solidFill>
              </a:rPr>
              <a:t>st</a:t>
            </a:r>
            <a:r>
              <a:rPr lang="en-GB" sz="4000" dirty="0">
                <a:solidFill>
                  <a:srgbClr val="000000"/>
                </a:solidFill>
              </a:rPr>
              <a:t> Century Fox</a:t>
            </a:r>
            <a:br>
              <a:rPr lang="en-GB" sz="4000" dirty="0">
                <a:solidFill>
                  <a:srgbClr val="000000"/>
                </a:solidFill>
              </a:rPr>
            </a:br>
            <a:endParaRPr lang="en-GB" sz="4000" dirty="0">
              <a:solidFill>
                <a:srgbClr val="000000"/>
              </a:solidFill>
            </a:endParaRP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66327B00-0CE6-4047-9591-4A14B6081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57B4-D400-4FA1-894A-180922D47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GB" sz="2000" dirty="0">
              <a:solidFill>
                <a:srgbClr val="000000"/>
              </a:solidFill>
            </a:endParaRP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BE2BC-FC9D-45D4-9C57-27AF65B25EF3}"/>
              </a:ext>
            </a:extLst>
          </p:cNvPr>
          <p:cNvSpPr txBox="1"/>
          <p:nvPr/>
        </p:nvSpPr>
        <p:spPr>
          <a:xfrm>
            <a:off x="2657477" y="2317940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A2AFB89-F7D3-47C6-83A9-EB34864381A1}"/>
              </a:ext>
            </a:extLst>
          </p:cNvPr>
          <p:cNvSpPr txBox="1"/>
          <p:nvPr/>
        </p:nvSpPr>
        <p:spPr>
          <a:xfrm>
            <a:off x="1581145" y="4170567"/>
            <a:ext cx="3762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7</a:t>
            </a:r>
          </a:p>
        </p:txBody>
      </p:sp>
      <p:pic>
        <p:nvPicPr>
          <p:cNvPr id="15" name="Content Placeholder 5" descr="Heart (symbol) - Wikipedia">
            <a:extLst>
              <a:ext uri="{FF2B5EF4-FFF2-40B4-BE49-F238E27FC236}">
                <a16:creationId xmlns:a16="http://schemas.microsoft.com/office/drawing/2014/main" id="{8DB83B4A-F452-4A84-8555-77FC49B015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209" y="2582862"/>
            <a:ext cx="1703388" cy="1703388"/>
          </a:xfrm>
          <a:prstGeom prst="rect">
            <a:avLst/>
          </a:prstGeom>
        </p:spPr>
      </p:pic>
      <p:pic>
        <p:nvPicPr>
          <p:cNvPr id="16" name="Content Placeholder 5" descr="Heart (symbol) - Wikipedia">
            <a:extLst>
              <a:ext uri="{FF2B5EF4-FFF2-40B4-BE49-F238E27FC236}">
                <a16:creationId xmlns:a16="http://schemas.microsoft.com/office/drawing/2014/main" id="{BA503B1B-8181-458B-A60E-634C978575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1934" y="2311401"/>
            <a:ext cx="492315" cy="492315"/>
          </a:xfrm>
          <a:prstGeom prst="rect">
            <a:avLst/>
          </a:prstGeom>
        </p:spPr>
      </p:pic>
      <p:pic>
        <p:nvPicPr>
          <p:cNvPr id="17" name="Content Placeholder 5" descr="Heart (symbol) - Wikipedia">
            <a:extLst>
              <a:ext uri="{FF2B5EF4-FFF2-40B4-BE49-F238E27FC236}">
                <a16:creationId xmlns:a16="http://schemas.microsoft.com/office/drawing/2014/main" id="{7A440660-8C9F-43B8-B255-86597A942C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454" y="4106872"/>
            <a:ext cx="492315" cy="492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1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Onboarding">
            <a:extLst>
              <a:ext uri="{FF2B5EF4-FFF2-40B4-BE49-F238E27FC236}">
                <a16:creationId xmlns:a16="http://schemas.microsoft.com/office/drawing/2014/main" id="{B964B9DA-20F6-4318-859F-2CCE4675A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8EC0F-3B92-452B-AC41-82D022971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42876"/>
            <a:ext cx="5968076" cy="6443662"/>
          </a:xfrm>
        </p:spPr>
        <p:txBody>
          <a:bodyPr anchor="ctr">
            <a:normAutofit/>
          </a:bodyPr>
          <a:lstStyle/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How would this project have been identified?</a:t>
            </a: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procedure might be used to develop it and what information would you need?</a:t>
            </a: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buNone/>
            </a:pP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What criteria and/or process might be used to appraise this at the proposal stage?</a:t>
            </a:r>
          </a:p>
          <a:p>
            <a:endParaRPr lang="en-GB" sz="200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095B08-C5F9-4367-862C-DB7197AA7BBF}"/>
              </a:ext>
            </a:extLst>
          </p:cNvPr>
          <p:cNvSpPr txBox="1"/>
          <p:nvPr/>
        </p:nvSpPr>
        <p:spPr>
          <a:xfrm>
            <a:off x="4070275" y="300038"/>
            <a:ext cx="110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2.2 Disney</a:t>
            </a:r>
          </a:p>
        </p:txBody>
      </p:sp>
    </p:spTree>
    <p:extLst>
      <p:ext uri="{BB962C8B-B14F-4D97-AF65-F5344CB8AC3E}">
        <p14:creationId xmlns:p14="http://schemas.microsoft.com/office/powerpoint/2010/main" val="33719645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 company has to decide between 3 investment projects as follows: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Activity data – 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Ex.3.2 </a:t>
            </a:r>
            <a:r>
              <a:rPr lang="en-GB" sz="2800" dirty="0" err="1">
                <a:latin typeface="Arial" panose="020B0604020202020204" pitchFamily="34" charset="0"/>
                <a:cs typeface="Arial" panose="020B0604020202020204" pitchFamily="34" charset="0"/>
              </a:rPr>
              <a:t>Goetze</a:t>
            </a:r>
            <a:r>
              <a:rPr lang="en-GB" sz="2800" dirty="0">
                <a:latin typeface="Arial" panose="020B0604020202020204" pitchFamily="34" charset="0"/>
                <a:cs typeface="Arial" panose="020B0604020202020204" pitchFamily="34" charset="0"/>
              </a:rPr>
              <a:t> p.79/80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282319"/>
              </p:ext>
            </p:extLst>
          </p:nvPr>
        </p:nvGraphicFramePr>
        <p:xfrm>
          <a:off x="1308100" y="2489198"/>
          <a:ext cx="8851900" cy="4133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100">
                  <a:extLst>
                    <a:ext uri="{9D8B030D-6E8A-4147-A177-3AD203B41FA5}">
                      <a16:colId xmlns:a16="http://schemas.microsoft.com/office/drawing/2014/main" val="382645511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2422554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40102932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571126884"/>
                    </a:ext>
                  </a:extLst>
                </a:gridCol>
              </a:tblGrid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Data (£000s)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70469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Initial outlay (t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350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73807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Net cash inflows:</a:t>
                      </a:r>
                    </a:p>
                    <a:p>
                      <a:r>
                        <a:rPr lang="en-GB" dirty="0"/>
                        <a:t>t=1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4280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3963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13291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0127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43880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Liquidation value at project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67092"/>
                  </a:ext>
                </a:extLst>
              </a:tr>
              <a:tr h="436692">
                <a:tc gridSpan="4">
                  <a:txBody>
                    <a:bodyPr/>
                    <a:lstStyle/>
                    <a:p>
                      <a:r>
                        <a:rPr lang="en-GB" dirty="0"/>
                        <a:t>Economic life for all projects is 5 years and the cost of capital is 10%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104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100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35592" y="629268"/>
            <a:ext cx="7556408" cy="1286160"/>
          </a:xfrm>
        </p:spPr>
        <p:txBody>
          <a:bodyPr anchor="b">
            <a:normAutofit/>
          </a:bodyPr>
          <a:lstStyle/>
          <a:p>
            <a:r>
              <a:rPr lang="en-GB" sz="4000" dirty="0">
                <a:latin typeface="Arial" panose="020B0604020202020204" pitchFamily="34" charset="0"/>
                <a:cs typeface="Arial" panose="020B0604020202020204" pitchFamily="34" charset="0"/>
              </a:rPr>
              <a:t>Seminar Activity – share &amp; apply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965431" y="2438400"/>
            <a:ext cx="6878907" cy="4205286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Calculate the NPV for all 3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Calculate the IRR for all 3 projects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Recommend which project, if any, to invest in</a:t>
            </a:r>
          </a:p>
          <a:p>
            <a:pPr marL="514350" indent="-514350">
              <a:buFont typeface="+mj-lt"/>
              <a:buAutoNum type="arabicPeriod"/>
            </a:pPr>
            <a:endParaRPr lang="en-GB" dirty="0"/>
          </a:p>
          <a:p>
            <a:pPr marL="0" indent="0">
              <a:buNone/>
            </a:pPr>
            <a:r>
              <a:rPr lang="en-GB" dirty="0"/>
              <a:t>Let’s go through project A together, then you should attempt projects B and C on your own to practice the techniques.</a:t>
            </a:r>
          </a:p>
          <a:p>
            <a:pPr marL="457200" lvl="1" indent="0">
              <a:buNone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44051D-2120-45B4-9751-F46FAD966E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344" r="7086"/>
          <a:stretch/>
        </p:blipFill>
        <p:spPr>
          <a:xfrm>
            <a:off x="20" y="10"/>
            <a:ext cx="4635571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78232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26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IRR must be marginally more than 10% as NPV +</a:t>
            </a:r>
            <a:r>
              <a:rPr lang="en-GB" dirty="0" err="1"/>
              <a:t>ve</a:t>
            </a:r>
            <a:r>
              <a:rPr lang="en-GB" dirty="0"/>
              <a:t> but close to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Activity solution – project A</a:t>
            </a:r>
            <a:endParaRPr lang="en-GB" sz="28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08100" y="1587498"/>
          <a:ext cx="8851900" cy="4182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7100">
                  <a:extLst>
                    <a:ext uri="{9D8B030D-6E8A-4147-A177-3AD203B41FA5}">
                      <a16:colId xmlns:a16="http://schemas.microsoft.com/office/drawing/2014/main" val="382645511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24225546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2401029325"/>
                    </a:ext>
                  </a:extLst>
                </a:gridCol>
                <a:gridCol w="1358900">
                  <a:extLst>
                    <a:ext uri="{9D8B030D-6E8A-4147-A177-3AD203B41FA5}">
                      <a16:colId xmlns:a16="http://schemas.microsoft.com/office/drawing/2014/main" val="571126884"/>
                    </a:ext>
                  </a:extLst>
                </a:gridCol>
              </a:tblGrid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Discounted</a:t>
                      </a:r>
                      <a:r>
                        <a:rPr lang="en-GB" baseline="0" dirty="0"/>
                        <a:t> cash flow</a:t>
                      </a:r>
                      <a:r>
                        <a:rPr lang="en-GB" dirty="0"/>
                        <a:t> (£000s)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Project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Disc. 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9370469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Initial outlay (t =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-300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573807"/>
                  </a:ext>
                </a:extLst>
              </a:tr>
              <a:tr h="688718">
                <a:tc>
                  <a:txBody>
                    <a:bodyPr/>
                    <a:lstStyle/>
                    <a:p>
                      <a:r>
                        <a:rPr lang="en-GB" dirty="0"/>
                        <a:t>Net cash inflows:</a:t>
                      </a:r>
                    </a:p>
                    <a:p>
                      <a:r>
                        <a:rPr lang="en-GB" dirty="0"/>
                        <a:t>t=1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.91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  <a:p>
                      <a:pPr algn="r"/>
                      <a:r>
                        <a:rPr lang="en-GB" dirty="0"/>
                        <a:t>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934280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139634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613291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001273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t=5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543880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Liquidation value at project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.62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667092"/>
                  </a:ext>
                </a:extLst>
              </a:tr>
              <a:tr h="436692">
                <a:tc>
                  <a:txBody>
                    <a:bodyPr/>
                    <a:lstStyle/>
                    <a:p>
                      <a:r>
                        <a:rPr lang="en-GB" dirty="0"/>
                        <a:t>Net present value (NPV)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008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7544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DB5B-3E95-402D-A78D-6F467FA3F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5882" y="2614613"/>
            <a:ext cx="4805996" cy="30546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Any questions?</a:t>
            </a:r>
            <a:br>
              <a:rPr lang="en-US" dirty="0">
                <a:solidFill>
                  <a:srgbClr val="000000"/>
                </a:solidFill>
              </a:rPr>
            </a:br>
            <a:br>
              <a:rPr lang="en-US" dirty="0">
                <a:solidFill>
                  <a:srgbClr val="000000"/>
                </a:solidFill>
              </a:rPr>
            </a:br>
            <a:r>
              <a:rPr lang="en-US" sz="3600" dirty="0">
                <a:solidFill>
                  <a:srgbClr val="000000"/>
                </a:solidFill>
              </a:rPr>
              <a:t>(on activities or the assessment brief)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2930B-4038-4453-954F-09177ECB0F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46990" r="2" b="2"/>
          <a:stretch/>
        </p:blipFill>
        <p:spPr>
          <a:xfrm>
            <a:off x="1" y="770037"/>
            <a:ext cx="5298683" cy="6097438"/>
          </a:xfrm>
          <a:custGeom>
            <a:avLst/>
            <a:gdLst/>
            <a:ahLst/>
            <a:cxnLst/>
            <a:rect l="l" t="t" r="r" b="b"/>
            <a:pathLst>
              <a:path w="5298683" h="6097438">
                <a:moveTo>
                  <a:pt x="2178155" y="0"/>
                </a:moveTo>
                <a:cubicBezTo>
                  <a:pt x="3901575" y="0"/>
                  <a:pt x="5298683" y="1397108"/>
                  <a:pt x="5298683" y="3120527"/>
                </a:cubicBezTo>
                <a:cubicBezTo>
                  <a:pt x="5298683" y="4413092"/>
                  <a:pt x="4512810" y="5522106"/>
                  <a:pt x="3392805" y="5995828"/>
                </a:cubicBezTo>
                <a:lnTo>
                  <a:pt x="3115184" y="6097438"/>
                </a:lnTo>
                <a:lnTo>
                  <a:pt x="1241127" y="6097438"/>
                </a:lnTo>
                <a:lnTo>
                  <a:pt x="963506" y="5995828"/>
                </a:lnTo>
                <a:cubicBezTo>
                  <a:pt x="683504" y="5877397"/>
                  <a:pt x="424387" y="5719261"/>
                  <a:pt x="193210" y="5528477"/>
                </a:cubicBezTo>
                <a:lnTo>
                  <a:pt x="0" y="5352876"/>
                </a:lnTo>
                <a:lnTo>
                  <a:pt x="0" y="888178"/>
                </a:lnTo>
                <a:lnTo>
                  <a:pt x="193210" y="712577"/>
                </a:lnTo>
                <a:cubicBezTo>
                  <a:pt x="732621" y="267415"/>
                  <a:pt x="1424159" y="0"/>
                  <a:pt x="217815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5749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2015</TotalTime>
  <Words>422</Words>
  <Application>Microsoft Office PowerPoint</Application>
  <PresentationFormat>Widescreen</PresentationFormat>
  <Paragraphs>116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Seminar Activity – share &amp; apply Card game 2.2</vt:lpstr>
      <vt:lpstr>Card game 2.2 - from seminar 2 (share your answers here)  Card = 7 of hearts  Scenario = Walt Disney takeover of 21st Century Fox </vt:lpstr>
      <vt:lpstr>PowerPoint Presentation</vt:lpstr>
      <vt:lpstr>Activity data – Ex.3.2 Goetze p.79/80</vt:lpstr>
      <vt:lpstr>Seminar Activity – share &amp; apply </vt:lpstr>
      <vt:lpstr>Activity solution – project A</vt:lpstr>
      <vt:lpstr>Any questions?  (on activities or the assessment brief)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Elaine Harris</dc:creator>
  <cp:lastModifiedBy>Dumebi Konwea</cp:lastModifiedBy>
  <cp:revision>6</cp:revision>
  <dcterms:created xsi:type="dcterms:W3CDTF">2021-01-15T09:26:49Z</dcterms:created>
  <dcterms:modified xsi:type="dcterms:W3CDTF">2025-07-03T23:43:39Z</dcterms:modified>
</cp:coreProperties>
</file>