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0" r:id="rId3"/>
    <p:sldId id="286" r:id="rId4"/>
    <p:sldId id="279" r:id="rId5"/>
    <p:sldId id="291" r:id="rId6"/>
    <p:sldId id="257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34F8-47F6-44C6-ACC4-1F3F97A10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0853E-CC3C-4FF9-9E43-73050365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27B3-7F30-44B5-8D52-D9DD7114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3DD9-B326-4474-B0E8-40971B82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CC0C-8B84-4536-94AE-2F6E65F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7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EF5-99F1-4BF3-8068-398E577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DE28C-0C46-4A91-81B5-4FB15470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BB3A-1553-42CF-9903-D4C3392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74FA-B2D8-4681-A756-CA1289C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B0D6-3CAA-4D98-87AA-E4A71F29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4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CE283-9B92-45E6-886A-946A4263A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1270-62F0-46A8-9548-75FAD9F16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5E21-001A-416D-AABC-B8E75776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C0AA-991D-495B-B0B7-370549C5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02CA-A1A0-4725-B3A3-5662771A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1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C3C4-33B1-4C45-B3ED-50F370EE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3B59-FC26-4E06-9C9C-F375B389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63FF-B01D-49CC-887D-BC16EA96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FCE7-E8FD-4165-9D8E-18467D3A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242A-646C-4D70-9B87-6B7F1288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79F8-0BC4-443F-80C0-EF836E3D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2F0D-B2DB-4D47-95DB-E0A91DE4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A3B9-1F8E-4407-987B-68CB8771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C182-7689-4A95-B29B-AD7588D1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5BFB-DAED-40AB-AE01-29A5D7CE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2AF6-2063-4834-BE1A-D6750A5A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6724-2B19-41A2-B467-D2D24EE85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81BB-30E7-48BD-915E-AB98DE1C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7452-ACAF-48F6-B608-B39CEBD7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4DD5D-F9C7-4A8E-A05D-109DD22A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2EA7-FE0E-4621-846D-36A0E5CA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8421-2546-447F-A2B3-3D07677E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E7242-0794-464D-860A-F5E686CB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FB654-17B6-4E59-B489-6A29B72A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E7566-BB66-4F2A-99C4-45E9ED07B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8B81-5909-4775-B83D-E1041E347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E71B1-295A-4FB9-A4E2-C6F8AF49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4BC0-BBC0-4C06-9B75-CEBD8F92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6EEE0-39AE-4821-BF7E-937372CC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2D8C-D5D1-4D2E-98BD-A825008C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EF1A9-74D2-44BA-B44B-57830928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488F-D081-403F-8CB7-9AA1D32C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2FB9-1DC4-40D1-89E2-86A9E3C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6480-6F74-462A-9E71-56D839DE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0B0F4-54B4-4308-BEF2-6A5C6781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AEB63-A3F3-42D2-9006-30687EE4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46F-1AB2-4ED6-A858-6B888D4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F78B-9CB1-4A11-9FEC-792065FF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960C-A087-4FBC-8D95-CD47014D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122BA-6EC1-48BC-879F-179E0964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CCC7-EC1B-429F-BCA4-29AAD675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4C6B-ACDE-461D-B11E-3141D40B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774A-3E55-4A7F-8C1A-7906533E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48F8F-8FA5-4F6F-B73C-3E730D316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10EF-7669-4C4D-85C8-F42D9338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6BEF7-D52A-41EF-8F04-F3B902A6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856AB-A7C3-4957-8618-955C0598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31B3-19D6-43A7-8635-530537A3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EA32B-72F3-4554-BE9D-F28589D5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9592-0017-4AC4-8441-CB8A3385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75D3-A9B7-4AD3-8034-95E511EEE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DF17-314D-4A5C-8C5B-E57062DB4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2CA7-BF03-498D-B84C-1CF76974C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6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5592" y="629268"/>
            <a:ext cx="7556408" cy="1286160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Seminar Activity – share &amp; apply Card game 2.2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5431" y="2438400"/>
            <a:ext cx="6878907" cy="4205286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See card picked at random from the pack – it will show the name of a well-known project (google it if it is unfamiliar)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Answer the following questions:</a:t>
            </a:r>
          </a:p>
          <a:p>
            <a:pPr lvl="1"/>
            <a:r>
              <a:rPr lang="en-GB" sz="2900" dirty="0">
                <a:latin typeface="Arial" panose="020B0604020202020204" pitchFamily="34" charset="0"/>
                <a:cs typeface="Arial" panose="020B0604020202020204" pitchFamily="34" charset="0"/>
              </a:rPr>
              <a:t>How would this project have been identified?</a:t>
            </a:r>
          </a:p>
          <a:p>
            <a:pPr lvl="1"/>
            <a:r>
              <a:rPr lang="en-GB" sz="2900" dirty="0">
                <a:latin typeface="Arial" panose="020B0604020202020204" pitchFamily="34" charset="0"/>
                <a:cs typeface="Arial" panose="020B0604020202020204" pitchFamily="34" charset="0"/>
              </a:rPr>
              <a:t>What procedure might be used to develop it and what information would you need?</a:t>
            </a:r>
          </a:p>
          <a:p>
            <a:pPr lvl="1"/>
            <a:r>
              <a:rPr lang="en-GB" sz="2900" dirty="0">
                <a:latin typeface="Arial" panose="020B0604020202020204" pitchFamily="34" charset="0"/>
                <a:cs typeface="Arial" panose="020B0604020202020204" pitchFamily="34" charset="0"/>
              </a:rPr>
              <a:t>What criteria and/or process might be used to appraise this at the proposal stage?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051D-2120-45B4-9751-F46FAD96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93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C43B-382E-42EE-BF5B-D7446E7C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442" y="802955"/>
            <a:ext cx="5824721" cy="4869183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000000"/>
                </a:solidFill>
              </a:rPr>
              <a:t>Card game 2.2 - from seminar 2 (share your answers here)</a:t>
            </a:r>
            <a:br>
              <a:rPr lang="en-GB" sz="4000" dirty="0">
                <a:solidFill>
                  <a:srgbClr val="000000"/>
                </a:solidFill>
              </a:rPr>
            </a:br>
            <a:br>
              <a:rPr lang="en-GB" sz="4000" dirty="0">
                <a:solidFill>
                  <a:srgbClr val="000000"/>
                </a:solidFill>
              </a:rPr>
            </a:br>
            <a:r>
              <a:rPr lang="en-GB" sz="4000" dirty="0">
                <a:solidFill>
                  <a:srgbClr val="000000"/>
                </a:solidFill>
              </a:rPr>
              <a:t>Card = 7 of hearts</a:t>
            </a:r>
            <a:br>
              <a:rPr lang="en-GB" sz="4000" dirty="0">
                <a:solidFill>
                  <a:srgbClr val="000000"/>
                </a:solidFill>
              </a:rPr>
            </a:br>
            <a:br>
              <a:rPr lang="en-GB" sz="4000" dirty="0">
                <a:solidFill>
                  <a:srgbClr val="000000"/>
                </a:solidFill>
              </a:rPr>
            </a:br>
            <a:r>
              <a:rPr lang="en-GB" sz="4000" dirty="0">
                <a:solidFill>
                  <a:srgbClr val="000000"/>
                </a:solidFill>
              </a:rPr>
              <a:t>Scenario = Walt Disney takeover of 21</a:t>
            </a:r>
            <a:r>
              <a:rPr lang="en-GB" sz="4000" baseline="30000" dirty="0">
                <a:solidFill>
                  <a:srgbClr val="000000"/>
                </a:solidFill>
              </a:rPr>
              <a:t>st</a:t>
            </a:r>
            <a:r>
              <a:rPr lang="en-GB" sz="4000" dirty="0">
                <a:solidFill>
                  <a:srgbClr val="000000"/>
                </a:solidFill>
              </a:rPr>
              <a:t> Century Fox</a:t>
            </a:r>
            <a:br>
              <a:rPr lang="en-GB" sz="4000" dirty="0">
                <a:solidFill>
                  <a:srgbClr val="000000"/>
                </a:solidFill>
              </a:rPr>
            </a:br>
            <a:endParaRPr lang="en-GB" sz="4000" dirty="0">
              <a:solidFill>
                <a:srgbClr val="000000"/>
              </a:solidFill>
            </a:endParaRPr>
          </a:p>
        </p:txBody>
      </p: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66327B00-0CE6-4047-9591-4A14B6081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57B4-D400-4FA1-894A-180922D4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E2BC-FC9D-45D4-9C57-27AF65B25EF3}"/>
              </a:ext>
            </a:extLst>
          </p:cNvPr>
          <p:cNvSpPr txBox="1"/>
          <p:nvPr/>
        </p:nvSpPr>
        <p:spPr>
          <a:xfrm>
            <a:off x="2657477" y="2317940"/>
            <a:ext cx="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AFB89-F7D3-47C6-83A9-EB34864381A1}"/>
              </a:ext>
            </a:extLst>
          </p:cNvPr>
          <p:cNvSpPr txBox="1"/>
          <p:nvPr/>
        </p:nvSpPr>
        <p:spPr>
          <a:xfrm>
            <a:off x="1581145" y="4170567"/>
            <a:ext cx="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</a:p>
        </p:txBody>
      </p:sp>
      <p:pic>
        <p:nvPicPr>
          <p:cNvPr id="15" name="Content Placeholder 5" descr="Heart (symbol) - Wikipedia">
            <a:extLst>
              <a:ext uri="{FF2B5EF4-FFF2-40B4-BE49-F238E27FC236}">
                <a16:creationId xmlns:a16="http://schemas.microsoft.com/office/drawing/2014/main" id="{8DB83B4A-F452-4A84-8555-77FC49B015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09" y="2582862"/>
            <a:ext cx="1703388" cy="1703388"/>
          </a:xfrm>
          <a:prstGeom prst="rect">
            <a:avLst/>
          </a:prstGeom>
        </p:spPr>
      </p:pic>
      <p:pic>
        <p:nvPicPr>
          <p:cNvPr id="16" name="Content Placeholder 5" descr="Heart (symbol) - Wikipedia">
            <a:extLst>
              <a:ext uri="{FF2B5EF4-FFF2-40B4-BE49-F238E27FC236}">
                <a16:creationId xmlns:a16="http://schemas.microsoft.com/office/drawing/2014/main" id="{BA503B1B-8181-458B-A60E-634C978575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34" y="2311401"/>
            <a:ext cx="492315" cy="492315"/>
          </a:xfrm>
          <a:prstGeom prst="rect">
            <a:avLst/>
          </a:prstGeom>
        </p:spPr>
      </p:pic>
      <p:pic>
        <p:nvPicPr>
          <p:cNvPr id="17" name="Content Placeholder 5" descr="Heart (symbol) - Wikipedia">
            <a:extLst>
              <a:ext uri="{FF2B5EF4-FFF2-40B4-BE49-F238E27FC236}">
                <a16:creationId xmlns:a16="http://schemas.microsoft.com/office/drawing/2014/main" id="{7A440660-8C9F-43B8-B255-86597A942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54" y="4106872"/>
            <a:ext cx="492315" cy="492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BDA66-4DAC-66B1-15B3-C89F317C2EB5}"/>
              </a:ext>
            </a:extLst>
          </p:cNvPr>
          <p:cNvSpPr txBox="1"/>
          <p:nvPr/>
        </p:nvSpPr>
        <p:spPr>
          <a:xfrm>
            <a:off x="4143607" y="4836871"/>
            <a:ext cx="7443556" cy="205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US$ 73.1 billion</a:t>
            </a:r>
          </a:p>
          <a:p>
            <a:r>
              <a:rPr lang="en-GB" dirty="0"/>
              <a:t>Started 14 Dec 2017</a:t>
            </a:r>
          </a:p>
          <a:p>
            <a:r>
              <a:rPr lang="en-GB" dirty="0"/>
              <a:t>Completed 20 Mar 2019</a:t>
            </a:r>
          </a:p>
          <a:p>
            <a:r>
              <a:rPr lang="en-GB" dirty="0"/>
              <a:t>Full acquisition of entertainment assets</a:t>
            </a:r>
          </a:p>
          <a:p>
            <a:r>
              <a:rPr lang="en-GB" dirty="0"/>
              <a:t>Who is 21</a:t>
            </a:r>
            <a:r>
              <a:rPr lang="en-GB" baseline="30000" dirty="0"/>
              <a:t>st</a:t>
            </a:r>
            <a:r>
              <a:rPr lang="en-GB" dirty="0"/>
              <a:t> cent: owned by Murdoch family</a:t>
            </a:r>
          </a:p>
          <a:p>
            <a:r>
              <a:rPr lang="en-GB" dirty="0"/>
              <a:t>Acquired by Disney (Fox group as well, excluding certain groups such as sports etc)</a:t>
            </a:r>
          </a:p>
        </p:txBody>
      </p:sp>
    </p:spTree>
    <p:extLst>
      <p:ext uri="{BB962C8B-B14F-4D97-AF65-F5344CB8AC3E}">
        <p14:creationId xmlns:p14="http://schemas.microsoft.com/office/powerpoint/2010/main" val="340711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B964B9DA-20F6-4318-859F-2CCE4675A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EC0F-3B92-452B-AC41-82D02297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42876"/>
            <a:ext cx="5968076" cy="644366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How would this project have been identified?</a:t>
            </a:r>
          </a:p>
          <a:p>
            <a:pPr marL="457200" lvl="1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procedure might be used to develop it and what information would you need?</a:t>
            </a:r>
          </a:p>
          <a:p>
            <a:pPr marL="457200" lvl="1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criteria and/or process might be used to appraise this at the proposal stage?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95B08-C5F9-4367-862C-DB7197AA7BBF}"/>
              </a:ext>
            </a:extLst>
          </p:cNvPr>
          <p:cNvSpPr txBox="1"/>
          <p:nvPr/>
        </p:nvSpPr>
        <p:spPr>
          <a:xfrm>
            <a:off x="4070275" y="300038"/>
            <a:ext cx="11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2.2 Disney</a:t>
            </a:r>
          </a:p>
        </p:txBody>
      </p:sp>
    </p:spTree>
    <p:extLst>
      <p:ext uri="{BB962C8B-B14F-4D97-AF65-F5344CB8AC3E}">
        <p14:creationId xmlns:p14="http://schemas.microsoft.com/office/powerpoint/2010/main" val="337196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company has to decide between 3 investment projects as follows: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Activity data –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Ex.3.2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Goetze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p.79/80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2319"/>
              </p:ext>
            </p:extLst>
          </p:nvPr>
        </p:nvGraphicFramePr>
        <p:xfrm>
          <a:off x="1308100" y="2489198"/>
          <a:ext cx="8851900" cy="413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100">
                  <a:extLst>
                    <a:ext uri="{9D8B030D-6E8A-4147-A177-3AD203B41FA5}">
                      <a16:colId xmlns:a16="http://schemas.microsoft.com/office/drawing/2014/main" val="382645511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2422554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40102932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571126884"/>
                    </a:ext>
                  </a:extLst>
                </a:gridCol>
              </a:tblGrid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Data (£000s)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70469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Initial outlay (t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73807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Net cash inflows:</a:t>
                      </a:r>
                    </a:p>
                    <a:p>
                      <a:r>
                        <a:rPr lang="en-GB" dirty="0"/>
                        <a:t>t=1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4280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39634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13291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01273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43880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Liquidation value at project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67092"/>
                  </a:ext>
                </a:extLst>
              </a:tr>
              <a:tr h="436692">
                <a:tc gridSpan="4">
                  <a:txBody>
                    <a:bodyPr/>
                    <a:lstStyle/>
                    <a:p>
                      <a:r>
                        <a:rPr lang="en-GB" dirty="0"/>
                        <a:t>Economic life for all projects is 5 years and the cost of capital is 10%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0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10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5592" y="629268"/>
            <a:ext cx="7556408" cy="1286160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Seminar Activity – share &amp; apply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5431" y="2438400"/>
            <a:ext cx="6878907" cy="42052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Calculate the NPV for all 3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the IRR for all 3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Recommend which project, if any, to invest in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Let’s go through project A together, then you should attempt projects B and C on your own to practice the techniques.</a:t>
            </a:r>
          </a:p>
          <a:p>
            <a:pPr marL="457200" lvl="1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051D-2120-45B4-9751-F46FAD96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23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IRR must be marginally more than 10% as NPV +</a:t>
            </a:r>
            <a:r>
              <a:rPr lang="en-GB" dirty="0" err="1"/>
              <a:t>ve</a:t>
            </a:r>
            <a:r>
              <a:rPr lang="en-GB" dirty="0"/>
              <a:t> but close to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Activity solution – project A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8100" y="1587498"/>
          <a:ext cx="8851900" cy="418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100">
                  <a:extLst>
                    <a:ext uri="{9D8B030D-6E8A-4147-A177-3AD203B41FA5}">
                      <a16:colId xmlns:a16="http://schemas.microsoft.com/office/drawing/2014/main" val="382645511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2422554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40102932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571126884"/>
                    </a:ext>
                  </a:extLst>
                </a:gridCol>
              </a:tblGrid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Discounted</a:t>
                      </a:r>
                      <a:r>
                        <a:rPr lang="en-GB" baseline="0" dirty="0"/>
                        <a:t> cash flow</a:t>
                      </a:r>
                      <a:r>
                        <a:rPr lang="en-GB" dirty="0"/>
                        <a:t> (£000s)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Disc.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70469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Initial outlay (t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-300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73807"/>
                  </a:ext>
                </a:extLst>
              </a:tr>
              <a:tr h="688718">
                <a:tc>
                  <a:txBody>
                    <a:bodyPr/>
                    <a:lstStyle/>
                    <a:p>
                      <a:r>
                        <a:rPr lang="en-GB" dirty="0"/>
                        <a:t>Net cash inflows:</a:t>
                      </a:r>
                    </a:p>
                    <a:p>
                      <a:r>
                        <a:rPr lang="en-GB" dirty="0"/>
                        <a:t>t=1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4280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39634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13291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01273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43880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Liquidation value at project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6709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Net present value (NPV)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0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54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DB5B-3E95-402D-A78D-6F467FA3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2614613"/>
            <a:ext cx="4805996" cy="3054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Any questions?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(on activities or the assessment brief)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2930B-4038-4453-954F-09177ECB0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6990" r="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749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465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Seminar Activity – share &amp; apply Card game 2.2</vt:lpstr>
      <vt:lpstr>Card game 2.2 - from seminar 2 (share your answers here)  Card = 7 of hearts  Scenario = Walt Disney takeover of 21st Century Fox </vt:lpstr>
      <vt:lpstr>PowerPoint Presentation</vt:lpstr>
      <vt:lpstr>Activity data – Ex.3.2 Goetze p.79/80</vt:lpstr>
      <vt:lpstr>Seminar Activity – share &amp; apply </vt:lpstr>
      <vt:lpstr>Activity solution – project A</vt:lpstr>
      <vt:lpstr>Any questions?  (on activities or the assessment brief)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Harris</dc:creator>
  <cp:lastModifiedBy>Dumebi Konwea</cp:lastModifiedBy>
  <cp:revision>7</cp:revision>
  <dcterms:created xsi:type="dcterms:W3CDTF">2021-01-15T09:26:49Z</dcterms:created>
  <dcterms:modified xsi:type="dcterms:W3CDTF">2025-07-03T23:55:51Z</dcterms:modified>
</cp:coreProperties>
</file>