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4"/>
  </p:sldMasterIdLst>
  <p:notesMasterIdLst>
    <p:notesMasterId r:id="rId21"/>
  </p:notesMasterIdLst>
  <p:handoutMasterIdLst>
    <p:handoutMasterId r:id="rId22"/>
  </p:handoutMasterIdLst>
  <p:sldIdLst>
    <p:sldId id="258" r:id="rId5"/>
    <p:sldId id="271" r:id="rId6"/>
    <p:sldId id="1207" r:id="rId7"/>
    <p:sldId id="1208" r:id="rId8"/>
    <p:sldId id="1209" r:id="rId9"/>
    <p:sldId id="1210" r:id="rId10"/>
    <p:sldId id="1211" r:id="rId11"/>
    <p:sldId id="276" r:id="rId12"/>
    <p:sldId id="277" r:id="rId13"/>
    <p:sldId id="266" r:id="rId14"/>
    <p:sldId id="257" r:id="rId15"/>
    <p:sldId id="279" r:id="rId16"/>
    <p:sldId id="273" r:id="rId17"/>
    <p:sldId id="274" r:id="rId18"/>
    <p:sldId id="275" r:id="rId19"/>
    <p:sldId id="278" r:id="rId20"/>
  </p:sldIdLst>
  <p:sldSz cx="12192000" cy="6858000"/>
  <p:notesSz cx="7010400" cy="9296400"/>
  <p:defaultTextStyle>
    <a:defPPr>
      <a:defRPr lang="en-GB"/>
    </a:defPPr>
    <a:lvl1pPr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mn-ea"/>
        <a:cs typeface="+mn-cs"/>
      </a:defRPr>
    </a:lvl5pPr>
    <a:lvl6pPr marL="2286000" algn="l" defTabSz="914400" rtl="0" eaLnBrk="1" latinLnBrk="0" hangingPunct="1">
      <a:defRPr kern="1200">
        <a:solidFill>
          <a:schemeClr val="tx1"/>
        </a:solidFill>
        <a:latin typeface="Calibri" panose="020F0502020204030204" pitchFamily="34" charset="0"/>
        <a:ea typeface="+mn-ea"/>
        <a:cs typeface="+mn-cs"/>
      </a:defRPr>
    </a:lvl6pPr>
    <a:lvl7pPr marL="2743200" algn="l" defTabSz="914400" rtl="0" eaLnBrk="1" latinLnBrk="0" hangingPunct="1">
      <a:defRPr kern="1200">
        <a:solidFill>
          <a:schemeClr val="tx1"/>
        </a:solidFill>
        <a:latin typeface="Calibri" panose="020F0502020204030204" pitchFamily="34" charset="0"/>
        <a:ea typeface="+mn-ea"/>
        <a:cs typeface="+mn-cs"/>
      </a:defRPr>
    </a:lvl7pPr>
    <a:lvl8pPr marL="3200400" algn="l" defTabSz="914400" rtl="0" eaLnBrk="1" latinLnBrk="0" hangingPunct="1">
      <a:defRPr kern="1200">
        <a:solidFill>
          <a:schemeClr val="tx1"/>
        </a:solidFill>
        <a:latin typeface="Calibri" panose="020F0502020204030204" pitchFamily="34" charset="0"/>
        <a:ea typeface="+mn-ea"/>
        <a:cs typeface="+mn-cs"/>
      </a:defRPr>
    </a:lvl8pPr>
    <a:lvl9pPr marL="3657600" algn="l" defTabSz="914400" rtl="0" eaLnBrk="1" latinLnBrk="0" hangingPunct="1">
      <a:defRPr kern="120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63532"/>
    <a:srgbClr val="ECEBEA"/>
    <a:srgbClr val="00A06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varScale="1">
        <p:scale>
          <a:sx n="66" d="100"/>
          <a:sy n="66" d="100"/>
        </p:scale>
        <p:origin x="36" y="272"/>
      </p:cViewPr>
      <p:guideLst/>
    </p:cSldViewPr>
  </p:slideViewPr>
  <p:notesTextViewPr>
    <p:cViewPr>
      <p:scale>
        <a:sx n="1" d="1"/>
        <a:sy n="1" d="1"/>
      </p:scale>
      <p:origin x="0" y="0"/>
    </p:cViewPr>
  </p:notesTextViewPr>
  <p:sorterViewPr>
    <p:cViewPr>
      <p:scale>
        <a:sx n="100" d="100"/>
        <a:sy n="100" d="100"/>
      </p:scale>
      <p:origin x="0" y="-129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153284C-226D-435E-931D-8689AE637216}" type="doc">
      <dgm:prSet loTypeId="urn:microsoft.com/office/officeart/2005/8/layout/default" loCatId="list" qsTypeId="urn:microsoft.com/office/officeart/2005/8/quickstyle/simple3" qsCatId="simple" csTypeId="urn:microsoft.com/office/officeart/2005/8/colors/accent1_2" csCatId="accent1" phldr="1"/>
      <dgm:spPr/>
      <dgm:t>
        <a:bodyPr/>
        <a:lstStyle/>
        <a:p>
          <a:endParaRPr lang="en-GB"/>
        </a:p>
      </dgm:t>
    </dgm:pt>
    <dgm:pt modelId="{BB51BE94-692F-4561-8518-844E1ED4AB90}">
      <dgm:prSet phldrT="[Text]" custT="1"/>
      <dgm:spPr>
        <a:xfrm>
          <a:off x="237083" y="644"/>
          <a:ext cx="8517433" cy="5110460"/>
        </a:xfr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gm:spPr>
      <dgm:t>
        <a:bodyPr/>
        <a:lstStyle/>
        <a:p>
          <a:r>
            <a:rPr lang="en-US" sz="4800" b="1" dirty="0">
              <a:solidFill>
                <a:srgbClr val="000005"/>
              </a:solidFill>
              <a:latin typeface="+mj-lt"/>
              <a:ea typeface="+mn-ea"/>
              <a:cs typeface="+mn-cs"/>
            </a:rPr>
            <a:t>The Payback Rule</a:t>
          </a:r>
        </a:p>
        <a:p>
          <a:r>
            <a:rPr lang="en-US" sz="4400" dirty="0">
              <a:solidFill>
                <a:srgbClr val="000005"/>
              </a:solidFill>
              <a:latin typeface="+mj-lt"/>
              <a:ea typeface="+mn-ea"/>
              <a:cs typeface="+mn-cs"/>
            </a:rPr>
            <a:t>The amount of time required for an investment to generate cash flows sufficient to recover its initial cost</a:t>
          </a:r>
          <a:endParaRPr lang="en-GB" sz="4400" dirty="0">
            <a:solidFill>
              <a:srgbClr val="000005"/>
            </a:solidFill>
            <a:latin typeface="+mj-lt"/>
            <a:ea typeface="+mn-ea"/>
            <a:cs typeface="+mn-cs"/>
          </a:endParaRPr>
        </a:p>
      </dgm:t>
    </dgm:pt>
    <dgm:pt modelId="{A165EE8F-BB5A-4E1B-8B2A-EAC0F258C50B}" type="parTrans" cxnId="{4DF88B9A-952F-4F82-8069-1CB733022352}">
      <dgm:prSet/>
      <dgm:spPr/>
      <dgm:t>
        <a:bodyPr/>
        <a:lstStyle/>
        <a:p>
          <a:endParaRPr lang="en-GB"/>
        </a:p>
      </dgm:t>
    </dgm:pt>
    <dgm:pt modelId="{018D88E2-1C1B-4735-BB16-54547B9E9987}" type="sibTrans" cxnId="{4DF88B9A-952F-4F82-8069-1CB733022352}">
      <dgm:prSet/>
      <dgm:spPr/>
      <dgm:t>
        <a:bodyPr/>
        <a:lstStyle/>
        <a:p>
          <a:endParaRPr lang="en-GB"/>
        </a:p>
      </dgm:t>
    </dgm:pt>
    <dgm:pt modelId="{3BA214C8-55F3-46D6-8798-E30D96E9BA74}" type="pres">
      <dgm:prSet presAssocID="{2153284C-226D-435E-931D-8689AE637216}" presName="diagram" presStyleCnt="0">
        <dgm:presLayoutVars>
          <dgm:dir/>
          <dgm:resizeHandles val="exact"/>
        </dgm:presLayoutVars>
      </dgm:prSet>
      <dgm:spPr/>
    </dgm:pt>
    <dgm:pt modelId="{C8EEF245-2C1E-4871-9F5D-1EF5BE8EBCCD}" type="pres">
      <dgm:prSet presAssocID="{BB51BE94-692F-4561-8518-844E1ED4AB90}" presName="node" presStyleLbl="node1" presStyleIdx="0" presStyleCnt="1" custScaleX="96256" custScaleY="92510" custLinFactNeighborX="-2508" custLinFactNeighborY="-6393">
        <dgm:presLayoutVars>
          <dgm:bulletEnabled val="1"/>
        </dgm:presLayoutVars>
      </dgm:prSet>
      <dgm:spPr>
        <a:prstGeom prst="rect">
          <a:avLst/>
        </a:prstGeom>
      </dgm:spPr>
    </dgm:pt>
  </dgm:ptLst>
  <dgm:cxnLst>
    <dgm:cxn modelId="{4DF88B9A-952F-4F82-8069-1CB733022352}" srcId="{2153284C-226D-435E-931D-8689AE637216}" destId="{BB51BE94-692F-4561-8518-844E1ED4AB90}" srcOrd="0" destOrd="0" parTransId="{A165EE8F-BB5A-4E1B-8B2A-EAC0F258C50B}" sibTransId="{018D88E2-1C1B-4735-BB16-54547B9E9987}"/>
    <dgm:cxn modelId="{ED46C69C-AB4A-4F9F-A9A0-BB5751E4D25A}" type="presOf" srcId="{BB51BE94-692F-4561-8518-844E1ED4AB90}" destId="{C8EEF245-2C1E-4871-9F5D-1EF5BE8EBCCD}" srcOrd="0" destOrd="0" presId="urn:microsoft.com/office/officeart/2005/8/layout/default"/>
    <dgm:cxn modelId="{02AF489E-F5F6-40BD-8937-3F2D5D6417E5}" type="presOf" srcId="{2153284C-226D-435E-931D-8689AE637216}" destId="{3BA214C8-55F3-46D6-8798-E30D96E9BA74}" srcOrd="0" destOrd="0" presId="urn:microsoft.com/office/officeart/2005/8/layout/default"/>
    <dgm:cxn modelId="{2F650E9B-BA92-4018-B4DA-09DE9A53AD58}" type="presParOf" srcId="{3BA214C8-55F3-46D6-8798-E30D96E9BA74}" destId="{C8EEF245-2C1E-4871-9F5D-1EF5BE8EBCCD}"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1B8A97-00A8-4F06-BD1D-2A17C5938D1E}" type="doc">
      <dgm:prSet loTypeId="urn:microsoft.com/office/officeart/2005/8/layout/vList6" loCatId="list" qsTypeId="urn:microsoft.com/office/officeart/2005/8/quickstyle/simple3" qsCatId="simple" csTypeId="urn:microsoft.com/office/officeart/2005/8/colors/accent1_2" csCatId="accent1" phldr="1"/>
      <dgm:spPr/>
      <dgm:t>
        <a:bodyPr/>
        <a:lstStyle/>
        <a:p>
          <a:endParaRPr lang="en-GB"/>
        </a:p>
      </dgm:t>
    </dgm:pt>
    <dgm:pt modelId="{4B8AE68A-F632-4F32-809C-F8C1D6FD5EF8}">
      <dgm:prSet phldrT="[Text]"/>
      <dgm:spPr>
        <a:solidFill>
          <a:srgbClr val="0070C0"/>
        </a:solidFill>
        <a:scene3d>
          <a:camera prst="orthographicFront"/>
          <a:lightRig rig="threePt" dir="t">
            <a:rot lat="0" lon="0" rev="7500000"/>
          </a:lightRig>
        </a:scene3d>
        <a:sp3d prstMaterial="plastic">
          <a:bevelT w="127000" h="25400" prst="relaxedInset"/>
        </a:sp3d>
      </dgm:spPr>
      <dgm:t>
        <a:bodyPr/>
        <a:lstStyle/>
        <a:p>
          <a:r>
            <a:rPr lang="en-GB" dirty="0">
              <a:solidFill>
                <a:schemeClr val="bg1"/>
              </a:solidFill>
              <a:latin typeface="+mj-lt"/>
              <a:ea typeface="+mn-ea"/>
              <a:cs typeface="+mn-cs"/>
            </a:rPr>
            <a:t>Accept</a:t>
          </a:r>
        </a:p>
      </dgm:t>
    </dgm:pt>
    <dgm:pt modelId="{67CF96B0-53F9-49A3-A841-2A3CA49CC8D9}" type="parTrans" cxnId="{EF217F26-6082-46B6-B934-FE3A048643CC}">
      <dgm:prSet/>
      <dgm:spPr/>
      <dgm:t>
        <a:bodyPr/>
        <a:lstStyle/>
        <a:p>
          <a:endParaRPr lang="en-GB">
            <a:latin typeface="+mj-lt"/>
          </a:endParaRPr>
        </a:p>
      </dgm:t>
    </dgm:pt>
    <dgm:pt modelId="{D4EAC427-E1C3-4FB8-9C43-162278C41AC4}" type="sibTrans" cxnId="{EF217F26-6082-46B6-B934-FE3A048643CC}">
      <dgm:prSet/>
      <dgm:spPr/>
      <dgm:t>
        <a:bodyPr/>
        <a:lstStyle/>
        <a:p>
          <a:endParaRPr lang="en-GB">
            <a:latin typeface="+mj-lt"/>
          </a:endParaRPr>
        </a:p>
      </dgm:t>
    </dgm:pt>
    <dgm:pt modelId="{9235FC9C-BF4D-41A4-B6A0-48A189747D72}">
      <dgm:prSet phldrT="[Text]" custT="1"/>
      <dgm:spPr>
        <a:solidFill>
          <a:srgbClr val="FFC000">
            <a:alpha val="90000"/>
          </a:srgbClr>
        </a:solidFill>
        <a:scene3d>
          <a:camera prst="orthographicFront"/>
          <a:lightRig rig="threePt" dir="t">
            <a:rot lat="0" lon="0" rev="7500000"/>
          </a:lightRig>
        </a:scene3d>
        <a:sp3d extrusionH="63500" prstMaterial="dkEdge">
          <a:bevelT w="125730" h="36830" prst="relaxedInset"/>
          <a:contourClr>
            <a:schemeClr val="bg1"/>
          </a:contourClr>
        </a:sp3d>
      </dgm:spPr>
      <dgm:t>
        <a:bodyPr/>
        <a:lstStyle/>
        <a:p>
          <a:r>
            <a:rPr lang="en-GB" sz="3600" dirty="0">
              <a:solidFill>
                <a:srgbClr val="000005">
                  <a:hueOff val="0"/>
                  <a:satOff val="0"/>
                  <a:lumOff val="0"/>
                  <a:alphaOff val="0"/>
                </a:srgbClr>
              </a:solidFill>
              <a:latin typeface="+mj-lt"/>
              <a:ea typeface="+mn-ea"/>
              <a:cs typeface="+mn-cs"/>
            </a:rPr>
            <a:t>Payback period is less than benchmark</a:t>
          </a:r>
          <a:endParaRPr lang="en-GB" sz="3600" dirty="0">
            <a:latin typeface="+mj-lt"/>
            <a:ea typeface="+mn-ea"/>
            <a:cs typeface="+mn-cs"/>
          </a:endParaRPr>
        </a:p>
      </dgm:t>
    </dgm:pt>
    <dgm:pt modelId="{B7B6C0E8-BFE2-4FA0-A815-61E4F5179881}" type="parTrans" cxnId="{772D17EE-FD90-450B-BE82-25CE201C5E42}">
      <dgm:prSet/>
      <dgm:spPr/>
      <dgm:t>
        <a:bodyPr/>
        <a:lstStyle/>
        <a:p>
          <a:endParaRPr lang="en-GB">
            <a:latin typeface="+mj-lt"/>
          </a:endParaRPr>
        </a:p>
      </dgm:t>
    </dgm:pt>
    <dgm:pt modelId="{B0491FD7-2001-4FCA-9C72-23C31584B925}" type="sibTrans" cxnId="{772D17EE-FD90-450B-BE82-25CE201C5E42}">
      <dgm:prSet/>
      <dgm:spPr/>
      <dgm:t>
        <a:bodyPr/>
        <a:lstStyle/>
        <a:p>
          <a:endParaRPr lang="en-GB">
            <a:latin typeface="+mj-lt"/>
          </a:endParaRPr>
        </a:p>
      </dgm:t>
    </dgm:pt>
    <dgm:pt modelId="{6187C4FA-8A03-4870-A718-9AD15A2731F6}">
      <dgm:prSet phldrT="[Text]"/>
      <dgm:spPr>
        <a:solidFill>
          <a:srgbClr val="FF0000"/>
        </a:solidFill>
        <a:scene3d>
          <a:camera prst="orthographicFront"/>
          <a:lightRig rig="threePt" dir="t">
            <a:rot lat="0" lon="0" rev="7500000"/>
          </a:lightRig>
        </a:scene3d>
        <a:sp3d prstMaterial="plastic">
          <a:bevelT w="127000" h="25400" prst="relaxedInset"/>
        </a:sp3d>
      </dgm:spPr>
      <dgm:t>
        <a:bodyPr/>
        <a:lstStyle/>
        <a:p>
          <a:r>
            <a:rPr lang="en-GB">
              <a:solidFill>
                <a:schemeClr val="bg1"/>
              </a:solidFill>
              <a:latin typeface="+mj-lt"/>
              <a:ea typeface="+mn-ea"/>
              <a:cs typeface="+mn-cs"/>
            </a:rPr>
            <a:t>Reject</a:t>
          </a:r>
          <a:endParaRPr lang="en-GB" dirty="0">
            <a:solidFill>
              <a:schemeClr val="bg1"/>
            </a:solidFill>
            <a:latin typeface="+mj-lt"/>
            <a:ea typeface="+mn-ea"/>
            <a:cs typeface="+mn-cs"/>
          </a:endParaRPr>
        </a:p>
      </dgm:t>
    </dgm:pt>
    <dgm:pt modelId="{01F3B991-C098-4697-BD44-176C8CABBEC7}" type="parTrans" cxnId="{0307CC2A-3731-400A-A315-D6F632209EE3}">
      <dgm:prSet/>
      <dgm:spPr/>
      <dgm:t>
        <a:bodyPr/>
        <a:lstStyle/>
        <a:p>
          <a:endParaRPr lang="en-GB">
            <a:latin typeface="+mj-lt"/>
          </a:endParaRPr>
        </a:p>
      </dgm:t>
    </dgm:pt>
    <dgm:pt modelId="{C9315D11-2EDE-46D2-A6B5-F8E07B6107EE}" type="sibTrans" cxnId="{0307CC2A-3731-400A-A315-D6F632209EE3}">
      <dgm:prSet/>
      <dgm:spPr/>
      <dgm:t>
        <a:bodyPr/>
        <a:lstStyle/>
        <a:p>
          <a:endParaRPr lang="en-GB">
            <a:latin typeface="+mj-lt"/>
          </a:endParaRPr>
        </a:p>
      </dgm:t>
    </dgm:pt>
    <dgm:pt modelId="{65677FBD-2835-4A4D-A0E8-E07C26964D82}">
      <dgm:prSet phldrT="[Text]" custT="1"/>
      <dgm:spPr>
        <a:solidFill>
          <a:srgbClr val="00B050">
            <a:alpha val="90000"/>
          </a:srgbClr>
        </a:solidFill>
        <a:scene3d>
          <a:camera prst="orthographicFront"/>
          <a:lightRig rig="threePt" dir="t">
            <a:rot lat="0" lon="0" rev="7500000"/>
          </a:lightRig>
        </a:scene3d>
        <a:sp3d extrusionH="63500" prstMaterial="dkEdge">
          <a:bevelT w="125730" h="36830" prst="relaxedInset"/>
          <a:contourClr>
            <a:schemeClr val="bg1"/>
          </a:contourClr>
        </a:sp3d>
      </dgm:spPr>
      <dgm:t>
        <a:bodyPr/>
        <a:lstStyle/>
        <a:p>
          <a:r>
            <a:rPr lang="en-GB" sz="3600" dirty="0">
              <a:solidFill>
                <a:srgbClr val="000005">
                  <a:hueOff val="0"/>
                  <a:satOff val="0"/>
                  <a:lumOff val="0"/>
                  <a:alphaOff val="0"/>
                </a:srgbClr>
              </a:solidFill>
              <a:latin typeface="+mj-lt"/>
              <a:ea typeface="+mn-ea"/>
              <a:cs typeface="+mn-cs"/>
            </a:rPr>
            <a:t>Payback period is greater than benchmark</a:t>
          </a:r>
          <a:endParaRPr lang="en-GB" sz="3600" dirty="0">
            <a:latin typeface="+mj-lt"/>
            <a:ea typeface="+mn-ea"/>
            <a:cs typeface="+mn-cs"/>
          </a:endParaRPr>
        </a:p>
      </dgm:t>
    </dgm:pt>
    <dgm:pt modelId="{7DC680B0-3953-4F1B-A41C-6878DF599770}" type="parTrans" cxnId="{581B7C64-E011-4F35-A3D9-FD16BEEC3884}">
      <dgm:prSet/>
      <dgm:spPr/>
      <dgm:t>
        <a:bodyPr/>
        <a:lstStyle/>
        <a:p>
          <a:endParaRPr lang="en-GB">
            <a:latin typeface="+mj-lt"/>
          </a:endParaRPr>
        </a:p>
      </dgm:t>
    </dgm:pt>
    <dgm:pt modelId="{9645A999-75B9-4274-B419-5C725B7C3B80}" type="sibTrans" cxnId="{581B7C64-E011-4F35-A3D9-FD16BEEC3884}">
      <dgm:prSet/>
      <dgm:spPr/>
      <dgm:t>
        <a:bodyPr/>
        <a:lstStyle/>
        <a:p>
          <a:endParaRPr lang="en-GB">
            <a:latin typeface="+mj-lt"/>
          </a:endParaRPr>
        </a:p>
      </dgm:t>
    </dgm:pt>
    <dgm:pt modelId="{92D1FD62-B2F4-4086-9E02-778930A63A86}" type="pres">
      <dgm:prSet presAssocID="{741B8A97-00A8-4F06-BD1D-2A17C5938D1E}" presName="Name0" presStyleCnt="0">
        <dgm:presLayoutVars>
          <dgm:dir/>
          <dgm:animLvl val="lvl"/>
          <dgm:resizeHandles/>
        </dgm:presLayoutVars>
      </dgm:prSet>
      <dgm:spPr/>
    </dgm:pt>
    <dgm:pt modelId="{E0885CBB-3FAB-4B28-90FE-39BAF352386A}" type="pres">
      <dgm:prSet presAssocID="{4B8AE68A-F632-4F32-809C-F8C1D6FD5EF8}" presName="linNode" presStyleCnt="0"/>
      <dgm:spPr/>
    </dgm:pt>
    <dgm:pt modelId="{947123E4-AC74-4E56-9AC6-CC00CD94718F}" type="pres">
      <dgm:prSet presAssocID="{4B8AE68A-F632-4F32-809C-F8C1D6FD5EF8}" presName="parentShp" presStyleLbl="node1" presStyleIdx="0" presStyleCnt="2">
        <dgm:presLayoutVars>
          <dgm:bulletEnabled val="1"/>
        </dgm:presLayoutVars>
      </dgm:prSet>
      <dgm:spPr>
        <a:xfrm>
          <a:off x="0" y="530"/>
          <a:ext cx="3371850" cy="2070803"/>
        </a:xfrm>
        <a:prstGeom prst="roundRect">
          <a:avLst/>
        </a:prstGeom>
      </dgm:spPr>
    </dgm:pt>
    <dgm:pt modelId="{62F1B984-2185-49C2-BCC5-E052CDCC3476}" type="pres">
      <dgm:prSet presAssocID="{4B8AE68A-F632-4F32-809C-F8C1D6FD5EF8}" presName="childShp" presStyleLbl="bgAccFollowNode1" presStyleIdx="0" presStyleCnt="2" custLinFactNeighborX="646" custLinFactNeighborY="6308">
        <dgm:presLayoutVars>
          <dgm:bulletEnabled val="1"/>
        </dgm:presLayoutVars>
      </dgm:prSet>
      <dgm:spPr>
        <a:xfrm>
          <a:off x="3371849" y="530"/>
          <a:ext cx="5057775" cy="2070803"/>
        </a:xfrm>
        <a:prstGeom prst="rightArrow">
          <a:avLst>
            <a:gd name="adj1" fmla="val 75000"/>
            <a:gd name="adj2" fmla="val 50000"/>
          </a:avLst>
        </a:prstGeom>
      </dgm:spPr>
    </dgm:pt>
    <dgm:pt modelId="{67F05A16-EF2F-40F0-9A8A-68CD78AE23D3}" type="pres">
      <dgm:prSet presAssocID="{D4EAC427-E1C3-4FB8-9C43-162278C41AC4}" presName="spacing" presStyleCnt="0"/>
      <dgm:spPr/>
    </dgm:pt>
    <dgm:pt modelId="{EEDA4224-3E5F-48F1-B697-35D4A20BA2F9}" type="pres">
      <dgm:prSet presAssocID="{6187C4FA-8A03-4870-A718-9AD15A2731F6}" presName="linNode" presStyleCnt="0"/>
      <dgm:spPr/>
    </dgm:pt>
    <dgm:pt modelId="{96BEF8C9-31B2-4196-9B4C-BB91806E3F62}" type="pres">
      <dgm:prSet presAssocID="{6187C4FA-8A03-4870-A718-9AD15A2731F6}" presName="parentShp" presStyleLbl="node1" presStyleIdx="1" presStyleCnt="2">
        <dgm:presLayoutVars>
          <dgm:bulletEnabled val="1"/>
        </dgm:presLayoutVars>
      </dgm:prSet>
      <dgm:spPr>
        <a:xfrm>
          <a:off x="0" y="2278415"/>
          <a:ext cx="3371850" cy="2070803"/>
        </a:xfrm>
        <a:prstGeom prst="roundRect">
          <a:avLst/>
        </a:prstGeom>
      </dgm:spPr>
    </dgm:pt>
    <dgm:pt modelId="{1BE98BA6-0E19-4030-AD3E-66FA210EF672}" type="pres">
      <dgm:prSet presAssocID="{6187C4FA-8A03-4870-A718-9AD15A2731F6}" presName="childShp" presStyleLbl="bgAccFollowNode1" presStyleIdx="1" presStyleCnt="2">
        <dgm:presLayoutVars>
          <dgm:bulletEnabled val="1"/>
        </dgm:presLayoutVars>
      </dgm:prSet>
      <dgm:spPr>
        <a:xfrm>
          <a:off x="3371849" y="2278415"/>
          <a:ext cx="5057775" cy="2070803"/>
        </a:xfrm>
        <a:prstGeom prst="rightArrow">
          <a:avLst>
            <a:gd name="adj1" fmla="val 75000"/>
            <a:gd name="adj2" fmla="val 50000"/>
          </a:avLst>
        </a:prstGeom>
      </dgm:spPr>
    </dgm:pt>
  </dgm:ptLst>
  <dgm:cxnLst>
    <dgm:cxn modelId="{7F693B14-ECE1-49A5-9401-0CC534D4ABEC}" type="presOf" srcId="{4B8AE68A-F632-4F32-809C-F8C1D6FD5EF8}" destId="{947123E4-AC74-4E56-9AC6-CC00CD94718F}" srcOrd="0" destOrd="0" presId="urn:microsoft.com/office/officeart/2005/8/layout/vList6"/>
    <dgm:cxn modelId="{EF217F26-6082-46B6-B934-FE3A048643CC}" srcId="{741B8A97-00A8-4F06-BD1D-2A17C5938D1E}" destId="{4B8AE68A-F632-4F32-809C-F8C1D6FD5EF8}" srcOrd="0" destOrd="0" parTransId="{67CF96B0-53F9-49A3-A841-2A3CA49CC8D9}" sibTransId="{D4EAC427-E1C3-4FB8-9C43-162278C41AC4}"/>
    <dgm:cxn modelId="{0307CC2A-3731-400A-A315-D6F632209EE3}" srcId="{741B8A97-00A8-4F06-BD1D-2A17C5938D1E}" destId="{6187C4FA-8A03-4870-A718-9AD15A2731F6}" srcOrd="1" destOrd="0" parTransId="{01F3B991-C098-4697-BD44-176C8CABBEC7}" sibTransId="{C9315D11-2EDE-46D2-A6B5-F8E07B6107EE}"/>
    <dgm:cxn modelId="{EA67D25C-92D0-4DD8-AD88-FDFD81D48FB8}" type="presOf" srcId="{6187C4FA-8A03-4870-A718-9AD15A2731F6}" destId="{96BEF8C9-31B2-4196-9B4C-BB91806E3F62}" srcOrd="0" destOrd="0" presId="urn:microsoft.com/office/officeart/2005/8/layout/vList6"/>
    <dgm:cxn modelId="{56981164-3FBD-4E5B-9769-69DE85582102}" type="presOf" srcId="{9235FC9C-BF4D-41A4-B6A0-48A189747D72}" destId="{62F1B984-2185-49C2-BCC5-E052CDCC3476}" srcOrd="0" destOrd="0" presId="urn:microsoft.com/office/officeart/2005/8/layout/vList6"/>
    <dgm:cxn modelId="{581B7C64-E011-4F35-A3D9-FD16BEEC3884}" srcId="{6187C4FA-8A03-4870-A718-9AD15A2731F6}" destId="{65677FBD-2835-4A4D-A0E8-E07C26964D82}" srcOrd="0" destOrd="0" parTransId="{7DC680B0-3953-4F1B-A41C-6878DF599770}" sibTransId="{9645A999-75B9-4274-B419-5C725B7C3B80}"/>
    <dgm:cxn modelId="{8C411D4B-1E46-481A-8D9E-F7BCF1D1EB39}" type="presOf" srcId="{65677FBD-2835-4A4D-A0E8-E07C26964D82}" destId="{1BE98BA6-0E19-4030-AD3E-66FA210EF672}" srcOrd="0" destOrd="0" presId="urn:microsoft.com/office/officeart/2005/8/layout/vList6"/>
    <dgm:cxn modelId="{48BBDCA1-FE25-42DE-8F19-3C066FB93600}" type="presOf" srcId="{741B8A97-00A8-4F06-BD1D-2A17C5938D1E}" destId="{92D1FD62-B2F4-4086-9E02-778930A63A86}" srcOrd="0" destOrd="0" presId="urn:microsoft.com/office/officeart/2005/8/layout/vList6"/>
    <dgm:cxn modelId="{772D17EE-FD90-450B-BE82-25CE201C5E42}" srcId="{4B8AE68A-F632-4F32-809C-F8C1D6FD5EF8}" destId="{9235FC9C-BF4D-41A4-B6A0-48A189747D72}" srcOrd="0" destOrd="0" parTransId="{B7B6C0E8-BFE2-4FA0-A815-61E4F5179881}" sibTransId="{B0491FD7-2001-4FCA-9C72-23C31584B925}"/>
    <dgm:cxn modelId="{78F438BC-D49E-454A-AE95-D723512AEC1E}" type="presParOf" srcId="{92D1FD62-B2F4-4086-9E02-778930A63A86}" destId="{E0885CBB-3FAB-4B28-90FE-39BAF352386A}" srcOrd="0" destOrd="0" presId="urn:microsoft.com/office/officeart/2005/8/layout/vList6"/>
    <dgm:cxn modelId="{3A72D776-71CC-49A6-BD60-FCC464D41D82}" type="presParOf" srcId="{E0885CBB-3FAB-4B28-90FE-39BAF352386A}" destId="{947123E4-AC74-4E56-9AC6-CC00CD94718F}" srcOrd="0" destOrd="0" presId="urn:microsoft.com/office/officeart/2005/8/layout/vList6"/>
    <dgm:cxn modelId="{F350661E-8831-4009-97A2-B724F3953CCC}" type="presParOf" srcId="{E0885CBB-3FAB-4B28-90FE-39BAF352386A}" destId="{62F1B984-2185-49C2-BCC5-E052CDCC3476}" srcOrd="1" destOrd="0" presId="urn:microsoft.com/office/officeart/2005/8/layout/vList6"/>
    <dgm:cxn modelId="{E171BF72-FEF2-4EFB-A2AF-F16A4CE4A372}" type="presParOf" srcId="{92D1FD62-B2F4-4086-9E02-778930A63A86}" destId="{67F05A16-EF2F-40F0-9A8A-68CD78AE23D3}" srcOrd="1" destOrd="0" presId="urn:microsoft.com/office/officeart/2005/8/layout/vList6"/>
    <dgm:cxn modelId="{25B47BDA-15CC-4B77-B4FF-60A3F90F125A}" type="presParOf" srcId="{92D1FD62-B2F4-4086-9E02-778930A63A86}" destId="{EEDA4224-3E5F-48F1-B697-35D4A20BA2F9}" srcOrd="2" destOrd="0" presId="urn:microsoft.com/office/officeart/2005/8/layout/vList6"/>
    <dgm:cxn modelId="{452C74AD-DE48-4E1F-A7B7-6F11C8EA4A2D}" type="presParOf" srcId="{EEDA4224-3E5F-48F1-B697-35D4A20BA2F9}" destId="{96BEF8C9-31B2-4196-9B4C-BB91806E3F62}" srcOrd="0" destOrd="0" presId="urn:microsoft.com/office/officeart/2005/8/layout/vList6"/>
    <dgm:cxn modelId="{E4CB3776-66F8-4B57-9E84-F0B6828ABB45}" type="presParOf" srcId="{EEDA4224-3E5F-48F1-B697-35D4A20BA2F9}" destId="{1BE98BA6-0E19-4030-AD3E-66FA210EF672}" srcOrd="1" destOrd="0" presId="urn:microsoft.com/office/officeart/2005/8/layout/v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EEF245-2C1E-4871-9F5D-1EF5BE8EBCCD}">
      <dsp:nvSpPr>
        <dsp:cNvPr id="0" name=""/>
        <dsp:cNvSpPr/>
      </dsp:nvSpPr>
      <dsp:spPr>
        <a:xfrm>
          <a:off x="0" y="0"/>
          <a:ext cx="7942135" cy="4579830"/>
        </a:xfrm>
        <a:prstGeom prst="rect">
          <a:avLst/>
        </a:prstGeom>
        <a:solidFill>
          <a:srgbClr val="92D050"/>
        </a:solidFill>
        <a:ln>
          <a:noFill/>
        </a:ln>
        <a:effectLst>
          <a:outerShdw blurRad="40000" dist="20000" dir="5400000" rotWithShape="0">
            <a:srgbClr val="000000">
              <a:alpha val="38000"/>
            </a:srgbClr>
          </a:outerShdw>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US" sz="4800" b="1" kern="1200" dirty="0">
              <a:solidFill>
                <a:srgbClr val="000005"/>
              </a:solidFill>
              <a:latin typeface="+mj-lt"/>
              <a:ea typeface="+mn-ea"/>
              <a:cs typeface="+mn-cs"/>
            </a:rPr>
            <a:t>The Payback Rule</a:t>
          </a:r>
        </a:p>
        <a:p>
          <a:pPr marL="0" lvl="0" indent="0" algn="ctr" defTabSz="2133600">
            <a:lnSpc>
              <a:spcPct val="90000"/>
            </a:lnSpc>
            <a:spcBef>
              <a:spcPct val="0"/>
            </a:spcBef>
            <a:spcAft>
              <a:spcPct val="35000"/>
            </a:spcAft>
            <a:buNone/>
          </a:pPr>
          <a:r>
            <a:rPr lang="en-US" sz="4400" kern="1200" dirty="0">
              <a:solidFill>
                <a:srgbClr val="000005"/>
              </a:solidFill>
              <a:latin typeface="+mj-lt"/>
              <a:ea typeface="+mn-ea"/>
              <a:cs typeface="+mn-cs"/>
            </a:rPr>
            <a:t>The amount of time required for an investment to generate cash flows sufficient to recover its initial cost</a:t>
          </a:r>
          <a:endParaRPr lang="en-GB" sz="4400" kern="1200" dirty="0">
            <a:solidFill>
              <a:srgbClr val="000005"/>
            </a:solidFill>
            <a:latin typeface="+mj-lt"/>
            <a:ea typeface="+mn-ea"/>
            <a:cs typeface="+mn-cs"/>
          </a:endParaRPr>
        </a:p>
      </dsp:txBody>
      <dsp:txXfrm>
        <a:off x="0" y="0"/>
        <a:ext cx="7942135" cy="457983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2F1B984-2185-49C2-BCC5-E052CDCC3476}">
      <dsp:nvSpPr>
        <dsp:cNvPr id="0" name=""/>
        <dsp:cNvSpPr/>
      </dsp:nvSpPr>
      <dsp:spPr>
        <a:xfrm>
          <a:off x="3371849" y="131157"/>
          <a:ext cx="5057775" cy="2070803"/>
        </a:xfrm>
        <a:prstGeom prst="rightArrow">
          <a:avLst>
            <a:gd name="adj1" fmla="val 75000"/>
            <a:gd name="adj2" fmla="val 50000"/>
          </a:avLst>
        </a:prstGeom>
        <a:solidFill>
          <a:srgbClr val="FFC00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63500" prstMaterial="dkEdge">
          <a:bevelT w="125730" h="3683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285750" lvl="1" indent="-285750" algn="l" defTabSz="1600200">
            <a:lnSpc>
              <a:spcPct val="90000"/>
            </a:lnSpc>
            <a:spcBef>
              <a:spcPct val="0"/>
            </a:spcBef>
            <a:spcAft>
              <a:spcPct val="15000"/>
            </a:spcAft>
            <a:buChar char="•"/>
          </a:pPr>
          <a:r>
            <a:rPr lang="en-GB" sz="3600" kern="1200" dirty="0">
              <a:solidFill>
                <a:srgbClr val="000005">
                  <a:hueOff val="0"/>
                  <a:satOff val="0"/>
                  <a:lumOff val="0"/>
                  <a:alphaOff val="0"/>
                </a:srgbClr>
              </a:solidFill>
              <a:latin typeface="+mj-lt"/>
              <a:ea typeface="+mn-ea"/>
              <a:cs typeface="+mn-cs"/>
            </a:rPr>
            <a:t>Payback period is less than benchmark</a:t>
          </a:r>
          <a:endParaRPr lang="en-GB" sz="3600" kern="1200" dirty="0">
            <a:latin typeface="+mj-lt"/>
            <a:ea typeface="+mn-ea"/>
            <a:cs typeface="+mn-cs"/>
          </a:endParaRPr>
        </a:p>
      </dsp:txBody>
      <dsp:txXfrm>
        <a:off x="3371849" y="390007"/>
        <a:ext cx="4281224" cy="1553103"/>
      </dsp:txXfrm>
    </dsp:sp>
    <dsp:sp modelId="{947123E4-AC74-4E56-9AC6-CC00CD94718F}">
      <dsp:nvSpPr>
        <dsp:cNvPr id="0" name=""/>
        <dsp:cNvSpPr/>
      </dsp:nvSpPr>
      <dsp:spPr>
        <a:xfrm>
          <a:off x="0" y="530"/>
          <a:ext cx="3371850" cy="2070803"/>
        </a:xfrm>
        <a:prstGeom prst="roundRect">
          <a:avLst/>
        </a:prstGeom>
        <a:solidFill>
          <a:srgbClr val="0070C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GB" sz="6500" kern="1200" dirty="0">
              <a:solidFill>
                <a:schemeClr val="bg1"/>
              </a:solidFill>
              <a:latin typeface="+mj-lt"/>
              <a:ea typeface="+mn-ea"/>
              <a:cs typeface="+mn-cs"/>
            </a:rPr>
            <a:t>Accept</a:t>
          </a:r>
        </a:p>
      </dsp:txBody>
      <dsp:txXfrm>
        <a:off x="101088" y="101618"/>
        <a:ext cx="3169674" cy="1868627"/>
      </dsp:txXfrm>
    </dsp:sp>
    <dsp:sp modelId="{1BE98BA6-0E19-4030-AD3E-66FA210EF672}">
      <dsp:nvSpPr>
        <dsp:cNvPr id="0" name=""/>
        <dsp:cNvSpPr/>
      </dsp:nvSpPr>
      <dsp:spPr>
        <a:xfrm>
          <a:off x="3371849" y="2278415"/>
          <a:ext cx="5057775" cy="2070803"/>
        </a:xfrm>
        <a:prstGeom prst="rightArrow">
          <a:avLst>
            <a:gd name="adj1" fmla="val 75000"/>
            <a:gd name="adj2" fmla="val 50000"/>
          </a:avLst>
        </a:prstGeom>
        <a:solidFill>
          <a:srgbClr val="00B050">
            <a:alpha val="90000"/>
          </a:srgb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threePt" dir="t">
            <a:rot lat="0" lon="0" rev="7500000"/>
          </a:lightRig>
        </a:scene3d>
        <a:sp3d extrusionH="63500" prstMaterial="dkEdge">
          <a:bevelT w="125730" h="36830" prst="relaxedInset"/>
          <a:contourClr>
            <a:schemeClr val="bg1"/>
          </a:contourClr>
        </a:sp3d>
      </dsp:spPr>
      <dsp:style>
        <a:lnRef idx="1">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285750" lvl="1" indent="-285750" algn="l" defTabSz="1600200">
            <a:lnSpc>
              <a:spcPct val="90000"/>
            </a:lnSpc>
            <a:spcBef>
              <a:spcPct val="0"/>
            </a:spcBef>
            <a:spcAft>
              <a:spcPct val="15000"/>
            </a:spcAft>
            <a:buChar char="•"/>
          </a:pPr>
          <a:r>
            <a:rPr lang="en-GB" sz="3600" kern="1200" dirty="0">
              <a:solidFill>
                <a:srgbClr val="000005">
                  <a:hueOff val="0"/>
                  <a:satOff val="0"/>
                  <a:lumOff val="0"/>
                  <a:alphaOff val="0"/>
                </a:srgbClr>
              </a:solidFill>
              <a:latin typeface="+mj-lt"/>
              <a:ea typeface="+mn-ea"/>
              <a:cs typeface="+mn-cs"/>
            </a:rPr>
            <a:t>Payback period is greater than benchmark</a:t>
          </a:r>
          <a:endParaRPr lang="en-GB" sz="3600" kern="1200" dirty="0">
            <a:latin typeface="+mj-lt"/>
            <a:ea typeface="+mn-ea"/>
            <a:cs typeface="+mn-cs"/>
          </a:endParaRPr>
        </a:p>
      </dsp:txBody>
      <dsp:txXfrm>
        <a:off x="3371849" y="2537265"/>
        <a:ext cx="4281224" cy="1553103"/>
      </dsp:txXfrm>
    </dsp:sp>
    <dsp:sp modelId="{96BEF8C9-31B2-4196-9B4C-BB91806E3F62}">
      <dsp:nvSpPr>
        <dsp:cNvPr id="0" name=""/>
        <dsp:cNvSpPr/>
      </dsp:nvSpPr>
      <dsp:spPr>
        <a:xfrm>
          <a:off x="0" y="2278415"/>
          <a:ext cx="3371850" cy="2070803"/>
        </a:xfrm>
        <a:prstGeom prst="roundRect">
          <a:avLst/>
        </a:prstGeom>
        <a:solidFill>
          <a:srgbClr val="FF0000"/>
        </a:soli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2">
          <a:scrgbClr r="0" g="0" b="0"/>
        </a:fillRef>
        <a:effectRef idx="1">
          <a:scrgbClr r="0" g="0" b="0"/>
        </a:effectRef>
        <a:fontRef idx="minor">
          <a:schemeClr val="dk1"/>
        </a:fontRef>
      </dsp:style>
      <dsp:txBody>
        <a:bodyPr spcFirstLastPara="0" vert="horz" wrap="square" lIns="247650" tIns="123825" rIns="247650" bIns="123825" numCol="1" spcCol="1270" anchor="ctr" anchorCtr="0">
          <a:noAutofit/>
        </a:bodyPr>
        <a:lstStyle/>
        <a:p>
          <a:pPr marL="0" lvl="0" indent="0" algn="ctr" defTabSz="2889250">
            <a:lnSpc>
              <a:spcPct val="90000"/>
            </a:lnSpc>
            <a:spcBef>
              <a:spcPct val="0"/>
            </a:spcBef>
            <a:spcAft>
              <a:spcPct val="35000"/>
            </a:spcAft>
            <a:buNone/>
          </a:pPr>
          <a:r>
            <a:rPr lang="en-GB" sz="6500" kern="1200">
              <a:solidFill>
                <a:schemeClr val="bg1"/>
              </a:solidFill>
              <a:latin typeface="+mj-lt"/>
              <a:ea typeface="+mn-ea"/>
              <a:cs typeface="+mn-cs"/>
            </a:rPr>
            <a:t>Reject</a:t>
          </a:r>
          <a:endParaRPr lang="en-GB" sz="6500" kern="1200" dirty="0">
            <a:solidFill>
              <a:schemeClr val="bg1"/>
            </a:solidFill>
            <a:latin typeface="+mj-lt"/>
            <a:ea typeface="+mn-ea"/>
            <a:cs typeface="+mn-cs"/>
          </a:endParaRPr>
        </a:p>
      </dsp:txBody>
      <dsp:txXfrm>
        <a:off x="101088" y="2379503"/>
        <a:ext cx="3169674" cy="1868627"/>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5"/>
          </a:xfrm>
          <a:prstGeom prst="rect">
            <a:avLst/>
          </a:prstGeom>
        </p:spPr>
        <p:txBody>
          <a:bodyPr vert="horz" lIns="93166" tIns="46583" rIns="93166" bIns="46583" rtlCol="0"/>
          <a:lstStyle>
            <a:lvl1pPr algn="l">
              <a:defRPr sz="1200"/>
            </a:lvl1pPr>
          </a:lstStyle>
          <a:p>
            <a:endParaRPr lang="en-GB"/>
          </a:p>
        </p:txBody>
      </p:sp>
      <p:sp>
        <p:nvSpPr>
          <p:cNvPr id="3" name="Date Placeholder 2"/>
          <p:cNvSpPr>
            <a:spLocks noGrp="1"/>
          </p:cNvSpPr>
          <p:nvPr>
            <p:ph type="dt" sz="quarter" idx="1"/>
          </p:nvPr>
        </p:nvSpPr>
        <p:spPr>
          <a:xfrm>
            <a:off x="3970939" y="0"/>
            <a:ext cx="3037840" cy="466435"/>
          </a:xfrm>
          <a:prstGeom prst="rect">
            <a:avLst/>
          </a:prstGeom>
        </p:spPr>
        <p:txBody>
          <a:bodyPr vert="horz" lIns="93166" tIns="46583" rIns="93166" bIns="46583" rtlCol="0"/>
          <a:lstStyle>
            <a:lvl1pPr algn="r">
              <a:defRPr sz="1200"/>
            </a:lvl1pPr>
          </a:lstStyle>
          <a:p>
            <a:fld id="{0F452065-9C51-475C-B98F-1A8BB52F1A45}" type="datetimeFigureOut">
              <a:rPr lang="en-GB" smtClean="0"/>
              <a:t>04/07/2025</a:t>
            </a:fld>
            <a:endParaRPr lang="en-GB"/>
          </a:p>
        </p:txBody>
      </p:sp>
      <p:sp>
        <p:nvSpPr>
          <p:cNvPr id="4" name="Footer Placeholder 3"/>
          <p:cNvSpPr>
            <a:spLocks noGrp="1"/>
          </p:cNvSpPr>
          <p:nvPr>
            <p:ph type="ftr" sz="quarter" idx="2"/>
          </p:nvPr>
        </p:nvSpPr>
        <p:spPr>
          <a:xfrm>
            <a:off x="1" y="8829968"/>
            <a:ext cx="3037840" cy="466434"/>
          </a:xfrm>
          <a:prstGeom prst="rect">
            <a:avLst/>
          </a:prstGeom>
        </p:spPr>
        <p:txBody>
          <a:bodyPr vert="horz" lIns="93166" tIns="46583" rIns="93166" bIns="46583" rtlCol="0" anchor="b"/>
          <a:lstStyle>
            <a:lvl1pPr algn="l">
              <a:defRPr sz="1200"/>
            </a:lvl1pPr>
          </a:lstStyle>
          <a:p>
            <a:endParaRPr lang="en-GB"/>
          </a:p>
        </p:txBody>
      </p:sp>
      <p:sp>
        <p:nvSpPr>
          <p:cNvPr id="5" name="Slide Number Placeholder 4"/>
          <p:cNvSpPr>
            <a:spLocks noGrp="1"/>
          </p:cNvSpPr>
          <p:nvPr>
            <p:ph type="sldNum" sz="quarter" idx="3"/>
          </p:nvPr>
        </p:nvSpPr>
        <p:spPr>
          <a:xfrm>
            <a:off x="3970939" y="8829968"/>
            <a:ext cx="3037840" cy="466434"/>
          </a:xfrm>
          <a:prstGeom prst="rect">
            <a:avLst/>
          </a:prstGeom>
        </p:spPr>
        <p:txBody>
          <a:bodyPr vert="horz" lIns="93166" tIns="46583" rIns="93166" bIns="46583" rtlCol="0" anchor="b"/>
          <a:lstStyle>
            <a:lvl1pPr algn="r">
              <a:defRPr sz="1200"/>
            </a:lvl1pPr>
          </a:lstStyle>
          <a:p>
            <a:fld id="{4EAB0927-D588-40CD-AA71-DA008FE0B3F5}" type="slidenum">
              <a:rPr lang="en-GB" smtClean="0"/>
              <a:t>‹#›</a:t>
            </a:fld>
            <a:endParaRPr lang="en-GB"/>
          </a:p>
        </p:txBody>
      </p:sp>
    </p:spTree>
    <p:extLst>
      <p:ext uri="{BB962C8B-B14F-4D97-AF65-F5344CB8AC3E}">
        <p14:creationId xmlns:p14="http://schemas.microsoft.com/office/powerpoint/2010/main" val="23018339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840" cy="466435"/>
          </a:xfrm>
          <a:prstGeom prst="rect">
            <a:avLst/>
          </a:prstGeom>
        </p:spPr>
        <p:txBody>
          <a:bodyPr vert="horz" lIns="93166" tIns="46583" rIns="93166" bIns="46583" rtlCol="0"/>
          <a:lstStyle>
            <a:lvl1pPr algn="l">
              <a:defRPr sz="1200"/>
            </a:lvl1pPr>
          </a:lstStyle>
          <a:p>
            <a:endParaRPr lang="en-GB"/>
          </a:p>
        </p:txBody>
      </p:sp>
      <p:sp>
        <p:nvSpPr>
          <p:cNvPr id="3" name="Date Placeholder 2"/>
          <p:cNvSpPr>
            <a:spLocks noGrp="1"/>
          </p:cNvSpPr>
          <p:nvPr>
            <p:ph type="dt" idx="1"/>
          </p:nvPr>
        </p:nvSpPr>
        <p:spPr>
          <a:xfrm>
            <a:off x="3970939" y="0"/>
            <a:ext cx="3037840" cy="466435"/>
          </a:xfrm>
          <a:prstGeom prst="rect">
            <a:avLst/>
          </a:prstGeom>
        </p:spPr>
        <p:txBody>
          <a:bodyPr vert="horz" lIns="93166" tIns="46583" rIns="93166" bIns="46583" rtlCol="0"/>
          <a:lstStyle>
            <a:lvl1pPr algn="r">
              <a:defRPr sz="1200"/>
            </a:lvl1pPr>
          </a:lstStyle>
          <a:p>
            <a:fld id="{75798799-5DC7-447F-A5B8-CEEC2FE81066}" type="datetimeFigureOut">
              <a:rPr lang="en-GB" smtClean="0"/>
              <a:t>04/07/2025</a:t>
            </a:fld>
            <a:endParaRPr lang="en-GB"/>
          </a:p>
        </p:txBody>
      </p:sp>
      <p:sp>
        <p:nvSpPr>
          <p:cNvPr id="4" name="Slide Image Placeholder 3"/>
          <p:cNvSpPr>
            <a:spLocks noGrp="1" noRot="1" noChangeAspect="1"/>
          </p:cNvSpPr>
          <p:nvPr>
            <p:ph type="sldImg" idx="2"/>
          </p:nvPr>
        </p:nvSpPr>
        <p:spPr>
          <a:xfrm>
            <a:off x="715963" y="1162050"/>
            <a:ext cx="5578475" cy="3138488"/>
          </a:xfrm>
          <a:prstGeom prst="rect">
            <a:avLst/>
          </a:prstGeom>
          <a:noFill/>
          <a:ln w="12700">
            <a:solidFill>
              <a:prstClr val="black"/>
            </a:solidFill>
          </a:ln>
        </p:spPr>
        <p:txBody>
          <a:bodyPr vert="horz" lIns="93166" tIns="46583" rIns="93166" bIns="46583" rtlCol="0" anchor="ctr"/>
          <a:lstStyle/>
          <a:p>
            <a:endParaRPr lang="en-GB"/>
          </a:p>
        </p:txBody>
      </p:sp>
      <p:sp>
        <p:nvSpPr>
          <p:cNvPr id="5" name="Notes Placeholder 4"/>
          <p:cNvSpPr>
            <a:spLocks noGrp="1"/>
          </p:cNvSpPr>
          <p:nvPr>
            <p:ph type="body" sz="quarter" idx="3"/>
          </p:nvPr>
        </p:nvSpPr>
        <p:spPr>
          <a:xfrm>
            <a:off x="701040" y="4473893"/>
            <a:ext cx="5608320" cy="3660458"/>
          </a:xfrm>
          <a:prstGeom prst="rect">
            <a:avLst/>
          </a:prstGeom>
        </p:spPr>
        <p:txBody>
          <a:bodyPr vert="horz" lIns="93166" tIns="46583" rIns="93166" bIns="4658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1" y="8829968"/>
            <a:ext cx="3037840" cy="466434"/>
          </a:xfrm>
          <a:prstGeom prst="rect">
            <a:avLst/>
          </a:prstGeom>
        </p:spPr>
        <p:txBody>
          <a:bodyPr vert="horz" lIns="93166" tIns="46583" rIns="93166" bIns="46583" rtlCol="0" anchor="b"/>
          <a:lstStyle>
            <a:lvl1pPr algn="l">
              <a:defRPr sz="1200"/>
            </a:lvl1pPr>
          </a:lstStyle>
          <a:p>
            <a:endParaRPr lang="en-GB"/>
          </a:p>
        </p:txBody>
      </p:sp>
      <p:sp>
        <p:nvSpPr>
          <p:cNvPr id="7" name="Slide Number Placeholder 6"/>
          <p:cNvSpPr>
            <a:spLocks noGrp="1"/>
          </p:cNvSpPr>
          <p:nvPr>
            <p:ph type="sldNum" sz="quarter" idx="5"/>
          </p:nvPr>
        </p:nvSpPr>
        <p:spPr>
          <a:xfrm>
            <a:off x="3970939" y="8829968"/>
            <a:ext cx="3037840" cy="466434"/>
          </a:xfrm>
          <a:prstGeom prst="rect">
            <a:avLst/>
          </a:prstGeom>
        </p:spPr>
        <p:txBody>
          <a:bodyPr vert="horz" lIns="93166" tIns="46583" rIns="93166" bIns="46583" rtlCol="0" anchor="b"/>
          <a:lstStyle>
            <a:lvl1pPr algn="r">
              <a:defRPr sz="1200"/>
            </a:lvl1pPr>
          </a:lstStyle>
          <a:p>
            <a:fld id="{1C89649F-8ABC-4F49-976E-36B424814B0D}" type="slidenum">
              <a:rPr lang="en-GB" smtClean="0"/>
              <a:t>‹#›</a:t>
            </a:fld>
            <a:endParaRPr lang="en-GB"/>
          </a:p>
        </p:txBody>
      </p:sp>
    </p:spTree>
    <p:extLst>
      <p:ext uri="{BB962C8B-B14F-4D97-AF65-F5344CB8AC3E}">
        <p14:creationId xmlns:p14="http://schemas.microsoft.com/office/powerpoint/2010/main" val="11411263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1C89649F-8ABC-4F49-976E-36B424814B0D}" type="slidenum">
              <a:rPr lang="en-GB" smtClean="0"/>
              <a:t>10</a:t>
            </a:fld>
            <a:endParaRPr lang="en-GB"/>
          </a:p>
        </p:txBody>
      </p:sp>
    </p:spTree>
    <p:extLst>
      <p:ext uri="{BB962C8B-B14F-4D97-AF65-F5344CB8AC3E}">
        <p14:creationId xmlns:p14="http://schemas.microsoft.com/office/powerpoint/2010/main" val="1604473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08932A5-2921-4206-B131-E17490E75505}" type="slidenum">
              <a:rPr lang="en-GB" smtClean="0"/>
              <a:pPr/>
              <a:t>13</a:t>
            </a:fld>
            <a:endParaRPr lang="en-GB"/>
          </a:p>
        </p:txBody>
      </p:sp>
    </p:spTree>
    <p:extLst>
      <p:ext uri="{BB962C8B-B14F-4D97-AF65-F5344CB8AC3E}">
        <p14:creationId xmlns:p14="http://schemas.microsoft.com/office/powerpoint/2010/main" val="17745410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08932A5-2921-4206-B131-E17490E75505}" type="slidenum">
              <a:rPr lang="en-GB" smtClean="0"/>
              <a:pPr/>
              <a:t>14</a:t>
            </a:fld>
            <a:endParaRPr lang="en-GB"/>
          </a:p>
        </p:txBody>
      </p:sp>
    </p:spTree>
    <p:extLst>
      <p:ext uri="{BB962C8B-B14F-4D97-AF65-F5344CB8AC3E}">
        <p14:creationId xmlns:p14="http://schemas.microsoft.com/office/powerpoint/2010/main" val="7344545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GB"/>
          </a:p>
        </p:txBody>
      </p:sp>
      <p:sp>
        <p:nvSpPr>
          <p:cNvPr id="4" name="Slide Number Placeholder 3"/>
          <p:cNvSpPr>
            <a:spLocks noGrp="1"/>
          </p:cNvSpPr>
          <p:nvPr>
            <p:ph type="sldNum" sz="quarter" idx="10"/>
          </p:nvPr>
        </p:nvSpPr>
        <p:spPr/>
        <p:txBody>
          <a:bodyPr/>
          <a:lstStyle/>
          <a:p>
            <a:fld id="{408932A5-2921-4206-B131-E17490E75505}" type="slidenum">
              <a:rPr lang="en-GB" smtClean="0"/>
              <a:pPr/>
              <a:t>15</a:t>
            </a:fld>
            <a:endParaRPr lang="en-GB"/>
          </a:p>
        </p:txBody>
      </p:sp>
    </p:spTree>
    <p:extLst>
      <p:ext uri="{BB962C8B-B14F-4D97-AF65-F5344CB8AC3E}">
        <p14:creationId xmlns:p14="http://schemas.microsoft.com/office/powerpoint/2010/main" val="219696968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hasCustomPrompt="1"/>
          </p:nvPr>
        </p:nvSpPr>
        <p:spPr>
          <a:xfrm>
            <a:off x="1524000" y="1122363"/>
            <a:ext cx="9144000" cy="2387600"/>
          </a:xfrm>
        </p:spPr>
        <p:txBody>
          <a:bodyPr anchor="b"/>
          <a:lstStyle>
            <a:lvl1pPr algn="ctr">
              <a:defRPr sz="6000" baseline="0">
                <a:solidFill>
                  <a:srgbClr val="063532"/>
                </a:solidFill>
              </a:defRPr>
            </a:lvl1pPr>
          </a:lstStyle>
          <a:p>
            <a:r>
              <a:rPr lang="en-US" dirty="0"/>
              <a:t>Conference presentation</a:t>
            </a:r>
            <a:endParaRPr lang="en-GB" dirty="0"/>
          </a:p>
        </p:txBody>
      </p:sp>
      <p:sp>
        <p:nvSpPr>
          <p:cNvPr id="3" name="Subtitle 2"/>
          <p:cNvSpPr>
            <a:spLocks noGrp="1"/>
          </p:cNvSpPr>
          <p:nvPr>
            <p:ph type="subTitle" idx="1" hasCustomPrompt="1"/>
          </p:nvPr>
        </p:nvSpPr>
        <p:spPr>
          <a:xfrm>
            <a:off x="1524000" y="3602038"/>
            <a:ext cx="9144000" cy="1655762"/>
          </a:xfrm>
        </p:spPr>
        <p:txBody>
          <a:bodyPr/>
          <a:lstStyle>
            <a:lvl1pPr marL="0" indent="0" algn="ctr">
              <a:buNone/>
              <a:defRPr sz="2400" baseline="0">
                <a:solidFill>
                  <a:srgbClr val="06353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By Elaine Harris</a:t>
            </a:r>
            <a:endParaRPr lang="en-GB" dirty="0"/>
          </a:p>
        </p:txBody>
      </p:sp>
    </p:spTree>
    <p:extLst>
      <p:ext uri="{BB962C8B-B14F-4D97-AF65-F5344CB8AC3E}">
        <p14:creationId xmlns:p14="http://schemas.microsoft.com/office/powerpoint/2010/main" val="375831190"/>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a:solidFill>
                  <a:srgbClr val="063532"/>
                </a:solidFill>
              </a:defRPr>
            </a:lvl1pPr>
            <a:lvl2pPr>
              <a:defRPr>
                <a:solidFill>
                  <a:srgbClr val="063532"/>
                </a:solidFill>
              </a:defRPr>
            </a:lvl2pPr>
            <a:lvl3pPr>
              <a:defRPr>
                <a:solidFill>
                  <a:srgbClr val="063532"/>
                </a:solidFill>
              </a:defRPr>
            </a:lvl3pPr>
            <a:lvl4pPr>
              <a:defRPr>
                <a:solidFill>
                  <a:srgbClr val="063532"/>
                </a:solidFill>
              </a:defRPr>
            </a:lvl4pPr>
            <a:lvl5pPr>
              <a:defRPr>
                <a:solidFill>
                  <a:srgbClr val="06353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2" name="Title 1"/>
          <p:cNvSpPr>
            <a:spLocks noGrp="1"/>
          </p:cNvSpPr>
          <p:nvPr>
            <p:ph type="title"/>
          </p:nvPr>
        </p:nvSpPr>
        <p:spPr/>
        <p:txBody>
          <a:bodyPr/>
          <a:lstStyle>
            <a:lvl1pPr>
              <a:defRPr>
                <a:solidFill>
                  <a:srgbClr val="063532"/>
                </a:solidFill>
              </a:defRPr>
            </a:lvl1pPr>
          </a:lstStyle>
          <a:p>
            <a:r>
              <a:rPr lang="en-US"/>
              <a:t>Click to edit Master title style</a:t>
            </a:r>
            <a:endParaRPr lang="en-GB" dirty="0"/>
          </a:p>
        </p:txBody>
      </p:sp>
      <p:sp>
        <p:nvSpPr>
          <p:cNvPr id="4" name="Date Placeholder 3"/>
          <p:cNvSpPr>
            <a:spLocks noGrp="1"/>
          </p:cNvSpPr>
          <p:nvPr>
            <p:ph type="dt" sz="half" idx="10"/>
          </p:nvPr>
        </p:nvSpPr>
        <p:spPr/>
        <p:txBody>
          <a:bodyPr/>
          <a:lstStyle>
            <a:lvl1pPr>
              <a:defRPr/>
            </a:lvl1pPr>
          </a:lstStyle>
          <a:p>
            <a:pPr>
              <a:defRPr/>
            </a:pPr>
            <a:fld id="{5480EDC2-1FF9-481E-B8E9-72EBB3AD1BE6}" type="datetimeFigureOut">
              <a:rPr lang="en-GB"/>
              <a:pPr>
                <a:defRPr/>
              </a:pPr>
              <a:t>04/07/2025</a:t>
            </a:fld>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DB7830A5-6450-4FBE-A2AC-68788A7E404E}" type="slidenum">
              <a:rPr lang="en-GB"/>
              <a:pPr>
                <a:defRPr/>
              </a:pPr>
              <a:t>‹#›</a:t>
            </a:fld>
            <a:endParaRPr lang="en-GB"/>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 y="0"/>
            <a:ext cx="3864634" cy="2352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60736955"/>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3"/>
          <p:cNvSpPr>
            <a:spLocks noGrp="1"/>
          </p:cNvSpPr>
          <p:nvPr>
            <p:ph type="dt" sz="half" idx="10"/>
          </p:nvPr>
        </p:nvSpPr>
        <p:spPr/>
        <p:txBody>
          <a:bodyPr/>
          <a:lstStyle>
            <a:lvl1pPr>
              <a:defRPr/>
            </a:lvl1pPr>
          </a:lstStyle>
          <a:p>
            <a:pPr>
              <a:defRPr/>
            </a:pPr>
            <a:fld id="{F6E5EBBC-E6EC-49DC-BCD1-0CACFD64C3A1}" type="datetimeFigureOut">
              <a:rPr lang="en-GB"/>
              <a:pPr>
                <a:defRPr/>
              </a:pPr>
              <a:t>04/07/2025</a:t>
            </a:fld>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4783CA8B-D584-4BD8-BDBB-B6852F924059}" type="slidenum">
              <a:rPr lang="en-GB"/>
              <a:pPr>
                <a:defRPr/>
              </a:pPr>
              <a:t>‹#›</a:t>
            </a:fld>
            <a:endParaRPr lang="en-GB"/>
          </a:p>
        </p:txBody>
      </p:sp>
      <p:pic>
        <p:nvPicPr>
          <p:cNvPr id="8"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3264260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66F751EC-A69E-4663-86FF-8E82821AB088}" type="datetimeFigureOut">
              <a:rPr lang="en-GB"/>
              <a:pPr>
                <a:defRPr/>
              </a:pPr>
              <a:t>04/07/2025</a:t>
            </a:fld>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A7129B79-9AE9-4B82-B3CC-C222875B54EF}" type="slidenum">
              <a:rPr lang="en-GB"/>
              <a:pPr>
                <a:defRPr/>
              </a:pPr>
              <a:t>‹#›</a:t>
            </a:fld>
            <a:endParaRPr lang="en-GB"/>
          </a:p>
        </p:txBody>
      </p:sp>
      <p:pic>
        <p:nvPicPr>
          <p:cNvPr id="6" name="Picture 6"/>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4252913" cy="2589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47132015"/>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ED63E77-96D0-4E49-8B83-497F9C4F9DEA}" type="datetimeFigureOut">
              <a:rPr lang="en-GB"/>
              <a:pPr>
                <a:defRPr/>
              </a:pPr>
              <a:t>04/07/2025</a:t>
            </a:fld>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0CD86D3F-75EC-4DCB-82CD-8682390035AA}" type="slidenum">
              <a:rPr lang="en-GB"/>
              <a:pPr>
                <a:defRPr/>
              </a:pPr>
              <a:t>‹#›</a:t>
            </a:fld>
            <a:endParaRPr lang="en-GB"/>
          </a:p>
        </p:txBody>
      </p:sp>
    </p:spTree>
    <p:extLst>
      <p:ext uri="{BB962C8B-B14F-4D97-AF65-F5344CB8AC3E}">
        <p14:creationId xmlns:p14="http://schemas.microsoft.com/office/powerpoint/2010/main" val="223437957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CEBEA"/>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endParaRPr lang="en-GB" altLang="en-US" dirty="0"/>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GB"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rgbClr val="063532"/>
                </a:solidFill>
                <a:latin typeface="+mn-lt"/>
              </a:defRPr>
            </a:lvl1pPr>
          </a:lstStyle>
          <a:p>
            <a:pPr>
              <a:defRPr/>
            </a:pPr>
            <a:fld id="{1FDE8DB8-3FA7-462A-898D-0038A1C7E2D7}" type="datetimeFigureOut">
              <a:rPr lang="en-GB"/>
              <a:pPr>
                <a:defRPr/>
              </a:pPr>
              <a:t>04/07/2025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rgbClr val="063532"/>
                </a:solidFill>
                <a:latin typeface="+mn-lt"/>
              </a:defRPr>
            </a:lvl1pPr>
          </a:lstStyle>
          <a:p>
            <a:pPr>
              <a:defRPr/>
            </a:pPr>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eaLnBrk="1" fontAlgn="auto" hangingPunct="1">
              <a:spcBef>
                <a:spcPts val="0"/>
              </a:spcBef>
              <a:spcAft>
                <a:spcPts val="0"/>
              </a:spcAft>
              <a:defRPr sz="1200">
                <a:solidFill>
                  <a:srgbClr val="063532"/>
                </a:solidFill>
                <a:latin typeface="+mn-lt"/>
              </a:defRPr>
            </a:lvl1pPr>
          </a:lstStyle>
          <a:p>
            <a:pPr>
              <a:defRPr/>
            </a:pPr>
            <a:fld id="{3083D709-DC85-479D-8AFB-6C2B0A50E901}" type="slidenum">
              <a:rPr lang="en-GB"/>
              <a:pPr>
                <a:defRPr/>
              </a:pPr>
              <a:t>‹#›</a:t>
            </a:fld>
            <a:endParaRPr lang="en-GB"/>
          </a:p>
        </p:txBody>
      </p:sp>
    </p:spTree>
  </p:cSld>
  <p:clrMap bg1="lt1" tx1="dk1" bg2="lt2" tx2="dk2" accent1="accent1" accent2="accent2" accent3="accent3" accent4="accent4" accent5="accent5" accent6="accent6" hlink="hlink" folHlink="folHlink"/>
  <p:sldLayoutIdLst>
    <p:sldLayoutId id="2147483674" r:id="rId1"/>
    <p:sldLayoutId id="2147483670" r:id="rId2"/>
    <p:sldLayoutId id="2147483671" r:id="rId3"/>
    <p:sldLayoutId id="2147483672" r:id="rId4"/>
    <p:sldLayoutId id="2147483673" r:id="rId5"/>
  </p:sldLayoutIdLst>
  <p:txStyles>
    <p:titleStyle>
      <a:lvl1pPr algn="l" rtl="0" eaLnBrk="1" fontAlgn="base" hangingPunct="1">
        <a:lnSpc>
          <a:spcPct val="90000"/>
        </a:lnSpc>
        <a:spcBef>
          <a:spcPct val="0"/>
        </a:spcBef>
        <a:spcAft>
          <a:spcPct val="0"/>
        </a:spcAft>
        <a:defRPr sz="4400" kern="1200">
          <a:solidFill>
            <a:srgbClr val="063532"/>
          </a:solidFill>
          <a:latin typeface="+mj-lt"/>
          <a:ea typeface="+mj-ea"/>
          <a:cs typeface="+mj-cs"/>
        </a:defRPr>
      </a:lvl1pPr>
      <a:lvl2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2pPr>
      <a:lvl3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3pPr>
      <a:lvl4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4pPr>
      <a:lvl5pPr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5pPr>
      <a:lvl6pPr marL="4572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6pPr>
      <a:lvl7pPr marL="9144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7pPr>
      <a:lvl8pPr marL="13716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8pPr>
      <a:lvl9pPr marL="1828800" algn="l" rtl="0" eaLnBrk="1" fontAlgn="base" hangingPunct="1">
        <a:lnSpc>
          <a:spcPct val="90000"/>
        </a:lnSpc>
        <a:spcBef>
          <a:spcPct val="0"/>
        </a:spcBef>
        <a:spcAft>
          <a:spcPct val="0"/>
        </a:spcAft>
        <a:defRPr sz="4400">
          <a:solidFill>
            <a:srgbClr val="063532"/>
          </a:solidFill>
          <a:latin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kern="1200">
          <a:solidFill>
            <a:srgbClr val="063532"/>
          </a:solidFill>
          <a:latin typeface="+mn-lt"/>
          <a:ea typeface="+mn-ea"/>
          <a:cs typeface="+mn-cs"/>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kern="1200">
          <a:solidFill>
            <a:srgbClr val="063532"/>
          </a:solidFill>
          <a:latin typeface="+mn-lt"/>
          <a:ea typeface="+mn-ea"/>
          <a:cs typeface="+mn-cs"/>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kern="1200">
          <a:solidFill>
            <a:srgbClr val="063532"/>
          </a:solidFill>
          <a:latin typeface="+mn-lt"/>
          <a:ea typeface="+mn-ea"/>
          <a:cs typeface="+mn-cs"/>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kern="1200">
          <a:solidFill>
            <a:srgbClr val="06353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sz="4000" dirty="0">
                <a:latin typeface="Arial" panose="020B0604020202020204" pitchFamily="34" charset="0"/>
                <a:cs typeface="Arial" panose="020B0604020202020204" pitchFamily="34" charset="0"/>
              </a:rPr>
              <a:t>Investment appraisal techniques:</a:t>
            </a:r>
            <a:br>
              <a:rPr lang="en-GB" sz="4000" dirty="0">
                <a:latin typeface="Arial" panose="020B0604020202020204" pitchFamily="34" charset="0"/>
                <a:cs typeface="Arial" panose="020B0604020202020204" pitchFamily="34" charset="0"/>
              </a:rPr>
            </a:br>
            <a:r>
              <a:rPr lang="en-GB" sz="4000" dirty="0">
                <a:latin typeface="Arial" panose="020B0604020202020204" pitchFamily="34" charset="0"/>
                <a:cs typeface="Arial" panose="020B0604020202020204" pitchFamily="34" charset="0"/>
              </a:rPr>
              <a:t> </a:t>
            </a:r>
            <a:r>
              <a:rPr lang="en-GB" sz="3600" dirty="0">
                <a:latin typeface="Arial" panose="020B0604020202020204" pitchFamily="34" charset="0"/>
                <a:cs typeface="Arial" panose="020B0604020202020204" pitchFamily="34" charset="0"/>
              </a:rPr>
              <a:t>valuing a future income stream</a:t>
            </a:r>
            <a:endParaRPr lang="en-GB" sz="40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838200" y="2143125"/>
            <a:ext cx="10515600" cy="4351338"/>
          </a:xfrm>
        </p:spPr>
        <p:txBody>
          <a:bodyPr/>
          <a:lstStyle/>
          <a:p>
            <a:pPr marL="0" indent="0">
              <a:buNone/>
            </a:pPr>
            <a:r>
              <a:rPr lang="en-GB" dirty="0">
                <a:latin typeface="Arial" panose="020B0604020202020204" pitchFamily="34" charset="0"/>
                <a:cs typeface="Arial" panose="020B0604020202020204" pitchFamily="34" charset="0"/>
              </a:rPr>
              <a:t>Recap of process for making balanced investment decisions</a:t>
            </a:r>
          </a:p>
          <a:p>
            <a:pPr marL="0" indent="0">
              <a:buNone/>
            </a:pPr>
            <a:r>
              <a:rPr lang="en-GB" dirty="0">
                <a:latin typeface="Arial" panose="020B0604020202020204" pitchFamily="34" charset="0"/>
                <a:cs typeface="Arial" panose="020B0604020202020204" pitchFamily="34" charset="0"/>
              </a:rPr>
              <a:t>Appraisal techniques</a:t>
            </a:r>
          </a:p>
          <a:p>
            <a:r>
              <a:rPr lang="en-GB" dirty="0">
                <a:latin typeface="Arial" panose="020B0604020202020204" pitchFamily="34" charset="0"/>
                <a:cs typeface="Arial" panose="020B0604020202020204" pitchFamily="34" charset="0"/>
              </a:rPr>
              <a:t>Static methods - payback</a:t>
            </a:r>
          </a:p>
          <a:p>
            <a:r>
              <a:rPr lang="en-GB" dirty="0">
                <a:latin typeface="Arial" panose="020B0604020202020204" pitchFamily="34" charset="0"/>
                <a:cs typeface="Arial" panose="020B0604020202020204" pitchFamily="34" charset="0"/>
              </a:rPr>
              <a:t>Time value of money concept</a:t>
            </a:r>
          </a:p>
          <a:p>
            <a:r>
              <a:rPr lang="en-GB" dirty="0">
                <a:latin typeface="Arial" panose="020B0604020202020204" pitchFamily="34" charset="0"/>
                <a:cs typeface="Arial" panose="020B0604020202020204" pitchFamily="34" charset="0"/>
              </a:rPr>
              <a:t>Discounted cash flow methods:</a:t>
            </a:r>
          </a:p>
          <a:p>
            <a:pPr lvl="1"/>
            <a:r>
              <a:rPr lang="en-GB" dirty="0">
                <a:latin typeface="Arial" panose="020B0604020202020204" pitchFamily="34" charset="0"/>
                <a:cs typeface="Arial" panose="020B0604020202020204" pitchFamily="34" charset="0"/>
              </a:rPr>
              <a:t>Net present value (NPV)</a:t>
            </a:r>
          </a:p>
          <a:p>
            <a:pPr lvl="1"/>
            <a:r>
              <a:rPr lang="en-GB" dirty="0">
                <a:latin typeface="Arial" panose="020B0604020202020204" pitchFamily="34" charset="0"/>
                <a:cs typeface="Arial" panose="020B0604020202020204" pitchFamily="34" charset="0"/>
              </a:rPr>
              <a:t>NPV using annuities</a:t>
            </a:r>
          </a:p>
          <a:p>
            <a:pPr lvl="1"/>
            <a:r>
              <a:rPr lang="en-GB" dirty="0">
                <a:latin typeface="Arial" panose="020B0604020202020204" pitchFamily="34" charset="0"/>
                <a:cs typeface="Arial" panose="020B0604020202020204" pitchFamily="34" charset="0"/>
              </a:rPr>
              <a:t>Internal rate of return (IRR)</a:t>
            </a:r>
          </a:p>
          <a:p>
            <a:r>
              <a:rPr lang="en-GB" dirty="0">
                <a:latin typeface="Arial" panose="020B0604020202020204" pitchFamily="34" charset="0"/>
                <a:cs typeface="Arial" panose="020B0604020202020204" pitchFamily="34" charset="0"/>
              </a:rPr>
              <a:t>Information needs to value a target company (earnings method)</a:t>
            </a:r>
          </a:p>
        </p:txBody>
      </p:sp>
    </p:spTree>
    <p:extLst>
      <p:ext uri="{BB962C8B-B14F-4D97-AF65-F5344CB8AC3E}">
        <p14:creationId xmlns:p14="http://schemas.microsoft.com/office/powerpoint/2010/main" val="2214300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958854" y="731242"/>
            <a:ext cx="8435280" cy="868958"/>
          </a:xfrm>
        </p:spPr>
        <p:txBody>
          <a:bodyPr>
            <a:normAutofit/>
          </a:bodyPr>
          <a:lstStyle/>
          <a:p>
            <a:pPr algn="ctr"/>
            <a:r>
              <a:rPr lang="en-GB" sz="3600" dirty="0">
                <a:latin typeface="Arial" panose="020B0604020202020204" pitchFamily="34" charset="0"/>
                <a:cs typeface="Arial" panose="020B0604020202020204" pitchFamily="34" charset="0"/>
              </a:rPr>
              <a:t>Activity brief</a:t>
            </a:r>
          </a:p>
        </p:txBody>
      </p:sp>
      <p:sp>
        <p:nvSpPr>
          <p:cNvPr id="4" name="Content Placeholder 3"/>
          <p:cNvSpPr>
            <a:spLocks noGrp="1"/>
          </p:cNvSpPr>
          <p:nvPr>
            <p:ph idx="1"/>
          </p:nvPr>
        </p:nvSpPr>
        <p:spPr>
          <a:xfrm>
            <a:off x="571500" y="1816100"/>
            <a:ext cx="11215688" cy="4940300"/>
          </a:xfrm>
        </p:spPr>
        <p:txBody>
          <a:bodyPr>
            <a:normAutofit lnSpcReduction="10000"/>
          </a:bodyPr>
          <a:lstStyle/>
          <a:p>
            <a:pPr marL="0" indent="0">
              <a:buNone/>
            </a:pPr>
            <a:r>
              <a:rPr lang="en-GB" sz="3300" dirty="0">
                <a:latin typeface="Arial" panose="020B0604020202020204" pitchFamily="34" charset="0"/>
                <a:cs typeface="Arial" panose="020B0604020202020204" pitchFamily="34" charset="0"/>
              </a:rPr>
              <a:t>If you purchased a buy-to-let property in London for £2 million and rented it to a tenant who paid you rent, worth £100,000 a year after your annual landlord’s costs:</a:t>
            </a:r>
          </a:p>
          <a:p>
            <a:pPr lvl="1"/>
            <a:r>
              <a:rPr lang="en-GB" sz="2900" dirty="0">
                <a:latin typeface="Arial" panose="020B0604020202020204" pitchFamily="34" charset="0"/>
                <a:cs typeface="Arial" panose="020B0604020202020204" pitchFamily="34" charset="0"/>
              </a:rPr>
              <a:t>How long would it take to payback the initial outlay?</a:t>
            </a:r>
          </a:p>
          <a:p>
            <a:pPr lvl="1"/>
            <a:r>
              <a:rPr lang="en-GB" sz="2900" dirty="0">
                <a:latin typeface="Arial" panose="020B0604020202020204" pitchFamily="34" charset="0"/>
                <a:cs typeface="Arial" panose="020B0604020202020204" pitchFamily="34" charset="0"/>
              </a:rPr>
              <a:t>If you had to borrow the £2m at a mortgage rate of 8% what would the NPV be if you rented it out for 5 years? (you need to make an assumption about the property value at the end of 5 years) First assume you get your money back after costs of disposal, then assume 5% capital growth in the property market</a:t>
            </a:r>
          </a:p>
          <a:p>
            <a:pPr lvl="1"/>
            <a:r>
              <a:rPr lang="en-GB" sz="2900" dirty="0">
                <a:latin typeface="Arial" panose="020B0604020202020204" pitchFamily="34" charset="0"/>
                <a:cs typeface="Arial" panose="020B0604020202020204" pitchFamily="34" charset="0"/>
              </a:rPr>
              <a:t>What about a rental period of 8 years?</a:t>
            </a:r>
          </a:p>
          <a:p>
            <a:pPr lvl="1"/>
            <a:r>
              <a:rPr lang="en-GB" sz="2900" dirty="0">
                <a:latin typeface="Arial" panose="020B0604020202020204" pitchFamily="34" charset="0"/>
                <a:cs typeface="Arial" panose="020B0604020202020204" pitchFamily="34" charset="0"/>
              </a:rPr>
              <a:t>What if there was a rent review?</a:t>
            </a:r>
          </a:p>
          <a:p>
            <a:endParaRPr lang="en-GB" dirty="0"/>
          </a:p>
        </p:txBody>
      </p:sp>
    </p:spTree>
    <p:extLst>
      <p:ext uri="{BB962C8B-B14F-4D97-AF65-F5344CB8AC3E}">
        <p14:creationId xmlns:p14="http://schemas.microsoft.com/office/powerpoint/2010/main" val="16234825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82760"/>
            <a:ext cx="10515600" cy="5075240"/>
          </a:xfrm>
        </p:spPr>
        <p:txBody>
          <a:bodyPr>
            <a:normAutofit/>
          </a:bodyPr>
          <a:lstStyle/>
          <a:p>
            <a:pPr marL="0" indent="0">
              <a:buNone/>
            </a:pPr>
            <a:r>
              <a:rPr lang="en-GB" dirty="0"/>
              <a:t>Payback would be 20 years at £100,000 pa to recover the £2m outlay </a:t>
            </a:r>
            <a:r>
              <a:rPr lang="en-GB" sz="2000" dirty="0"/>
              <a:t>(but of course you may have an asset worth more than £2m to sell in 20 years)</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a:xfrm>
            <a:off x="838200" y="307973"/>
            <a:ext cx="10515600" cy="1325563"/>
          </a:xfrm>
        </p:spPr>
        <p:txBody>
          <a:bodyPr/>
          <a:lstStyle/>
          <a:p>
            <a:pPr algn="r"/>
            <a:r>
              <a:rPr lang="en-GB" dirty="0">
                <a:latin typeface="Arial" panose="020B0604020202020204" pitchFamily="34" charset="0"/>
                <a:cs typeface="Arial" panose="020B0604020202020204" pitchFamily="34" charset="0"/>
              </a:rPr>
              <a:t>Activity solution </a:t>
            </a:r>
            <a:r>
              <a:rPr lang="en-GB" sz="3600" dirty="0">
                <a:latin typeface="Arial" panose="020B0604020202020204" pitchFamily="34" charset="0"/>
                <a:cs typeface="Arial" panose="020B0604020202020204" pitchFamily="34" charset="0"/>
              </a:rPr>
              <a:t>– no capital growth</a:t>
            </a:r>
            <a:endParaRPr lang="en-GB" sz="3600" dirty="0"/>
          </a:p>
        </p:txBody>
      </p:sp>
      <p:graphicFrame>
        <p:nvGraphicFramePr>
          <p:cNvPr id="4" name="Table 3"/>
          <p:cNvGraphicFramePr>
            <a:graphicFrameLocks noGrp="1"/>
          </p:cNvGraphicFramePr>
          <p:nvPr>
            <p:extLst>
              <p:ext uri="{D42A27DB-BD31-4B8C-83A1-F6EECF244321}">
                <p14:modId xmlns:p14="http://schemas.microsoft.com/office/powerpoint/2010/main" val="2223935698"/>
              </p:ext>
            </p:extLst>
          </p:nvPr>
        </p:nvGraphicFramePr>
        <p:xfrm>
          <a:off x="1308100" y="2530482"/>
          <a:ext cx="8851900" cy="4385642"/>
        </p:xfrm>
        <a:graphic>
          <a:graphicData uri="http://schemas.openxmlformats.org/drawingml/2006/table">
            <a:tbl>
              <a:tblPr firstRow="1" bandRow="1">
                <a:tableStyleId>{5C22544A-7EE6-4342-B048-85BDC9FD1C3A}</a:tableStyleId>
              </a:tblPr>
              <a:tblGrid>
                <a:gridCol w="4737100">
                  <a:extLst>
                    <a:ext uri="{9D8B030D-6E8A-4147-A177-3AD203B41FA5}">
                      <a16:colId xmlns:a16="http://schemas.microsoft.com/office/drawing/2014/main" val="3826455112"/>
                    </a:ext>
                  </a:extLst>
                </a:gridCol>
                <a:gridCol w="1397000">
                  <a:extLst>
                    <a:ext uri="{9D8B030D-6E8A-4147-A177-3AD203B41FA5}">
                      <a16:colId xmlns:a16="http://schemas.microsoft.com/office/drawing/2014/main" val="2024225546"/>
                    </a:ext>
                  </a:extLst>
                </a:gridCol>
                <a:gridCol w="1358900">
                  <a:extLst>
                    <a:ext uri="{9D8B030D-6E8A-4147-A177-3AD203B41FA5}">
                      <a16:colId xmlns:a16="http://schemas.microsoft.com/office/drawing/2014/main" val="2401029325"/>
                    </a:ext>
                  </a:extLst>
                </a:gridCol>
                <a:gridCol w="1358900">
                  <a:extLst>
                    <a:ext uri="{9D8B030D-6E8A-4147-A177-3AD203B41FA5}">
                      <a16:colId xmlns:a16="http://schemas.microsoft.com/office/drawing/2014/main" val="571126884"/>
                    </a:ext>
                  </a:extLst>
                </a:gridCol>
              </a:tblGrid>
              <a:tr h="436692">
                <a:tc>
                  <a:txBody>
                    <a:bodyPr/>
                    <a:lstStyle/>
                    <a:p>
                      <a:r>
                        <a:rPr lang="en-GB" dirty="0"/>
                        <a:t>Discounted</a:t>
                      </a:r>
                      <a:r>
                        <a:rPr lang="en-GB" baseline="0" dirty="0"/>
                        <a:t> cash flow</a:t>
                      </a:r>
                      <a:r>
                        <a:rPr lang="en-GB" dirty="0"/>
                        <a:t> (£000s)</a:t>
                      </a:r>
                    </a:p>
                  </a:txBody>
                  <a:tcPr/>
                </a:tc>
                <a:tc>
                  <a:txBody>
                    <a:bodyPr/>
                    <a:lstStyle/>
                    <a:p>
                      <a:r>
                        <a:rPr lang="en-GB" dirty="0"/>
                        <a:t>Cash flow</a:t>
                      </a:r>
                    </a:p>
                  </a:txBody>
                  <a:tcPr/>
                </a:tc>
                <a:tc>
                  <a:txBody>
                    <a:bodyPr/>
                    <a:lstStyle/>
                    <a:p>
                      <a:r>
                        <a:rPr lang="en-GB" dirty="0"/>
                        <a:t>8% Disc. factor</a:t>
                      </a:r>
                    </a:p>
                  </a:txBody>
                  <a:tcPr/>
                </a:tc>
                <a:tc>
                  <a:txBody>
                    <a:bodyPr/>
                    <a:lstStyle/>
                    <a:p>
                      <a:pPr algn="ctr"/>
                      <a:r>
                        <a:rPr lang="en-GB" dirty="0"/>
                        <a:t>PV</a:t>
                      </a:r>
                    </a:p>
                  </a:txBody>
                  <a:tcPr/>
                </a:tc>
                <a:extLst>
                  <a:ext uri="{0D108BD9-81ED-4DB2-BD59-A6C34878D82A}">
                    <a16:rowId xmlns:a16="http://schemas.microsoft.com/office/drawing/2014/main" val="2389370469"/>
                  </a:ext>
                </a:extLst>
              </a:tr>
              <a:tr h="436692">
                <a:tc>
                  <a:txBody>
                    <a:bodyPr/>
                    <a:lstStyle/>
                    <a:p>
                      <a:r>
                        <a:rPr lang="en-GB" dirty="0"/>
                        <a:t>Initial outlay (t = 0)</a:t>
                      </a:r>
                    </a:p>
                  </a:txBody>
                  <a:tcPr/>
                </a:tc>
                <a:tc>
                  <a:txBody>
                    <a:bodyPr/>
                    <a:lstStyle/>
                    <a:p>
                      <a:pPr algn="r"/>
                      <a:r>
                        <a:rPr lang="en-GB" dirty="0"/>
                        <a:t>-2000</a:t>
                      </a:r>
                    </a:p>
                  </a:txBody>
                  <a:tcPr/>
                </a:tc>
                <a:tc>
                  <a:txBody>
                    <a:bodyPr/>
                    <a:lstStyle/>
                    <a:p>
                      <a:pPr algn="r"/>
                      <a:r>
                        <a:rPr lang="en-GB" dirty="0"/>
                        <a:t>1</a:t>
                      </a:r>
                    </a:p>
                  </a:txBody>
                  <a:tcPr/>
                </a:tc>
                <a:tc>
                  <a:txBody>
                    <a:bodyPr/>
                    <a:lstStyle/>
                    <a:p>
                      <a:pPr algn="r"/>
                      <a:r>
                        <a:rPr lang="en-GB" dirty="0"/>
                        <a:t>-2000</a:t>
                      </a:r>
                    </a:p>
                  </a:txBody>
                  <a:tcPr/>
                </a:tc>
                <a:extLst>
                  <a:ext uri="{0D108BD9-81ED-4DB2-BD59-A6C34878D82A}">
                    <a16:rowId xmlns:a16="http://schemas.microsoft.com/office/drawing/2014/main" val="1309573807"/>
                  </a:ext>
                </a:extLst>
              </a:tr>
              <a:tr h="688718">
                <a:tc>
                  <a:txBody>
                    <a:bodyPr/>
                    <a:lstStyle/>
                    <a:p>
                      <a:r>
                        <a:rPr lang="en-GB" dirty="0"/>
                        <a:t>Net cash inflows:</a:t>
                      </a:r>
                    </a:p>
                    <a:p>
                      <a:r>
                        <a:rPr lang="en-GB" dirty="0"/>
                        <a:t>t=1</a:t>
                      </a:r>
                    </a:p>
                  </a:txBody>
                  <a:tcPr/>
                </a:tc>
                <a:tc>
                  <a:txBody>
                    <a:bodyPr/>
                    <a:lstStyle/>
                    <a:p>
                      <a:pPr algn="r"/>
                      <a:endParaRPr lang="en-GB" dirty="0"/>
                    </a:p>
                    <a:p>
                      <a:pPr algn="r"/>
                      <a:r>
                        <a:rPr lang="en-GB" dirty="0"/>
                        <a:t>100</a:t>
                      </a:r>
                    </a:p>
                  </a:txBody>
                  <a:tcPr/>
                </a:tc>
                <a:tc>
                  <a:txBody>
                    <a:bodyPr/>
                    <a:lstStyle/>
                    <a:p>
                      <a:pPr algn="r"/>
                      <a:endParaRPr lang="en-GB" dirty="0"/>
                    </a:p>
                    <a:p>
                      <a:pPr algn="r"/>
                      <a:r>
                        <a:rPr lang="en-GB" dirty="0"/>
                        <a:t>.93</a:t>
                      </a:r>
                    </a:p>
                  </a:txBody>
                  <a:tcPr/>
                </a:tc>
                <a:tc>
                  <a:txBody>
                    <a:bodyPr/>
                    <a:lstStyle/>
                    <a:p>
                      <a:pPr algn="r"/>
                      <a:endParaRPr lang="en-GB" dirty="0"/>
                    </a:p>
                    <a:p>
                      <a:pPr algn="r"/>
                      <a:r>
                        <a:rPr lang="en-GB" dirty="0"/>
                        <a:t>93</a:t>
                      </a:r>
                    </a:p>
                  </a:txBody>
                  <a:tcPr/>
                </a:tc>
                <a:extLst>
                  <a:ext uri="{0D108BD9-81ED-4DB2-BD59-A6C34878D82A}">
                    <a16:rowId xmlns:a16="http://schemas.microsoft.com/office/drawing/2014/main" val="449342802"/>
                  </a:ext>
                </a:extLst>
              </a:tr>
              <a:tr h="436692">
                <a:tc>
                  <a:txBody>
                    <a:bodyPr/>
                    <a:lstStyle/>
                    <a:p>
                      <a:r>
                        <a:rPr lang="en-GB" dirty="0"/>
                        <a:t>t=2</a:t>
                      </a:r>
                    </a:p>
                  </a:txBody>
                  <a:tcPr/>
                </a:tc>
                <a:tc>
                  <a:txBody>
                    <a:bodyPr/>
                    <a:lstStyle/>
                    <a:p>
                      <a:pPr algn="r"/>
                      <a:r>
                        <a:rPr lang="en-GB" dirty="0"/>
                        <a:t>100</a:t>
                      </a:r>
                    </a:p>
                  </a:txBody>
                  <a:tcPr/>
                </a:tc>
                <a:tc>
                  <a:txBody>
                    <a:bodyPr/>
                    <a:lstStyle/>
                    <a:p>
                      <a:pPr algn="r"/>
                      <a:r>
                        <a:rPr lang="en-GB" dirty="0"/>
                        <a:t>.86</a:t>
                      </a:r>
                    </a:p>
                  </a:txBody>
                  <a:tcPr/>
                </a:tc>
                <a:tc>
                  <a:txBody>
                    <a:bodyPr/>
                    <a:lstStyle/>
                    <a:p>
                      <a:pPr algn="r"/>
                      <a:r>
                        <a:rPr lang="en-GB" dirty="0"/>
                        <a:t>86</a:t>
                      </a:r>
                    </a:p>
                  </a:txBody>
                  <a:tcPr/>
                </a:tc>
                <a:extLst>
                  <a:ext uri="{0D108BD9-81ED-4DB2-BD59-A6C34878D82A}">
                    <a16:rowId xmlns:a16="http://schemas.microsoft.com/office/drawing/2014/main" val="613139634"/>
                  </a:ext>
                </a:extLst>
              </a:tr>
              <a:tr h="436692">
                <a:tc>
                  <a:txBody>
                    <a:bodyPr/>
                    <a:lstStyle/>
                    <a:p>
                      <a:r>
                        <a:rPr lang="en-GB" dirty="0"/>
                        <a:t>t=3</a:t>
                      </a:r>
                    </a:p>
                  </a:txBody>
                  <a:tcPr/>
                </a:tc>
                <a:tc>
                  <a:txBody>
                    <a:bodyPr/>
                    <a:lstStyle/>
                    <a:p>
                      <a:pPr algn="r"/>
                      <a:r>
                        <a:rPr lang="en-GB" dirty="0"/>
                        <a:t>100</a:t>
                      </a:r>
                    </a:p>
                  </a:txBody>
                  <a:tcPr/>
                </a:tc>
                <a:tc>
                  <a:txBody>
                    <a:bodyPr/>
                    <a:lstStyle/>
                    <a:p>
                      <a:pPr algn="r"/>
                      <a:r>
                        <a:rPr lang="en-GB" dirty="0"/>
                        <a:t>.79</a:t>
                      </a:r>
                    </a:p>
                  </a:txBody>
                  <a:tcPr/>
                </a:tc>
                <a:tc>
                  <a:txBody>
                    <a:bodyPr/>
                    <a:lstStyle/>
                    <a:p>
                      <a:pPr algn="r"/>
                      <a:r>
                        <a:rPr lang="en-GB" dirty="0"/>
                        <a:t>79</a:t>
                      </a:r>
                    </a:p>
                  </a:txBody>
                  <a:tcPr/>
                </a:tc>
                <a:extLst>
                  <a:ext uri="{0D108BD9-81ED-4DB2-BD59-A6C34878D82A}">
                    <a16:rowId xmlns:a16="http://schemas.microsoft.com/office/drawing/2014/main" val="4034613291"/>
                  </a:ext>
                </a:extLst>
              </a:tr>
              <a:tr h="436692">
                <a:tc>
                  <a:txBody>
                    <a:bodyPr/>
                    <a:lstStyle/>
                    <a:p>
                      <a:r>
                        <a:rPr lang="en-GB" dirty="0"/>
                        <a:t>t=4</a:t>
                      </a:r>
                    </a:p>
                  </a:txBody>
                  <a:tcPr/>
                </a:tc>
                <a:tc>
                  <a:txBody>
                    <a:bodyPr/>
                    <a:lstStyle/>
                    <a:p>
                      <a:pPr algn="r"/>
                      <a:r>
                        <a:rPr lang="en-GB" dirty="0"/>
                        <a:t>100</a:t>
                      </a:r>
                    </a:p>
                  </a:txBody>
                  <a:tcPr/>
                </a:tc>
                <a:tc>
                  <a:txBody>
                    <a:bodyPr/>
                    <a:lstStyle/>
                    <a:p>
                      <a:pPr algn="r"/>
                      <a:r>
                        <a:rPr lang="en-GB" dirty="0"/>
                        <a:t>.74</a:t>
                      </a:r>
                    </a:p>
                  </a:txBody>
                  <a:tcPr/>
                </a:tc>
                <a:tc>
                  <a:txBody>
                    <a:bodyPr/>
                    <a:lstStyle/>
                    <a:p>
                      <a:pPr algn="r"/>
                      <a:r>
                        <a:rPr lang="en-GB" dirty="0"/>
                        <a:t>74</a:t>
                      </a:r>
                    </a:p>
                  </a:txBody>
                  <a:tcPr/>
                </a:tc>
                <a:extLst>
                  <a:ext uri="{0D108BD9-81ED-4DB2-BD59-A6C34878D82A}">
                    <a16:rowId xmlns:a16="http://schemas.microsoft.com/office/drawing/2014/main" val="2012001273"/>
                  </a:ext>
                </a:extLst>
              </a:tr>
              <a:tr h="436692">
                <a:tc>
                  <a:txBody>
                    <a:bodyPr/>
                    <a:lstStyle/>
                    <a:p>
                      <a:r>
                        <a:rPr lang="en-GB" dirty="0"/>
                        <a:t>t=5</a:t>
                      </a:r>
                    </a:p>
                  </a:txBody>
                  <a:tcPr/>
                </a:tc>
                <a:tc>
                  <a:txBody>
                    <a:bodyPr/>
                    <a:lstStyle/>
                    <a:p>
                      <a:pPr algn="r"/>
                      <a:r>
                        <a:rPr lang="en-GB" dirty="0"/>
                        <a:t>100</a:t>
                      </a:r>
                    </a:p>
                  </a:txBody>
                  <a:tcPr/>
                </a:tc>
                <a:tc>
                  <a:txBody>
                    <a:bodyPr/>
                    <a:lstStyle/>
                    <a:p>
                      <a:pPr algn="r"/>
                      <a:r>
                        <a:rPr lang="en-GB" dirty="0"/>
                        <a:t>.68</a:t>
                      </a:r>
                    </a:p>
                  </a:txBody>
                  <a:tcPr/>
                </a:tc>
                <a:tc>
                  <a:txBody>
                    <a:bodyPr/>
                    <a:lstStyle/>
                    <a:p>
                      <a:pPr algn="r"/>
                      <a:r>
                        <a:rPr lang="en-GB" dirty="0"/>
                        <a:t>68</a:t>
                      </a:r>
                    </a:p>
                  </a:txBody>
                  <a:tcPr/>
                </a:tc>
                <a:extLst>
                  <a:ext uri="{0D108BD9-81ED-4DB2-BD59-A6C34878D82A}">
                    <a16:rowId xmlns:a16="http://schemas.microsoft.com/office/drawing/2014/main" val="1796543880"/>
                  </a:ext>
                </a:extLst>
              </a:tr>
              <a:tr h="436692">
                <a:tc>
                  <a:txBody>
                    <a:bodyPr/>
                    <a:lstStyle/>
                    <a:p>
                      <a:r>
                        <a:rPr lang="en-GB" dirty="0"/>
                        <a:t>Liquidation value at project end</a:t>
                      </a:r>
                    </a:p>
                  </a:txBody>
                  <a:tcPr/>
                </a:tc>
                <a:tc>
                  <a:txBody>
                    <a:bodyPr/>
                    <a:lstStyle/>
                    <a:p>
                      <a:pPr algn="r"/>
                      <a:r>
                        <a:rPr lang="en-GB" dirty="0"/>
                        <a:t>2000</a:t>
                      </a:r>
                    </a:p>
                  </a:txBody>
                  <a:tcPr/>
                </a:tc>
                <a:tc>
                  <a:txBody>
                    <a:bodyPr/>
                    <a:lstStyle/>
                    <a:p>
                      <a:pPr algn="r"/>
                      <a:r>
                        <a:rPr lang="en-GB" dirty="0"/>
                        <a:t>.68</a:t>
                      </a:r>
                    </a:p>
                  </a:txBody>
                  <a:tcPr/>
                </a:tc>
                <a:tc>
                  <a:txBody>
                    <a:bodyPr/>
                    <a:lstStyle/>
                    <a:p>
                      <a:pPr algn="r"/>
                      <a:r>
                        <a:rPr lang="en-GB" dirty="0"/>
                        <a:t>1361</a:t>
                      </a:r>
                    </a:p>
                  </a:txBody>
                  <a:tcPr/>
                </a:tc>
                <a:extLst>
                  <a:ext uri="{0D108BD9-81ED-4DB2-BD59-A6C34878D82A}">
                    <a16:rowId xmlns:a16="http://schemas.microsoft.com/office/drawing/2014/main" val="1054667092"/>
                  </a:ext>
                </a:extLst>
              </a:tr>
              <a:tr h="436692">
                <a:tc>
                  <a:txBody>
                    <a:bodyPr/>
                    <a:lstStyle/>
                    <a:p>
                      <a:r>
                        <a:rPr lang="el-GR" dirty="0"/>
                        <a:t>Σ</a:t>
                      </a:r>
                      <a:r>
                        <a:rPr lang="en-GB" dirty="0"/>
                        <a:t> Net present value (NPV)</a:t>
                      </a:r>
                    </a:p>
                  </a:txBody>
                  <a:tcPr/>
                </a:tc>
                <a:tc>
                  <a:txBody>
                    <a:bodyPr/>
                    <a:lstStyle/>
                    <a:p>
                      <a:pPr algn="r"/>
                      <a:endParaRPr lang="en-GB" dirty="0"/>
                    </a:p>
                  </a:txBody>
                  <a:tcPr/>
                </a:tc>
                <a:tc>
                  <a:txBody>
                    <a:bodyPr/>
                    <a:lstStyle/>
                    <a:p>
                      <a:pPr algn="r"/>
                      <a:endParaRPr lang="en-GB" dirty="0"/>
                    </a:p>
                  </a:txBody>
                  <a:tcPr/>
                </a:tc>
                <a:tc>
                  <a:txBody>
                    <a:bodyPr/>
                    <a:lstStyle/>
                    <a:p>
                      <a:pPr algn="r"/>
                      <a:r>
                        <a:rPr lang="en-GB" dirty="0"/>
                        <a:t>-239</a:t>
                      </a:r>
                    </a:p>
                  </a:txBody>
                  <a:tcPr/>
                </a:tc>
                <a:extLst>
                  <a:ext uri="{0D108BD9-81ED-4DB2-BD59-A6C34878D82A}">
                    <a16:rowId xmlns:a16="http://schemas.microsoft.com/office/drawing/2014/main" val="2336008753"/>
                  </a:ext>
                </a:extLst>
              </a:tr>
            </a:tbl>
          </a:graphicData>
        </a:graphic>
      </p:graphicFrame>
    </p:spTree>
    <p:extLst>
      <p:ext uri="{BB962C8B-B14F-4D97-AF65-F5344CB8AC3E}">
        <p14:creationId xmlns:p14="http://schemas.microsoft.com/office/powerpoint/2010/main" val="32375443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1725608"/>
            <a:ext cx="10515600" cy="5075240"/>
          </a:xfrm>
        </p:spPr>
        <p:txBody>
          <a:bodyPr>
            <a:normAutofit/>
          </a:bodyPr>
          <a:lstStyle/>
          <a:p>
            <a:pPr marL="0" indent="0">
              <a:buNone/>
            </a:pPr>
            <a:r>
              <a:rPr lang="en-GB" dirty="0"/>
              <a:t>Payback would still be 20 years at £100,000 pa to recover the £2m outlay </a:t>
            </a:r>
            <a:r>
              <a:rPr lang="en-GB" sz="2000" dirty="0"/>
              <a:t>(but of course you do have an asset worth more than £2m to sell after renting)</a:t>
            </a:r>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a:p>
            <a:pPr marL="0" indent="0">
              <a:buNone/>
            </a:pPr>
            <a:endParaRPr lang="en-GB" dirty="0"/>
          </a:p>
        </p:txBody>
      </p:sp>
      <p:sp>
        <p:nvSpPr>
          <p:cNvPr id="3" name="Title 2"/>
          <p:cNvSpPr>
            <a:spLocks noGrp="1"/>
          </p:cNvSpPr>
          <p:nvPr>
            <p:ph type="title"/>
          </p:nvPr>
        </p:nvSpPr>
        <p:spPr>
          <a:xfrm>
            <a:off x="838199" y="307973"/>
            <a:ext cx="11149013" cy="1325563"/>
          </a:xfrm>
        </p:spPr>
        <p:txBody>
          <a:bodyPr/>
          <a:lstStyle/>
          <a:p>
            <a:pPr algn="r"/>
            <a:r>
              <a:rPr lang="en-GB" dirty="0">
                <a:latin typeface="Arial" panose="020B0604020202020204" pitchFamily="34" charset="0"/>
                <a:cs typeface="Arial" panose="020B0604020202020204" pitchFamily="34" charset="0"/>
              </a:rPr>
              <a:t>Activity solution </a:t>
            </a:r>
            <a:r>
              <a:rPr lang="en-GB" sz="2800" dirty="0">
                <a:latin typeface="Arial" panose="020B0604020202020204" pitchFamily="34" charset="0"/>
                <a:cs typeface="Arial" panose="020B0604020202020204" pitchFamily="34" charset="0"/>
              </a:rPr>
              <a:t>–  what if 5% capital growth</a:t>
            </a:r>
            <a:endParaRPr lang="en-GB" sz="2800" dirty="0"/>
          </a:p>
        </p:txBody>
      </p:sp>
      <p:graphicFrame>
        <p:nvGraphicFramePr>
          <p:cNvPr id="4" name="Table 3"/>
          <p:cNvGraphicFramePr>
            <a:graphicFrameLocks noGrp="1"/>
          </p:cNvGraphicFramePr>
          <p:nvPr>
            <p:extLst>
              <p:ext uri="{D42A27DB-BD31-4B8C-83A1-F6EECF244321}">
                <p14:modId xmlns:p14="http://schemas.microsoft.com/office/powerpoint/2010/main" val="2806862339"/>
              </p:ext>
            </p:extLst>
          </p:nvPr>
        </p:nvGraphicFramePr>
        <p:xfrm>
          <a:off x="1308100" y="2530482"/>
          <a:ext cx="8851900" cy="4385642"/>
        </p:xfrm>
        <a:graphic>
          <a:graphicData uri="http://schemas.openxmlformats.org/drawingml/2006/table">
            <a:tbl>
              <a:tblPr firstRow="1" bandRow="1">
                <a:tableStyleId>{5C22544A-7EE6-4342-B048-85BDC9FD1C3A}</a:tableStyleId>
              </a:tblPr>
              <a:tblGrid>
                <a:gridCol w="4737100">
                  <a:extLst>
                    <a:ext uri="{9D8B030D-6E8A-4147-A177-3AD203B41FA5}">
                      <a16:colId xmlns:a16="http://schemas.microsoft.com/office/drawing/2014/main" val="3826455112"/>
                    </a:ext>
                  </a:extLst>
                </a:gridCol>
                <a:gridCol w="1212850">
                  <a:extLst>
                    <a:ext uri="{9D8B030D-6E8A-4147-A177-3AD203B41FA5}">
                      <a16:colId xmlns:a16="http://schemas.microsoft.com/office/drawing/2014/main" val="2024225546"/>
                    </a:ext>
                  </a:extLst>
                </a:gridCol>
                <a:gridCol w="1171575">
                  <a:extLst>
                    <a:ext uri="{9D8B030D-6E8A-4147-A177-3AD203B41FA5}">
                      <a16:colId xmlns:a16="http://schemas.microsoft.com/office/drawing/2014/main" val="2401029325"/>
                    </a:ext>
                  </a:extLst>
                </a:gridCol>
                <a:gridCol w="1730375">
                  <a:extLst>
                    <a:ext uri="{9D8B030D-6E8A-4147-A177-3AD203B41FA5}">
                      <a16:colId xmlns:a16="http://schemas.microsoft.com/office/drawing/2014/main" val="571126884"/>
                    </a:ext>
                  </a:extLst>
                </a:gridCol>
              </a:tblGrid>
              <a:tr h="436692">
                <a:tc>
                  <a:txBody>
                    <a:bodyPr/>
                    <a:lstStyle/>
                    <a:p>
                      <a:r>
                        <a:rPr lang="en-GB" dirty="0"/>
                        <a:t>Discounted</a:t>
                      </a:r>
                      <a:r>
                        <a:rPr lang="en-GB" baseline="0" dirty="0"/>
                        <a:t> cash flow</a:t>
                      </a:r>
                      <a:r>
                        <a:rPr lang="en-GB" dirty="0"/>
                        <a:t> (£000s)</a:t>
                      </a:r>
                    </a:p>
                  </a:txBody>
                  <a:tcPr/>
                </a:tc>
                <a:tc>
                  <a:txBody>
                    <a:bodyPr/>
                    <a:lstStyle/>
                    <a:p>
                      <a:r>
                        <a:rPr lang="en-GB" dirty="0"/>
                        <a:t>Cash flow</a:t>
                      </a:r>
                    </a:p>
                  </a:txBody>
                  <a:tcPr/>
                </a:tc>
                <a:tc>
                  <a:txBody>
                    <a:bodyPr/>
                    <a:lstStyle/>
                    <a:p>
                      <a:r>
                        <a:rPr lang="en-GB" dirty="0"/>
                        <a:t>8% Disc. factor</a:t>
                      </a:r>
                    </a:p>
                  </a:txBody>
                  <a:tcPr/>
                </a:tc>
                <a:tc>
                  <a:txBody>
                    <a:bodyPr/>
                    <a:lstStyle/>
                    <a:p>
                      <a:pPr algn="ctr"/>
                      <a:r>
                        <a:rPr lang="en-GB" dirty="0"/>
                        <a:t>PV</a:t>
                      </a:r>
                    </a:p>
                  </a:txBody>
                  <a:tcPr/>
                </a:tc>
                <a:extLst>
                  <a:ext uri="{0D108BD9-81ED-4DB2-BD59-A6C34878D82A}">
                    <a16:rowId xmlns:a16="http://schemas.microsoft.com/office/drawing/2014/main" val="2389370469"/>
                  </a:ext>
                </a:extLst>
              </a:tr>
              <a:tr h="436692">
                <a:tc>
                  <a:txBody>
                    <a:bodyPr/>
                    <a:lstStyle/>
                    <a:p>
                      <a:r>
                        <a:rPr lang="en-GB" dirty="0"/>
                        <a:t>Initial outlay (t = 0)</a:t>
                      </a:r>
                    </a:p>
                  </a:txBody>
                  <a:tcPr/>
                </a:tc>
                <a:tc>
                  <a:txBody>
                    <a:bodyPr/>
                    <a:lstStyle/>
                    <a:p>
                      <a:pPr algn="r"/>
                      <a:r>
                        <a:rPr lang="en-GB" dirty="0"/>
                        <a:t>-2000</a:t>
                      </a:r>
                    </a:p>
                  </a:txBody>
                  <a:tcPr/>
                </a:tc>
                <a:tc>
                  <a:txBody>
                    <a:bodyPr/>
                    <a:lstStyle/>
                    <a:p>
                      <a:pPr algn="r"/>
                      <a:r>
                        <a:rPr lang="en-GB" dirty="0"/>
                        <a:t>1</a:t>
                      </a:r>
                    </a:p>
                  </a:txBody>
                  <a:tcPr/>
                </a:tc>
                <a:tc>
                  <a:txBody>
                    <a:bodyPr/>
                    <a:lstStyle/>
                    <a:p>
                      <a:pPr algn="r"/>
                      <a:r>
                        <a:rPr lang="en-GB" dirty="0"/>
                        <a:t>-2000</a:t>
                      </a:r>
                    </a:p>
                  </a:txBody>
                  <a:tcPr/>
                </a:tc>
                <a:extLst>
                  <a:ext uri="{0D108BD9-81ED-4DB2-BD59-A6C34878D82A}">
                    <a16:rowId xmlns:a16="http://schemas.microsoft.com/office/drawing/2014/main" val="1309573807"/>
                  </a:ext>
                </a:extLst>
              </a:tr>
              <a:tr h="688718">
                <a:tc>
                  <a:txBody>
                    <a:bodyPr/>
                    <a:lstStyle/>
                    <a:p>
                      <a:r>
                        <a:rPr lang="en-GB" dirty="0"/>
                        <a:t>Net cash inflows:</a:t>
                      </a:r>
                    </a:p>
                    <a:p>
                      <a:r>
                        <a:rPr lang="en-GB" dirty="0"/>
                        <a:t>t=1</a:t>
                      </a:r>
                    </a:p>
                  </a:txBody>
                  <a:tcPr/>
                </a:tc>
                <a:tc>
                  <a:txBody>
                    <a:bodyPr/>
                    <a:lstStyle/>
                    <a:p>
                      <a:pPr algn="r"/>
                      <a:endParaRPr lang="en-GB" dirty="0"/>
                    </a:p>
                    <a:p>
                      <a:pPr algn="r"/>
                      <a:r>
                        <a:rPr lang="en-GB" dirty="0"/>
                        <a:t>100</a:t>
                      </a:r>
                    </a:p>
                  </a:txBody>
                  <a:tcPr/>
                </a:tc>
                <a:tc>
                  <a:txBody>
                    <a:bodyPr/>
                    <a:lstStyle/>
                    <a:p>
                      <a:pPr algn="r"/>
                      <a:endParaRPr lang="en-GB" dirty="0"/>
                    </a:p>
                    <a:p>
                      <a:pPr algn="r"/>
                      <a:r>
                        <a:rPr lang="en-GB" dirty="0"/>
                        <a:t>.93</a:t>
                      </a:r>
                    </a:p>
                  </a:txBody>
                  <a:tcPr/>
                </a:tc>
                <a:tc>
                  <a:txBody>
                    <a:bodyPr/>
                    <a:lstStyle/>
                    <a:p>
                      <a:pPr algn="r"/>
                      <a:endParaRPr lang="en-GB" dirty="0"/>
                    </a:p>
                    <a:p>
                      <a:pPr algn="r"/>
                      <a:r>
                        <a:rPr lang="en-GB" dirty="0"/>
                        <a:t>93</a:t>
                      </a:r>
                    </a:p>
                  </a:txBody>
                  <a:tcPr/>
                </a:tc>
                <a:extLst>
                  <a:ext uri="{0D108BD9-81ED-4DB2-BD59-A6C34878D82A}">
                    <a16:rowId xmlns:a16="http://schemas.microsoft.com/office/drawing/2014/main" val="449342802"/>
                  </a:ext>
                </a:extLst>
              </a:tr>
              <a:tr h="436692">
                <a:tc>
                  <a:txBody>
                    <a:bodyPr/>
                    <a:lstStyle/>
                    <a:p>
                      <a:r>
                        <a:rPr lang="en-GB" dirty="0"/>
                        <a:t>t=2</a:t>
                      </a:r>
                    </a:p>
                  </a:txBody>
                  <a:tcPr/>
                </a:tc>
                <a:tc>
                  <a:txBody>
                    <a:bodyPr/>
                    <a:lstStyle/>
                    <a:p>
                      <a:pPr algn="r"/>
                      <a:r>
                        <a:rPr lang="en-GB" dirty="0"/>
                        <a:t>100</a:t>
                      </a:r>
                    </a:p>
                  </a:txBody>
                  <a:tcPr/>
                </a:tc>
                <a:tc>
                  <a:txBody>
                    <a:bodyPr/>
                    <a:lstStyle/>
                    <a:p>
                      <a:pPr algn="r"/>
                      <a:r>
                        <a:rPr lang="en-GB" dirty="0"/>
                        <a:t>.86</a:t>
                      </a:r>
                    </a:p>
                  </a:txBody>
                  <a:tcPr/>
                </a:tc>
                <a:tc>
                  <a:txBody>
                    <a:bodyPr/>
                    <a:lstStyle/>
                    <a:p>
                      <a:pPr algn="r"/>
                      <a:r>
                        <a:rPr lang="en-GB" dirty="0"/>
                        <a:t>86</a:t>
                      </a:r>
                    </a:p>
                  </a:txBody>
                  <a:tcPr/>
                </a:tc>
                <a:extLst>
                  <a:ext uri="{0D108BD9-81ED-4DB2-BD59-A6C34878D82A}">
                    <a16:rowId xmlns:a16="http://schemas.microsoft.com/office/drawing/2014/main" val="613139634"/>
                  </a:ext>
                </a:extLst>
              </a:tr>
              <a:tr h="436692">
                <a:tc>
                  <a:txBody>
                    <a:bodyPr/>
                    <a:lstStyle/>
                    <a:p>
                      <a:r>
                        <a:rPr lang="en-GB" dirty="0"/>
                        <a:t>t=3</a:t>
                      </a:r>
                    </a:p>
                  </a:txBody>
                  <a:tcPr/>
                </a:tc>
                <a:tc>
                  <a:txBody>
                    <a:bodyPr/>
                    <a:lstStyle/>
                    <a:p>
                      <a:pPr algn="r"/>
                      <a:r>
                        <a:rPr lang="en-GB" dirty="0"/>
                        <a:t>100</a:t>
                      </a:r>
                    </a:p>
                  </a:txBody>
                  <a:tcPr/>
                </a:tc>
                <a:tc>
                  <a:txBody>
                    <a:bodyPr/>
                    <a:lstStyle/>
                    <a:p>
                      <a:pPr algn="r"/>
                      <a:r>
                        <a:rPr lang="en-GB" dirty="0"/>
                        <a:t>.79</a:t>
                      </a:r>
                    </a:p>
                  </a:txBody>
                  <a:tcPr/>
                </a:tc>
                <a:tc>
                  <a:txBody>
                    <a:bodyPr/>
                    <a:lstStyle/>
                    <a:p>
                      <a:pPr algn="r"/>
                      <a:r>
                        <a:rPr lang="en-GB" dirty="0"/>
                        <a:t>79</a:t>
                      </a:r>
                    </a:p>
                  </a:txBody>
                  <a:tcPr/>
                </a:tc>
                <a:extLst>
                  <a:ext uri="{0D108BD9-81ED-4DB2-BD59-A6C34878D82A}">
                    <a16:rowId xmlns:a16="http://schemas.microsoft.com/office/drawing/2014/main" val="4034613291"/>
                  </a:ext>
                </a:extLst>
              </a:tr>
              <a:tr h="436692">
                <a:tc>
                  <a:txBody>
                    <a:bodyPr/>
                    <a:lstStyle/>
                    <a:p>
                      <a:r>
                        <a:rPr lang="en-GB" dirty="0"/>
                        <a:t>t=4</a:t>
                      </a:r>
                    </a:p>
                  </a:txBody>
                  <a:tcPr/>
                </a:tc>
                <a:tc>
                  <a:txBody>
                    <a:bodyPr/>
                    <a:lstStyle/>
                    <a:p>
                      <a:pPr algn="r"/>
                      <a:r>
                        <a:rPr lang="en-GB" dirty="0"/>
                        <a:t>100</a:t>
                      </a:r>
                    </a:p>
                  </a:txBody>
                  <a:tcPr/>
                </a:tc>
                <a:tc>
                  <a:txBody>
                    <a:bodyPr/>
                    <a:lstStyle/>
                    <a:p>
                      <a:pPr algn="r"/>
                      <a:r>
                        <a:rPr lang="en-GB" dirty="0"/>
                        <a:t>.74</a:t>
                      </a:r>
                    </a:p>
                  </a:txBody>
                  <a:tcPr/>
                </a:tc>
                <a:tc>
                  <a:txBody>
                    <a:bodyPr/>
                    <a:lstStyle/>
                    <a:p>
                      <a:pPr algn="r"/>
                      <a:r>
                        <a:rPr lang="en-GB" dirty="0"/>
                        <a:t>74</a:t>
                      </a:r>
                    </a:p>
                  </a:txBody>
                  <a:tcPr/>
                </a:tc>
                <a:extLst>
                  <a:ext uri="{0D108BD9-81ED-4DB2-BD59-A6C34878D82A}">
                    <a16:rowId xmlns:a16="http://schemas.microsoft.com/office/drawing/2014/main" val="2012001273"/>
                  </a:ext>
                </a:extLst>
              </a:tr>
              <a:tr h="436692">
                <a:tc>
                  <a:txBody>
                    <a:bodyPr/>
                    <a:lstStyle/>
                    <a:p>
                      <a:r>
                        <a:rPr lang="en-GB" dirty="0"/>
                        <a:t>t=5</a:t>
                      </a:r>
                    </a:p>
                  </a:txBody>
                  <a:tcPr/>
                </a:tc>
                <a:tc>
                  <a:txBody>
                    <a:bodyPr/>
                    <a:lstStyle/>
                    <a:p>
                      <a:pPr algn="r"/>
                      <a:r>
                        <a:rPr lang="en-GB" dirty="0"/>
                        <a:t>100</a:t>
                      </a:r>
                    </a:p>
                  </a:txBody>
                  <a:tcPr/>
                </a:tc>
                <a:tc>
                  <a:txBody>
                    <a:bodyPr/>
                    <a:lstStyle/>
                    <a:p>
                      <a:pPr algn="r"/>
                      <a:r>
                        <a:rPr lang="en-GB" dirty="0"/>
                        <a:t>.68</a:t>
                      </a:r>
                    </a:p>
                  </a:txBody>
                  <a:tcPr/>
                </a:tc>
                <a:tc>
                  <a:txBody>
                    <a:bodyPr/>
                    <a:lstStyle/>
                    <a:p>
                      <a:pPr algn="r"/>
                      <a:r>
                        <a:rPr lang="en-GB" dirty="0"/>
                        <a:t>68</a:t>
                      </a:r>
                    </a:p>
                  </a:txBody>
                  <a:tcPr/>
                </a:tc>
                <a:extLst>
                  <a:ext uri="{0D108BD9-81ED-4DB2-BD59-A6C34878D82A}">
                    <a16:rowId xmlns:a16="http://schemas.microsoft.com/office/drawing/2014/main" val="1796543880"/>
                  </a:ext>
                </a:extLst>
              </a:tr>
              <a:tr h="436692">
                <a:tc>
                  <a:txBody>
                    <a:bodyPr/>
                    <a:lstStyle/>
                    <a:p>
                      <a:r>
                        <a:rPr lang="en-GB" dirty="0"/>
                        <a:t>Sale value at project end = £2m x (1.05)</a:t>
                      </a:r>
                      <a:r>
                        <a:rPr lang="en-GB" baseline="30000" dirty="0"/>
                        <a:t>5 </a:t>
                      </a:r>
                      <a:r>
                        <a:rPr lang="en-GB" baseline="0" dirty="0"/>
                        <a:t> =</a:t>
                      </a:r>
                      <a:endParaRPr lang="en-GB" dirty="0"/>
                    </a:p>
                  </a:txBody>
                  <a:tcPr/>
                </a:tc>
                <a:tc>
                  <a:txBody>
                    <a:bodyPr/>
                    <a:lstStyle/>
                    <a:p>
                      <a:pPr algn="r"/>
                      <a:r>
                        <a:rPr lang="en-GB" dirty="0"/>
                        <a:t>2553</a:t>
                      </a:r>
                    </a:p>
                  </a:txBody>
                  <a:tcPr/>
                </a:tc>
                <a:tc>
                  <a:txBody>
                    <a:bodyPr/>
                    <a:lstStyle/>
                    <a:p>
                      <a:pPr algn="r"/>
                      <a:r>
                        <a:rPr lang="en-GB" dirty="0"/>
                        <a:t>.68</a:t>
                      </a:r>
                    </a:p>
                  </a:txBody>
                  <a:tcPr/>
                </a:tc>
                <a:tc>
                  <a:txBody>
                    <a:bodyPr/>
                    <a:lstStyle/>
                    <a:p>
                      <a:pPr algn="r"/>
                      <a:r>
                        <a:rPr lang="en-GB" dirty="0"/>
                        <a:t>1736</a:t>
                      </a:r>
                    </a:p>
                  </a:txBody>
                  <a:tcPr/>
                </a:tc>
                <a:extLst>
                  <a:ext uri="{0D108BD9-81ED-4DB2-BD59-A6C34878D82A}">
                    <a16:rowId xmlns:a16="http://schemas.microsoft.com/office/drawing/2014/main" val="1054667092"/>
                  </a:ext>
                </a:extLst>
              </a:tr>
              <a:tr h="436692">
                <a:tc>
                  <a:txBody>
                    <a:bodyPr/>
                    <a:lstStyle/>
                    <a:p>
                      <a:r>
                        <a:rPr lang="el-GR" dirty="0"/>
                        <a:t>Σ</a:t>
                      </a:r>
                      <a:r>
                        <a:rPr lang="en-GB" dirty="0"/>
                        <a:t>  Net present value (NPV)</a:t>
                      </a:r>
                    </a:p>
                  </a:txBody>
                  <a:tcPr/>
                </a:tc>
                <a:tc>
                  <a:txBody>
                    <a:bodyPr/>
                    <a:lstStyle/>
                    <a:p>
                      <a:pPr algn="r"/>
                      <a:endParaRPr lang="en-GB" dirty="0"/>
                    </a:p>
                  </a:txBody>
                  <a:tcPr/>
                </a:tc>
                <a:tc>
                  <a:txBody>
                    <a:bodyPr/>
                    <a:lstStyle/>
                    <a:p>
                      <a:pPr algn="r"/>
                      <a:endParaRPr lang="en-GB" dirty="0"/>
                    </a:p>
                  </a:txBody>
                  <a:tcPr/>
                </a:tc>
                <a:tc>
                  <a:txBody>
                    <a:bodyPr/>
                    <a:lstStyle/>
                    <a:p>
                      <a:pPr algn="r"/>
                      <a:r>
                        <a:rPr lang="en-GB" dirty="0"/>
                        <a:t>+136</a:t>
                      </a:r>
                    </a:p>
                  </a:txBody>
                  <a:tcPr/>
                </a:tc>
                <a:extLst>
                  <a:ext uri="{0D108BD9-81ED-4DB2-BD59-A6C34878D82A}">
                    <a16:rowId xmlns:a16="http://schemas.microsoft.com/office/drawing/2014/main" val="2336008753"/>
                  </a:ext>
                </a:extLst>
              </a:tr>
            </a:tbl>
          </a:graphicData>
        </a:graphic>
      </p:graphicFrame>
    </p:spTree>
    <p:extLst>
      <p:ext uri="{BB962C8B-B14F-4D97-AF65-F5344CB8AC3E}">
        <p14:creationId xmlns:p14="http://schemas.microsoft.com/office/powerpoint/2010/main" val="505919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9736" y="540668"/>
            <a:ext cx="6995120" cy="1143000"/>
          </a:xfrm>
        </p:spPr>
        <p:txBody>
          <a:bodyPr>
            <a:normAutofit fontScale="90000"/>
          </a:bodyPr>
          <a:lstStyle/>
          <a:p>
            <a:pPr algn="r"/>
            <a:r>
              <a:rPr lang="en-GB" dirty="0">
                <a:latin typeface="Arial" panose="020B0604020202020204" pitchFamily="34" charset="0"/>
                <a:cs typeface="Arial" panose="020B0604020202020204" pitchFamily="34" charset="0"/>
              </a:rPr>
              <a:t>Appraisal techniques – NPV</a:t>
            </a:r>
            <a:br>
              <a:rPr lang="en-GB" dirty="0">
                <a:latin typeface="Arial" panose="020B0604020202020204" pitchFamily="34" charset="0"/>
                <a:cs typeface="Arial" panose="020B0604020202020204" pitchFamily="34" charset="0"/>
              </a:rPr>
            </a:br>
            <a:r>
              <a:rPr lang="en-GB" sz="3100" dirty="0">
                <a:latin typeface="Arial" panose="020B0604020202020204" pitchFamily="34" charset="0"/>
                <a:cs typeface="Arial" panose="020B0604020202020204" pitchFamily="34" charset="0"/>
              </a:rPr>
              <a:t>see </a:t>
            </a:r>
            <a:r>
              <a:rPr lang="en-GB" sz="3100" dirty="0" err="1">
                <a:latin typeface="Arial" panose="020B0604020202020204" pitchFamily="34" charset="0"/>
                <a:cs typeface="Arial" panose="020B0604020202020204" pitchFamily="34" charset="0"/>
              </a:rPr>
              <a:t>Goetze</a:t>
            </a:r>
            <a:r>
              <a:rPr lang="en-GB" sz="3100" dirty="0">
                <a:latin typeface="Arial" panose="020B0604020202020204" pitchFamily="34" charset="0"/>
                <a:cs typeface="Arial" panose="020B0604020202020204" pitchFamily="34" charset="0"/>
              </a:rPr>
              <a:t> p.50-60</a:t>
            </a:r>
          </a:p>
        </p:txBody>
      </p:sp>
      <p:sp>
        <p:nvSpPr>
          <p:cNvPr id="3" name="Content Placeholder 2"/>
          <p:cNvSpPr>
            <a:spLocks noGrp="1"/>
          </p:cNvSpPr>
          <p:nvPr>
            <p:ph sz="half" idx="1"/>
          </p:nvPr>
        </p:nvSpPr>
        <p:spPr>
          <a:xfrm>
            <a:off x="838200" y="2371725"/>
            <a:ext cx="5181600" cy="4351338"/>
          </a:xfrm>
        </p:spPr>
        <p:txBody>
          <a:bodyPr>
            <a:normAutofit/>
          </a:bodyPr>
          <a:lstStyle/>
          <a:p>
            <a:pPr>
              <a:buNone/>
            </a:pPr>
            <a:r>
              <a:rPr lang="en-GB" dirty="0">
                <a:latin typeface="Arial" panose="020B0604020202020204" pitchFamily="34" charset="0"/>
                <a:cs typeface="Arial" panose="020B0604020202020204" pitchFamily="34" charset="0"/>
              </a:rPr>
              <a:t>Advantages</a:t>
            </a:r>
          </a:p>
          <a:p>
            <a:r>
              <a:rPr lang="en-GB" dirty="0">
                <a:latin typeface="Arial" panose="020B0604020202020204" pitchFamily="34" charset="0"/>
                <a:cs typeface="Arial" panose="020B0604020202020204" pitchFamily="34" charset="0"/>
              </a:rPr>
              <a:t>Accounts for the time value of money</a:t>
            </a:r>
          </a:p>
          <a:p>
            <a:r>
              <a:rPr lang="en-GB" dirty="0">
                <a:latin typeface="Arial" panose="020B0604020202020204" pitchFamily="34" charset="0"/>
                <a:cs typeface="Arial" panose="020B0604020202020204" pitchFamily="34" charset="0"/>
              </a:rPr>
              <a:t>Maximises shareholder value</a:t>
            </a:r>
          </a:p>
          <a:p>
            <a:r>
              <a:rPr lang="en-GB" dirty="0">
                <a:latin typeface="Arial" panose="020B0604020202020204" pitchFamily="34" charset="0"/>
                <a:cs typeface="Arial" panose="020B0604020202020204" pitchFamily="34" charset="0"/>
              </a:rPr>
              <a:t>Risk adjusted discount rate can be used</a:t>
            </a:r>
          </a:p>
          <a:p>
            <a:endParaRPr lang="en-GB" dirty="0">
              <a:latin typeface="Arial" panose="020B0604020202020204" pitchFamily="34" charset="0"/>
              <a:cs typeface="Arial" panose="020B0604020202020204" pitchFamily="34" charset="0"/>
            </a:endParaRPr>
          </a:p>
        </p:txBody>
      </p:sp>
      <p:sp>
        <p:nvSpPr>
          <p:cNvPr id="4" name="Content Placeholder 3"/>
          <p:cNvSpPr>
            <a:spLocks noGrp="1"/>
          </p:cNvSpPr>
          <p:nvPr>
            <p:ph sz="half" idx="2"/>
          </p:nvPr>
        </p:nvSpPr>
        <p:spPr>
          <a:xfrm>
            <a:off x="6172200" y="2371725"/>
            <a:ext cx="5181600" cy="4351338"/>
          </a:xfrm>
        </p:spPr>
        <p:txBody>
          <a:bodyPr>
            <a:normAutofit/>
          </a:bodyPr>
          <a:lstStyle/>
          <a:p>
            <a:pPr>
              <a:buNone/>
            </a:pPr>
            <a:r>
              <a:rPr lang="en-GB" dirty="0">
                <a:latin typeface="Arial" panose="020B0604020202020204" pitchFamily="34" charset="0"/>
                <a:cs typeface="Arial" panose="020B0604020202020204" pitchFamily="34" charset="0"/>
              </a:rPr>
              <a:t>Issues</a:t>
            </a:r>
          </a:p>
          <a:p>
            <a:r>
              <a:rPr lang="en-GB" dirty="0">
                <a:latin typeface="Arial" panose="020B0604020202020204" pitchFamily="34" charset="0"/>
                <a:cs typeface="Arial" panose="020B0604020202020204" pitchFamily="34" charset="0"/>
              </a:rPr>
              <a:t>Difficult to compare different length projects</a:t>
            </a:r>
          </a:p>
          <a:p>
            <a:r>
              <a:rPr lang="en-GB" dirty="0">
                <a:latin typeface="Arial" panose="020B0604020202020204" pitchFamily="34" charset="0"/>
                <a:cs typeface="Arial" panose="020B0604020202020204" pitchFamily="34" charset="0"/>
              </a:rPr>
              <a:t>Need to ascertain an appropriate discount rate (cost of capital)</a:t>
            </a:r>
          </a:p>
          <a:p>
            <a:r>
              <a:rPr lang="en-GB" dirty="0">
                <a:latin typeface="Arial" panose="020B0604020202020204" pitchFamily="34" charset="0"/>
                <a:cs typeface="Arial" panose="020B0604020202020204" pitchFamily="34" charset="0"/>
              </a:rPr>
              <a:t>Ignores non-financial factors</a:t>
            </a:r>
          </a:p>
        </p:txBody>
      </p:sp>
    </p:spTree>
    <p:extLst>
      <p:ext uri="{BB962C8B-B14F-4D97-AF65-F5344CB8AC3E}">
        <p14:creationId xmlns:p14="http://schemas.microsoft.com/office/powerpoint/2010/main" val="20399867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6486" y="260648"/>
            <a:ext cx="6995120" cy="1143000"/>
          </a:xfrm>
        </p:spPr>
        <p:txBody>
          <a:bodyPr>
            <a:normAutofit/>
          </a:bodyPr>
          <a:lstStyle/>
          <a:p>
            <a:pPr algn="r"/>
            <a:r>
              <a:rPr lang="en-GB" dirty="0">
                <a:latin typeface="Arial" panose="020B0604020202020204" pitchFamily="34" charset="0"/>
                <a:cs typeface="Arial" panose="020B0604020202020204" pitchFamily="34" charset="0"/>
              </a:rPr>
              <a:t>Appraisal techniques – IRR</a:t>
            </a:r>
            <a:br>
              <a:rPr lang="en-GB" dirty="0">
                <a:latin typeface="Arial" panose="020B0604020202020204" pitchFamily="34" charset="0"/>
                <a:cs typeface="Arial" panose="020B0604020202020204" pitchFamily="34" charset="0"/>
              </a:rPr>
            </a:br>
            <a:r>
              <a:rPr lang="en-GB" sz="3100" dirty="0">
                <a:latin typeface="Arial" panose="020B0604020202020204" pitchFamily="34" charset="0"/>
                <a:cs typeface="Arial" panose="020B0604020202020204" pitchFamily="34" charset="0"/>
              </a:rPr>
              <a:t>see </a:t>
            </a:r>
            <a:r>
              <a:rPr lang="en-GB" sz="3100" dirty="0" err="1">
                <a:latin typeface="Arial" panose="020B0604020202020204" pitchFamily="34" charset="0"/>
                <a:cs typeface="Arial" panose="020B0604020202020204" pitchFamily="34" charset="0"/>
              </a:rPr>
              <a:t>Goetze</a:t>
            </a:r>
            <a:r>
              <a:rPr lang="en-GB" sz="3100" dirty="0">
                <a:latin typeface="Arial" panose="020B0604020202020204" pitchFamily="34" charset="0"/>
                <a:cs typeface="Arial" panose="020B0604020202020204" pitchFamily="34" charset="0"/>
              </a:rPr>
              <a:t> p.63-70</a:t>
            </a:r>
          </a:p>
        </p:txBody>
      </p:sp>
      <p:sp>
        <p:nvSpPr>
          <p:cNvPr id="3" name="Content Placeholder 2"/>
          <p:cNvSpPr>
            <a:spLocks noGrp="1"/>
          </p:cNvSpPr>
          <p:nvPr>
            <p:ph sz="half" idx="1"/>
          </p:nvPr>
        </p:nvSpPr>
        <p:spPr>
          <a:xfrm>
            <a:off x="838200" y="2117724"/>
            <a:ext cx="5181600" cy="4600575"/>
          </a:xfrm>
        </p:spPr>
        <p:txBody>
          <a:bodyPr>
            <a:normAutofit lnSpcReduction="10000"/>
          </a:bodyPr>
          <a:lstStyle/>
          <a:p>
            <a:pPr>
              <a:buNone/>
            </a:pPr>
            <a:r>
              <a:rPr lang="en-GB" dirty="0">
                <a:latin typeface="Arial" panose="020B0604020202020204" pitchFamily="34" charset="0"/>
                <a:cs typeface="Arial" panose="020B0604020202020204" pitchFamily="34" charset="0"/>
              </a:rPr>
              <a:t>Advantages</a:t>
            </a:r>
          </a:p>
          <a:p>
            <a:r>
              <a:rPr lang="en-GB" dirty="0">
                <a:latin typeface="Arial" panose="020B0604020202020204" pitchFamily="34" charset="0"/>
                <a:cs typeface="Arial" panose="020B0604020202020204" pitchFamily="34" charset="0"/>
              </a:rPr>
              <a:t>Accounts for the time value of money (DCF)</a:t>
            </a:r>
          </a:p>
          <a:p>
            <a:r>
              <a:rPr lang="en-GB" dirty="0">
                <a:latin typeface="Arial" panose="020B0604020202020204" pitchFamily="34" charset="0"/>
                <a:cs typeface="Arial" panose="020B0604020202020204" pitchFamily="34" charset="0"/>
              </a:rPr>
              <a:t>Expressed as a % yield so easier to interpret and compare projects, even of different length</a:t>
            </a:r>
          </a:p>
          <a:p>
            <a:r>
              <a:rPr lang="en-GB" dirty="0">
                <a:latin typeface="Arial" panose="020B0604020202020204" pitchFamily="34" charset="0"/>
                <a:cs typeface="Arial" panose="020B0604020202020204" pitchFamily="34" charset="0"/>
              </a:rPr>
              <a:t>Do not have to identify a cost of capital as such</a:t>
            </a:r>
          </a:p>
          <a:p>
            <a:r>
              <a:rPr lang="en-GB" dirty="0">
                <a:latin typeface="Arial" panose="020B0604020202020204" pitchFamily="34" charset="0"/>
                <a:cs typeface="Arial" panose="020B0604020202020204" pitchFamily="34" charset="0"/>
              </a:rPr>
              <a:t>Can maximise shareholder value</a:t>
            </a:r>
          </a:p>
        </p:txBody>
      </p:sp>
      <p:sp>
        <p:nvSpPr>
          <p:cNvPr id="4" name="Content Placeholder 3"/>
          <p:cNvSpPr>
            <a:spLocks noGrp="1"/>
          </p:cNvSpPr>
          <p:nvPr>
            <p:ph sz="half" idx="2"/>
          </p:nvPr>
        </p:nvSpPr>
        <p:spPr>
          <a:xfrm>
            <a:off x="6172200" y="2117725"/>
            <a:ext cx="5181600" cy="4351338"/>
          </a:xfrm>
        </p:spPr>
        <p:txBody>
          <a:bodyPr>
            <a:normAutofit lnSpcReduction="10000"/>
          </a:bodyPr>
          <a:lstStyle/>
          <a:p>
            <a:pPr>
              <a:buNone/>
            </a:pPr>
            <a:r>
              <a:rPr lang="en-GB" dirty="0">
                <a:latin typeface="Arial" panose="020B0604020202020204" pitchFamily="34" charset="0"/>
                <a:cs typeface="Arial" panose="020B0604020202020204" pitchFamily="34" charset="0"/>
              </a:rPr>
              <a:t>Issues</a:t>
            </a:r>
          </a:p>
          <a:p>
            <a:r>
              <a:rPr lang="en-GB" dirty="0">
                <a:latin typeface="Arial" panose="020B0604020202020204" pitchFamily="34" charset="0"/>
                <a:cs typeface="Arial" panose="020B0604020202020204" pitchFamily="34" charset="0"/>
              </a:rPr>
              <a:t>May get confused with ROCE (a non-DCF %)</a:t>
            </a:r>
          </a:p>
          <a:p>
            <a:r>
              <a:rPr lang="en-GB" dirty="0">
                <a:latin typeface="Arial" panose="020B0604020202020204" pitchFamily="34" charset="0"/>
                <a:cs typeface="Arial" panose="020B0604020202020204" pitchFamily="34" charset="0"/>
              </a:rPr>
              <a:t>Need to ascertain a hurdle rate or target IRR to know if the project is worthwhile</a:t>
            </a:r>
          </a:p>
          <a:p>
            <a:r>
              <a:rPr lang="en-GB" dirty="0">
                <a:latin typeface="Arial" panose="020B0604020202020204" pitchFamily="34" charset="0"/>
                <a:cs typeface="Arial" panose="020B0604020202020204" pitchFamily="34" charset="0"/>
              </a:rPr>
              <a:t>Ignores non-financial factors</a:t>
            </a:r>
          </a:p>
          <a:p>
            <a:r>
              <a:rPr lang="en-GB" dirty="0">
                <a:latin typeface="Arial" panose="020B0604020202020204" pitchFamily="34" charset="0"/>
                <a:cs typeface="Arial" panose="020B0604020202020204" pitchFamily="34" charset="0"/>
              </a:rPr>
              <a:t>Ignores inter-relationship with other projects</a:t>
            </a:r>
          </a:p>
        </p:txBody>
      </p:sp>
    </p:spTree>
    <p:extLst>
      <p:ext uri="{BB962C8B-B14F-4D97-AF65-F5344CB8AC3E}">
        <p14:creationId xmlns:p14="http://schemas.microsoft.com/office/powerpoint/2010/main" val="2376311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2273" y="332656"/>
            <a:ext cx="7355160" cy="1143000"/>
          </a:xfrm>
        </p:spPr>
        <p:txBody>
          <a:bodyPr>
            <a:normAutofit/>
          </a:bodyPr>
          <a:lstStyle/>
          <a:p>
            <a:pPr algn="r"/>
            <a:r>
              <a:rPr lang="en-GB" dirty="0">
                <a:latin typeface="Arial" panose="020B0604020202020204" pitchFamily="34" charset="0"/>
                <a:cs typeface="Arial" panose="020B0604020202020204" pitchFamily="34" charset="0"/>
              </a:rPr>
              <a:t>Critique of DCF techniques</a:t>
            </a:r>
          </a:p>
        </p:txBody>
      </p:sp>
      <p:sp>
        <p:nvSpPr>
          <p:cNvPr id="5" name="Content Placeholder 4"/>
          <p:cNvSpPr>
            <a:spLocks noGrp="1"/>
          </p:cNvSpPr>
          <p:nvPr>
            <p:ph idx="1"/>
          </p:nvPr>
        </p:nvSpPr>
        <p:spPr/>
        <p:txBody>
          <a:bodyPr>
            <a:normAutofit/>
          </a:bodyPr>
          <a:lstStyle/>
          <a:p>
            <a:r>
              <a:rPr lang="en-GB" dirty="0"/>
              <a:t>Only as good as the cash flow </a:t>
            </a:r>
            <a:r>
              <a:rPr lang="en-GB" dirty="0">
                <a:solidFill>
                  <a:srgbClr val="FF0000"/>
                </a:solidFill>
              </a:rPr>
              <a:t>estimates</a:t>
            </a:r>
            <a:r>
              <a:rPr lang="en-GB" dirty="0"/>
              <a:t> input to the model, which are difficult to predict</a:t>
            </a:r>
          </a:p>
          <a:p>
            <a:r>
              <a:rPr lang="en-GB" dirty="0"/>
              <a:t>Account for the time value of money but not for human </a:t>
            </a:r>
            <a:r>
              <a:rPr lang="en-GB" dirty="0">
                <a:solidFill>
                  <a:srgbClr val="FF0000"/>
                </a:solidFill>
              </a:rPr>
              <a:t>behaviour in</a:t>
            </a:r>
            <a:r>
              <a:rPr lang="en-GB" dirty="0"/>
              <a:t> </a:t>
            </a:r>
            <a:r>
              <a:rPr lang="en-GB" dirty="0">
                <a:solidFill>
                  <a:srgbClr val="FF0000"/>
                </a:solidFill>
              </a:rPr>
              <a:t>managerial judgement</a:t>
            </a:r>
          </a:p>
          <a:p>
            <a:r>
              <a:rPr lang="en-GB" dirty="0"/>
              <a:t>Considered sophisticated but do not on their own lead to better corporate performance</a:t>
            </a:r>
          </a:p>
          <a:p>
            <a:r>
              <a:rPr lang="en-GB" dirty="0"/>
              <a:t>Cannot be used for investment in projects with non-marketed outputs (non-financial benefits) so constrained to commercial sectors and projects</a:t>
            </a:r>
          </a:p>
        </p:txBody>
      </p:sp>
    </p:spTree>
    <p:extLst>
      <p:ext uri="{BB962C8B-B14F-4D97-AF65-F5344CB8AC3E}">
        <p14:creationId xmlns:p14="http://schemas.microsoft.com/office/powerpoint/2010/main" val="2147472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38200" y="2486025"/>
            <a:ext cx="10515600" cy="4351338"/>
          </a:xfrm>
        </p:spPr>
        <p:txBody>
          <a:bodyPr/>
          <a:lstStyle/>
          <a:p>
            <a:r>
              <a:rPr lang="en-GB" sz="3200" dirty="0">
                <a:latin typeface="Arial" panose="020B0604020202020204" pitchFamily="34" charset="0"/>
                <a:cs typeface="Arial" panose="020B0604020202020204" pitchFamily="34" charset="0"/>
              </a:rPr>
              <a:t>Estimate of annual earnings:</a:t>
            </a:r>
          </a:p>
          <a:p>
            <a:pPr lvl="1"/>
            <a:r>
              <a:rPr lang="en-GB" sz="2800" dirty="0">
                <a:latin typeface="Arial" panose="020B0604020202020204" pitchFamily="34" charset="0"/>
                <a:cs typeface="Arial" panose="020B0604020202020204" pitchFamily="34" charset="0"/>
              </a:rPr>
              <a:t>Concept of free cash flow</a:t>
            </a:r>
          </a:p>
          <a:p>
            <a:r>
              <a:rPr lang="en-GB" sz="3200" dirty="0">
                <a:latin typeface="Arial" panose="020B0604020202020204" pitchFamily="34" charset="0"/>
                <a:cs typeface="Arial" panose="020B0604020202020204" pitchFamily="34" charset="0"/>
              </a:rPr>
              <a:t>What is a realistic timescale over which to appraise a takeover?</a:t>
            </a:r>
          </a:p>
          <a:p>
            <a:r>
              <a:rPr lang="en-GB" sz="3200" dirty="0">
                <a:latin typeface="Arial" panose="020B0604020202020204" pitchFamily="34" charset="0"/>
                <a:cs typeface="Arial" panose="020B0604020202020204" pitchFamily="34" charset="0"/>
              </a:rPr>
              <a:t>Estimate of the cost of capital (to use as a discount rate)</a:t>
            </a:r>
          </a:p>
          <a:p>
            <a:r>
              <a:rPr lang="en-GB" sz="3200" dirty="0">
                <a:latin typeface="Arial" panose="020B0604020202020204" pitchFamily="34" charset="0"/>
                <a:cs typeface="Arial" panose="020B0604020202020204" pitchFamily="34" charset="0"/>
              </a:rPr>
              <a:t>Find the present value of the future earnings stream (this is theoretically the maximum price you would offer)</a:t>
            </a:r>
          </a:p>
          <a:p>
            <a:r>
              <a:rPr lang="en-GB" sz="3200" dirty="0">
                <a:latin typeface="Arial" panose="020B0604020202020204" pitchFamily="34" charset="0"/>
                <a:cs typeface="Arial" panose="020B0604020202020204" pitchFamily="34" charset="0"/>
              </a:rPr>
              <a:t>What is the likelihood of synergies/economies of scale</a:t>
            </a:r>
          </a:p>
          <a:p>
            <a:endParaRPr lang="en-GB" dirty="0"/>
          </a:p>
        </p:txBody>
      </p:sp>
      <p:sp>
        <p:nvSpPr>
          <p:cNvPr id="3" name="Title 2"/>
          <p:cNvSpPr>
            <a:spLocks noGrp="1"/>
          </p:cNvSpPr>
          <p:nvPr>
            <p:ph type="title"/>
          </p:nvPr>
        </p:nvSpPr>
        <p:spPr/>
        <p:txBody>
          <a:bodyPr/>
          <a:lstStyle/>
          <a:p>
            <a:pPr algn="r"/>
            <a:r>
              <a:rPr lang="en-GB" sz="3200" dirty="0">
                <a:latin typeface="Arial" panose="020B0604020202020204" pitchFamily="34" charset="0"/>
                <a:cs typeface="Arial" panose="020B0604020202020204" pitchFamily="34" charset="0"/>
              </a:rPr>
              <a:t>Information needed to appraise a takeover</a:t>
            </a:r>
          </a:p>
        </p:txBody>
      </p:sp>
      <p:pic>
        <p:nvPicPr>
          <p:cNvPr id="5" name="Picture 4" descr="handshake PNG, hands image, free download"/>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037526" y="1155699"/>
            <a:ext cx="4201973" cy="2004737"/>
          </a:xfrm>
          <a:prstGeom prst="rect">
            <a:avLst/>
          </a:prstGeom>
        </p:spPr>
      </p:pic>
    </p:spTree>
    <p:extLst>
      <p:ext uri="{BB962C8B-B14F-4D97-AF65-F5344CB8AC3E}">
        <p14:creationId xmlns:p14="http://schemas.microsoft.com/office/powerpoint/2010/main" val="72940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981200" y="204298"/>
            <a:ext cx="8507288" cy="1143000"/>
          </a:xfrm>
        </p:spPr>
        <p:txBody>
          <a:bodyPr/>
          <a:lstStyle/>
          <a:p>
            <a:pPr algn="r"/>
            <a:r>
              <a:rPr lang="en-GB" dirty="0">
                <a:solidFill>
                  <a:srgbClr val="FF3300"/>
                </a:solidFill>
              </a:rPr>
              <a:t>Balanced investment decisions</a:t>
            </a:r>
          </a:p>
        </p:txBody>
      </p:sp>
      <p:pic>
        <p:nvPicPr>
          <p:cNvPr id="16" name="Picture 15" descr="&lt;strong&gt;Data analysis&lt;/strong&gt; method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1984" y="4433056"/>
            <a:ext cx="4716016" cy="2452328"/>
          </a:xfrm>
          <a:prstGeom prst="rect">
            <a:avLst/>
          </a:prstGeom>
        </p:spPr>
      </p:pic>
      <p:pic>
        <p:nvPicPr>
          <p:cNvPr id="18" name="Picture 17" descr="Free Sample &lt;strong&gt;Policies&lt;/strong&gt; and &lt;strong&gt;Procedures&lt;/strong&gt; Template"/>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59497" y="1181100"/>
            <a:ext cx="5781451" cy="3816566"/>
          </a:xfrm>
          <a:prstGeom prst="rect">
            <a:avLst/>
          </a:prstGeom>
        </p:spPr>
      </p:pic>
      <p:pic>
        <p:nvPicPr>
          <p:cNvPr id="12" name="Picture 11" descr="Philosophy of Thought &amp; Logic -2013 - The Collaboratory"/>
          <p:cNvPicPr>
            <a:picLocks noChangeAspect="1"/>
          </p:cNvPicPr>
          <p:nvPr/>
        </p:nvPicPr>
        <p:blipFill>
          <a:blip r:embed="rId4" cstate="print">
            <a:duotone>
              <a:schemeClr val="accent6">
                <a:shade val="45000"/>
                <a:satMod val="135000"/>
              </a:schemeClr>
              <a:prstClr val="white"/>
            </a:duotone>
            <a:extLst>
              <a:ext uri="{28A0092B-C50C-407E-A947-70E740481C1C}">
                <a14:useLocalDpi xmlns:a14="http://schemas.microsoft.com/office/drawing/2010/main" val="0"/>
              </a:ext>
            </a:extLst>
          </a:blip>
          <a:stretch>
            <a:fillRect/>
          </a:stretch>
        </p:blipFill>
        <p:spPr>
          <a:xfrm>
            <a:off x="932835" y="1828800"/>
            <a:ext cx="2960014" cy="3361588"/>
          </a:xfrm>
          <a:prstGeom prst="rect">
            <a:avLst/>
          </a:prstGeom>
        </p:spPr>
      </p:pic>
      <p:sp>
        <p:nvSpPr>
          <p:cNvPr id="19" name="TextBox 18"/>
          <p:cNvSpPr txBox="1"/>
          <p:nvPr/>
        </p:nvSpPr>
        <p:spPr>
          <a:xfrm>
            <a:off x="435751" y="5707504"/>
            <a:ext cx="2736304" cy="1200329"/>
          </a:xfrm>
          <a:prstGeom prst="rect">
            <a:avLst/>
          </a:prstGeom>
          <a:noFill/>
          <a:ln w="12700">
            <a:solidFill>
              <a:srgbClr val="FF3300"/>
            </a:solidFill>
          </a:ln>
        </p:spPr>
        <p:txBody>
          <a:bodyPr wrap="square" rtlCol="0">
            <a:spAutoFit/>
          </a:bodyPr>
          <a:lstStyle/>
          <a:p>
            <a:r>
              <a:rPr lang="en-GB" dirty="0"/>
              <a:t>Managerial intuition (gut feel) &amp; behaviour</a:t>
            </a:r>
          </a:p>
          <a:p>
            <a:endParaRPr lang="en-GB" dirty="0"/>
          </a:p>
          <a:p>
            <a:r>
              <a:rPr lang="en-GB" dirty="0"/>
              <a:t>On its own is risky</a:t>
            </a:r>
          </a:p>
        </p:txBody>
      </p:sp>
      <p:sp>
        <p:nvSpPr>
          <p:cNvPr id="20" name="TextBox 19"/>
          <p:cNvSpPr txBox="1"/>
          <p:nvPr/>
        </p:nvSpPr>
        <p:spPr>
          <a:xfrm>
            <a:off x="8420044" y="2804736"/>
            <a:ext cx="2635470" cy="1200329"/>
          </a:xfrm>
          <a:prstGeom prst="rect">
            <a:avLst/>
          </a:prstGeom>
          <a:noFill/>
          <a:ln w="12700">
            <a:solidFill>
              <a:srgbClr val="FF3300"/>
            </a:solidFill>
          </a:ln>
        </p:spPr>
        <p:txBody>
          <a:bodyPr wrap="square" rtlCol="0">
            <a:spAutoFit/>
          </a:bodyPr>
          <a:lstStyle/>
          <a:p>
            <a:r>
              <a:rPr lang="en-GB" dirty="0"/>
              <a:t>Spreadsheet models &amp; analytical techniques</a:t>
            </a:r>
          </a:p>
          <a:p>
            <a:endParaRPr lang="en-GB" dirty="0"/>
          </a:p>
          <a:p>
            <a:r>
              <a:rPr lang="en-GB" dirty="0"/>
              <a:t>Can stifle creativity</a:t>
            </a:r>
          </a:p>
        </p:txBody>
      </p:sp>
      <p:cxnSp>
        <p:nvCxnSpPr>
          <p:cNvPr id="22" name="Straight Arrow Connector 21"/>
          <p:cNvCxnSpPr/>
          <p:nvPr/>
        </p:nvCxnSpPr>
        <p:spPr>
          <a:xfrm flipH="1">
            <a:off x="9617717" y="4005065"/>
            <a:ext cx="4585" cy="4279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flipV="1">
            <a:off x="1789835" y="5175311"/>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8178265" y="1124745"/>
            <a:ext cx="1584176" cy="1200329"/>
          </a:xfrm>
          <a:prstGeom prst="rect">
            <a:avLst/>
          </a:prstGeom>
          <a:noFill/>
          <a:ln w="12700">
            <a:solidFill>
              <a:srgbClr val="FF3300"/>
            </a:solidFill>
          </a:ln>
        </p:spPr>
        <p:txBody>
          <a:bodyPr wrap="square" rtlCol="0">
            <a:spAutoFit/>
          </a:bodyPr>
          <a:lstStyle/>
          <a:p>
            <a:r>
              <a:rPr lang="en-GB" dirty="0"/>
              <a:t>Do capital budgeting manuals help or hinder?</a:t>
            </a:r>
          </a:p>
        </p:txBody>
      </p:sp>
      <p:cxnSp>
        <p:nvCxnSpPr>
          <p:cNvPr id="32" name="Straight Arrow Connector 31"/>
          <p:cNvCxnSpPr>
            <a:stCxn id="30" idx="2"/>
          </p:cNvCxnSpPr>
          <p:nvPr/>
        </p:nvCxnSpPr>
        <p:spPr>
          <a:xfrm flipH="1">
            <a:off x="7176120" y="2325074"/>
            <a:ext cx="936104" cy="6718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062082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228601"/>
            <a:ext cx="8077200" cy="688975"/>
          </a:xfrm>
          <a:prstGeom prst="rect">
            <a:avLst/>
          </a:prstGeom>
          <a:noFill/>
        </p:spPr>
        <p:txBody>
          <a:bodyPr lIns="0" tIns="0" rIns="0" bIns="0" anchor="ctr" anchorCtr="0">
            <a:normAutofit/>
          </a:bodyPr>
          <a:lstStyle>
            <a:lvl1pPr algn="l" rtl="0" fontAlgn="base">
              <a:spcBef>
                <a:spcPct val="0"/>
              </a:spcBef>
              <a:spcAft>
                <a:spcPct val="0"/>
              </a:spcAft>
              <a:defRPr sz="3200" b="1" kern="1200">
                <a:solidFill>
                  <a:srgbClr val="C30C20"/>
                </a:solidFill>
                <a:latin typeface="Calibri"/>
                <a:ea typeface="+mj-ea"/>
                <a:cs typeface="Arial"/>
              </a:defRPr>
            </a:lvl1pPr>
            <a:lvl2pPr algn="ctr" rtl="0" fontAlgn="base">
              <a:spcBef>
                <a:spcPct val="0"/>
              </a:spcBef>
              <a:spcAft>
                <a:spcPct val="0"/>
              </a:spcAft>
              <a:defRPr sz="2800" b="1">
                <a:solidFill>
                  <a:srgbClr val="FF0000"/>
                </a:solidFill>
                <a:latin typeface="Arial" pitchFamily="34" charset="0"/>
              </a:defRPr>
            </a:lvl2pPr>
            <a:lvl3pPr algn="ctr" rtl="0" fontAlgn="base">
              <a:spcBef>
                <a:spcPct val="0"/>
              </a:spcBef>
              <a:spcAft>
                <a:spcPct val="0"/>
              </a:spcAft>
              <a:defRPr sz="2800" b="1">
                <a:solidFill>
                  <a:srgbClr val="FF0000"/>
                </a:solidFill>
                <a:latin typeface="Arial" pitchFamily="34" charset="0"/>
              </a:defRPr>
            </a:lvl3pPr>
            <a:lvl4pPr algn="ctr" rtl="0" fontAlgn="base">
              <a:spcBef>
                <a:spcPct val="0"/>
              </a:spcBef>
              <a:spcAft>
                <a:spcPct val="0"/>
              </a:spcAft>
              <a:defRPr sz="2800" b="1">
                <a:solidFill>
                  <a:srgbClr val="FF0000"/>
                </a:solidFill>
                <a:latin typeface="Arial" pitchFamily="34" charset="0"/>
              </a:defRPr>
            </a:lvl4pPr>
            <a:lvl5pPr algn="ctr" rtl="0" fontAlgn="base">
              <a:spcBef>
                <a:spcPct val="0"/>
              </a:spcBef>
              <a:spcAft>
                <a:spcPct val="0"/>
              </a:spcAft>
              <a:defRPr sz="2800" b="1">
                <a:solidFill>
                  <a:srgbClr val="FF0000"/>
                </a:solidFill>
                <a:latin typeface="Arial" pitchFamily="34" charset="0"/>
              </a:defRPr>
            </a:lvl5pPr>
            <a:lvl6pPr marL="457200" algn="ctr" rtl="0" fontAlgn="base">
              <a:spcBef>
                <a:spcPct val="0"/>
              </a:spcBef>
              <a:spcAft>
                <a:spcPct val="0"/>
              </a:spcAft>
              <a:defRPr sz="2800" b="1">
                <a:solidFill>
                  <a:srgbClr val="FF0000"/>
                </a:solidFill>
                <a:latin typeface="Arial" pitchFamily="34" charset="0"/>
              </a:defRPr>
            </a:lvl6pPr>
            <a:lvl7pPr marL="914400" algn="ctr" rtl="0" fontAlgn="base">
              <a:spcBef>
                <a:spcPct val="0"/>
              </a:spcBef>
              <a:spcAft>
                <a:spcPct val="0"/>
              </a:spcAft>
              <a:defRPr sz="2800" b="1">
                <a:solidFill>
                  <a:srgbClr val="FF0000"/>
                </a:solidFill>
                <a:latin typeface="Arial" pitchFamily="34" charset="0"/>
              </a:defRPr>
            </a:lvl7pPr>
            <a:lvl8pPr marL="1371600" algn="ctr" rtl="0" fontAlgn="base">
              <a:spcBef>
                <a:spcPct val="0"/>
              </a:spcBef>
              <a:spcAft>
                <a:spcPct val="0"/>
              </a:spcAft>
              <a:defRPr sz="2800" b="1">
                <a:solidFill>
                  <a:srgbClr val="FF0000"/>
                </a:solidFill>
                <a:latin typeface="Arial" pitchFamily="34" charset="0"/>
              </a:defRPr>
            </a:lvl8pPr>
            <a:lvl9pPr marL="1828800" algn="ctr" rtl="0" fontAlgn="base">
              <a:spcBef>
                <a:spcPct val="0"/>
              </a:spcBef>
              <a:spcAft>
                <a:spcPct val="0"/>
              </a:spcAft>
              <a:defRPr sz="2800" b="1">
                <a:solidFill>
                  <a:srgbClr val="FF0000"/>
                </a:solidFill>
                <a:latin typeface="Arial" pitchFamily="34" charset="0"/>
              </a:defRPr>
            </a:lvl9pPr>
          </a:lstStyle>
          <a:p>
            <a:r>
              <a:rPr lang="en-US" b="0" dirty="0">
                <a:solidFill>
                  <a:srgbClr val="FF0000"/>
                </a:solidFill>
                <a:latin typeface="+mn-lt"/>
              </a:rPr>
              <a:t>The Payback Rule</a:t>
            </a:r>
            <a:endParaRPr lang="en-GB" b="0" dirty="0">
              <a:solidFill>
                <a:srgbClr val="FF0000"/>
              </a:solidFill>
              <a:latin typeface="+mn-lt"/>
            </a:endParaRPr>
          </a:p>
        </p:txBody>
      </p:sp>
      <p:graphicFrame>
        <p:nvGraphicFramePr>
          <p:cNvPr id="8" name="Content Placeholder 3"/>
          <p:cNvGraphicFramePr>
            <a:graphicFrameLocks/>
          </p:cNvGraphicFramePr>
          <p:nvPr>
            <p:extLst>
              <p:ext uri="{D42A27DB-BD31-4B8C-83A1-F6EECF244321}">
                <p14:modId xmlns:p14="http://schemas.microsoft.com/office/powerpoint/2010/main" val="1064206618"/>
              </p:ext>
            </p:extLst>
          </p:nvPr>
        </p:nvGraphicFramePr>
        <p:xfrm>
          <a:off x="1976021" y="1839158"/>
          <a:ext cx="8251055" cy="47214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156736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953000" y="228601"/>
            <a:ext cx="8077200" cy="688975"/>
          </a:xfrm>
          <a:prstGeom prst="rect">
            <a:avLst/>
          </a:prstGeom>
          <a:noFill/>
        </p:spPr>
        <p:txBody>
          <a:bodyPr lIns="0" tIns="0" rIns="0" bIns="0" anchor="ctr" anchorCtr="0">
            <a:normAutofit/>
          </a:bodyPr>
          <a:lstStyle>
            <a:lvl1pPr algn="l" rtl="0" fontAlgn="base">
              <a:spcBef>
                <a:spcPct val="0"/>
              </a:spcBef>
              <a:spcAft>
                <a:spcPct val="0"/>
              </a:spcAft>
              <a:defRPr sz="3200" b="1" kern="1200">
                <a:solidFill>
                  <a:srgbClr val="C30C20"/>
                </a:solidFill>
                <a:latin typeface="Calibri"/>
                <a:ea typeface="+mj-ea"/>
                <a:cs typeface="Arial"/>
              </a:defRPr>
            </a:lvl1pPr>
            <a:lvl2pPr algn="ctr" rtl="0" fontAlgn="base">
              <a:spcBef>
                <a:spcPct val="0"/>
              </a:spcBef>
              <a:spcAft>
                <a:spcPct val="0"/>
              </a:spcAft>
              <a:defRPr sz="2800" b="1">
                <a:solidFill>
                  <a:srgbClr val="FF0000"/>
                </a:solidFill>
                <a:latin typeface="Arial" pitchFamily="34" charset="0"/>
              </a:defRPr>
            </a:lvl2pPr>
            <a:lvl3pPr algn="ctr" rtl="0" fontAlgn="base">
              <a:spcBef>
                <a:spcPct val="0"/>
              </a:spcBef>
              <a:spcAft>
                <a:spcPct val="0"/>
              </a:spcAft>
              <a:defRPr sz="2800" b="1">
                <a:solidFill>
                  <a:srgbClr val="FF0000"/>
                </a:solidFill>
                <a:latin typeface="Arial" pitchFamily="34" charset="0"/>
              </a:defRPr>
            </a:lvl3pPr>
            <a:lvl4pPr algn="ctr" rtl="0" fontAlgn="base">
              <a:spcBef>
                <a:spcPct val="0"/>
              </a:spcBef>
              <a:spcAft>
                <a:spcPct val="0"/>
              </a:spcAft>
              <a:defRPr sz="2800" b="1">
                <a:solidFill>
                  <a:srgbClr val="FF0000"/>
                </a:solidFill>
                <a:latin typeface="Arial" pitchFamily="34" charset="0"/>
              </a:defRPr>
            </a:lvl4pPr>
            <a:lvl5pPr algn="ctr" rtl="0" fontAlgn="base">
              <a:spcBef>
                <a:spcPct val="0"/>
              </a:spcBef>
              <a:spcAft>
                <a:spcPct val="0"/>
              </a:spcAft>
              <a:defRPr sz="2800" b="1">
                <a:solidFill>
                  <a:srgbClr val="FF0000"/>
                </a:solidFill>
                <a:latin typeface="Arial" pitchFamily="34" charset="0"/>
              </a:defRPr>
            </a:lvl5pPr>
            <a:lvl6pPr marL="457200" algn="ctr" rtl="0" fontAlgn="base">
              <a:spcBef>
                <a:spcPct val="0"/>
              </a:spcBef>
              <a:spcAft>
                <a:spcPct val="0"/>
              </a:spcAft>
              <a:defRPr sz="2800" b="1">
                <a:solidFill>
                  <a:srgbClr val="FF0000"/>
                </a:solidFill>
                <a:latin typeface="Arial" pitchFamily="34" charset="0"/>
              </a:defRPr>
            </a:lvl6pPr>
            <a:lvl7pPr marL="914400" algn="ctr" rtl="0" fontAlgn="base">
              <a:spcBef>
                <a:spcPct val="0"/>
              </a:spcBef>
              <a:spcAft>
                <a:spcPct val="0"/>
              </a:spcAft>
              <a:defRPr sz="2800" b="1">
                <a:solidFill>
                  <a:srgbClr val="FF0000"/>
                </a:solidFill>
                <a:latin typeface="Arial" pitchFamily="34" charset="0"/>
              </a:defRPr>
            </a:lvl7pPr>
            <a:lvl8pPr marL="1371600" algn="ctr" rtl="0" fontAlgn="base">
              <a:spcBef>
                <a:spcPct val="0"/>
              </a:spcBef>
              <a:spcAft>
                <a:spcPct val="0"/>
              </a:spcAft>
              <a:defRPr sz="2800" b="1">
                <a:solidFill>
                  <a:srgbClr val="FF0000"/>
                </a:solidFill>
                <a:latin typeface="Arial" pitchFamily="34" charset="0"/>
              </a:defRPr>
            </a:lvl8pPr>
            <a:lvl9pPr marL="1828800" algn="ctr" rtl="0" fontAlgn="base">
              <a:spcBef>
                <a:spcPct val="0"/>
              </a:spcBef>
              <a:spcAft>
                <a:spcPct val="0"/>
              </a:spcAft>
              <a:defRPr sz="2800" b="1">
                <a:solidFill>
                  <a:srgbClr val="FF0000"/>
                </a:solidFill>
                <a:latin typeface="Arial" pitchFamily="34" charset="0"/>
              </a:defRPr>
            </a:lvl9pPr>
          </a:lstStyle>
          <a:p>
            <a:r>
              <a:rPr lang="en-US" b="0" dirty="0">
                <a:solidFill>
                  <a:srgbClr val="FF0000"/>
                </a:solidFill>
                <a:latin typeface="+mn-lt"/>
              </a:rPr>
              <a:t>The Payback Rule</a:t>
            </a:r>
            <a:endParaRPr lang="en-GB" b="0" dirty="0">
              <a:solidFill>
                <a:srgbClr val="FF0000"/>
              </a:solidFill>
              <a:latin typeface="+mn-lt"/>
            </a:endParaRPr>
          </a:p>
        </p:txBody>
      </p:sp>
      <p:graphicFrame>
        <p:nvGraphicFramePr>
          <p:cNvPr id="9" name="Content Placeholder 3"/>
          <p:cNvGraphicFramePr>
            <a:graphicFrameLocks/>
          </p:cNvGraphicFramePr>
          <p:nvPr>
            <p:extLst>
              <p:ext uri="{D42A27DB-BD31-4B8C-83A1-F6EECF244321}">
                <p14:modId xmlns:p14="http://schemas.microsoft.com/office/powerpoint/2010/main" val="3376567017"/>
              </p:ext>
            </p:extLst>
          </p:nvPr>
        </p:nvGraphicFramePr>
        <p:xfrm>
          <a:off x="1881187" y="2177143"/>
          <a:ext cx="8429625" cy="43497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162873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800600" y="228601"/>
            <a:ext cx="4648200" cy="737175"/>
          </a:xfrm>
          <a:prstGeom prst="rect">
            <a:avLst/>
          </a:prstGeom>
          <a:noFill/>
        </p:spPr>
        <p:txBody>
          <a:bodyPr lIns="0" tIns="0" rIns="0" bIns="0" anchor="ctr" anchorCtr="0">
            <a:normAutofit/>
          </a:bodyPr>
          <a:lstStyle>
            <a:lvl1pPr algn="l" rtl="0" fontAlgn="base">
              <a:spcBef>
                <a:spcPct val="0"/>
              </a:spcBef>
              <a:spcAft>
                <a:spcPct val="0"/>
              </a:spcAft>
              <a:defRPr sz="3200" b="1" kern="1200">
                <a:solidFill>
                  <a:srgbClr val="C30C20"/>
                </a:solidFill>
                <a:latin typeface="Calibri"/>
                <a:ea typeface="+mj-ea"/>
                <a:cs typeface="Arial"/>
              </a:defRPr>
            </a:lvl1pPr>
            <a:lvl2pPr algn="ctr" rtl="0" fontAlgn="base">
              <a:spcBef>
                <a:spcPct val="0"/>
              </a:spcBef>
              <a:spcAft>
                <a:spcPct val="0"/>
              </a:spcAft>
              <a:defRPr sz="2800" b="1">
                <a:solidFill>
                  <a:srgbClr val="FF0000"/>
                </a:solidFill>
                <a:latin typeface="Arial" pitchFamily="34" charset="0"/>
              </a:defRPr>
            </a:lvl2pPr>
            <a:lvl3pPr algn="ctr" rtl="0" fontAlgn="base">
              <a:spcBef>
                <a:spcPct val="0"/>
              </a:spcBef>
              <a:spcAft>
                <a:spcPct val="0"/>
              </a:spcAft>
              <a:defRPr sz="2800" b="1">
                <a:solidFill>
                  <a:srgbClr val="FF0000"/>
                </a:solidFill>
                <a:latin typeface="Arial" pitchFamily="34" charset="0"/>
              </a:defRPr>
            </a:lvl3pPr>
            <a:lvl4pPr algn="ctr" rtl="0" fontAlgn="base">
              <a:spcBef>
                <a:spcPct val="0"/>
              </a:spcBef>
              <a:spcAft>
                <a:spcPct val="0"/>
              </a:spcAft>
              <a:defRPr sz="2800" b="1">
                <a:solidFill>
                  <a:srgbClr val="FF0000"/>
                </a:solidFill>
                <a:latin typeface="Arial" pitchFamily="34" charset="0"/>
              </a:defRPr>
            </a:lvl4pPr>
            <a:lvl5pPr algn="ctr" rtl="0" fontAlgn="base">
              <a:spcBef>
                <a:spcPct val="0"/>
              </a:spcBef>
              <a:spcAft>
                <a:spcPct val="0"/>
              </a:spcAft>
              <a:defRPr sz="2800" b="1">
                <a:solidFill>
                  <a:srgbClr val="FF0000"/>
                </a:solidFill>
                <a:latin typeface="Arial" pitchFamily="34" charset="0"/>
              </a:defRPr>
            </a:lvl5pPr>
            <a:lvl6pPr marL="457200" algn="ctr" rtl="0" fontAlgn="base">
              <a:spcBef>
                <a:spcPct val="0"/>
              </a:spcBef>
              <a:spcAft>
                <a:spcPct val="0"/>
              </a:spcAft>
              <a:defRPr sz="2800" b="1">
                <a:solidFill>
                  <a:srgbClr val="FF0000"/>
                </a:solidFill>
                <a:latin typeface="Arial" pitchFamily="34" charset="0"/>
              </a:defRPr>
            </a:lvl6pPr>
            <a:lvl7pPr marL="914400" algn="ctr" rtl="0" fontAlgn="base">
              <a:spcBef>
                <a:spcPct val="0"/>
              </a:spcBef>
              <a:spcAft>
                <a:spcPct val="0"/>
              </a:spcAft>
              <a:defRPr sz="2800" b="1">
                <a:solidFill>
                  <a:srgbClr val="FF0000"/>
                </a:solidFill>
                <a:latin typeface="Arial" pitchFamily="34" charset="0"/>
              </a:defRPr>
            </a:lvl7pPr>
            <a:lvl8pPr marL="1371600" algn="ctr" rtl="0" fontAlgn="base">
              <a:spcBef>
                <a:spcPct val="0"/>
              </a:spcBef>
              <a:spcAft>
                <a:spcPct val="0"/>
              </a:spcAft>
              <a:defRPr sz="2800" b="1">
                <a:solidFill>
                  <a:srgbClr val="FF0000"/>
                </a:solidFill>
                <a:latin typeface="Arial" pitchFamily="34" charset="0"/>
              </a:defRPr>
            </a:lvl8pPr>
            <a:lvl9pPr marL="1828800" algn="ctr" rtl="0" fontAlgn="base">
              <a:spcBef>
                <a:spcPct val="0"/>
              </a:spcBef>
              <a:spcAft>
                <a:spcPct val="0"/>
              </a:spcAft>
              <a:defRPr sz="2800" b="1">
                <a:solidFill>
                  <a:srgbClr val="FF0000"/>
                </a:solidFill>
                <a:latin typeface="Arial" pitchFamily="34" charset="0"/>
              </a:defRPr>
            </a:lvl9pPr>
          </a:lstStyle>
          <a:p>
            <a:r>
              <a:rPr lang="en-US" b="0" dirty="0">
                <a:solidFill>
                  <a:srgbClr val="FF0000"/>
                </a:solidFill>
                <a:latin typeface="+mn-lt"/>
              </a:rPr>
              <a:t>The Payback Rule</a:t>
            </a:r>
            <a:endParaRPr lang="en-GB" b="0" dirty="0">
              <a:solidFill>
                <a:srgbClr val="FF0000"/>
              </a:solidFill>
              <a:latin typeface="+mn-lt"/>
            </a:endParaRPr>
          </a:p>
        </p:txBody>
      </p:sp>
      <p:sp>
        <p:nvSpPr>
          <p:cNvPr id="3" name="TextBox 2"/>
          <p:cNvSpPr txBox="1"/>
          <p:nvPr/>
        </p:nvSpPr>
        <p:spPr>
          <a:xfrm>
            <a:off x="3233057" y="2558144"/>
            <a:ext cx="6781800" cy="584775"/>
          </a:xfrm>
          <a:prstGeom prst="rect">
            <a:avLst/>
          </a:prstGeom>
          <a:noFill/>
        </p:spPr>
        <p:txBody>
          <a:bodyPr wrap="square" rtlCol="0">
            <a:spAutoFit/>
          </a:bodyPr>
          <a:lstStyle/>
          <a:p>
            <a:r>
              <a:rPr lang="en-GB" sz="3200" b="1" dirty="0"/>
              <a:t>What is the Payback Period?</a:t>
            </a:r>
          </a:p>
        </p:txBody>
      </p:sp>
      <p:pic>
        <p:nvPicPr>
          <p:cNvPr id="2150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421" y="4114801"/>
            <a:ext cx="8610600" cy="117635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10106159" y="0"/>
            <a:ext cx="535724" cy="369332"/>
          </a:xfrm>
          <a:prstGeom prst="rect">
            <a:avLst/>
          </a:prstGeom>
        </p:spPr>
        <p:txBody>
          <a:bodyPr wrap="none">
            <a:spAutoFit/>
          </a:bodyPr>
          <a:lstStyle/>
          <a:p>
            <a:r>
              <a:rPr lang="en-GB" b="1" dirty="0"/>
              <a:t>253</a:t>
            </a:r>
          </a:p>
        </p:txBody>
      </p:sp>
    </p:spTree>
    <p:extLst>
      <p:ext uri="{BB962C8B-B14F-4D97-AF65-F5344CB8AC3E}">
        <p14:creationId xmlns:p14="http://schemas.microsoft.com/office/powerpoint/2010/main" val="4215614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724400" y="810266"/>
            <a:ext cx="4267200" cy="688975"/>
          </a:xfrm>
          <a:prstGeom prst="rect">
            <a:avLst/>
          </a:prstGeom>
          <a:noFill/>
        </p:spPr>
        <p:txBody>
          <a:bodyPr lIns="0" tIns="0" rIns="0" bIns="0" anchor="ctr" anchorCtr="0">
            <a:normAutofit/>
          </a:bodyPr>
          <a:lstStyle>
            <a:lvl1pPr algn="l" rtl="0" fontAlgn="base">
              <a:spcBef>
                <a:spcPct val="0"/>
              </a:spcBef>
              <a:spcAft>
                <a:spcPct val="0"/>
              </a:spcAft>
              <a:defRPr sz="3200" b="1" kern="1200">
                <a:solidFill>
                  <a:srgbClr val="C30C20"/>
                </a:solidFill>
                <a:latin typeface="Calibri"/>
                <a:ea typeface="+mj-ea"/>
                <a:cs typeface="Arial"/>
              </a:defRPr>
            </a:lvl1pPr>
            <a:lvl2pPr algn="ctr" rtl="0" fontAlgn="base">
              <a:spcBef>
                <a:spcPct val="0"/>
              </a:spcBef>
              <a:spcAft>
                <a:spcPct val="0"/>
              </a:spcAft>
              <a:defRPr sz="2800" b="1">
                <a:solidFill>
                  <a:srgbClr val="FF0000"/>
                </a:solidFill>
                <a:latin typeface="Arial" pitchFamily="34" charset="0"/>
              </a:defRPr>
            </a:lvl2pPr>
            <a:lvl3pPr algn="ctr" rtl="0" fontAlgn="base">
              <a:spcBef>
                <a:spcPct val="0"/>
              </a:spcBef>
              <a:spcAft>
                <a:spcPct val="0"/>
              </a:spcAft>
              <a:defRPr sz="2800" b="1">
                <a:solidFill>
                  <a:srgbClr val="FF0000"/>
                </a:solidFill>
                <a:latin typeface="Arial" pitchFamily="34" charset="0"/>
              </a:defRPr>
            </a:lvl3pPr>
            <a:lvl4pPr algn="ctr" rtl="0" fontAlgn="base">
              <a:spcBef>
                <a:spcPct val="0"/>
              </a:spcBef>
              <a:spcAft>
                <a:spcPct val="0"/>
              </a:spcAft>
              <a:defRPr sz="2800" b="1">
                <a:solidFill>
                  <a:srgbClr val="FF0000"/>
                </a:solidFill>
                <a:latin typeface="Arial" pitchFamily="34" charset="0"/>
              </a:defRPr>
            </a:lvl4pPr>
            <a:lvl5pPr algn="ctr" rtl="0" fontAlgn="base">
              <a:spcBef>
                <a:spcPct val="0"/>
              </a:spcBef>
              <a:spcAft>
                <a:spcPct val="0"/>
              </a:spcAft>
              <a:defRPr sz="2800" b="1">
                <a:solidFill>
                  <a:srgbClr val="FF0000"/>
                </a:solidFill>
                <a:latin typeface="Arial" pitchFamily="34" charset="0"/>
              </a:defRPr>
            </a:lvl5pPr>
            <a:lvl6pPr marL="457200" algn="ctr" rtl="0" fontAlgn="base">
              <a:spcBef>
                <a:spcPct val="0"/>
              </a:spcBef>
              <a:spcAft>
                <a:spcPct val="0"/>
              </a:spcAft>
              <a:defRPr sz="2800" b="1">
                <a:solidFill>
                  <a:srgbClr val="FF0000"/>
                </a:solidFill>
                <a:latin typeface="Arial" pitchFamily="34" charset="0"/>
              </a:defRPr>
            </a:lvl6pPr>
            <a:lvl7pPr marL="914400" algn="ctr" rtl="0" fontAlgn="base">
              <a:spcBef>
                <a:spcPct val="0"/>
              </a:spcBef>
              <a:spcAft>
                <a:spcPct val="0"/>
              </a:spcAft>
              <a:defRPr sz="2800" b="1">
                <a:solidFill>
                  <a:srgbClr val="FF0000"/>
                </a:solidFill>
                <a:latin typeface="Arial" pitchFamily="34" charset="0"/>
              </a:defRPr>
            </a:lvl7pPr>
            <a:lvl8pPr marL="1371600" algn="ctr" rtl="0" fontAlgn="base">
              <a:spcBef>
                <a:spcPct val="0"/>
              </a:spcBef>
              <a:spcAft>
                <a:spcPct val="0"/>
              </a:spcAft>
              <a:defRPr sz="2800" b="1">
                <a:solidFill>
                  <a:srgbClr val="FF0000"/>
                </a:solidFill>
                <a:latin typeface="Arial" pitchFamily="34" charset="0"/>
              </a:defRPr>
            </a:lvl8pPr>
            <a:lvl9pPr marL="1828800" algn="ctr" rtl="0" fontAlgn="base">
              <a:spcBef>
                <a:spcPct val="0"/>
              </a:spcBef>
              <a:spcAft>
                <a:spcPct val="0"/>
              </a:spcAft>
              <a:defRPr sz="2800" b="1">
                <a:solidFill>
                  <a:srgbClr val="FF0000"/>
                </a:solidFill>
                <a:latin typeface="Arial" pitchFamily="34" charset="0"/>
              </a:defRPr>
            </a:lvl9pPr>
          </a:lstStyle>
          <a:p>
            <a:r>
              <a:rPr lang="en-US" dirty="0">
                <a:solidFill>
                  <a:srgbClr val="FF0000"/>
                </a:solidFill>
                <a:latin typeface="+mn-lt"/>
              </a:rPr>
              <a:t>The Payback Rule</a:t>
            </a:r>
            <a:endParaRPr lang="en-GB" dirty="0">
              <a:solidFill>
                <a:srgbClr val="FF0000"/>
              </a:solidFill>
              <a:latin typeface="+mn-lt"/>
            </a:endParaRPr>
          </a:p>
        </p:txBody>
      </p:sp>
      <p:sp>
        <p:nvSpPr>
          <p:cNvPr id="3" name="TextBox 2"/>
          <p:cNvSpPr txBox="1"/>
          <p:nvPr/>
        </p:nvSpPr>
        <p:spPr>
          <a:xfrm>
            <a:off x="3009900" y="2090058"/>
            <a:ext cx="6781800" cy="584775"/>
          </a:xfrm>
          <a:prstGeom prst="rect">
            <a:avLst/>
          </a:prstGeom>
          <a:noFill/>
        </p:spPr>
        <p:txBody>
          <a:bodyPr wrap="square" rtlCol="0">
            <a:spAutoFit/>
          </a:bodyPr>
          <a:lstStyle/>
          <a:p>
            <a:r>
              <a:rPr lang="en-GB" sz="3200" b="1" dirty="0"/>
              <a:t>Analysis of the Payback Period Rule</a:t>
            </a:r>
          </a:p>
        </p:txBody>
      </p:sp>
      <p:pic>
        <p:nvPicPr>
          <p:cNvPr id="2457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563"/>
          <a:stretch/>
        </p:blipFill>
        <p:spPr bwMode="auto">
          <a:xfrm>
            <a:off x="422551" y="3040455"/>
            <a:ext cx="11257820" cy="29964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124598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419600" y="381001"/>
            <a:ext cx="5105400" cy="688975"/>
          </a:xfrm>
          <a:prstGeom prst="rect">
            <a:avLst/>
          </a:prstGeom>
          <a:noFill/>
        </p:spPr>
        <p:txBody>
          <a:bodyPr lIns="0" tIns="0" rIns="0" bIns="0" anchor="ctr" anchorCtr="0">
            <a:normAutofit/>
          </a:bodyPr>
          <a:lstStyle>
            <a:lvl1pPr algn="l" rtl="0" fontAlgn="base">
              <a:spcBef>
                <a:spcPct val="0"/>
              </a:spcBef>
              <a:spcAft>
                <a:spcPct val="0"/>
              </a:spcAft>
              <a:defRPr sz="3200" b="1" kern="1200">
                <a:solidFill>
                  <a:srgbClr val="C30C20"/>
                </a:solidFill>
                <a:latin typeface="Calibri"/>
                <a:ea typeface="+mj-ea"/>
                <a:cs typeface="Arial"/>
              </a:defRPr>
            </a:lvl1pPr>
            <a:lvl2pPr algn="ctr" rtl="0" fontAlgn="base">
              <a:spcBef>
                <a:spcPct val="0"/>
              </a:spcBef>
              <a:spcAft>
                <a:spcPct val="0"/>
              </a:spcAft>
              <a:defRPr sz="2800" b="1">
                <a:solidFill>
                  <a:srgbClr val="FF0000"/>
                </a:solidFill>
                <a:latin typeface="Arial" pitchFamily="34" charset="0"/>
              </a:defRPr>
            </a:lvl2pPr>
            <a:lvl3pPr algn="ctr" rtl="0" fontAlgn="base">
              <a:spcBef>
                <a:spcPct val="0"/>
              </a:spcBef>
              <a:spcAft>
                <a:spcPct val="0"/>
              </a:spcAft>
              <a:defRPr sz="2800" b="1">
                <a:solidFill>
                  <a:srgbClr val="FF0000"/>
                </a:solidFill>
                <a:latin typeface="Arial" pitchFamily="34" charset="0"/>
              </a:defRPr>
            </a:lvl3pPr>
            <a:lvl4pPr algn="ctr" rtl="0" fontAlgn="base">
              <a:spcBef>
                <a:spcPct val="0"/>
              </a:spcBef>
              <a:spcAft>
                <a:spcPct val="0"/>
              </a:spcAft>
              <a:defRPr sz="2800" b="1">
                <a:solidFill>
                  <a:srgbClr val="FF0000"/>
                </a:solidFill>
                <a:latin typeface="Arial" pitchFamily="34" charset="0"/>
              </a:defRPr>
            </a:lvl4pPr>
            <a:lvl5pPr algn="ctr" rtl="0" fontAlgn="base">
              <a:spcBef>
                <a:spcPct val="0"/>
              </a:spcBef>
              <a:spcAft>
                <a:spcPct val="0"/>
              </a:spcAft>
              <a:defRPr sz="2800" b="1">
                <a:solidFill>
                  <a:srgbClr val="FF0000"/>
                </a:solidFill>
                <a:latin typeface="Arial" pitchFamily="34" charset="0"/>
              </a:defRPr>
            </a:lvl5pPr>
            <a:lvl6pPr marL="457200" algn="ctr" rtl="0" fontAlgn="base">
              <a:spcBef>
                <a:spcPct val="0"/>
              </a:spcBef>
              <a:spcAft>
                <a:spcPct val="0"/>
              </a:spcAft>
              <a:defRPr sz="2800" b="1">
                <a:solidFill>
                  <a:srgbClr val="FF0000"/>
                </a:solidFill>
                <a:latin typeface="Arial" pitchFamily="34" charset="0"/>
              </a:defRPr>
            </a:lvl6pPr>
            <a:lvl7pPr marL="914400" algn="ctr" rtl="0" fontAlgn="base">
              <a:spcBef>
                <a:spcPct val="0"/>
              </a:spcBef>
              <a:spcAft>
                <a:spcPct val="0"/>
              </a:spcAft>
              <a:defRPr sz="2800" b="1">
                <a:solidFill>
                  <a:srgbClr val="FF0000"/>
                </a:solidFill>
                <a:latin typeface="Arial" pitchFamily="34" charset="0"/>
              </a:defRPr>
            </a:lvl7pPr>
            <a:lvl8pPr marL="1371600" algn="ctr" rtl="0" fontAlgn="base">
              <a:spcBef>
                <a:spcPct val="0"/>
              </a:spcBef>
              <a:spcAft>
                <a:spcPct val="0"/>
              </a:spcAft>
              <a:defRPr sz="2800" b="1">
                <a:solidFill>
                  <a:srgbClr val="FF0000"/>
                </a:solidFill>
                <a:latin typeface="Arial" pitchFamily="34" charset="0"/>
              </a:defRPr>
            </a:lvl8pPr>
            <a:lvl9pPr marL="1828800" algn="ctr" rtl="0" fontAlgn="base">
              <a:spcBef>
                <a:spcPct val="0"/>
              </a:spcBef>
              <a:spcAft>
                <a:spcPct val="0"/>
              </a:spcAft>
              <a:defRPr sz="2800" b="1">
                <a:solidFill>
                  <a:srgbClr val="FF0000"/>
                </a:solidFill>
                <a:latin typeface="Arial" pitchFamily="34" charset="0"/>
              </a:defRPr>
            </a:lvl9pPr>
          </a:lstStyle>
          <a:p>
            <a:r>
              <a:rPr lang="en-US" b="0" dirty="0">
                <a:solidFill>
                  <a:srgbClr val="FF0000"/>
                </a:solidFill>
                <a:latin typeface="+mn-lt"/>
              </a:rPr>
              <a:t>The Payback Rule</a:t>
            </a:r>
            <a:endParaRPr lang="en-GB" b="0" dirty="0">
              <a:solidFill>
                <a:srgbClr val="FF0000"/>
              </a:solidFill>
              <a:latin typeface="+mn-lt"/>
            </a:endParaRPr>
          </a:p>
        </p:txBody>
      </p:sp>
      <p:pic>
        <p:nvPicPr>
          <p:cNvPr id="2253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4662"/>
          <a:stretch/>
        </p:blipFill>
        <p:spPr bwMode="auto">
          <a:xfrm>
            <a:off x="1883229" y="2449286"/>
            <a:ext cx="8812888" cy="3352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1645130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latin typeface="Arial" panose="020B0604020202020204" pitchFamily="34" charset="0"/>
                <a:cs typeface="Arial" panose="020B0604020202020204" pitchFamily="34" charset="0"/>
              </a:rPr>
              <a:t>Time value of money concept</a:t>
            </a:r>
          </a:p>
        </p:txBody>
      </p:sp>
      <p:pic>
        <p:nvPicPr>
          <p:cNvPr id="5" name="Content Placeholder 4" descr="Digital Economy : Towards an actual valuation of digital ..."/>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1479549" y="2197894"/>
            <a:ext cx="4171927" cy="4495006"/>
          </a:xfrm>
        </p:spPr>
      </p:pic>
      <p:sp>
        <p:nvSpPr>
          <p:cNvPr id="4" name="Content Placeholder 3"/>
          <p:cNvSpPr>
            <a:spLocks noGrp="1"/>
          </p:cNvSpPr>
          <p:nvPr>
            <p:ph sz="half" idx="2"/>
          </p:nvPr>
        </p:nvSpPr>
        <p:spPr>
          <a:xfrm>
            <a:off x="6172200" y="1500188"/>
            <a:ext cx="5816600" cy="5159375"/>
          </a:xfrm>
        </p:spPr>
        <p:txBody>
          <a:bodyPr/>
          <a:lstStyle/>
          <a:p>
            <a:pPr marL="0" indent="0">
              <a:buNone/>
            </a:pPr>
            <a:r>
              <a:rPr lang="en-GB" dirty="0">
                <a:latin typeface="Arial" panose="020B0604020202020204" pitchFamily="34" charset="0"/>
                <a:cs typeface="Arial" panose="020B0604020202020204" pitchFamily="34" charset="0"/>
              </a:rPr>
              <a:t>Q. If you had £2 million today, what might it be worth in 5 years time?</a:t>
            </a:r>
          </a:p>
          <a:p>
            <a:pPr marL="0" indent="0">
              <a:buNone/>
            </a:pPr>
            <a:r>
              <a:rPr lang="en-GB" dirty="0">
                <a:latin typeface="Arial" panose="020B0604020202020204" pitchFamily="34" charset="0"/>
                <a:cs typeface="Arial" panose="020B0604020202020204" pitchFamily="34" charset="0"/>
              </a:rPr>
              <a:t>A. It depends what you could do with the £2 million (value creation):</a:t>
            </a:r>
          </a:p>
          <a:p>
            <a:pPr lvl="1"/>
            <a:r>
              <a:rPr lang="en-GB" dirty="0">
                <a:latin typeface="Arial" panose="020B0604020202020204" pitchFamily="34" charset="0"/>
                <a:cs typeface="Arial" panose="020B0604020202020204" pitchFamily="34" charset="0"/>
              </a:rPr>
              <a:t>Stash it in a bank vault (will still be worth £2 million in 5 years, less bank charges for storage)</a:t>
            </a:r>
          </a:p>
          <a:p>
            <a:pPr lvl="1"/>
            <a:r>
              <a:rPr lang="en-GB" dirty="0">
                <a:latin typeface="Arial" panose="020B0604020202020204" pitchFamily="34" charset="0"/>
                <a:cs typeface="Arial" panose="020B0604020202020204" pitchFamily="34" charset="0"/>
              </a:rPr>
              <a:t>Invest it in a safe place (earning 4% compound interest, 2 x 1.04</a:t>
            </a:r>
            <a:r>
              <a:rPr lang="en-GB" baseline="30000" dirty="0">
                <a:latin typeface="Arial" panose="020B0604020202020204" pitchFamily="34" charset="0"/>
                <a:cs typeface="Arial" panose="020B0604020202020204" pitchFamily="34" charset="0"/>
              </a:rPr>
              <a:t>5 </a:t>
            </a:r>
            <a:r>
              <a:rPr lang="en-GB" dirty="0">
                <a:latin typeface="Arial" panose="020B0604020202020204" pitchFamily="34" charset="0"/>
                <a:cs typeface="Arial" panose="020B0604020202020204" pitchFamily="34" charset="0"/>
              </a:rPr>
              <a:t>= £2.43 million including interest)</a:t>
            </a:r>
          </a:p>
          <a:p>
            <a:pPr lvl="1"/>
            <a:r>
              <a:rPr lang="en-GB" dirty="0">
                <a:latin typeface="Arial" panose="020B0604020202020204" pitchFamily="34" charset="0"/>
                <a:cs typeface="Arial" panose="020B0604020202020204" pitchFamily="34" charset="0"/>
              </a:rPr>
              <a:t>Invest it in a risky business venture (may double in 5 years or be lost)</a:t>
            </a:r>
          </a:p>
          <a:p>
            <a:pPr marL="0" indent="0">
              <a:buNone/>
            </a:pPr>
            <a:r>
              <a:rPr lang="en-GB" sz="2400" dirty="0">
                <a:latin typeface="Arial" panose="020B0604020202020204" pitchFamily="34" charset="0"/>
                <a:cs typeface="Arial" panose="020B0604020202020204" pitchFamily="34" charset="0"/>
              </a:rPr>
              <a:t>see </a:t>
            </a:r>
            <a:r>
              <a:rPr lang="en-GB" sz="2400" dirty="0" err="1">
                <a:latin typeface="Arial" panose="020B0604020202020204" pitchFamily="34" charset="0"/>
                <a:cs typeface="Arial" panose="020B0604020202020204" pitchFamily="34" charset="0"/>
              </a:rPr>
              <a:t>Goetze</a:t>
            </a:r>
            <a:r>
              <a:rPr lang="en-GB" sz="2400" dirty="0">
                <a:latin typeface="Arial" panose="020B0604020202020204" pitchFamily="34" charset="0"/>
                <a:cs typeface="Arial" panose="020B0604020202020204" pitchFamily="34" charset="0"/>
              </a:rPr>
              <a:t> p.47</a:t>
            </a:r>
          </a:p>
        </p:txBody>
      </p:sp>
    </p:spTree>
    <p:extLst>
      <p:ext uri="{BB962C8B-B14F-4D97-AF65-F5344CB8AC3E}">
        <p14:creationId xmlns:p14="http://schemas.microsoft.com/office/powerpoint/2010/main" val="3353159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r"/>
            <a:r>
              <a:rPr lang="en-GB" dirty="0">
                <a:latin typeface="Arial" panose="020B0604020202020204" pitchFamily="34" charset="0"/>
                <a:cs typeface="Arial" panose="020B0604020202020204" pitchFamily="34" charset="0"/>
              </a:rPr>
              <a:t>Discounted cash-flow methods</a:t>
            </a:r>
          </a:p>
        </p:txBody>
      </p:sp>
      <p:sp>
        <p:nvSpPr>
          <p:cNvPr id="3" name="Content Placeholder 2"/>
          <p:cNvSpPr>
            <a:spLocks noGrp="1"/>
          </p:cNvSpPr>
          <p:nvPr>
            <p:ph sz="half" idx="1"/>
          </p:nvPr>
        </p:nvSpPr>
        <p:spPr>
          <a:xfrm>
            <a:off x="838200" y="1978025"/>
            <a:ext cx="5181600" cy="4651374"/>
          </a:xfrm>
        </p:spPr>
        <p:txBody>
          <a:bodyPr/>
          <a:lstStyle/>
          <a:p>
            <a:r>
              <a:rPr lang="en-GB" dirty="0"/>
              <a:t>The concept is the opposite of compound interest 1/(1+r)</a:t>
            </a:r>
            <a:r>
              <a:rPr lang="en-GB" baseline="30000" dirty="0"/>
              <a:t>t</a:t>
            </a:r>
            <a:endParaRPr lang="en-GB" dirty="0"/>
          </a:p>
          <a:p>
            <a:r>
              <a:rPr lang="en-GB" dirty="0"/>
              <a:t>We work back from future cash flow to the present value instead of adding interest going forward</a:t>
            </a:r>
          </a:p>
          <a:p>
            <a:r>
              <a:rPr lang="en-GB" dirty="0"/>
              <a:t>What is a £ you expect to get in the future worth now? E.g. if interest is 10%, £1 received in a year’s time = 1/(1+0.1)</a:t>
            </a:r>
            <a:r>
              <a:rPr lang="en-GB" baseline="30000" dirty="0"/>
              <a:t>1</a:t>
            </a:r>
            <a:r>
              <a:rPr lang="en-GB" dirty="0"/>
              <a:t> = 0.91</a:t>
            </a:r>
          </a:p>
          <a:p>
            <a:r>
              <a:rPr lang="en-GB" dirty="0"/>
              <a:t>We use ‘discount tables’ to make the calculations easier</a:t>
            </a:r>
          </a:p>
        </p:txBody>
      </p:sp>
      <p:sp>
        <p:nvSpPr>
          <p:cNvPr id="4" name="Content Placeholder 3"/>
          <p:cNvSpPr>
            <a:spLocks noGrp="1"/>
          </p:cNvSpPr>
          <p:nvPr>
            <p:ph sz="half" idx="2"/>
          </p:nvPr>
        </p:nvSpPr>
        <p:spPr>
          <a:xfrm>
            <a:off x="6172200" y="1978024"/>
            <a:ext cx="5181600" cy="4651375"/>
          </a:xfrm>
        </p:spPr>
        <p:txBody>
          <a:bodyPr/>
          <a:lstStyle/>
          <a:p>
            <a:r>
              <a:rPr lang="en-GB" dirty="0"/>
              <a:t>Estimate future cash inflows</a:t>
            </a:r>
          </a:p>
          <a:p>
            <a:r>
              <a:rPr lang="en-GB" dirty="0"/>
              <a:t>Estimate the opportunity cost of capital using the time value of money concept. What is the rate of interest you either pay on borrowed funds or can earn on alternative investments?</a:t>
            </a:r>
          </a:p>
          <a:p>
            <a:r>
              <a:rPr lang="en-GB" dirty="0"/>
              <a:t>Discount future cash flows back to their present value. Does the PV sum exceed the initial investment?</a:t>
            </a:r>
          </a:p>
          <a:p>
            <a:endParaRPr lang="en-GB" dirty="0"/>
          </a:p>
        </p:txBody>
      </p:sp>
    </p:spTree>
    <p:extLst>
      <p:ext uri="{BB962C8B-B14F-4D97-AF65-F5344CB8AC3E}">
        <p14:creationId xmlns:p14="http://schemas.microsoft.com/office/powerpoint/2010/main" val="86840925"/>
      </p:ext>
    </p:extLst>
  </p:cSld>
  <p:clrMapOvr>
    <a:masterClrMapping/>
  </p:clrMapOvr>
</p:sld>
</file>

<file path=ppt/theme/theme1.xml><?xml version="1.0" encoding="utf-8"?>
<a:theme xmlns:a="http://schemas.openxmlformats.org/drawingml/2006/main" name="University of Roehampt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oehampton-Powerpoint-Template-2017-Brand [Read-Only] [Compatibility Mode]" id="{58408D96-AC99-482F-BB7D-2C0B830DFCC6}" vid="{11AE656D-2368-400A-A550-BF0765FD75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478A673D2473E2439BE64E26C794AC56" ma:contentTypeVersion="1" ma:contentTypeDescription="Create a new document." ma:contentTypeScope="" ma:versionID="2499bf996f7f8fb20f5f7472d4c4be53">
  <xsd:schema xmlns:xsd="http://www.w3.org/2001/XMLSchema" xmlns:xs="http://www.w3.org/2001/XMLSchema" xmlns:p="http://schemas.microsoft.com/office/2006/metadata/properties" xmlns:ns1="http://schemas.microsoft.com/sharepoint/v3" xmlns:ns2="93fef078-daf5-4ef7-8fde-c2fad20c0449" targetNamespace="http://schemas.microsoft.com/office/2006/metadata/properties" ma:root="true" ma:fieldsID="a80321079ca9816655e11641657b2392" ns1:_="" ns2:_="">
    <xsd:import namespace="http://schemas.microsoft.com/sharepoint/v3"/>
    <xsd:import namespace="93fef078-daf5-4ef7-8fde-c2fad20c0449"/>
    <xsd:element name="properties">
      <xsd:complexType>
        <xsd:sequence>
          <xsd:element name="documentManagement">
            <xsd:complexType>
              <xsd:all>
                <xsd:element ref="ns2:_dlc_DocId" minOccurs="0"/>
                <xsd:element ref="ns2:_dlc_DocIdUrl" minOccurs="0"/>
                <xsd:element ref="ns2:_dlc_DocIdPersistId" minOccurs="0"/>
                <xsd:element ref="ns1:PublishingStartDate" minOccurs="0"/>
                <xsd:element ref="ns1:PublishingExpirationDat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11" nillable="true" ma:displayName="Scheduling Start Date" ma:description="Scheduling Start Date is a site column created by the Publishing feature. It is used to specify the date and time on which this page will first appear to site visitors." ma:internalName="PublishingStartDate">
      <xsd:simpleType>
        <xsd:restriction base="dms:Unknown"/>
      </xsd:simpleType>
    </xsd:element>
    <xsd:element name="PublishingExpirationDate" ma:index="12" nillable="true" ma:displayName="Scheduling End Date" ma:description="Scheduling End Date is a site column created by the Publishing feature. It is used to specify the date and time on which this page will no longer appear to site visitors."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3fef078-daf5-4ef7-8fde-c2fad20c0449"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13D9C8-7E82-4A6A-B137-CBC8B3DD2197}">
  <ds:schemaRefs>
    <ds:schemaRef ds:uri="http://schemas.microsoft.com/sharepoint/v3"/>
    <ds:schemaRef ds:uri="93fef078-daf5-4ef7-8fde-c2fad20c0449"/>
    <ds:schemaRef ds:uri="http://purl.org/dc/dcmitype/"/>
    <ds:schemaRef ds:uri="http://schemas.microsoft.com/office/2006/documentManagement/types"/>
    <ds:schemaRef ds:uri="http://schemas.microsoft.com/office/infopath/2007/PartnerControls"/>
    <ds:schemaRef ds:uri="http://purl.org/dc/elements/1.1/"/>
    <ds:schemaRef ds:uri="http://www.w3.org/XML/1998/namespace"/>
    <ds:schemaRef ds:uri="http://schemas.openxmlformats.org/package/2006/metadata/core-properties"/>
    <ds:schemaRef ds:uri="http://schemas.microsoft.com/office/2006/metadata/properties"/>
    <ds:schemaRef ds:uri="http://purl.org/dc/terms/"/>
  </ds:schemaRefs>
</ds:datastoreItem>
</file>

<file path=customXml/itemProps2.xml><?xml version="1.0" encoding="utf-8"?>
<ds:datastoreItem xmlns:ds="http://schemas.openxmlformats.org/officeDocument/2006/customXml" ds:itemID="{F0FF4E3E-C1B4-4C97-B492-9DE287D30438}">
  <ds:schemaRefs>
    <ds:schemaRef ds:uri="http://schemas.microsoft.com/office/2006/metadata/longProperties"/>
  </ds:schemaRefs>
</ds:datastoreItem>
</file>

<file path=customXml/itemProps3.xml><?xml version="1.0" encoding="utf-8"?>
<ds:datastoreItem xmlns:ds="http://schemas.openxmlformats.org/officeDocument/2006/customXml" ds:itemID="{9CD77F1A-052D-4081-9D04-9ED1CC152D2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93fef078-daf5-4ef7-8fde-c2fad20c044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Roehampton-Powerpoint-Template-2017-Brand</Template>
  <TotalTime>331</TotalTime>
  <Words>1081</Words>
  <Application>Microsoft Office PowerPoint</Application>
  <PresentationFormat>Widescreen</PresentationFormat>
  <Paragraphs>181</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University of Roehampton</vt:lpstr>
      <vt:lpstr>Investment appraisal techniques:  valuing a future income stream</vt:lpstr>
      <vt:lpstr>Balanced investment decisions</vt:lpstr>
      <vt:lpstr>PowerPoint Presentation</vt:lpstr>
      <vt:lpstr>PowerPoint Presentation</vt:lpstr>
      <vt:lpstr>PowerPoint Presentation</vt:lpstr>
      <vt:lpstr>PowerPoint Presentation</vt:lpstr>
      <vt:lpstr>PowerPoint Presentation</vt:lpstr>
      <vt:lpstr>Time value of money concept</vt:lpstr>
      <vt:lpstr>Discounted cash-flow methods</vt:lpstr>
      <vt:lpstr>Activity brief</vt:lpstr>
      <vt:lpstr>Activity solution – no capital growth</vt:lpstr>
      <vt:lpstr>Activity solution –  what if 5% capital growth</vt:lpstr>
      <vt:lpstr>Appraisal techniques – NPV see Goetze p.50-60</vt:lpstr>
      <vt:lpstr>Appraisal techniques – IRR see Goetze p.63-70</vt:lpstr>
      <vt:lpstr>Critique of DCF techniques</vt:lpstr>
      <vt:lpstr>Information needed to appraise a takeover</vt:lpstr>
    </vt:vector>
  </TitlesOfParts>
  <Company>University Of Roehampton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Elaine Harris</dc:creator>
  <cp:lastModifiedBy>Dumebi Konwea</cp:lastModifiedBy>
  <cp:revision>33</cp:revision>
  <cp:lastPrinted>2022-01-31T14:38:38Z</cp:lastPrinted>
  <dcterms:created xsi:type="dcterms:W3CDTF">2017-09-14T11:53:26Z</dcterms:created>
  <dcterms:modified xsi:type="dcterms:W3CDTF">2025-07-03T23:41:42Z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dlc_DocId">
    <vt:lpwstr>EX52UCZS3WNW-50-7</vt:lpwstr>
  </property>
  <property fmtid="{D5CDD505-2E9C-101B-9397-08002B2CF9AE}" pid="3" name="_dlc_DocIdItemGuid">
    <vt:lpwstr>9921b913-4ad3-4564-a374-b22e9e4eb2ae</vt:lpwstr>
  </property>
  <property fmtid="{D5CDD505-2E9C-101B-9397-08002B2CF9AE}" pid="4" name="_dlc_DocIdUrl">
    <vt:lpwstr>https://portal.roehampton.ac.uk/information/_layouts/15/DocIdRedir.aspx?ID=EX52UCZS3WNW-50-7, EX52UCZS3WNW-50-7</vt:lpwstr>
  </property>
  <property fmtid="{D5CDD505-2E9C-101B-9397-08002B2CF9AE}" pid="5" name="PublishingExpirationDate">
    <vt:lpwstr/>
  </property>
  <property fmtid="{D5CDD505-2E9C-101B-9397-08002B2CF9AE}" pid="6" name="PublishingStartDate">
    <vt:lpwstr/>
  </property>
</Properties>
</file>