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52913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6353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6353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14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353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63532"/>
                </a:solidFill>
              </a:defRPr>
            </a:lvl1pPr>
            <a:lvl2pPr>
              <a:defRPr>
                <a:solidFill>
                  <a:srgbClr val="063532"/>
                </a:solidFill>
              </a:defRPr>
            </a:lvl2pPr>
            <a:lvl3pPr>
              <a:defRPr>
                <a:solidFill>
                  <a:srgbClr val="063532"/>
                </a:solidFill>
              </a:defRPr>
            </a:lvl3pPr>
            <a:lvl4pPr>
              <a:defRPr>
                <a:solidFill>
                  <a:srgbClr val="063532"/>
                </a:solidFill>
              </a:defRPr>
            </a:lvl4pPr>
            <a:lvl5pPr>
              <a:defRPr>
                <a:solidFill>
                  <a:srgbClr val="06353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3CD2D-347F-417C-886D-273536740474}" type="datetimeFigureOut">
              <a:rPr lang="en-GB"/>
              <a:pPr>
                <a:defRPr/>
              </a:pPr>
              <a:t>09/07/2025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35F60-FE4A-4476-B52F-29F8950812D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2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9004D-800C-4230-8BED-3D981703420C}" type="datetimeFigureOut">
              <a:rPr lang="en-GB"/>
              <a:pPr>
                <a:defRPr/>
              </a:pPr>
              <a:t>09/07/2025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C34-A69D-4402-B7D8-BAB5A48CF0B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28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AD35B-FA32-400E-B001-5FD5168C6B39}" type="datetimeFigureOut">
              <a:rPr lang="en-GB"/>
              <a:pPr>
                <a:defRPr/>
              </a:pPr>
              <a:t>09/07/2025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86A5D-7A97-4E2E-A328-5E1595936FF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42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8F702-7B2B-4191-AADB-9326B959CBB1}" type="datetimeFigureOut">
              <a:rPr lang="en-GB"/>
              <a:pPr>
                <a:defRPr/>
              </a:pPr>
              <a:t>09/07/2025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F13A9-6EEC-43E7-807C-7954534FE44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30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63532"/>
                </a:solidFill>
                <a:latin typeface="+mn-lt"/>
              </a:defRPr>
            </a:lvl1pPr>
          </a:lstStyle>
          <a:p>
            <a:pPr>
              <a:defRPr/>
            </a:pPr>
            <a:fld id="{CE7D3133-C8CC-49B1-BACB-6866EED8069D}" type="datetimeFigureOut">
              <a:rPr lang="en-GB"/>
              <a:pPr>
                <a:defRPr/>
              </a:pPr>
              <a:t>09/07/2025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63532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63532"/>
                </a:solidFill>
                <a:latin typeface="+mn-lt"/>
              </a:defRPr>
            </a:lvl1pPr>
          </a:lstStyle>
          <a:p>
            <a:pPr>
              <a:defRPr/>
            </a:pPr>
            <a:fld id="{C8F75B9A-495D-4CA4-9D63-CBFCE0B350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36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6353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063532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6353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06353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6353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635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Strategic Marketing</a:t>
            </a: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Week 4 – Seminar Discussion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92C2-7090-4027-B8B9-31E941EF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200"/>
            <a:ext cx="10515600" cy="911225"/>
          </a:xfrm>
        </p:spPr>
        <p:txBody>
          <a:bodyPr/>
          <a:lstStyle/>
          <a:p>
            <a:pPr algn="ctr"/>
            <a:r>
              <a:rPr lang="en-GB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Week 4: Seminar Discussion Questions – Dyson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6B5F9-938F-46E8-9A82-4275B517C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9676"/>
            <a:ext cx="10515600" cy="5572124"/>
          </a:xfrm>
        </p:spPr>
        <p:txBody>
          <a:bodyPr/>
          <a:lstStyle/>
          <a:p>
            <a:pPr marL="0" indent="0" algn="just">
              <a:lnSpc>
                <a:spcPct val="103000"/>
              </a:lnSpc>
              <a:spcAft>
                <a:spcPts val="1185"/>
              </a:spcAft>
              <a:buNone/>
            </a:pPr>
            <a:r>
              <a:rPr lang="en-GB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Case: </a:t>
            </a:r>
            <a:r>
              <a:rPr lang="en-GB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(click  on the Resource in Moodle to read the case)</a:t>
            </a:r>
          </a:p>
          <a:p>
            <a:pPr marL="342900" marR="139700" lvl="0" indent="-342900" algn="l">
              <a:spcAft>
                <a:spcPts val="0"/>
              </a:spcAft>
              <a:buSzPts val="1100"/>
              <a:buFont typeface="+mj-lt"/>
              <a:buAutoNum type="arabicPeriod"/>
              <a:tabLst>
                <a:tab pos="356870" algn="l"/>
              </a:tabLst>
            </a:pP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Based</a:t>
            </a:r>
            <a:r>
              <a:rPr lang="en-US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on</a:t>
            </a:r>
            <a:r>
              <a:rPr lang="en-US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concepts</a:t>
            </a:r>
            <a:r>
              <a:rPr lang="en-US" b="1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discussed</a:t>
            </a:r>
            <a:r>
              <a:rPr lang="en-US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b="1" spc="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chapter,</a:t>
            </a:r>
            <a:r>
              <a:rPr lang="en-US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describe</a:t>
            </a:r>
            <a:r>
              <a:rPr lang="en-US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</a:t>
            </a:r>
            <a:r>
              <a:rPr lang="en-US" b="1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factors</a:t>
            </a:r>
            <a:r>
              <a:rPr lang="en-US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that</a:t>
            </a:r>
            <a:r>
              <a:rPr lang="en-US" b="1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have</a:t>
            </a:r>
            <a:r>
              <a:rPr lang="en-US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contributed</a:t>
            </a:r>
            <a:r>
              <a:rPr lang="en-US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b="1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Dyson’s new</a:t>
            </a:r>
            <a:r>
              <a:rPr lang="en-US" b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product</a:t>
            </a:r>
            <a:r>
              <a:rPr lang="en-US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success.</a:t>
            </a:r>
            <a:endParaRPr lang="en-GB" b="1" spc="-1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03000"/>
              </a:lnSpc>
              <a:spcAft>
                <a:spcPts val="1185"/>
              </a:spcAft>
              <a:buFont typeface="+mj-lt"/>
              <a:buAutoNum type="arabicPeriod"/>
            </a:pP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</a:t>
            </a:r>
            <a:r>
              <a:rPr lang="en-US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took</a:t>
            </a:r>
            <a:r>
              <a:rPr lang="en-US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years</a:t>
            </a:r>
            <a:r>
              <a:rPr lang="en-US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Dyson</a:t>
            </a:r>
            <a:r>
              <a:rPr lang="en-US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successfully</a:t>
            </a:r>
            <a:r>
              <a:rPr lang="en-US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launch</a:t>
            </a:r>
            <a:r>
              <a:rPr lang="en-US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his</a:t>
            </a:r>
            <a:r>
              <a:rPr lang="en-US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first</a:t>
            </a:r>
            <a:r>
              <a:rPr lang="en-US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invention.</a:t>
            </a:r>
            <a:r>
              <a:rPr lang="en-US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What</a:t>
            </a:r>
            <a:r>
              <a:rPr lang="en-US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caused</a:t>
            </a:r>
            <a:r>
              <a:rPr lang="en-US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this</a:t>
            </a:r>
            <a:r>
              <a:rPr lang="en-US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delay?</a:t>
            </a:r>
            <a:r>
              <a:rPr lang="en-US" b="1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Explain.</a:t>
            </a:r>
            <a:endParaRPr lang="en-GB" b="1" spc="-1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03000"/>
              </a:lnSpc>
              <a:spcAft>
                <a:spcPts val="1185"/>
              </a:spcAft>
              <a:buFont typeface="+mj-lt"/>
              <a:buAutoNum type="arabicPeriod"/>
            </a:pP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Failures</a:t>
            </a:r>
            <a:r>
              <a:rPr lang="en-US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product</a:t>
            </a:r>
            <a:r>
              <a:rPr lang="en-US" b="1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development</a:t>
            </a:r>
            <a:r>
              <a:rPr lang="en-US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are</a:t>
            </a:r>
            <a:r>
              <a:rPr lang="en-US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often</a:t>
            </a:r>
            <a:r>
              <a:rPr lang="en-US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seen.</a:t>
            </a:r>
            <a:r>
              <a:rPr lang="en-US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What</a:t>
            </a:r>
            <a:r>
              <a:rPr lang="en-US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en-US" b="1" spc="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we</a:t>
            </a:r>
            <a:r>
              <a:rPr lang="en-US" b="1" spc="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learn,</a:t>
            </a:r>
            <a:r>
              <a:rPr lang="en-US" b="1" spc="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en-US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how</a:t>
            </a:r>
            <a:r>
              <a:rPr lang="en-US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en-US" b="1" spc="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we</a:t>
            </a:r>
            <a:r>
              <a:rPr lang="en-US" b="1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learn</a:t>
            </a:r>
            <a:r>
              <a:rPr lang="en-US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from</a:t>
            </a:r>
            <a:r>
              <a:rPr lang="en-US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failure?</a:t>
            </a:r>
            <a:endParaRPr lang="en-GB" b="1" spc="-1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03000"/>
              </a:lnSpc>
              <a:spcAft>
                <a:spcPts val="1185"/>
              </a:spcAft>
              <a:buFont typeface="+mj-lt"/>
              <a:buAutoNum type="arabicPeriod"/>
            </a:pP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en-US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respect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product</a:t>
            </a:r>
            <a:r>
              <a:rPr lang="en-US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life</a:t>
            </a:r>
            <a:r>
              <a:rPr lang="en-US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cycle,</a:t>
            </a:r>
            <a:r>
              <a:rPr lang="en-US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what</a:t>
            </a:r>
            <a:r>
              <a:rPr lang="en-US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challenges</a:t>
            </a:r>
            <a:r>
              <a:rPr lang="en-US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does</a:t>
            </a:r>
            <a:r>
              <a:rPr lang="en-US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Dyson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face</a:t>
            </a:r>
            <a:r>
              <a:rPr lang="en-US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managing</a:t>
            </a:r>
            <a:r>
              <a:rPr lang="en-US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its</a:t>
            </a:r>
            <a:r>
              <a:rPr lang="en-US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product</a:t>
            </a:r>
            <a:r>
              <a:rPr lang="en-US" b="1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portfolio?</a:t>
            </a:r>
            <a:endParaRPr lang="en-GB" b="1" spc="-1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indent="-342900" algn="just">
              <a:lnSpc>
                <a:spcPct val="103000"/>
              </a:lnSpc>
              <a:spcAft>
                <a:spcPts val="1185"/>
              </a:spcAft>
              <a:buFont typeface="+mj-lt"/>
              <a:buAutoNum type="arabicPeriod"/>
            </a:pP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en-US" b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Dyson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continue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maintain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its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innovative</a:t>
            </a:r>
            <a:r>
              <a:rPr lang="en-US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culture?</a:t>
            </a:r>
            <a:endParaRPr lang="en-GB" b="1" spc="-1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03000"/>
              </a:lnSpc>
              <a:spcAft>
                <a:spcPts val="1185"/>
              </a:spcAft>
              <a:buNone/>
            </a:pPr>
            <a:endParaRPr lang="en-GB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9770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837C2C-C33A-4996-8B30-1EF748D09E23}"/>
              </a:ext>
            </a:extLst>
          </p:cNvPr>
          <p:cNvSpPr txBox="1"/>
          <p:nvPr/>
        </p:nvSpPr>
        <p:spPr>
          <a:xfrm>
            <a:off x="657225" y="420404"/>
            <a:ext cx="10877550" cy="6886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DYSON: Reinventing Continuously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Synopsis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0335" marR="138430" algn="just">
              <a:spcBef>
                <a:spcPts val="455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Dyson has become one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world’s best-known vacuum</a:t>
            </a:r>
            <a:r>
              <a:rPr lang="en-US" sz="16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cleaner brands dominating the</a:t>
            </a:r>
            <a:r>
              <a:rPr lang="en-US" sz="16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same way that Hoover did in the 1970s. Their range of products has now expanded to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include award-winning hand dryers, bladeless fans, heaters and hair dryers. The common thread?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Innovation.</a:t>
            </a:r>
            <a:r>
              <a:rPr lang="en-US" sz="16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</a:t>
            </a:r>
            <a:r>
              <a:rPr lang="en-US" sz="16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big</a:t>
            </a:r>
            <a:r>
              <a:rPr lang="en-US" sz="16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brand</a:t>
            </a:r>
            <a:r>
              <a:rPr lang="en-US" sz="16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names</a:t>
            </a:r>
            <a:r>
              <a:rPr lang="en-US" sz="1600" spc="1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Amazon</a:t>
            </a:r>
            <a:r>
              <a:rPr lang="en-US" sz="16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Google,</a:t>
            </a:r>
            <a:r>
              <a:rPr lang="en-US" sz="16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Dyson</a:t>
            </a:r>
            <a:r>
              <a:rPr lang="en-US" sz="16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</a:t>
            </a:r>
            <a:r>
              <a:rPr lang="en-US" sz="1600" spc="1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innovated</a:t>
            </a:r>
            <a:r>
              <a:rPr lang="en-US" sz="16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</a:t>
            </a:r>
            <a:r>
              <a:rPr lang="en-US" sz="1600" spc="1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achieved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worldwide  success.  Drawing  on  his  engineering  background  company  founder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Sir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James Dyson was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determined to design a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bagless vacuum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that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didn’t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lose suction.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0335" marR="137795" algn="just"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Following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patented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cyclone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r>
              <a:rPr lang="en-US" sz="16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Dyson</a:t>
            </a:r>
            <a:r>
              <a:rPr lang="en-US" sz="16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struggled</a:t>
            </a:r>
            <a:r>
              <a:rPr lang="en-US" sz="16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license</a:t>
            </a:r>
            <a:r>
              <a:rPr lang="en-US" sz="1600" spc="2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technology,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meeting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resistance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6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large</a:t>
            </a:r>
            <a:r>
              <a:rPr lang="en-US" sz="16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vacuum</a:t>
            </a:r>
            <a:r>
              <a:rPr lang="en-US" sz="16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manufacturers reliant</a:t>
            </a:r>
            <a:r>
              <a:rPr lang="en-US" sz="16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6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profits from</a:t>
            </a:r>
            <a:r>
              <a:rPr lang="en-US" sz="16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bags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filters.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Despite the lack of interest from large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manufacturers,</a:t>
            </a:r>
            <a:r>
              <a:rPr lang="en-US" sz="1600" spc="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Dyson was able to produce and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sell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vacuum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small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licensing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company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called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Apex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Limited.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‘G-Force’,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sold</a:t>
            </a:r>
            <a:r>
              <a:rPr lang="en-US" sz="16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$2,000,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was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only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Japan.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expensive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became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something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status</a:t>
            </a:r>
            <a:r>
              <a:rPr lang="en-US" sz="16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symbol</a:t>
            </a:r>
            <a:r>
              <a:rPr lang="en-US" sz="1600" spc="-2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Japan. Sales in Japan helped Dyson head off on his own to start the Dyson Company in 1993 and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estimated worth is now £3.5 billion.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0335" marR="136525" algn="just">
              <a:spcBef>
                <a:spcPts val="5"/>
              </a:spcBef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Despite some internal criticism the ‘siloed’ nature of the research Dyson’s success is indisputable.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Sales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exceeded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£2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billion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2016,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having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roughly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doubled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previous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six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years,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according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company.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During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same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period,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Dyson’s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share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eight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</a:t>
            </a:r>
            <a:r>
              <a:rPr lang="en-US" sz="16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countries</a:t>
            </a:r>
            <a:r>
              <a:rPr lang="en-US" sz="16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6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vacuum</a:t>
            </a:r>
            <a:r>
              <a:rPr lang="en-US" sz="1600" spc="-2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cleaners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increased,</a:t>
            </a:r>
            <a:r>
              <a:rPr lang="en-US" sz="16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according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6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Euromonitor.</a:t>
            </a:r>
            <a:r>
              <a:rPr lang="en-US" sz="1600" spc="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Globally,</a:t>
            </a:r>
            <a:r>
              <a:rPr lang="en-US" sz="16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6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6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third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biggest-selling</a:t>
            </a:r>
            <a:r>
              <a:rPr lang="en-US" sz="16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brand</a:t>
            </a:r>
            <a:r>
              <a:rPr lang="en-US" sz="16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1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0335" algn="just">
              <a:lnSpc>
                <a:spcPts val="1265"/>
              </a:lnSpc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$16.7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billion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market,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behind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Bissell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6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Dirt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Devil.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0335" marR="137795" algn="just">
              <a:spcAft>
                <a:spcPts val="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success of Dyson is heavily based on research and development, and they invest significantly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1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area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</a:t>
            </a:r>
            <a:r>
              <a:rPr lang="en-US" sz="1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1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most</a:t>
            </a:r>
            <a:r>
              <a:rPr lang="en-US" sz="16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industrial</a:t>
            </a:r>
            <a:r>
              <a:rPr lang="en-US" sz="16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companies.</a:t>
            </a:r>
            <a:r>
              <a:rPr lang="en-US" sz="16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well</a:t>
            </a:r>
            <a:r>
              <a:rPr lang="en-US" sz="1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6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continually</a:t>
            </a:r>
            <a:r>
              <a:rPr lang="en-US" sz="1600" spc="-2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innovating the existing product range, Dyson is now looking to explore robotics and artificial</a:t>
            </a:r>
            <a:r>
              <a:rPr lang="en-US" sz="16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intelligence.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33113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Roehampt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 1- Seminar Discussion Questions.pot [Compatibility Mode]" id="{707DB747-BDAE-43B9-9D86-1EFC7F82B10D}" vid="{EFE640EC-0A76-4F5C-B490-EA066F06D3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463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University of Roehampton</vt:lpstr>
      <vt:lpstr>Strategic Marketing</vt:lpstr>
      <vt:lpstr>Week 4: Seminar Discussion Questions – Dyson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Marketing</dc:title>
  <dc:creator>Mohammed Rafiq</dc:creator>
  <cp:lastModifiedBy>Dumebi Konwea</cp:lastModifiedBy>
  <cp:revision>17</cp:revision>
  <dcterms:created xsi:type="dcterms:W3CDTF">2020-09-10T09:09:59Z</dcterms:created>
  <dcterms:modified xsi:type="dcterms:W3CDTF">2025-07-09T08:07:38Z</dcterms:modified>
</cp:coreProperties>
</file>