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6.xml" ContentType="application/vnd.openxmlformats-officedocument.theme+xml"/>
  <Override PartName="/ppt/slideLayouts/slideLayout1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696" r:id="rId2"/>
    <p:sldMasterId id="2147483698" r:id="rId3"/>
    <p:sldMasterId id="2147483692" r:id="rId4"/>
    <p:sldMasterId id="2147483694" r:id="rId5"/>
    <p:sldMasterId id="2147483672" r:id="rId6"/>
    <p:sldMasterId id="2147483684" r:id="rId7"/>
  </p:sldMasterIdLst>
  <p:notesMasterIdLst>
    <p:notesMasterId r:id="rId16"/>
  </p:notesMasterIdLst>
  <p:handoutMasterIdLst>
    <p:handoutMasterId r:id="rId17"/>
  </p:handoutMasterIdLst>
  <p:sldIdLst>
    <p:sldId id="484" r:id="rId8"/>
    <p:sldId id="485" r:id="rId9"/>
    <p:sldId id="481" r:id="rId10"/>
    <p:sldId id="486" r:id="rId11"/>
    <p:sldId id="482" r:id="rId12"/>
    <p:sldId id="483" r:id="rId13"/>
    <p:sldId id="487" r:id="rId14"/>
    <p:sldId id="327" r:id="rId1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1">
          <p15:clr>
            <a:srgbClr val="A4A3A4"/>
          </p15:clr>
        </p15:guide>
        <p15:guide id="3" orient="horz" pos="3158" userDrawn="1">
          <p15:clr>
            <a:srgbClr val="A4A3A4"/>
          </p15:clr>
        </p15:guide>
        <p15:guide id="4" orient="horz" pos="3702" userDrawn="1">
          <p15:clr>
            <a:srgbClr val="A4A3A4"/>
          </p15:clr>
        </p15:guide>
        <p15:guide id="5" orient="horz" pos="981" userDrawn="1">
          <p15:clr>
            <a:srgbClr val="A4A3A4"/>
          </p15:clr>
        </p15:guide>
        <p15:guide id="6" pos="2880">
          <p15:clr>
            <a:srgbClr val="A4A3A4"/>
          </p15:clr>
        </p15:guide>
        <p15:guide id="7" pos="431">
          <p15:clr>
            <a:srgbClr val="A4A3A4"/>
          </p15:clr>
        </p15:guide>
        <p15:guide id="8" pos="5329">
          <p15:clr>
            <a:srgbClr val="A4A3A4"/>
          </p15:clr>
        </p15:guide>
        <p15:guide id="9" pos="5556" userDrawn="1">
          <p15:clr>
            <a:srgbClr val="A4A3A4"/>
          </p15:clr>
        </p15:guide>
        <p15:guide id="10" pos="249">
          <p15:clr>
            <a:srgbClr val="A4A3A4"/>
          </p15:clr>
        </p15:guide>
        <p15:guide id="11" pos="1474" userDrawn="1">
          <p15:clr>
            <a:srgbClr val="A4A3A4"/>
          </p15:clr>
        </p15:guide>
        <p15:guide id="12" pos="428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AE3E"/>
    <a:srgbClr val="FACA67"/>
    <a:srgbClr val="72D4DF"/>
    <a:srgbClr val="52B9C5"/>
    <a:srgbClr val="EE811B"/>
    <a:srgbClr val="C13441"/>
    <a:srgbClr val="E34856"/>
    <a:srgbClr val="730E33"/>
    <a:srgbClr val="218CBD"/>
    <a:srgbClr val="34B2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00" autoAdjust="0"/>
    <p:restoredTop sz="94707" autoAdjust="0"/>
  </p:normalViewPr>
  <p:slideViewPr>
    <p:cSldViewPr>
      <p:cViewPr varScale="1">
        <p:scale>
          <a:sx n="73" d="100"/>
          <a:sy n="73" d="100"/>
        </p:scale>
        <p:origin x="1396" y="36"/>
      </p:cViewPr>
      <p:guideLst>
        <p:guide orient="horz" pos="2251"/>
        <p:guide orient="horz" pos="3158"/>
        <p:guide orient="horz" pos="3702"/>
        <p:guide orient="horz" pos="981"/>
        <p:guide pos="2880"/>
        <p:guide pos="431"/>
        <p:guide pos="5329"/>
        <p:guide pos="5556"/>
        <p:guide pos="249"/>
        <p:guide pos="1474"/>
        <p:guide pos="4286"/>
      </p:guideLst>
    </p:cSldViewPr>
  </p:slideViewPr>
  <p:notesTextViewPr>
    <p:cViewPr>
      <p:scale>
        <a:sx n="1" d="1"/>
        <a:sy n="1" d="1"/>
      </p:scale>
      <p:origin x="0" y="0"/>
    </p:cViewPr>
  </p:notesTextViewPr>
  <p:notesViewPr>
    <p:cSldViewPr>
      <p:cViewPr varScale="1">
        <p:scale>
          <a:sx n="86" d="100"/>
          <a:sy n="86" d="100"/>
        </p:scale>
        <p:origin x="292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33B4B9-AFB0-43EB-82AF-ED70AC262E4F}" type="datetimeFigureOut">
              <a:rPr lang="en-US" smtClean="0"/>
              <a:pPr/>
              <a:t>7/9/2025</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72C8F-9949-4688-BFEB-F813D79CFC0A}" type="slidenum">
              <a:rPr lang="en-US" smtClean="0"/>
              <a:pPr/>
              <a:t>‹#›</a:t>
            </a:fld>
            <a:endParaRPr lang="en-US"/>
          </a:p>
        </p:txBody>
      </p:sp>
    </p:spTree>
    <p:extLst>
      <p:ext uri="{BB962C8B-B14F-4D97-AF65-F5344CB8AC3E}">
        <p14:creationId xmlns:p14="http://schemas.microsoft.com/office/powerpoint/2010/main" val="1792992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1E77A-DD07-4A76-801D-B4BF4990C412}" type="datetimeFigureOut">
              <a:rPr lang="en-US" smtClean="0"/>
              <a:pPr/>
              <a:t>7/9/2025</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3AB2B-189A-4C92-A457-C6A3833631A7}" type="slidenum">
              <a:rPr lang="en-US" smtClean="0"/>
              <a:pPr/>
              <a:t>‹#›</a:t>
            </a:fld>
            <a:endParaRPr lang="en-US"/>
          </a:p>
        </p:txBody>
      </p:sp>
    </p:spTree>
    <p:extLst>
      <p:ext uri="{BB962C8B-B14F-4D97-AF65-F5344CB8AC3E}">
        <p14:creationId xmlns:p14="http://schemas.microsoft.com/office/powerpoint/2010/main" val="2753898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AA749A-8FB3-4A01-867C-2CAF1034BF5D}" type="slidenum">
              <a:rPr lang="en-US">
                <a:solidFill>
                  <a:prstClr val="black"/>
                </a:solidFill>
              </a:rPr>
              <a:pPr/>
              <a:t>8</a:t>
            </a:fld>
            <a:endParaRPr lang="en-US">
              <a:solidFill>
                <a:prstClr val="black"/>
              </a:solidFill>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fr-FR"/>
          </a:p>
        </p:txBody>
      </p:sp>
    </p:spTree>
    <p:extLst>
      <p:ext uri="{BB962C8B-B14F-4D97-AF65-F5344CB8AC3E}">
        <p14:creationId xmlns:p14="http://schemas.microsoft.com/office/powerpoint/2010/main" val="279300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a:t>Modifiez le style du titre</a:t>
            </a:r>
            <a:endParaRPr lang="en-US" dirty="0"/>
          </a:p>
        </p:txBody>
      </p:sp>
    </p:spTree>
    <p:extLst>
      <p:ext uri="{BB962C8B-B14F-4D97-AF65-F5344CB8AC3E}">
        <p14:creationId xmlns:p14="http://schemas.microsoft.com/office/powerpoint/2010/main" val="3230931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7/9/2025</a:t>
            </a:fld>
            <a:endParaRPr lang="en-US"/>
          </a:p>
        </p:txBody>
      </p:sp>
      <p:sp>
        <p:nvSpPr>
          <p:cNvPr id="8" name="Espace réservé du pied de page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Espace réservé du numéro de diapositive 8"/>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1010173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e la date 2"/>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7/9/2025</a:t>
            </a:fld>
            <a:endParaRPr lang="en-US"/>
          </a:p>
        </p:txBody>
      </p:sp>
      <p:sp>
        <p:nvSpPr>
          <p:cNvPr id="4" name="Espace réservé du pied de page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Espace réservé du numéro de diapositive 4"/>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3984982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7/9/2025</a:t>
            </a:fld>
            <a:endParaRPr lang="en-US"/>
          </a:p>
        </p:txBody>
      </p:sp>
      <p:sp>
        <p:nvSpPr>
          <p:cNvPr id="3" name="Espace réservé du pied de page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Espace réservé du numéro de diapositive 3"/>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2168427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7/9/2025</a:t>
            </a:fld>
            <a:endParaRPr lang="en-US"/>
          </a:p>
        </p:txBody>
      </p:sp>
      <p:sp>
        <p:nvSpPr>
          <p:cNvPr id="6" name="Espace réservé du pied de page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Espace réservé du numéro de diapositive 6"/>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40578906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7/9/2025</a:t>
            </a:fld>
            <a:endParaRPr lang="en-US"/>
          </a:p>
        </p:txBody>
      </p:sp>
      <p:sp>
        <p:nvSpPr>
          <p:cNvPr id="6" name="Espace réservé du pied de page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Espace réservé du numéro de diapositive 6"/>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657998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7/9/2025</a:t>
            </a:fld>
            <a:endParaRPr lang="en-US"/>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Espace réservé du numéro de diapositive 5"/>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2276505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endParaRPr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7/9/2025</a:t>
            </a:fld>
            <a:endParaRPr lang="en-US"/>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Espace réservé du numéro de diapositive 5"/>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370893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61FA1CE-C640-4CE1-8D0A-EAE11EE28272}" type="datetimeFigureOut">
              <a:rPr lang="en-US" smtClean="0">
                <a:solidFill>
                  <a:prstClr val="black">
                    <a:tint val="75000"/>
                  </a:prstClr>
                </a:solidFill>
              </a:rPr>
              <a:pPr/>
              <a:t>7/9/2025</a:t>
            </a:fld>
            <a:endParaRPr lang="en-US">
              <a:solidFill>
                <a:prstClr val="black">
                  <a:tint val="75000"/>
                </a:prstClr>
              </a:solidFill>
            </a:endParaRPr>
          </a:p>
        </p:txBody>
      </p:sp>
      <p:sp>
        <p:nvSpPr>
          <p:cNvPr id="3" name="Espace réservé du pied de page 2"/>
          <p:cNvSpPr>
            <a:spLocks noGrp="1"/>
          </p:cNvSpPr>
          <p:nvPr>
            <p:ph type="ftr" sz="quarter" idx="11"/>
          </p:nvPr>
        </p:nvSpPr>
        <p:spPr/>
        <p:txBody>
          <a:bodyPr/>
          <a:lstStyle/>
          <a:p>
            <a:endParaRPr lang="en-US">
              <a:solidFill>
                <a:prstClr val="black">
                  <a:tint val="75000"/>
                </a:prstClr>
              </a:solidFill>
            </a:endParaRPr>
          </a:p>
        </p:txBody>
      </p:sp>
      <p:sp>
        <p:nvSpPr>
          <p:cNvPr id="4" name="Espace réservé du numéro de diapositive 3"/>
          <p:cNvSpPr>
            <a:spLocks noGrp="1"/>
          </p:cNvSpPr>
          <p:nvPr>
            <p:ph type="sldNum" sz="quarter" idx="12"/>
          </p:nvPr>
        </p:nvSpPr>
        <p:spPr/>
        <p:txBody>
          <a:bodyPr/>
          <a:lstStyle/>
          <a:p>
            <a:fld id="{D44786E5-36B4-4750-9BD9-353AA4FBC16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9792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a:t>Modifiez le style du titre</a:t>
            </a:r>
            <a:endParaRPr lang="en-US" dirty="0"/>
          </a:p>
        </p:txBody>
      </p:sp>
      <p:pic>
        <p:nvPicPr>
          <p:cNvPr id="4"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2876" y="71414"/>
            <a:ext cx="1285852" cy="532258"/>
          </a:xfrm>
          <a:prstGeom prst="rect">
            <a:avLst/>
          </a:prstGeom>
        </p:spPr>
      </p:pic>
    </p:spTree>
    <p:extLst>
      <p:ext uri="{BB962C8B-B14F-4D97-AF65-F5344CB8AC3E}">
        <p14:creationId xmlns:p14="http://schemas.microsoft.com/office/powerpoint/2010/main" val="2590621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a:t>Modifiez le style du titre</a:t>
            </a:r>
            <a:endParaRPr lang="en-US" dirty="0"/>
          </a:p>
        </p:txBody>
      </p:sp>
      <p:pic>
        <p:nvPicPr>
          <p:cNvPr id="4"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2876" y="71414"/>
            <a:ext cx="1285852" cy="532258"/>
          </a:xfrm>
          <a:prstGeom prst="rect">
            <a:avLst/>
          </a:prstGeom>
        </p:spPr>
      </p:pic>
    </p:spTree>
    <p:extLst>
      <p:ext uri="{BB962C8B-B14F-4D97-AF65-F5344CB8AC3E}">
        <p14:creationId xmlns:p14="http://schemas.microsoft.com/office/powerpoint/2010/main" val="921968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a:t>Modifiez le style du titre</a:t>
            </a:r>
            <a:endParaRPr lang="en-US" dirty="0"/>
          </a:p>
        </p:txBody>
      </p:sp>
    </p:spTree>
    <p:extLst>
      <p:ext uri="{BB962C8B-B14F-4D97-AF65-F5344CB8AC3E}">
        <p14:creationId xmlns:p14="http://schemas.microsoft.com/office/powerpoint/2010/main" val="330421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a:t>Modifiez le style du titre</a:t>
            </a:r>
            <a:endParaRPr lang="en-US" dirty="0"/>
          </a:p>
        </p:txBody>
      </p:sp>
    </p:spTree>
    <p:extLst>
      <p:ext uri="{BB962C8B-B14F-4D97-AF65-F5344CB8AC3E}">
        <p14:creationId xmlns:p14="http://schemas.microsoft.com/office/powerpoint/2010/main" val="1366218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lvl1pPr>
              <a:defRPr>
                <a:solidFill>
                  <a:schemeClr val="bg1"/>
                </a:solidFill>
              </a:defRPr>
            </a:lvl1pPr>
          </a:lstStyle>
          <a:p>
            <a:r>
              <a:rPr lang="fr-FR" dirty="0"/>
              <a:t>Modifiez le style du titre</a:t>
            </a:r>
            <a:endParaRPr lang="en-US" dirty="0"/>
          </a:p>
        </p:txBody>
      </p:sp>
    </p:spTree>
    <p:extLst>
      <p:ext uri="{BB962C8B-B14F-4D97-AF65-F5344CB8AC3E}">
        <p14:creationId xmlns:p14="http://schemas.microsoft.com/office/powerpoint/2010/main" val="238462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bg1"/>
                </a:solidFill>
              </a:defRPr>
            </a:lvl1pPr>
          </a:lstStyle>
          <a:p>
            <a:r>
              <a:rPr lang="fr-FR"/>
              <a:t>Modifiez le style du titre</a:t>
            </a:r>
            <a:endParaRPr lang="en-US"/>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7/9/2025</a:t>
            </a:fld>
            <a:endParaRPr lang="en-US"/>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Espace réservé du numéro de diapositive 5"/>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3497005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7/9/2025</a:t>
            </a:fld>
            <a:endParaRPr lang="en-US"/>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Espace réservé du numéro de diapositive 5"/>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3315960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7/9/2025</a:t>
            </a:fld>
            <a:endParaRPr lang="en-US"/>
          </a:p>
        </p:txBody>
      </p:sp>
      <p:sp>
        <p:nvSpPr>
          <p:cNvPr id="6" name="Espace réservé du pied de page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Espace réservé du numéro de diapositive 6"/>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16006028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apeet.com/" TargetMode="External"/><Relationship Id="rId4" Type="http://schemas.openxmlformats.org/officeDocument/2006/relationships/hyperlink" Target="http://creativecommons.org/licenses/by-nc-sa/3.0/" TargetMode="Externa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hyperlink" Target="http://www.mapeet.com/" TargetMode="External"/><Relationship Id="rId4" Type="http://schemas.openxmlformats.org/officeDocument/2006/relationships/hyperlink" Target="http://creativecommons.org/licenses/by-nc-sa/3.0/" TargetMode="Externa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creativecommons.org/licenses/by-nc-sa/3.0/" TargetMode="External"/><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hyperlink" Target="http://www.mapeet.com/" TargetMode="Externa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hyperlink" Target="http://creativecommons.org/licenses/by-nc-sa/3.0/" TargetMode="Externa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6.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image" Target="../media/image1.png"/><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hyperlink" Target="http://www.mapeet.com/" TargetMode="Externa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908720"/>
            <a:ext cx="9144000" cy="5688632"/>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0"/>
            <a:ext cx="9144000" cy="62068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0" y="620688"/>
            <a:ext cx="9144000" cy="288032"/>
          </a:xfrm>
          <a:prstGeom prst="rect">
            <a:avLst/>
          </a:prstGeom>
          <a:solidFill>
            <a:srgbClr val="9EB3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2" name="Connecteur droit 11"/>
          <p:cNvCxnSpPr/>
          <p:nvPr/>
        </p:nvCxnSpPr>
        <p:spPr>
          <a:xfrm>
            <a:off x="0" y="620688"/>
            <a:ext cx="9144000" cy="0"/>
          </a:xfrm>
          <a:prstGeom prst="line">
            <a:avLst/>
          </a:prstGeom>
          <a:ln>
            <a:solidFill>
              <a:srgbClr val="CBDB23"/>
            </a:solidFill>
          </a:ln>
        </p:spPr>
        <p:style>
          <a:lnRef idx="1">
            <a:schemeClr val="accent1"/>
          </a:lnRef>
          <a:fillRef idx="0">
            <a:schemeClr val="accent1"/>
          </a:fillRef>
          <a:effectRef idx="0">
            <a:schemeClr val="accent1"/>
          </a:effectRef>
          <a:fontRef idx="minor">
            <a:schemeClr val="tx1"/>
          </a:fontRef>
        </p:style>
      </p:cxnSp>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3" name="Rectangle 12"/>
          <p:cNvSpPr/>
          <p:nvPr/>
        </p:nvSpPr>
        <p:spPr>
          <a:xfrm>
            <a:off x="0" y="6597352"/>
            <a:ext cx="9144000" cy="26064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4" name="Picture 6" descr="C:\Users\Utilisateur\Documents\Perso\sho8\logo v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36" y="188640"/>
            <a:ext cx="2659064" cy="98028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6012160" y="6597352"/>
            <a:ext cx="3109392" cy="230832"/>
          </a:xfrm>
          <a:prstGeom prst="rect">
            <a:avLst/>
          </a:prstGeom>
        </p:spPr>
        <p:txBody>
          <a:bodyPr wrap="square">
            <a:spAutoFit/>
          </a:bodyPr>
          <a:lstStyle/>
          <a:p>
            <a:pPr algn="r" fontAlgn="base"/>
            <a:r>
              <a:rPr lang="en-US" sz="900" b="0" i="0" kern="1200" dirty="0">
                <a:solidFill>
                  <a:schemeClr val="bg1"/>
                </a:solidFill>
                <a:effectLst/>
                <a:latin typeface="+mn-lt"/>
                <a:ea typeface="+mn-ea"/>
                <a:cs typeface="+mn-cs"/>
              </a:rPr>
              <a:t>This work is licensed under a </a:t>
            </a:r>
            <a:r>
              <a:rPr lang="en-US" sz="900" b="0" i="0" u="none" strike="noStrike" kern="1200" dirty="0">
                <a:solidFill>
                  <a:schemeClr val="bg1"/>
                </a:solidFill>
                <a:effectLst/>
                <a:latin typeface="+mn-lt"/>
                <a:ea typeface="+mn-ea"/>
                <a:cs typeface="+mn-cs"/>
                <a:hlinkClick r:id="rId4"/>
              </a:rPr>
              <a:t>Creative Commons Attribution</a:t>
            </a:r>
            <a:endParaRPr lang="en-US" sz="900" b="0" i="0" kern="1200" dirty="0">
              <a:solidFill>
                <a:schemeClr val="bg1"/>
              </a:solidFill>
              <a:effectLst/>
              <a:latin typeface="+mn-lt"/>
              <a:ea typeface="+mn-ea"/>
              <a:cs typeface="+mn-cs"/>
            </a:endParaRPr>
          </a:p>
        </p:txBody>
      </p:sp>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
        <p:nvSpPr>
          <p:cNvPr id="16" name="Rectangle 15">
            <a:hlinkClick r:id="rId5"/>
          </p:cNvPr>
          <p:cNvSpPr/>
          <p:nvPr/>
        </p:nvSpPr>
        <p:spPr>
          <a:xfrm>
            <a:off x="0" y="6597352"/>
            <a:ext cx="3109392" cy="230832"/>
          </a:xfrm>
          <a:prstGeom prst="rect">
            <a:avLst/>
          </a:prstGeom>
        </p:spPr>
        <p:txBody>
          <a:bodyPr wrap="square">
            <a:spAutoFit/>
          </a:bodyPr>
          <a:lstStyle/>
          <a:p>
            <a:pPr algn="l" fontAlgn="base"/>
            <a:r>
              <a:rPr lang="en-US" sz="900" b="0" i="0" kern="1200" dirty="0">
                <a:solidFill>
                  <a:schemeClr val="bg1"/>
                </a:solidFill>
                <a:effectLst/>
                <a:latin typeface="+mn-lt"/>
                <a:ea typeface="+mn-ea"/>
                <a:cs typeface="+mn-cs"/>
              </a:rPr>
              <a:t>© Copyright Showeet.com</a:t>
            </a:r>
          </a:p>
        </p:txBody>
      </p:sp>
    </p:spTree>
    <p:extLst>
      <p:ext uri="{BB962C8B-B14F-4D97-AF65-F5344CB8AC3E}">
        <p14:creationId xmlns:p14="http://schemas.microsoft.com/office/powerpoint/2010/main" val="3557685004"/>
      </p:ext>
    </p:extLst>
  </p:cSld>
  <p:clrMap bg1="lt1" tx1="dk1" bg2="lt2" tx2="dk2" accent1="accent1" accent2="accent2" accent3="accent3" accent4="accent4" accent5="accent5" accent6="accent6" hlink="hlink" folHlink="folHlink"/>
  <p:sldLayoutIdLst>
    <p:sldLayoutId id="2147483691" r:id="rId1"/>
  </p:sldLayoutIdLst>
  <p:txStyles>
    <p:titleStyle>
      <a:lvl1pPr algn="r" defTabSz="914400" rtl="0" eaLnBrk="1" latinLnBrk="0" hangingPunct="1">
        <a:spcBef>
          <a:spcPct val="0"/>
        </a:spcBef>
        <a:buNone/>
        <a:defRPr sz="2000" b="1" kern="1200" cap="small" normalizeH="0" baseline="0">
          <a:solidFill>
            <a:schemeClr val="bg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688746711"/>
      </p:ext>
    </p:extLst>
  </p:cSld>
  <p:clrMap bg1="lt1" tx1="dk1" bg2="lt2" tx2="dk2" accent1="accent1" accent2="accent2" accent3="accent3" accent4="accent4" accent5="accent5" accent6="accent6" hlink="hlink" folHlink="folHlink"/>
  <p:sldLayoutIdLst>
    <p:sldLayoutId id="2147483697" r:id="rId1"/>
  </p:sldLayoutIdLst>
  <p:txStyles>
    <p:titleStyle>
      <a:lvl1pPr algn="r" defTabSz="914400" rtl="0" eaLnBrk="1" latinLnBrk="0" hangingPunct="1">
        <a:spcBef>
          <a:spcPct val="0"/>
        </a:spcBef>
        <a:buNone/>
        <a:defRPr sz="2000" b="1" kern="1200" cap="small" normalizeH="0" baseline="0">
          <a:solidFill>
            <a:schemeClr val="accent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gradFill flip="none" rotWithShape="1">
            <a:gsLst>
              <a:gs pos="0">
                <a:schemeClr val="bg1"/>
              </a:gs>
              <a:gs pos="100000">
                <a:srgbClr val="DBDBDB"/>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974763103"/>
      </p:ext>
    </p:extLst>
  </p:cSld>
  <p:clrMap bg1="lt1" tx1="dk1" bg2="lt2" tx2="dk2" accent1="accent1" accent2="accent2" accent3="accent3" accent4="accent4" accent5="accent5" accent6="accent6" hlink="hlink" folHlink="folHlink"/>
  <p:sldLayoutIdLst>
    <p:sldLayoutId id="2147483699" r:id="rId1"/>
  </p:sldLayoutIdLst>
  <p:txStyles>
    <p:titleStyle>
      <a:lvl1pPr algn="r" defTabSz="914400" rtl="0" eaLnBrk="1" latinLnBrk="0" hangingPunct="1">
        <a:spcBef>
          <a:spcPct val="0"/>
        </a:spcBef>
        <a:buNone/>
        <a:defRPr sz="2000" b="1" kern="1200" cap="small" normalizeH="0" baseline="0">
          <a:solidFill>
            <a:schemeClr val="accent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908720"/>
            <a:ext cx="9144000" cy="5688632"/>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p:nvSpPr>
        <p:spPr>
          <a:xfrm>
            <a:off x="0" y="0"/>
            <a:ext cx="9144000" cy="62068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0" y="620688"/>
            <a:ext cx="9144000" cy="288032"/>
          </a:xfrm>
          <a:prstGeom prst="rect">
            <a:avLst/>
          </a:prstGeom>
          <a:solidFill>
            <a:srgbClr val="9EB3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2" name="Connecteur droit 11"/>
          <p:cNvCxnSpPr/>
          <p:nvPr/>
        </p:nvCxnSpPr>
        <p:spPr>
          <a:xfrm>
            <a:off x="0" y="620688"/>
            <a:ext cx="9144000" cy="0"/>
          </a:xfrm>
          <a:prstGeom prst="line">
            <a:avLst/>
          </a:prstGeom>
          <a:ln>
            <a:solidFill>
              <a:srgbClr val="CBDB23"/>
            </a:solidFill>
          </a:ln>
        </p:spPr>
        <p:style>
          <a:lnRef idx="1">
            <a:schemeClr val="accent1"/>
          </a:lnRef>
          <a:fillRef idx="0">
            <a:schemeClr val="accent1"/>
          </a:fillRef>
          <a:effectRef idx="0">
            <a:schemeClr val="accent1"/>
          </a:effectRef>
          <a:fontRef idx="minor">
            <a:schemeClr val="tx1"/>
          </a:fontRef>
        </p:style>
      </p:cxnSp>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3" name="Rectangle 12"/>
          <p:cNvSpPr/>
          <p:nvPr/>
        </p:nvSpPr>
        <p:spPr>
          <a:xfrm>
            <a:off x="0" y="6597352"/>
            <a:ext cx="9144000" cy="26064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4" name="Picture 6" descr="C:\Users\Utilisateur\Documents\Perso\sho8\logo v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36" y="188640"/>
            <a:ext cx="2659064" cy="98028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6012160" y="6597352"/>
            <a:ext cx="3109392" cy="230832"/>
          </a:xfrm>
          <a:prstGeom prst="rect">
            <a:avLst/>
          </a:prstGeom>
        </p:spPr>
        <p:txBody>
          <a:bodyPr wrap="square">
            <a:spAutoFit/>
          </a:bodyPr>
          <a:lstStyle/>
          <a:p>
            <a:pPr algn="r" fontAlgn="base"/>
            <a:r>
              <a:rPr lang="en-US" sz="900" b="0" i="0" kern="1200" dirty="0">
                <a:solidFill>
                  <a:schemeClr val="bg1"/>
                </a:solidFill>
                <a:effectLst/>
                <a:latin typeface="+mn-lt"/>
                <a:ea typeface="+mn-ea"/>
                <a:cs typeface="+mn-cs"/>
              </a:rPr>
              <a:t>This work is licensed under a </a:t>
            </a:r>
            <a:r>
              <a:rPr lang="en-US" sz="900" b="0" i="0" u="none" strike="noStrike" kern="1200" dirty="0">
                <a:solidFill>
                  <a:schemeClr val="bg1"/>
                </a:solidFill>
                <a:effectLst/>
                <a:latin typeface="+mn-lt"/>
                <a:ea typeface="+mn-ea"/>
                <a:cs typeface="+mn-cs"/>
                <a:hlinkClick r:id="rId4"/>
              </a:rPr>
              <a:t>Creative Commons Attribution</a:t>
            </a:r>
            <a:endParaRPr lang="en-US" sz="900" b="0" i="0" kern="1200" dirty="0">
              <a:solidFill>
                <a:schemeClr val="bg1"/>
              </a:solidFill>
              <a:effectLst/>
              <a:latin typeface="+mn-lt"/>
              <a:ea typeface="+mn-ea"/>
              <a:cs typeface="+mn-cs"/>
            </a:endParaRPr>
          </a:p>
        </p:txBody>
      </p:sp>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
        <p:nvSpPr>
          <p:cNvPr id="16" name="Rectangle 15">
            <a:hlinkClick r:id="rId5"/>
          </p:cNvPr>
          <p:cNvSpPr/>
          <p:nvPr/>
        </p:nvSpPr>
        <p:spPr>
          <a:xfrm>
            <a:off x="0" y="6597352"/>
            <a:ext cx="3109392" cy="230832"/>
          </a:xfrm>
          <a:prstGeom prst="rect">
            <a:avLst/>
          </a:prstGeom>
        </p:spPr>
        <p:txBody>
          <a:bodyPr wrap="square">
            <a:spAutoFit/>
          </a:bodyPr>
          <a:lstStyle/>
          <a:p>
            <a:pPr algn="l" fontAlgn="base"/>
            <a:r>
              <a:rPr lang="en-US" sz="900" b="0" i="0" kern="1200" dirty="0">
                <a:solidFill>
                  <a:schemeClr val="bg1"/>
                </a:solidFill>
                <a:effectLst/>
                <a:latin typeface="+mn-lt"/>
                <a:ea typeface="+mn-ea"/>
                <a:cs typeface="+mn-cs"/>
              </a:rPr>
              <a:t>© Copyright Showeet.com</a:t>
            </a:r>
          </a:p>
        </p:txBody>
      </p:sp>
    </p:spTree>
    <p:extLst>
      <p:ext uri="{BB962C8B-B14F-4D97-AF65-F5344CB8AC3E}">
        <p14:creationId xmlns:p14="http://schemas.microsoft.com/office/powerpoint/2010/main" val="3551489268"/>
      </p:ext>
    </p:extLst>
  </p:cSld>
  <p:clrMap bg1="lt1" tx1="dk1" bg2="lt2" tx2="dk2" accent1="accent1" accent2="accent2" accent3="accent3" accent4="accent4" accent5="accent5" accent6="accent6" hlink="hlink" folHlink="folHlink"/>
  <p:sldLayoutIdLst>
    <p:sldLayoutId id="2147483693" r:id="rId1"/>
  </p:sldLayoutIdLst>
  <p:txStyles>
    <p:titleStyle>
      <a:lvl1pPr algn="r" defTabSz="914400" rtl="0" eaLnBrk="1" latinLnBrk="0" hangingPunct="1">
        <a:spcBef>
          <a:spcPct val="0"/>
        </a:spcBef>
        <a:buNone/>
        <a:defRPr sz="2000" b="1" kern="1200" cap="small" normalizeH="0" baseline="0">
          <a:solidFill>
            <a:schemeClr val="bg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7" name="Groupe 16"/>
          <p:cNvGrpSpPr/>
          <p:nvPr/>
        </p:nvGrpSpPr>
        <p:grpSpPr>
          <a:xfrm>
            <a:off x="0" y="0"/>
            <a:ext cx="9144000" cy="6858000"/>
            <a:chOff x="0" y="0"/>
            <a:chExt cx="9144000" cy="6858000"/>
          </a:xfrm>
        </p:grpSpPr>
        <p:sp>
          <p:nvSpPr>
            <p:cNvPr id="18" name="Rectangle 11"/>
            <p:cNvSpPr>
              <a:spLocks noChangeArrowheads="1"/>
            </p:cNvSpPr>
            <p:nvPr/>
          </p:nvSpPr>
          <p:spPr bwMode="auto">
            <a:xfrm>
              <a:off x="0" y="0"/>
              <a:ext cx="9144000" cy="6858000"/>
            </a:xfrm>
            <a:prstGeom prst="rect">
              <a:avLst/>
            </a:prstGeom>
            <a:solidFill>
              <a:schemeClr val="tx1">
                <a:lumMod val="85000"/>
                <a:lumOff val="15000"/>
              </a:schemeClr>
            </a:solidFill>
            <a:ln>
              <a:noFill/>
            </a:ln>
            <a:effectLst/>
          </p:spPr>
          <p:txBody>
            <a:bodyPr wrap="none" anchor="ctr"/>
            <a:lstStyle/>
            <a:p>
              <a:endParaRPr lang="fr-FR"/>
            </a:p>
          </p:txBody>
        </p:sp>
        <p:sp>
          <p:nvSpPr>
            <p:cNvPr id="19" name="Rectangle 18"/>
            <p:cNvSpPr/>
            <p:nvPr/>
          </p:nvSpPr>
          <p:spPr>
            <a:xfrm>
              <a:off x="0" y="0"/>
              <a:ext cx="9144000" cy="62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0" y="620688"/>
              <a:ext cx="9144000" cy="28803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Connecteur droit 20"/>
            <p:cNvCxnSpPr/>
            <p:nvPr/>
          </p:nvCxnSpPr>
          <p:spPr>
            <a:xfrm>
              <a:off x="0" y="620688"/>
              <a:ext cx="9144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6597352"/>
              <a:ext cx="9144000" cy="2606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012160" y="6597352"/>
              <a:ext cx="3109392" cy="230832"/>
            </a:xfrm>
            <a:prstGeom prst="rect">
              <a:avLst/>
            </a:prstGeom>
          </p:spPr>
          <p:txBody>
            <a:bodyPr wrap="square">
              <a:spAutoFit/>
            </a:bodyPr>
            <a:lstStyle/>
            <a:p>
              <a:pPr algn="r" fontAlgn="base"/>
              <a:r>
                <a:rPr lang="en-US" sz="900" b="0" i="0" kern="1200" dirty="0">
                  <a:solidFill>
                    <a:schemeClr val="bg1"/>
                  </a:solidFill>
                  <a:effectLst/>
                  <a:latin typeface="+mn-lt"/>
                  <a:ea typeface="+mn-ea"/>
                  <a:cs typeface="+mn-cs"/>
                </a:rPr>
                <a:t>This work is licensed under a </a:t>
              </a:r>
              <a:r>
                <a:rPr lang="en-US" sz="900" b="0" i="0" u="none" strike="noStrike" kern="1200" dirty="0">
                  <a:solidFill>
                    <a:schemeClr val="bg1"/>
                  </a:solidFill>
                  <a:effectLst/>
                  <a:latin typeface="+mn-lt"/>
                  <a:ea typeface="+mn-ea"/>
                  <a:cs typeface="+mn-cs"/>
                  <a:hlinkClick r:id="rId3"/>
                </a:rPr>
                <a:t>Creative Commons Attribution</a:t>
              </a:r>
              <a:endParaRPr lang="en-US" sz="900" b="0" i="0" kern="1200" dirty="0">
                <a:solidFill>
                  <a:schemeClr val="bg1"/>
                </a:solidFill>
                <a:effectLst/>
                <a:latin typeface="+mn-lt"/>
                <a:ea typeface="+mn-ea"/>
                <a:cs typeface="+mn-cs"/>
              </a:endParaRPr>
            </a:p>
          </p:txBody>
        </p:sp>
        <p:sp>
          <p:nvSpPr>
            <p:cNvPr id="24" name="Rectangle 23">
              <a:hlinkClick r:id="rId4"/>
            </p:cNvPr>
            <p:cNvSpPr/>
            <p:nvPr/>
          </p:nvSpPr>
          <p:spPr>
            <a:xfrm>
              <a:off x="0" y="6597352"/>
              <a:ext cx="3109392" cy="230832"/>
            </a:xfrm>
            <a:prstGeom prst="rect">
              <a:avLst/>
            </a:prstGeom>
          </p:spPr>
          <p:txBody>
            <a:bodyPr wrap="square">
              <a:spAutoFit/>
            </a:bodyPr>
            <a:lstStyle/>
            <a:p>
              <a:pPr algn="l" fontAlgn="base"/>
              <a:r>
                <a:rPr lang="en-US" sz="900" b="0" i="0" kern="1200" dirty="0">
                  <a:solidFill>
                    <a:schemeClr val="bg1"/>
                  </a:solidFill>
                  <a:effectLst/>
                  <a:latin typeface="+mn-lt"/>
                  <a:ea typeface="+mn-ea"/>
                  <a:cs typeface="+mn-cs"/>
                </a:rPr>
                <a:t>© Copyright Showeet.com</a:t>
              </a:r>
            </a:p>
          </p:txBody>
        </p:sp>
      </p:grpSp>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pic>
        <p:nvPicPr>
          <p:cNvPr id="14" name="Picture 6" descr="C:\Users\Utilisateur\Documents\Perso\sho8\logo v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2736" y="188640"/>
            <a:ext cx="2659064" cy="98028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944875287"/>
      </p:ext>
    </p:extLst>
  </p:cSld>
  <p:clrMap bg1="lt1" tx1="dk1" bg2="lt2" tx2="dk2" accent1="accent1" accent2="accent2" accent3="accent3" accent4="accent4" accent5="accent5" accent6="accent6" hlink="hlink" folHlink="folHlink"/>
  <p:sldLayoutIdLst>
    <p:sldLayoutId id="2147483695" r:id="rId1"/>
  </p:sldLayoutIdLst>
  <p:txStyles>
    <p:titleStyle>
      <a:lvl1pPr algn="r" defTabSz="914400" rtl="0" eaLnBrk="1" latinLnBrk="0" hangingPunct="1">
        <a:spcBef>
          <a:spcPct val="0"/>
        </a:spcBef>
        <a:buNone/>
        <a:defRPr sz="2000" b="1" kern="1200" cap="small" normalizeH="0" baseline="0">
          <a:solidFill>
            <a:schemeClr val="bg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62068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20688"/>
            <a:ext cx="9144000" cy="288032"/>
          </a:xfrm>
          <a:prstGeom prst="rect">
            <a:avLst/>
          </a:prstGeom>
          <a:solidFill>
            <a:srgbClr val="9EB3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eur droit 11"/>
          <p:cNvCxnSpPr/>
          <p:nvPr/>
        </p:nvCxnSpPr>
        <p:spPr>
          <a:xfrm>
            <a:off x="0" y="620688"/>
            <a:ext cx="9144000" cy="0"/>
          </a:xfrm>
          <a:prstGeom prst="line">
            <a:avLst/>
          </a:prstGeom>
          <a:ln>
            <a:solidFill>
              <a:srgbClr val="CBDB23"/>
            </a:solidFill>
          </a:ln>
        </p:spPr>
        <p:style>
          <a:lnRef idx="1">
            <a:schemeClr val="accent1"/>
          </a:lnRef>
          <a:fillRef idx="0">
            <a:schemeClr val="accent1"/>
          </a:fillRef>
          <a:effectRef idx="0">
            <a:schemeClr val="accent1"/>
          </a:effectRef>
          <a:fontRef idx="minor">
            <a:schemeClr val="tx1"/>
          </a:fontRef>
        </p:style>
      </p:cxnSp>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3" name="Rectangle 12"/>
          <p:cNvSpPr/>
          <p:nvPr/>
        </p:nvSpPr>
        <p:spPr>
          <a:xfrm>
            <a:off x="0" y="6597352"/>
            <a:ext cx="9144000" cy="26064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012160" y="6597352"/>
            <a:ext cx="3109392" cy="230832"/>
          </a:xfrm>
          <a:prstGeom prst="rect">
            <a:avLst/>
          </a:prstGeom>
        </p:spPr>
        <p:txBody>
          <a:bodyPr wrap="square">
            <a:spAutoFit/>
          </a:bodyPr>
          <a:lstStyle/>
          <a:p>
            <a:pPr algn="r" fontAlgn="base"/>
            <a:r>
              <a:rPr lang="en-US" sz="900" b="0" i="0" kern="1200" dirty="0">
                <a:solidFill>
                  <a:schemeClr val="bg1"/>
                </a:solidFill>
                <a:effectLst/>
                <a:latin typeface="+mn-lt"/>
                <a:ea typeface="+mn-ea"/>
                <a:cs typeface="+mn-cs"/>
              </a:rPr>
              <a:t>This work is licensed under a </a:t>
            </a:r>
            <a:r>
              <a:rPr lang="en-US" sz="900" b="0" i="0" u="none" strike="noStrike" kern="1200" dirty="0">
                <a:solidFill>
                  <a:schemeClr val="bg1"/>
                </a:solidFill>
                <a:effectLst/>
                <a:latin typeface="+mn-lt"/>
                <a:ea typeface="+mn-ea"/>
                <a:cs typeface="+mn-cs"/>
                <a:hlinkClick r:id="rId13"/>
              </a:rPr>
              <a:t>Creative Commons Attribution</a:t>
            </a:r>
            <a:endParaRPr lang="en-US" sz="900" b="0" i="0" kern="1200" dirty="0">
              <a:solidFill>
                <a:schemeClr val="bg1"/>
              </a:solidFill>
              <a:effectLst/>
              <a:latin typeface="+mn-lt"/>
              <a:ea typeface="+mn-ea"/>
              <a:cs typeface="+mn-cs"/>
            </a:endParaRPr>
          </a:p>
        </p:txBody>
      </p:sp>
      <p:sp>
        <p:nvSpPr>
          <p:cNvPr id="14" name="Rectangle 13"/>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
        <p:nvSpPr>
          <p:cNvPr id="15" name="Rectangle 14">
            <a:hlinkClick r:id="rId14"/>
          </p:cNvPr>
          <p:cNvSpPr/>
          <p:nvPr/>
        </p:nvSpPr>
        <p:spPr>
          <a:xfrm>
            <a:off x="0" y="6597352"/>
            <a:ext cx="3109392" cy="230832"/>
          </a:xfrm>
          <a:prstGeom prst="rect">
            <a:avLst/>
          </a:prstGeom>
        </p:spPr>
        <p:txBody>
          <a:bodyPr wrap="square">
            <a:spAutoFit/>
          </a:bodyPr>
          <a:lstStyle/>
          <a:p>
            <a:pPr algn="l" fontAlgn="base"/>
            <a:r>
              <a:rPr lang="en-US" sz="900" b="0" i="0" kern="1200" dirty="0">
                <a:solidFill>
                  <a:schemeClr val="bg1"/>
                </a:solidFill>
                <a:effectLst/>
                <a:latin typeface="+mn-lt"/>
                <a:ea typeface="+mn-ea"/>
                <a:cs typeface="+mn-cs"/>
              </a:rPr>
              <a:t>© Copyright Showeet.com</a:t>
            </a:r>
          </a:p>
        </p:txBody>
      </p:sp>
      <p:pic>
        <p:nvPicPr>
          <p:cNvPr id="11" name="Picture 6" descr="C:\Users\Utilisateur\Documents\Perso\sho8\logo v3.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12736" y="188640"/>
            <a:ext cx="2659064" cy="980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6185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defTabSz="914400" rtl="0" eaLnBrk="1" latinLnBrk="0" hangingPunct="1">
        <a:spcBef>
          <a:spcPct val="0"/>
        </a:spcBef>
        <a:buNone/>
        <a:defRPr sz="2000" b="1" kern="1200" cap="small" normalizeH="0" baseline="0">
          <a:solidFill>
            <a:schemeClr val="bg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1FA1CE-C640-4CE1-8D0A-EAE11EE28272}" type="datetimeFigureOut">
              <a:rPr lang="en-US" smtClean="0">
                <a:solidFill>
                  <a:prstClr val="black">
                    <a:tint val="75000"/>
                  </a:prstClr>
                </a:solidFill>
              </a:rPr>
              <a:pPr/>
              <a:t>7/9/2025</a:t>
            </a:fld>
            <a:endParaRPr lang="en-US">
              <a:solidFill>
                <a:prstClr val="black">
                  <a:tint val="75000"/>
                </a:prstClr>
              </a:solidFill>
            </a:endParaRP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solidFill>
                  <a:prstClr val="black">
                    <a:tint val="75000"/>
                  </a:prstClr>
                </a:solidFill>
              </a:rPr>
              <a:t>Footer</a:t>
            </a: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4786E5-36B4-4750-9BD9-353AA4FBC168}" type="slidenum">
              <a:rPr lang="en-US" smtClean="0">
                <a:solidFill>
                  <a:prstClr val="black">
                    <a:tint val="75000"/>
                  </a:prstClr>
                </a:solidFill>
              </a:rPr>
              <a:pPr/>
              <a:t>‹#›</a:t>
            </a:fld>
            <a:endParaRPr lang="en-US">
              <a:solidFill>
                <a:prstClr val="black">
                  <a:tint val="75000"/>
                </a:prstClr>
              </a:solidFill>
            </a:endParaRPr>
          </a:p>
        </p:txBody>
      </p:sp>
      <p:sp>
        <p:nvSpPr>
          <p:cNvPr id="8" name="Rectangle 7"/>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754927796"/>
      </p:ext>
    </p:extLst>
  </p:cSld>
  <p:clrMap bg1="lt1" tx1="dk1" bg2="lt2" tx2="dk2" accent1="accent1" accent2="accent2" accent3="accent3" accent4="accent4" accent5="accent5" accent6="accent6" hlink="hlink" folHlink="folHlink"/>
  <p:sldLayoutIdLst>
    <p:sldLayoutId id="2147483687"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creativecommons.org/licenses/by-nc-sa/3.0/"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2.png"/><Relationship Id="rId5" Type="http://schemas.openxmlformats.org/officeDocument/2006/relationships/hyperlink" Target="http://www.showeet.com/terms-of-use/" TargetMode="External"/><Relationship Id="rId10" Type="http://schemas.openxmlformats.org/officeDocument/2006/relationships/image" Target="../media/image6.png"/><Relationship Id="rId4" Type="http://schemas.openxmlformats.org/officeDocument/2006/relationships/hyperlink" Target="http://www.showeet.com/"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McCarthy, 1960</a:t>
            </a:r>
          </a:p>
        </p:txBody>
      </p:sp>
      <p:sp>
        <p:nvSpPr>
          <p:cNvPr id="3" name="Title 2"/>
          <p:cNvSpPr>
            <a:spLocks noGrp="1"/>
          </p:cNvSpPr>
          <p:nvPr>
            <p:ph type="title"/>
          </p:nvPr>
        </p:nvSpPr>
        <p:spPr/>
        <p:txBody>
          <a:bodyPr/>
          <a:lstStyle/>
          <a:p>
            <a:r>
              <a:rPr lang="en-US" dirty="0"/>
              <a:t>4 Ps Marketing Mix</a:t>
            </a:r>
          </a:p>
        </p:txBody>
      </p:sp>
      <p:grpSp>
        <p:nvGrpSpPr>
          <p:cNvPr id="77" name="Group 76"/>
          <p:cNvGrpSpPr/>
          <p:nvPr/>
        </p:nvGrpSpPr>
        <p:grpSpPr>
          <a:xfrm>
            <a:off x="2890664" y="2164412"/>
            <a:ext cx="3383240" cy="3383240"/>
            <a:chOff x="2890664" y="2164412"/>
            <a:chExt cx="3383240" cy="3383240"/>
          </a:xfrm>
        </p:grpSpPr>
        <p:cxnSp>
          <p:nvCxnSpPr>
            <p:cNvPr id="33" name="Straight Connector 32"/>
            <p:cNvCxnSpPr/>
            <p:nvPr/>
          </p:nvCxnSpPr>
          <p:spPr>
            <a:xfrm>
              <a:off x="2890664" y="3856032"/>
              <a:ext cx="338324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76" name="Group 75"/>
            <p:cNvGrpSpPr/>
            <p:nvPr/>
          </p:nvGrpSpPr>
          <p:grpSpPr>
            <a:xfrm>
              <a:off x="2890664" y="2164412"/>
              <a:ext cx="3383240" cy="3383240"/>
              <a:chOff x="2890664" y="2164412"/>
              <a:chExt cx="3383240" cy="3383240"/>
            </a:xfrm>
          </p:grpSpPr>
          <p:cxnSp>
            <p:nvCxnSpPr>
              <p:cNvPr id="5" name="Straight Connector 4"/>
              <p:cNvCxnSpPr/>
              <p:nvPr/>
            </p:nvCxnSpPr>
            <p:spPr>
              <a:xfrm>
                <a:off x="4582284" y="2164412"/>
                <a:ext cx="0" cy="3383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4582284" y="3856032"/>
                <a:ext cx="1691620" cy="169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890664" y="3856032"/>
                <a:ext cx="1691620" cy="169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2890664" y="2164412"/>
                <a:ext cx="1691620" cy="169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582284" y="2164412"/>
                <a:ext cx="1691620" cy="169162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54" name="Group 53"/>
          <p:cNvGrpSpPr>
            <a:grpSpLocks noChangeAspect="1"/>
          </p:cNvGrpSpPr>
          <p:nvPr/>
        </p:nvGrpSpPr>
        <p:grpSpPr>
          <a:xfrm>
            <a:off x="3785996" y="1368123"/>
            <a:ext cx="1592577" cy="1592577"/>
            <a:chOff x="2109969" y="3782362"/>
            <a:chExt cx="1226842" cy="1226842"/>
          </a:xfrm>
        </p:grpSpPr>
        <p:sp>
          <p:nvSpPr>
            <p:cNvPr id="55" name="Oval 54"/>
            <p:cNvSpPr/>
            <p:nvPr/>
          </p:nvSpPr>
          <p:spPr>
            <a:xfrm>
              <a:off x="2109969" y="3782363"/>
              <a:ext cx="1226841" cy="1226841"/>
            </a:xfrm>
            <a:prstGeom prst="ellipse">
              <a:avLst/>
            </a:prstGeom>
            <a:solidFill>
              <a:srgbClr val="0653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6" name="Rectangle 55"/>
            <p:cNvSpPr/>
            <p:nvPr/>
          </p:nvSpPr>
          <p:spPr>
            <a:xfrm>
              <a:off x="2356156" y="4198379"/>
              <a:ext cx="734473" cy="394812"/>
            </a:xfrm>
            <a:prstGeom prst="rect">
              <a:avLst/>
            </a:prstGeom>
          </p:spPr>
          <p:txBody>
            <a:bodyPr wrap="none" anchor="ctr">
              <a:spAutoFit/>
            </a:bodyPr>
            <a:lstStyle/>
            <a:p>
              <a:pPr algn="ctr"/>
              <a:r>
                <a:rPr lang="en-US" sz="3200" b="1" dirty="0">
                  <a:solidFill>
                    <a:prstClr val="white"/>
                  </a:solidFill>
                </a:rPr>
                <a:t>P</a:t>
              </a:r>
              <a:r>
                <a:rPr lang="en-US" sz="2000" dirty="0">
                  <a:solidFill>
                    <a:prstClr val="white"/>
                  </a:solidFill>
                </a:rPr>
                <a:t>roduct</a:t>
              </a:r>
              <a:endParaRPr lang="en-US" sz="2400" dirty="0"/>
            </a:p>
          </p:txBody>
        </p:sp>
        <p:sp>
          <p:nvSpPr>
            <p:cNvPr id="57" name="Freeform 56"/>
            <p:cNvSpPr/>
            <p:nvPr/>
          </p:nvSpPr>
          <p:spPr>
            <a:xfrm>
              <a:off x="2109969" y="3782362"/>
              <a:ext cx="1226842" cy="1226842"/>
            </a:xfrm>
            <a:custGeom>
              <a:avLst/>
              <a:gdLst>
                <a:gd name="connsiteX0" fmla="*/ 613421 w 1226842"/>
                <a:gd name="connsiteY0" fmla="*/ 0 h 1226842"/>
                <a:gd name="connsiteX1" fmla="*/ 620089 w 1226842"/>
                <a:gd name="connsiteY1" fmla="*/ 672 h 1226842"/>
                <a:gd name="connsiteX2" fmla="*/ 531300 w 1226842"/>
                <a:gd name="connsiteY2" fmla="*/ 9623 h 1226842"/>
                <a:gd name="connsiteX3" fmla="*/ 69087 w 1226842"/>
                <a:gd name="connsiteY3" fmla="*/ 576739 h 1226842"/>
                <a:gd name="connsiteX4" fmla="*/ 647964 w 1226842"/>
                <a:gd name="connsiteY4" fmla="*/ 1155616 h 1226842"/>
                <a:gd name="connsiteX5" fmla="*/ 1215081 w 1226842"/>
                <a:gd name="connsiteY5" fmla="*/ 693403 h 1226842"/>
                <a:gd name="connsiteX6" fmla="*/ 1224993 w 1226842"/>
                <a:gd name="connsiteY6" fmla="*/ 595075 h 1226842"/>
                <a:gd name="connsiteX7" fmla="*/ 1226842 w 1226842"/>
                <a:gd name="connsiteY7" fmla="*/ 613421 h 1226842"/>
                <a:gd name="connsiteX8" fmla="*/ 613421 w 1226842"/>
                <a:gd name="connsiteY8" fmla="*/ 1226842 h 1226842"/>
                <a:gd name="connsiteX9" fmla="*/ 0 w 1226842"/>
                <a:gd name="connsiteY9" fmla="*/ 613421 h 1226842"/>
                <a:gd name="connsiteX10" fmla="*/ 613421 w 1226842"/>
                <a:gd name="connsiteY10" fmla="*/ 0 h 122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842" h="1226842">
                  <a:moveTo>
                    <a:pt x="613421" y="0"/>
                  </a:moveTo>
                  <a:lnTo>
                    <a:pt x="620089" y="672"/>
                  </a:lnTo>
                  <a:lnTo>
                    <a:pt x="531300" y="9623"/>
                  </a:lnTo>
                  <a:cubicBezTo>
                    <a:pt x="267516" y="63601"/>
                    <a:pt x="69087" y="296997"/>
                    <a:pt x="69087" y="576739"/>
                  </a:cubicBezTo>
                  <a:cubicBezTo>
                    <a:pt x="69087" y="896444"/>
                    <a:pt x="328259" y="1155616"/>
                    <a:pt x="647964" y="1155616"/>
                  </a:cubicBezTo>
                  <a:cubicBezTo>
                    <a:pt x="927706" y="1155616"/>
                    <a:pt x="1161102" y="957188"/>
                    <a:pt x="1215081" y="693403"/>
                  </a:cubicBezTo>
                  <a:lnTo>
                    <a:pt x="1224993" y="595075"/>
                  </a:lnTo>
                  <a:lnTo>
                    <a:pt x="1226842" y="613421"/>
                  </a:lnTo>
                  <a:cubicBezTo>
                    <a:pt x="1226842" y="952204"/>
                    <a:pt x="952204" y="1226842"/>
                    <a:pt x="613421" y="1226842"/>
                  </a:cubicBezTo>
                  <a:cubicBezTo>
                    <a:pt x="274638" y="1226842"/>
                    <a:pt x="0" y="952204"/>
                    <a:pt x="0" y="613421"/>
                  </a:cubicBezTo>
                  <a:cubicBezTo>
                    <a:pt x="0" y="274638"/>
                    <a:pt x="274638" y="0"/>
                    <a:pt x="613421" y="0"/>
                  </a:cubicBezTo>
                  <a:close/>
                </a:path>
              </a:pathLst>
            </a:custGeom>
            <a:solidFill>
              <a:srgbClr val="032B43">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58" name="Group 57"/>
          <p:cNvGrpSpPr>
            <a:grpSpLocks noChangeAspect="1"/>
          </p:cNvGrpSpPr>
          <p:nvPr/>
        </p:nvGrpSpPr>
        <p:grpSpPr>
          <a:xfrm>
            <a:off x="2089184" y="3059742"/>
            <a:ext cx="1592577" cy="1592577"/>
            <a:chOff x="3101173" y="5121739"/>
            <a:chExt cx="1226842" cy="1226842"/>
          </a:xfrm>
        </p:grpSpPr>
        <p:sp>
          <p:nvSpPr>
            <p:cNvPr id="59" name="Oval 58"/>
            <p:cNvSpPr/>
            <p:nvPr/>
          </p:nvSpPr>
          <p:spPr>
            <a:xfrm>
              <a:off x="3101173" y="5121740"/>
              <a:ext cx="1226841" cy="1226841"/>
            </a:xfrm>
            <a:prstGeom prst="ellipse">
              <a:avLst/>
            </a:prstGeom>
            <a:solidFill>
              <a:srgbClr val="8B10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0" name="Rectangle 59"/>
            <p:cNvSpPr/>
            <p:nvPr/>
          </p:nvSpPr>
          <p:spPr>
            <a:xfrm>
              <a:off x="3249415" y="5549433"/>
              <a:ext cx="930363" cy="394812"/>
            </a:xfrm>
            <a:prstGeom prst="rect">
              <a:avLst/>
            </a:prstGeom>
          </p:spPr>
          <p:txBody>
            <a:bodyPr wrap="none" anchor="ctr">
              <a:spAutoFit/>
            </a:bodyPr>
            <a:lstStyle/>
            <a:p>
              <a:pPr lvl="0" algn="ctr"/>
              <a:r>
                <a:rPr lang="en-US" sz="3200" b="1" dirty="0">
                  <a:solidFill>
                    <a:prstClr val="white"/>
                  </a:solidFill>
                </a:rPr>
                <a:t>P</a:t>
              </a:r>
              <a:r>
                <a:rPr lang="en-US" sz="2000" dirty="0">
                  <a:solidFill>
                    <a:prstClr val="white"/>
                  </a:solidFill>
                </a:rPr>
                <a:t>romotion</a:t>
              </a:r>
            </a:p>
          </p:txBody>
        </p:sp>
        <p:sp>
          <p:nvSpPr>
            <p:cNvPr id="61" name="Freeform 60"/>
            <p:cNvSpPr/>
            <p:nvPr/>
          </p:nvSpPr>
          <p:spPr>
            <a:xfrm>
              <a:off x="3101173" y="5121739"/>
              <a:ext cx="1226842" cy="1226842"/>
            </a:xfrm>
            <a:custGeom>
              <a:avLst/>
              <a:gdLst>
                <a:gd name="connsiteX0" fmla="*/ 613421 w 1226842"/>
                <a:gd name="connsiteY0" fmla="*/ 0 h 1226842"/>
                <a:gd name="connsiteX1" fmla="*/ 620089 w 1226842"/>
                <a:gd name="connsiteY1" fmla="*/ 672 h 1226842"/>
                <a:gd name="connsiteX2" fmla="*/ 531300 w 1226842"/>
                <a:gd name="connsiteY2" fmla="*/ 9623 h 1226842"/>
                <a:gd name="connsiteX3" fmla="*/ 69087 w 1226842"/>
                <a:gd name="connsiteY3" fmla="*/ 576739 h 1226842"/>
                <a:gd name="connsiteX4" fmla="*/ 647964 w 1226842"/>
                <a:gd name="connsiteY4" fmla="*/ 1155616 h 1226842"/>
                <a:gd name="connsiteX5" fmla="*/ 1215081 w 1226842"/>
                <a:gd name="connsiteY5" fmla="*/ 693403 h 1226842"/>
                <a:gd name="connsiteX6" fmla="*/ 1224993 w 1226842"/>
                <a:gd name="connsiteY6" fmla="*/ 595075 h 1226842"/>
                <a:gd name="connsiteX7" fmla="*/ 1226842 w 1226842"/>
                <a:gd name="connsiteY7" fmla="*/ 613421 h 1226842"/>
                <a:gd name="connsiteX8" fmla="*/ 613421 w 1226842"/>
                <a:gd name="connsiteY8" fmla="*/ 1226842 h 1226842"/>
                <a:gd name="connsiteX9" fmla="*/ 0 w 1226842"/>
                <a:gd name="connsiteY9" fmla="*/ 613421 h 1226842"/>
                <a:gd name="connsiteX10" fmla="*/ 613421 w 1226842"/>
                <a:gd name="connsiteY10" fmla="*/ 0 h 122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842" h="1226842">
                  <a:moveTo>
                    <a:pt x="613421" y="0"/>
                  </a:moveTo>
                  <a:lnTo>
                    <a:pt x="620089" y="672"/>
                  </a:lnTo>
                  <a:lnTo>
                    <a:pt x="531300" y="9623"/>
                  </a:lnTo>
                  <a:cubicBezTo>
                    <a:pt x="267516" y="63601"/>
                    <a:pt x="69087" y="296997"/>
                    <a:pt x="69087" y="576739"/>
                  </a:cubicBezTo>
                  <a:cubicBezTo>
                    <a:pt x="69087" y="896444"/>
                    <a:pt x="328259" y="1155616"/>
                    <a:pt x="647964" y="1155616"/>
                  </a:cubicBezTo>
                  <a:cubicBezTo>
                    <a:pt x="927706" y="1155616"/>
                    <a:pt x="1161102" y="957188"/>
                    <a:pt x="1215081" y="693403"/>
                  </a:cubicBezTo>
                  <a:lnTo>
                    <a:pt x="1224993" y="595075"/>
                  </a:lnTo>
                  <a:lnTo>
                    <a:pt x="1226842" y="613421"/>
                  </a:lnTo>
                  <a:cubicBezTo>
                    <a:pt x="1226842" y="952204"/>
                    <a:pt x="952204" y="1226842"/>
                    <a:pt x="613421" y="1226842"/>
                  </a:cubicBezTo>
                  <a:cubicBezTo>
                    <a:pt x="274638" y="1226842"/>
                    <a:pt x="0" y="952204"/>
                    <a:pt x="0" y="613421"/>
                  </a:cubicBezTo>
                  <a:cubicBezTo>
                    <a:pt x="0" y="274638"/>
                    <a:pt x="274638" y="0"/>
                    <a:pt x="613421" y="0"/>
                  </a:cubicBezTo>
                  <a:close/>
                </a:path>
              </a:pathLst>
            </a:custGeom>
            <a:solidFill>
              <a:srgbClr val="4F092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62" name="Group 61"/>
          <p:cNvGrpSpPr/>
          <p:nvPr/>
        </p:nvGrpSpPr>
        <p:grpSpPr>
          <a:xfrm>
            <a:off x="3777556" y="4751364"/>
            <a:ext cx="1592577" cy="1592577"/>
            <a:chOff x="7657195" y="-42018"/>
            <a:chExt cx="1709928" cy="1709928"/>
          </a:xfrm>
        </p:grpSpPr>
        <p:grpSp>
          <p:nvGrpSpPr>
            <p:cNvPr id="63" name="Group 62"/>
            <p:cNvGrpSpPr/>
            <p:nvPr/>
          </p:nvGrpSpPr>
          <p:grpSpPr>
            <a:xfrm>
              <a:off x="7657195" y="-42018"/>
              <a:ext cx="1709928" cy="1709928"/>
              <a:chOff x="5807189" y="3788685"/>
              <a:chExt cx="1226842" cy="1226842"/>
            </a:xfrm>
          </p:grpSpPr>
          <p:sp>
            <p:nvSpPr>
              <p:cNvPr id="65" name="Oval 64"/>
              <p:cNvSpPr/>
              <p:nvPr/>
            </p:nvSpPr>
            <p:spPr>
              <a:xfrm>
                <a:off x="5807189" y="3788686"/>
                <a:ext cx="1226841" cy="1226841"/>
              </a:xfrm>
              <a:prstGeom prst="ellipse">
                <a:avLst/>
              </a:prstGeom>
              <a:solidFill>
                <a:srgbClr val="FD912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a:p>
            </p:txBody>
          </p:sp>
          <p:sp>
            <p:nvSpPr>
              <p:cNvPr id="66" name="Freeform 65"/>
              <p:cNvSpPr/>
              <p:nvPr/>
            </p:nvSpPr>
            <p:spPr>
              <a:xfrm>
                <a:off x="5807189" y="3788685"/>
                <a:ext cx="1226842" cy="1226842"/>
              </a:xfrm>
              <a:custGeom>
                <a:avLst/>
                <a:gdLst>
                  <a:gd name="connsiteX0" fmla="*/ 613421 w 1226842"/>
                  <a:gd name="connsiteY0" fmla="*/ 0 h 1226842"/>
                  <a:gd name="connsiteX1" fmla="*/ 620089 w 1226842"/>
                  <a:gd name="connsiteY1" fmla="*/ 672 h 1226842"/>
                  <a:gd name="connsiteX2" fmla="*/ 531300 w 1226842"/>
                  <a:gd name="connsiteY2" fmla="*/ 9623 h 1226842"/>
                  <a:gd name="connsiteX3" fmla="*/ 69087 w 1226842"/>
                  <a:gd name="connsiteY3" fmla="*/ 576739 h 1226842"/>
                  <a:gd name="connsiteX4" fmla="*/ 647964 w 1226842"/>
                  <a:gd name="connsiteY4" fmla="*/ 1155616 h 1226842"/>
                  <a:gd name="connsiteX5" fmla="*/ 1215081 w 1226842"/>
                  <a:gd name="connsiteY5" fmla="*/ 693403 h 1226842"/>
                  <a:gd name="connsiteX6" fmla="*/ 1224993 w 1226842"/>
                  <a:gd name="connsiteY6" fmla="*/ 595075 h 1226842"/>
                  <a:gd name="connsiteX7" fmla="*/ 1226842 w 1226842"/>
                  <a:gd name="connsiteY7" fmla="*/ 613421 h 1226842"/>
                  <a:gd name="connsiteX8" fmla="*/ 613421 w 1226842"/>
                  <a:gd name="connsiteY8" fmla="*/ 1226842 h 1226842"/>
                  <a:gd name="connsiteX9" fmla="*/ 0 w 1226842"/>
                  <a:gd name="connsiteY9" fmla="*/ 613421 h 1226842"/>
                  <a:gd name="connsiteX10" fmla="*/ 613421 w 1226842"/>
                  <a:gd name="connsiteY10" fmla="*/ 0 h 122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842" h="1226842">
                    <a:moveTo>
                      <a:pt x="613421" y="0"/>
                    </a:moveTo>
                    <a:lnTo>
                      <a:pt x="620089" y="672"/>
                    </a:lnTo>
                    <a:lnTo>
                      <a:pt x="531300" y="9623"/>
                    </a:lnTo>
                    <a:cubicBezTo>
                      <a:pt x="267516" y="63601"/>
                      <a:pt x="69087" y="296997"/>
                      <a:pt x="69087" y="576739"/>
                    </a:cubicBezTo>
                    <a:cubicBezTo>
                      <a:pt x="69087" y="896444"/>
                      <a:pt x="328259" y="1155616"/>
                      <a:pt x="647964" y="1155616"/>
                    </a:cubicBezTo>
                    <a:cubicBezTo>
                      <a:pt x="927706" y="1155616"/>
                      <a:pt x="1161102" y="957188"/>
                      <a:pt x="1215081" y="693403"/>
                    </a:cubicBezTo>
                    <a:lnTo>
                      <a:pt x="1224993" y="595075"/>
                    </a:lnTo>
                    <a:lnTo>
                      <a:pt x="1226842" y="613421"/>
                    </a:lnTo>
                    <a:cubicBezTo>
                      <a:pt x="1226842" y="952204"/>
                      <a:pt x="952204" y="1226842"/>
                      <a:pt x="613421" y="1226842"/>
                    </a:cubicBezTo>
                    <a:cubicBezTo>
                      <a:pt x="274638" y="1226842"/>
                      <a:pt x="0" y="952204"/>
                      <a:pt x="0" y="613421"/>
                    </a:cubicBezTo>
                    <a:cubicBezTo>
                      <a:pt x="0" y="274638"/>
                      <a:pt x="274638" y="0"/>
                      <a:pt x="613421" y="0"/>
                    </a:cubicBezTo>
                    <a:close/>
                  </a:path>
                </a:pathLst>
              </a:custGeom>
              <a:solidFill>
                <a:srgbClr val="D8680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64" name="Rectangle 63"/>
            <p:cNvSpPr/>
            <p:nvPr/>
          </p:nvSpPr>
          <p:spPr>
            <a:xfrm>
              <a:off x="8125096" y="537810"/>
              <a:ext cx="774126" cy="550275"/>
            </a:xfrm>
            <a:prstGeom prst="rect">
              <a:avLst/>
            </a:prstGeom>
          </p:spPr>
          <p:txBody>
            <a:bodyPr wrap="none" anchor="ctr">
              <a:spAutoFit/>
            </a:bodyPr>
            <a:lstStyle/>
            <a:p>
              <a:pPr lvl="0" algn="ctr"/>
              <a:r>
                <a:rPr lang="en-US" sz="3200" b="1" dirty="0"/>
                <a:t>P</a:t>
              </a:r>
              <a:r>
                <a:rPr lang="en-US" sz="2000" dirty="0"/>
                <a:t>lace</a:t>
              </a:r>
            </a:p>
          </p:txBody>
        </p:sp>
      </p:grpSp>
      <p:grpSp>
        <p:nvGrpSpPr>
          <p:cNvPr id="67" name="Group 66"/>
          <p:cNvGrpSpPr>
            <a:grpSpLocks noChangeAspect="1"/>
          </p:cNvGrpSpPr>
          <p:nvPr/>
        </p:nvGrpSpPr>
        <p:grpSpPr>
          <a:xfrm>
            <a:off x="5477615" y="3059742"/>
            <a:ext cx="1592577" cy="1592577"/>
            <a:chOff x="3947093" y="1360241"/>
            <a:chExt cx="1226842" cy="1226842"/>
          </a:xfrm>
        </p:grpSpPr>
        <p:sp>
          <p:nvSpPr>
            <p:cNvPr id="68" name="Oval 67"/>
            <p:cNvSpPr/>
            <p:nvPr/>
          </p:nvSpPr>
          <p:spPr>
            <a:xfrm>
              <a:off x="3947093" y="1360241"/>
              <a:ext cx="1226841" cy="1226841"/>
            </a:xfrm>
            <a:prstGeom prst="ellipse">
              <a:avLst/>
            </a:prstGeom>
            <a:solidFill>
              <a:srgbClr val="72D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9" name="Rectangle 68"/>
            <p:cNvSpPr/>
            <p:nvPr/>
          </p:nvSpPr>
          <p:spPr>
            <a:xfrm>
              <a:off x="4294170" y="1776256"/>
              <a:ext cx="532694" cy="394812"/>
            </a:xfrm>
            <a:prstGeom prst="rect">
              <a:avLst/>
            </a:prstGeom>
          </p:spPr>
          <p:txBody>
            <a:bodyPr wrap="none" anchor="ctr">
              <a:spAutoFit/>
            </a:bodyPr>
            <a:lstStyle/>
            <a:p>
              <a:pPr algn="ctr"/>
              <a:r>
                <a:rPr lang="en-US" sz="3200" b="1" dirty="0">
                  <a:solidFill>
                    <a:prstClr val="black"/>
                  </a:solidFill>
                </a:rPr>
                <a:t>P</a:t>
              </a:r>
              <a:r>
                <a:rPr lang="en-US" sz="2000" dirty="0">
                  <a:solidFill>
                    <a:prstClr val="black"/>
                  </a:solidFill>
                </a:rPr>
                <a:t>rice</a:t>
              </a:r>
              <a:endParaRPr lang="en-US" sz="2400" dirty="0"/>
            </a:p>
          </p:txBody>
        </p:sp>
        <p:sp>
          <p:nvSpPr>
            <p:cNvPr id="70" name="Freeform 69"/>
            <p:cNvSpPr/>
            <p:nvPr/>
          </p:nvSpPr>
          <p:spPr>
            <a:xfrm>
              <a:off x="3947093" y="1360241"/>
              <a:ext cx="1226842" cy="1226842"/>
            </a:xfrm>
            <a:custGeom>
              <a:avLst/>
              <a:gdLst>
                <a:gd name="connsiteX0" fmla="*/ 613421 w 1226842"/>
                <a:gd name="connsiteY0" fmla="*/ 0 h 1226842"/>
                <a:gd name="connsiteX1" fmla="*/ 620089 w 1226842"/>
                <a:gd name="connsiteY1" fmla="*/ 672 h 1226842"/>
                <a:gd name="connsiteX2" fmla="*/ 531300 w 1226842"/>
                <a:gd name="connsiteY2" fmla="*/ 9623 h 1226842"/>
                <a:gd name="connsiteX3" fmla="*/ 69087 w 1226842"/>
                <a:gd name="connsiteY3" fmla="*/ 576739 h 1226842"/>
                <a:gd name="connsiteX4" fmla="*/ 647964 w 1226842"/>
                <a:gd name="connsiteY4" fmla="*/ 1155616 h 1226842"/>
                <a:gd name="connsiteX5" fmla="*/ 1215081 w 1226842"/>
                <a:gd name="connsiteY5" fmla="*/ 693403 h 1226842"/>
                <a:gd name="connsiteX6" fmla="*/ 1224993 w 1226842"/>
                <a:gd name="connsiteY6" fmla="*/ 595075 h 1226842"/>
                <a:gd name="connsiteX7" fmla="*/ 1226842 w 1226842"/>
                <a:gd name="connsiteY7" fmla="*/ 613421 h 1226842"/>
                <a:gd name="connsiteX8" fmla="*/ 613421 w 1226842"/>
                <a:gd name="connsiteY8" fmla="*/ 1226842 h 1226842"/>
                <a:gd name="connsiteX9" fmla="*/ 0 w 1226842"/>
                <a:gd name="connsiteY9" fmla="*/ 613421 h 1226842"/>
                <a:gd name="connsiteX10" fmla="*/ 613421 w 1226842"/>
                <a:gd name="connsiteY10" fmla="*/ 0 h 122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842" h="1226842">
                  <a:moveTo>
                    <a:pt x="613421" y="0"/>
                  </a:moveTo>
                  <a:lnTo>
                    <a:pt x="620089" y="672"/>
                  </a:lnTo>
                  <a:lnTo>
                    <a:pt x="531300" y="9623"/>
                  </a:lnTo>
                  <a:cubicBezTo>
                    <a:pt x="267516" y="63601"/>
                    <a:pt x="69087" y="296997"/>
                    <a:pt x="69087" y="576739"/>
                  </a:cubicBezTo>
                  <a:cubicBezTo>
                    <a:pt x="69087" y="896444"/>
                    <a:pt x="328259" y="1155616"/>
                    <a:pt x="647964" y="1155616"/>
                  </a:cubicBezTo>
                  <a:cubicBezTo>
                    <a:pt x="927706" y="1155616"/>
                    <a:pt x="1161102" y="957188"/>
                    <a:pt x="1215081" y="693403"/>
                  </a:cubicBezTo>
                  <a:lnTo>
                    <a:pt x="1224993" y="595075"/>
                  </a:lnTo>
                  <a:lnTo>
                    <a:pt x="1226842" y="613421"/>
                  </a:lnTo>
                  <a:cubicBezTo>
                    <a:pt x="1226842" y="952204"/>
                    <a:pt x="952204" y="1226842"/>
                    <a:pt x="613421" y="1226842"/>
                  </a:cubicBezTo>
                  <a:cubicBezTo>
                    <a:pt x="274638" y="1226842"/>
                    <a:pt x="0" y="952204"/>
                    <a:pt x="0" y="613421"/>
                  </a:cubicBezTo>
                  <a:cubicBezTo>
                    <a:pt x="0" y="274638"/>
                    <a:pt x="274638" y="0"/>
                    <a:pt x="613421" y="0"/>
                  </a:cubicBezTo>
                  <a:close/>
                </a:path>
              </a:pathLst>
            </a:custGeom>
            <a:solidFill>
              <a:srgbClr val="23919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71" name="Group 70"/>
          <p:cNvGrpSpPr/>
          <p:nvPr/>
        </p:nvGrpSpPr>
        <p:grpSpPr>
          <a:xfrm>
            <a:off x="3894111" y="3167856"/>
            <a:ext cx="1376347" cy="1376347"/>
            <a:chOff x="3962430" y="3240989"/>
            <a:chExt cx="1226842" cy="1226842"/>
          </a:xfrm>
        </p:grpSpPr>
        <p:sp>
          <p:nvSpPr>
            <p:cNvPr id="72" name="Oval 71"/>
            <p:cNvSpPr/>
            <p:nvPr/>
          </p:nvSpPr>
          <p:spPr>
            <a:xfrm>
              <a:off x="3962430" y="3240990"/>
              <a:ext cx="1226841" cy="1226841"/>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73" name="Rectangle 72"/>
            <p:cNvSpPr/>
            <p:nvPr/>
          </p:nvSpPr>
          <p:spPr>
            <a:xfrm>
              <a:off x="4017993" y="3468788"/>
              <a:ext cx="1115715" cy="771244"/>
            </a:xfrm>
            <a:prstGeom prst="rect">
              <a:avLst/>
            </a:prstGeom>
          </p:spPr>
          <p:txBody>
            <a:bodyPr wrap="square" anchor="ctr">
              <a:spAutoFit/>
            </a:bodyPr>
            <a:lstStyle/>
            <a:p>
              <a:pPr algn="ctr"/>
              <a:r>
                <a:rPr lang="en-US" sz="1600" b="1" cap="small" dirty="0"/>
                <a:t>4 </a:t>
              </a:r>
              <a:r>
                <a:rPr lang="en-US" sz="2400" b="1" cap="small" dirty="0"/>
                <a:t>P</a:t>
              </a:r>
              <a:r>
                <a:rPr lang="en-US" sz="1600" b="1" cap="small" dirty="0"/>
                <a:t>s </a:t>
              </a:r>
            </a:p>
            <a:p>
              <a:pPr algn="ctr"/>
              <a:r>
                <a:rPr lang="en-US" sz="1600" b="1" cap="small" dirty="0"/>
                <a:t>Marketing </a:t>
              </a:r>
            </a:p>
            <a:p>
              <a:pPr algn="ctr"/>
              <a:r>
                <a:rPr lang="en-US" sz="1600" b="1" cap="small" dirty="0"/>
                <a:t>Mix</a:t>
              </a:r>
            </a:p>
          </p:txBody>
        </p:sp>
        <p:sp>
          <p:nvSpPr>
            <p:cNvPr id="74" name="Freeform 73"/>
            <p:cNvSpPr/>
            <p:nvPr/>
          </p:nvSpPr>
          <p:spPr>
            <a:xfrm>
              <a:off x="3962430" y="3240989"/>
              <a:ext cx="1226842" cy="1226842"/>
            </a:xfrm>
            <a:custGeom>
              <a:avLst/>
              <a:gdLst>
                <a:gd name="connsiteX0" fmla="*/ 613421 w 1226842"/>
                <a:gd name="connsiteY0" fmla="*/ 0 h 1226842"/>
                <a:gd name="connsiteX1" fmla="*/ 620089 w 1226842"/>
                <a:gd name="connsiteY1" fmla="*/ 672 h 1226842"/>
                <a:gd name="connsiteX2" fmla="*/ 531300 w 1226842"/>
                <a:gd name="connsiteY2" fmla="*/ 9623 h 1226842"/>
                <a:gd name="connsiteX3" fmla="*/ 69087 w 1226842"/>
                <a:gd name="connsiteY3" fmla="*/ 576739 h 1226842"/>
                <a:gd name="connsiteX4" fmla="*/ 647964 w 1226842"/>
                <a:gd name="connsiteY4" fmla="*/ 1155616 h 1226842"/>
                <a:gd name="connsiteX5" fmla="*/ 1215081 w 1226842"/>
                <a:gd name="connsiteY5" fmla="*/ 693403 h 1226842"/>
                <a:gd name="connsiteX6" fmla="*/ 1224993 w 1226842"/>
                <a:gd name="connsiteY6" fmla="*/ 595075 h 1226842"/>
                <a:gd name="connsiteX7" fmla="*/ 1226842 w 1226842"/>
                <a:gd name="connsiteY7" fmla="*/ 613421 h 1226842"/>
                <a:gd name="connsiteX8" fmla="*/ 613421 w 1226842"/>
                <a:gd name="connsiteY8" fmla="*/ 1226842 h 1226842"/>
                <a:gd name="connsiteX9" fmla="*/ 0 w 1226842"/>
                <a:gd name="connsiteY9" fmla="*/ 613421 h 1226842"/>
                <a:gd name="connsiteX10" fmla="*/ 613421 w 1226842"/>
                <a:gd name="connsiteY10" fmla="*/ 0 h 122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842" h="1226842">
                  <a:moveTo>
                    <a:pt x="613421" y="0"/>
                  </a:moveTo>
                  <a:lnTo>
                    <a:pt x="620089" y="672"/>
                  </a:lnTo>
                  <a:lnTo>
                    <a:pt x="531300" y="9623"/>
                  </a:lnTo>
                  <a:cubicBezTo>
                    <a:pt x="267516" y="63601"/>
                    <a:pt x="69087" y="296997"/>
                    <a:pt x="69087" y="576739"/>
                  </a:cubicBezTo>
                  <a:cubicBezTo>
                    <a:pt x="69087" y="896444"/>
                    <a:pt x="328259" y="1155616"/>
                    <a:pt x="647964" y="1155616"/>
                  </a:cubicBezTo>
                  <a:cubicBezTo>
                    <a:pt x="927706" y="1155616"/>
                    <a:pt x="1161102" y="957188"/>
                    <a:pt x="1215081" y="693403"/>
                  </a:cubicBezTo>
                  <a:lnTo>
                    <a:pt x="1224993" y="595075"/>
                  </a:lnTo>
                  <a:lnTo>
                    <a:pt x="1226842" y="613421"/>
                  </a:lnTo>
                  <a:cubicBezTo>
                    <a:pt x="1226842" y="952204"/>
                    <a:pt x="952204" y="1226842"/>
                    <a:pt x="613421" y="1226842"/>
                  </a:cubicBezTo>
                  <a:cubicBezTo>
                    <a:pt x="274638" y="1226842"/>
                    <a:pt x="0" y="952204"/>
                    <a:pt x="0" y="613421"/>
                  </a:cubicBezTo>
                  <a:cubicBezTo>
                    <a:pt x="0" y="274638"/>
                    <a:pt x="274638" y="0"/>
                    <a:pt x="613421" y="0"/>
                  </a:cubicBez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grpSp>
    </p:spTree>
    <p:extLst>
      <p:ext uri="{BB962C8B-B14F-4D97-AF65-F5344CB8AC3E}">
        <p14:creationId xmlns:p14="http://schemas.microsoft.com/office/powerpoint/2010/main" val="2747885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McCarthy, 1960</a:t>
            </a:r>
          </a:p>
        </p:txBody>
      </p:sp>
      <p:sp>
        <p:nvSpPr>
          <p:cNvPr id="3" name="Title 2"/>
          <p:cNvSpPr>
            <a:spLocks noGrp="1"/>
          </p:cNvSpPr>
          <p:nvPr>
            <p:ph type="title"/>
          </p:nvPr>
        </p:nvSpPr>
        <p:spPr/>
        <p:txBody>
          <a:bodyPr/>
          <a:lstStyle/>
          <a:p>
            <a:r>
              <a:rPr lang="en-US" dirty="0"/>
              <a:t>4 Ps Marketing Mix</a:t>
            </a:r>
          </a:p>
        </p:txBody>
      </p:sp>
      <p:grpSp>
        <p:nvGrpSpPr>
          <p:cNvPr id="77" name="Group 76"/>
          <p:cNvGrpSpPr/>
          <p:nvPr/>
        </p:nvGrpSpPr>
        <p:grpSpPr>
          <a:xfrm>
            <a:off x="887464" y="2164412"/>
            <a:ext cx="3383240" cy="3383240"/>
            <a:chOff x="2890664" y="2164412"/>
            <a:chExt cx="3383240" cy="3383240"/>
          </a:xfrm>
        </p:grpSpPr>
        <p:cxnSp>
          <p:nvCxnSpPr>
            <p:cNvPr id="33" name="Straight Connector 32"/>
            <p:cNvCxnSpPr/>
            <p:nvPr/>
          </p:nvCxnSpPr>
          <p:spPr>
            <a:xfrm>
              <a:off x="2890664" y="3856032"/>
              <a:ext cx="338324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76" name="Group 75"/>
            <p:cNvGrpSpPr/>
            <p:nvPr/>
          </p:nvGrpSpPr>
          <p:grpSpPr>
            <a:xfrm>
              <a:off x="2890664" y="2164412"/>
              <a:ext cx="3383240" cy="3383240"/>
              <a:chOff x="2890664" y="2164412"/>
              <a:chExt cx="3383240" cy="3383240"/>
            </a:xfrm>
          </p:grpSpPr>
          <p:cxnSp>
            <p:nvCxnSpPr>
              <p:cNvPr id="5" name="Straight Connector 4"/>
              <p:cNvCxnSpPr/>
              <p:nvPr/>
            </p:nvCxnSpPr>
            <p:spPr>
              <a:xfrm>
                <a:off x="4582284" y="2164412"/>
                <a:ext cx="0" cy="3383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4582284" y="3856032"/>
                <a:ext cx="1691620" cy="169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890664" y="3856032"/>
                <a:ext cx="1691620" cy="169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2890664" y="2164412"/>
                <a:ext cx="1691620" cy="169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582284" y="2164412"/>
                <a:ext cx="1691620" cy="169162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54" name="Group 53"/>
          <p:cNvGrpSpPr>
            <a:grpSpLocks noChangeAspect="1"/>
          </p:cNvGrpSpPr>
          <p:nvPr/>
        </p:nvGrpSpPr>
        <p:grpSpPr>
          <a:xfrm>
            <a:off x="1782796" y="1368123"/>
            <a:ext cx="1592577" cy="1592577"/>
            <a:chOff x="2109969" y="3782362"/>
            <a:chExt cx="1226842" cy="1226842"/>
          </a:xfrm>
        </p:grpSpPr>
        <p:sp>
          <p:nvSpPr>
            <p:cNvPr id="55" name="Oval 54"/>
            <p:cNvSpPr/>
            <p:nvPr/>
          </p:nvSpPr>
          <p:spPr>
            <a:xfrm>
              <a:off x="2109969" y="3782363"/>
              <a:ext cx="1226841" cy="1226841"/>
            </a:xfrm>
            <a:prstGeom prst="ellipse">
              <a:avLst/>
            </a:prstGeom>
            <a:solidFill>
              <a:srgbClr val="0653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6" name="Rectangle 55"/>
            <p:cNvSpPr/>
            <p:nvPr/>
          </p:nvSpPr>
          <p:spPr>
            <a:xfrm>
              <a:off x="2356156" y="4198379"/>
              <a:ext cx="734473" cy="394812"/>
            </a:xfrm>
            <a:prstGeom prst="rect">
              <a:avLst/>
            </a:prstGeom>
          </p:spPr>
          <p:txBody>
            <a:bodyPr wrap="none" anchor="ctr">
              <a:spAutoFit/>
            </a:bodyPr>
            <a:lstStyle/>
            <a:p>
              <a:pPr algn="ctr"/>
              <a:r>
                <a:rPr lang="en-US" sz="3200" b="1" dirty="0">
                  <a:solidFill>
                    <a:prstClr val="white"/>
                  </a:solidFill>
                </a:rPr>
                <a:t>P</a:t>
              </a:r>
              <a:r>
                <a:rPr lang="en-US" sz="2000" dirty="0">
                  <a:solidFill>
                    <a:prstClr val="white"/>
                  </a:solidFill>
                </a:rPr>
                <a:t>roduct</a:t>
              </a:r>
              <a:endParaRPr lang="en-US" sz="2400" dirty="0"/>
            </a:p>
          </p:txBody>
        </p:sp>
        <p:sp>
          <p:nvSpPr>
            <p:cNvPr id="57" name="Freeform 56"/>
            <p:cNvSpPr/>
            <p:nvPr/>
          </p:nvSpPr>
          <p:spPr>
            <a:xfrm>
              <a:off x="2109969" y="3782362"/>
              <a:ext cx="1226842" cy="1226842"/>
            </a:xfrm>
            <a:custGeom>
              <a:avLst/>
              <a:gdLst>
                <a:gd name="connsiteX0" fmla="*/ 613421 w 1226842"/>
                <a:gd name="connsiteY0" fmla="*/ 0 h 1226842"/>
                <a:gd name="connsiteX1" fmla="*/ 620089 w 1226842"/>
                <a:gd name="connsiteY1" fmla="*/ 672 h 1226842"/>
                <a:gd name="connsiteX2" fmla="*/ 531300 w 1226842"/>
                <a:gd name="connsiteY2" fmla="*/ 9623 h 1226842"/>
                <a:gd name="connsiteX3" fmla="*/ 69087 w 1226842"/>
                <a:gd name="connsiteY3" fmla="*/ 576739 h 1226842"/>
                <a:gd name="connsiteX4" fmla="*/ 647964 w 1226842"/>
                <a:gd name="connsiteY4" fmla="*/ 1155616 h 1226842"/>
                <a:gd name="connsiteX5" fmla="*/ 1215081 w 1226842"/>
                <a:gd name="connsiteY5" fmla="*/ 693403 h 1226842"/>
                <a:gd name="connsiteX6" fmla="*/ 1224993 w 1226842"/>
                <a:gd name="connsiteY6" fmla="*/ 595075 h 1226842"/>
                <a:gd name="connsiteX7" fmla="*/ 1226842 w 1226842"/>
                <a:gd name="connsiteY7" fmla="*/ 613421 h 1226842"/>
                <a:gd name="connsiteX8" fmla="*/ 613421 w 1226842"/>
                <a:gd name="connsiteY8" fmla="*/ 1226842 h 1226842"/>
                <a:gd name="connsiteX9" fmla="*/ 0 w 1226842"/>
                <a:gd name="connsiteY9" fmla="*/ 613421 h 1226842"/>
                <a:gd name="connsiteX10" fmla="*/ 613421 w 1226842"/>
                <a:gd name="connsiteY10" fmla="*/ 0 h 122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842" h="1226842">
                  <a:moveTo>
                    <a:pt x="613421" y="0"/>
                  </a:moveTo>
                  <a:lnTo>
                    <a:pt x="620089" y="672"/>
                  </a:lnTo>
                  <a:lnTo>
                    <a:pt x="531300" y="9623"/>
                  </a:lnTo>
                  <a:cubicBezTo>
                    <a:pt x="267516" y="63601"/>
                    <a:pt x="69087" y="296997"/>
                    <a:pt x="69087" y="576739"/>
                  </a:cubicBezTo>
                  <a:cubicBezTo>
                    <a:pt x="69087" y="896444"/>
                    <a:pt x="328259" y="1155616"/>
                    <a:pt x="647964" y="1155616"/>
                  </a:cubicBezTo>
                  <a:cubicBezTo>
                    <a:pt x="927706" y="1155616"/>
                    <a:pt x="1161102" y="957188"/>
                    <a:pt x="1215081" y="693403"/>
                  </a:cubicBezTo>
                  <a:lnTo>
                    <a:pt x="1224993" y="595075"/>
                  </a:lnTo>
                  <a:lnTo>
                    <a:pt x="1226842" y="613421"/>
                  </a:lnTo>
                  <a:cubicBezTo>
                    <a:pt x="1226842" y="952204"/>
                    <a:pt x="952204" y="1226842"/>
                    <a:pt x="613421" y="1226842"/>
                  </a:cubicBezTo>
                  <a:cubicBezTo>
                    <a:pt x="274638" y="1226842"/>
                    <a:pt x="0" y="952204"/>
                    <a:pt x="0" y="613421"/>
                  </a:cubicBezTo>
                  <a:cubicBezTo>
                    <a:pt x="0" y="274638"/>
                    <a:pt x="274638" y="0"/>
                    <a:pt x="613421" y="0"/>
                  </a:cubicBezTo>
                  <a:close/>
                </a:path>
              </a:pathLst>
            </a:custGeom>
            <a:solidFill>
              <a:srgbClr val="032B43">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58" name="Group 57"/>
          <p:cNvGrpSpPr>
            <a:grpSpLocks noChangeAspect="1"/>
          </p:cNvGrpSpPr>
          <p:nvPr/>
        </p:nvGrpSpPr>
        <p:grpSpPr>
          <a:xfrm>
            <a:off x="85984" y="3059742"/>
            <a:ext cx="1592577" cy="1592577"/>
            <a:chOff x="3101173" y="5121739"/>
            <a:chExt cx="1226842" cy="1226842"/>
          </a:xfrm>
        </p:grpSpPr>
        <p:sp>
          <p:nvSpPr>
            <p:cNvPr id="59" name="Oval 58"/>
            <p:cNvSpPr/>
            <p:nvPr/>
          </p:nvSpPr>
          <p:spPr>
            <a:xfrm>
              <a:off x="3101173" y="5121740"/>
              <a:ext cx="1226841" cy="1226841"/>
            </a:xfrm>
            <a:prstGeom prst="ellipse">
              <a:avLst/>
            </a:prstGeom>
            <a:solidFill>
              <a:srgbClr val="8B10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0" name="Rectangle 59"/>
            <p:cNvSpPr/>
            <p:nvPr/>
          </p:nvSpPr>
          <p:spPr>
            <a:xfrm>
              <a:off x="3249415" y="5549433"/>
              <a:ext cx="930363" cy="394812"/>
            </a:xfrm>
            <a:prstGeom prst="rect">
              <a:avLst/>
            </a:prstGeom>
          </p:spPr>
          <p:txBody>
            <a:bodyPr wrap="none" anchor="ctr">
              <a:spAutoFit/>
            </a:bodyPr>
            <a:lstStyle/>
            <a:p>
              <a:pPr lvl="0" algn="ctr"/>
              <a:r>
                <a:rPr lang="en-US" sz="3200" b="1" dirty="0">
                  <a:solidFill>
                    <a:prstClr val="white"/>
                  </a:solidFill>
                </a:rPr>
                <a:t>P</a:t>
              </a:r>
              <a:r>
                <a:rPr lang="en-US" sz="2000" dirty="0">
                  <a:solidFill>
                    <a:prstClr val="white"/>
                  </a:solidFill>
                </a:rPr>
                <a:t>romotion</a:t>
              </a:r>
            </a:p>
          </p:txBody>
        </p:sp>
        <p:sp>
          <p:nvSpPr>
            <p:cNvPr id="61" name="Freeform 60"/>
            <p:cNvSpPr/>
            <p:nvPr/>
          </p:nvSpPr>
          <p:spPr>
            <a:xfrm>
              <a:off x="3101173" y="5121739"/>
              <a:ext cx="1226842" cy="1226842"/>
            </a:xfrm>
            <a:custGeom>
              <a:avLst/>
              <a:gdLst>
                <a:gd name="connsiteX0" fmla="*/ 613421 w 1226842"/>
                <a:gd name="connsiteY0" fmla="*/ 0 h 1226842"/>
                <a:gd name="connsiteX1" fmla="*/ 620089 w 1226842"/>
                <a:gd name="connsiteY1" fmla="*/ 672 h 1226842"/>
                <a:gd name="connsiteX2" fmla="*/ 531300 w 1226842"/>
                <a:gd name="connsiteY2" fmla="*/ 9623 h 1226842"/>
                <a:gd name="connsiteX3" fmla="*/ 69087 w 1226842"/>
                <a:gd name="connsiteY3" fmla="*/ 576739 h 1226842"/>
                <a:gd name="connsiteX4" fmla="*/ 647964 w 1226842"/>
                <a:gd name="connsiteY4" fmla="*/ 1155616 h 1226842"/>
                <a:gd name="connsiteX5" fmla="*/ 1215081 w 1226842"/>
                <a:gd name="connsiteY5" fmla="*/ 693403 h 1226842"/>
                <a:gd name="connsiteX6" fmla="*/ 1224993 w 1226842"/>
                <a:gd name="connsiteY6" fmla="*/ 595075 h 1226842"/>
                <a:gd name="connsiteX7" fmla="*/ 1226842 w 1226842"/>
                <a:gd name="connsiteY7" fmla="*/ 613421 h 1226842"/>
                <a:gd name="connsiteX8" fmla="*/ 613421 w 1226842"/>
                <a:gd name="connsiteY8" fmla="*/ 1226842 h 1226842"/>
                <a:gd name="connsiteX9" fmla="*/ 0 w 1226842"/>
                <a:gd name="connsiteY9" fmla="*/ 613421 h 1226842"/>
                <a:gd name="connsiteX10" fmla="*/ 613421 w 1226842"/>
                <a:gd name="connsiteY10" fmla="*/ 0 h 122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842" h="1226842">
                  <a:moveTo>
                    <a:pt x="613421" y="0"/>
                  </a:moveTo>
                  <a:lnTo>
                    <a:pt x="620089" y="672"/>
                  </a:lnTo>
                  <a:lnTo>
                    <a:pt x="531300" y="9623"/>
                  </a:lnTo>
                  <a:cubicBezTo>
                    <a:pt x="267516" y="63601"/>
                    <a:pt x="69087" y="296997"/>
                    <a:pt x="69087" y="576739"/>
                  </a:cubicBezTo>
                  <a:cubicBezTo>
                    <a:pt x="69087" y="896444"/>
                    <a:pt x="328259" y="1155616"/>
                    <a:pt x="647964" y="1155616"/>
                  </a:cubicBezTo>
                  <a:cubicBezTo>
                    <a:pt x="927706" y="1155616"/>
                    <a:pt x="1161102" y="957188"/>
                    <a:pt x="1215081" y="693403"/>
                  </a:cubicBezTo>
                  <a:lnTo>
                    <a:pt x="1224993" y="595075"/>
                  </a:lnTo>
                  <a:lnTo>
                    <a:pt x="1226842" y="613421"/>
                  </a:lnTo>
                  <a:cubicBezTo>
                    <a:pt x="1226842" y="952204"/>
                    <a:pt x="952204" y="1226842"/>
                    <a:pt x="613421" y="1226842"/>
                  </a:cubicBezTo>
                  <a:cubicBezTo>
                    <a:pt x="274638" y="1226842"/>
                    <a:pt x="0" y="952204"/>
                    <a:pt x="0" y="613421"/>
                  </a:cubicBezTo>
                  <a:cubicBezTo>
                    <a:pt x="0" y="274638"/>
                    <a:pt x="274638" y="0"/>
                    <a:pt x="613421" y="0"/>
                  </a:cubicBezTo>
                  <a:close/>
                </a:path>
              </a:pathLst>
            </a:custGeom>
            <a:solidFill>
              <a:srgbClr val="4F092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62" name="Group 61"/>
          <p:cNvGrpSpPr/>
          <p:nvPr/>
        </p:nvGrpSpPr>
        <p:grpSpPr>
          <a:xfrm>
            <a:off x="1774356" y="4751364"/>
            <a:ext cx="1592577" cy="1592577"/>
            <a:chOff x="7657195" y="-42018"/>
            <a:chExt cx="1709928" cy="1709928"/>
          </a:xfrm>
        </p:grpSpPr>
        <p:grpSp>
          <p:nvGrpSpPr>
            <p:cNvPr id="63" name="Group 62"/>
            <p:cNvGrpSpPr/>
            <p:nvPr/>
          </p:nvGrpSpPr>
          <p:grpSpPr>
            <a:xfrm>
              <a:off x="7657195" y="-42018"/>
              <a:ext cx="1709928" cy="1709928"/>
              <a:chOff x="5807189" y="3788685"/>
              <a:chExt cx="1226842" cy="1226842"/>
            </a:xfrm>
          </p:grpSpPr>
          <p:sp>
            <p:nvSpPr>
              <p:cNvPr id="65" name="Oval 64"/>
              <p:cNvSpPr/>
              <p:nvPr/>
            </p:nvSpPr>
            <p:spPr>
              <a:xfrm>
                <a:off x="5807189" y="3788686"/>
                <a:ext cx="1226841" cy="1226841"/>
              </a:xfrm>
              <a:prstGeom prst="ellipse">
                <a:avLst/>
              </a:prstGeom>
              <a:solidFill>
                <a:srgbClr val="FD912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a:p>
            </p:txBody>
          </p:sp>
          <p:sp>
            <p:nvSpPr>
              <p:cNvPr id="66" name="Freeform 65"/>
              <p:cNvSpPr/>
              <p:nvPr/>
            </p:nvSpPr>
            <p:spPr>
              <a:xfrm>
                <a:off x="5807189" y="3788685"/>
                <a:ext cx="1226842" cy="1226842"/>
              </a:xfrm>
              <a:custGeom>
                <a:avLst/>
                <a:gdLst>
                  <a:gd name="connsiteX0" fmla="*/ 613421 w 1226842"/>
                  <a:gd name="connsiteY0" fmla="*/ 0 h 1226842"/>
                  <a:gd name="connsiteX1" fmla="*/ 620089 w 1226842"/>
                  <a:gd name="connsiteY1" fmla="*/ 672 h 1226842"/>
                  <a:gd name="connsiteX2" fmla="*/ 531300 w 1226842"/>
                  <a:gd name="connsiteY2" fmla="*/ 9623 h 1226842"/>
                  <a:gd name="connsiteX3" fmla="*/ 69087 w 1226842"/>
                  <a:gd name="connsiteY3" fmla="*/ 576739 h 1226842"/>
                  <a:gd name="connsiteX4" fmla="*/ 647964 w 1226842"/>
                  <a:gd name="connsiteY4" fmla="*/ 1155616 h 1226842"/>
                  <a:gd name="connsiteX5" fmla="*/ 1215081 w 1226842"/>
                  <a:gd name="connsiteY5" fmla="*/ 693403 h 1226842"/>
                  <a:gd name="connsiteX6" fmla="*/ 1224993 w 1226842"/>
                  <a:gd name="connsiteY6" fmla="*/ 595075 h 1226842"/>
                  <a:gd name="connsiteX7" fmla="*/ 1226842 w 1226842"/>
                  <a:gd name="connsiteY7" fmla="*/ 613421 h 1226842"/>
                  <a:gd name="connsiteX8" fmla="*/ 613421 w 1226842"/>
                  <a:gd name="connsiteY8" fmla="*/ 1226842 h 1226842"/>
                  <a:gd name="connsiteX9" fmla="*/ 0 w 1226842"/>
                  <a:gd name="connsiteY9" fmla="*/ 613421 h 1226842"/>
                  <a:gd name="connsiteX10" fmla="*/ 613421 w 1226842"/>
                  <a:gd name="connsiteY10" fmla="*/ 0 h 122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842" h="1226842">
                    <a:moveTo>
                      <a:pt x="613421" y="0"/>
                    </a:moveTo>
                    <a:lnTo>
                      <a:pt x="620089" y="672"/>
                    </a:lnTo>
                    <a:lnTo>
                      <a:pt x="531300" y="9623"/>
                    </a:lnTo>
                    <a:cubicBezTo>
                      <a:pt x="267516" y="63601"/>
                      <a:pt x="69087" y="296997"/>
                      <a:pt x="69087" y="576739"/>
                    </a:cubicBezTo>
                    <a:cubicBezTo>
                      <a:pt x="69087" y="896444"/>
                      <a:pt x="328259" y="1155616"/>
                      <a:pt x="647964" y="1155616"/>
                    </a:cubicBezTo>
                    <a:cubicBezTo>
                      <a:pt x="927706" y="1155616"/>
                      <a:pt x="1161102" y="957188"/>
                      <a:pt x="1215081" y="693403"/>
                    </a:cubicBezTo>
                    <a:lnTo>
                      <a:pt x="1224993" y="595075"/>
                    </a:lnTo>
                    <a:lnTo>
                      <a:pt x="1226842" y="613421"/>
                    </a:lnTo>
                    <a:cubicBezTo>
                      <a:pt x="1226842" y="952204"/>
                      <a:pt x="952204" y="1226842"/>
                      <a:pt x="613421" y="1226842"/>
                    </a:cubicBezTo>
                    <a:cubicBezTo>
                      <a:pt x="274638" y="1226842"/>
                      <a:pt x="0" y="952204"/>
                      <a:pt x="0" y="613421"/>
                    </a:cubicBezTo>
                    <a:cubicBezTo>
                      <a:pt x="0" y="274638"/>
                      <a:pt x="274638" y="0"/>
                      <a:pt x="613421" y="0"/>
                    </a:cubicBezTo>
                    <a:close/>
                  </a:path>
                </a:pathLst>
              </a:custGeom>
              <a:solidFill>
                <a:srgbClr val="D8680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64" name="Rectangle 63"/>
            <p:cNvSpPr/>
            <p:nvPr/>
          </p:nvSpPr>
          <p:spPr>
            <a:xfrm>
              <a:off x="8125096" y="537810"/>
              <a:ext cx="774126" cy="550275"/>
            </a:xfrm>
            <a:prstGeom prst="rect">
              <a:avLst/>
            </a:prstGeom>
          </p:spPr>
          <p:txBody>
            <a:bodyPr wrap="none" anchor="ctr">
              <a:spAutoFit/>
            </a:bodyPr>
            <a:lstStyle/>
            <a:p>
              <a:pPr lvl="0" algn="ctr"/>
              <a:r>
                <a:rPr lang="en-US" sz="3200" b="1" dirty="0"/>
                <a:t>P</a:t>
              </a:r>
              <a:r>
                <a:rPr lang="en-US" sz="2000" dirty="0"/>
                <a:t>lace</a:t>
              </a:r>
            </a:p>
          </p:txBody>
        </p:sp>
      </p:grpSp>
      <p:grpSp>
        <p:nvGrpSpPr>
          <p:cNvPr id="67" name="Group 66"/>
          <p:cNvGrpSpPr>
            <a:grpSpLocks noChangeAspect="1"/>
          </p:cNvGrpSpPr>
          <p:nvPr/>
        </p:nvGrpSpPr>
        <p:grpSpPr>
          <a:xfrm>
            <a:off x="3474415" y="3059742"/>
            <a:ext cx="1592577" cy="1592577"/>
            <a:chOff x="3947093" y="1360241"/>
            <a:chExt cx="1226842" cy="1226842"/>
          </a:xfrm>
        </p:grpSpPr>
        <p:sp>
          <p:nvSpPr>
            <p:cNvPr id="68" name="Oval 67"/>
            <p:cNvSpPr/>
            <p:nvPr/>
          </p:nvSpPr>
          <p:spPr>
            <a:xfrm>
              <a:off x="3947093" y="1360241"/>
              <a:ext cx="1226841" cy="1226841"/>
            </a:xfrm>
            <a:prstGeom prst="ellipse">
              <a:avLst/>
            </a:prstGeom>
            <a:solidFill>
              <a:srgbClr val="72D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9" name="Rectangle 68"/>
            <p:cNvSpPr/>
            <p:nvPr/>
          </p:nvSpPr>
          <p:spPr>
            <a:xfrm>
              <a:off x="4294170" y="1776256"/>
              <a:ext cx="532694" cy="394812"/>
            </a:xfrm>
            <a:prstGeom prst="rect">
              <a:avLst/>
            </a:prstGeom>
          </p:spPr>
          <p:txBody>
            <a:bodyPr wrap="none" anchor="ctr">
              <a:spAutoFit/>
            </a:bodyPr>
            <a:lstStyle/>
            <a:p>
              <a:pPr algn="ctr"/>
              <a:r>
                <a:rPr lang="en-US" sz="3200" b="1" dirty="0">
                  <a:solidFill>
                    <a:prstClr val="black"/>
                  </a:solidFill>
                </a:rPr>
                <a:t>P</a:t>
              </a:r>
              <a:r>
                <a:rPr lang="en-US" sz="2000" dirty="0">
                  <a:solidFill>
                    <a:prstClr val="black"/>
                  </a:solidFill>
                </a:rPr>
                <a:t>rice</a:t>
              </a:r>
              <a:endParaRPr lang="en-US" sz="2400" dirty="0"/>
            </a:p>
          </p:txBody>
        </p:sp>
        <p:sp>
          <p:nvSpPr>
            <p:cNvPr id="70" name="Freeform 69"/>
            <p:cNvSpPr/>
            <p:nvPr/>
          </p:nvSpPr>
          <p:spPr>
            <a:xfrm>
              <a:off x="3947093" y="1360241"/>
              <a:ext cx="1226842" cy="1226842"/>
            </a:xfrm>
            <a:custGeom>
              <a:avLst/>
              <a:gdLst>
                <a:gd name="connsiteX0" fmla="*/ 613421 w 1226842"/>
                <a:gd name="connsiteY0" fmla="*/ 0 h 1226842"/>
                <a:gd name="connsiteX1" fmla="*/ 620089 w 1226842"/>
                <a:gd name="connsiteY1" fmla="*/ 672 h 1226842"/>
                <a:gd name="connsiteX2" fmla="*/ 531300 w 1226842"/>
                <a:gd name="connsiteY2" fmla="*/ 9623 h 1226842"/>
                <a:gd name="connsiteX3" fmla="*/ 69087 w 1226842"/>
                <a:gd name="connsiteY3" fmla="*/ 576739 h 1226842"/>
                <a:gd name="connsiteX4" fmla="*/ 647964 w 1226842"/>
                <a:gd name="connsiteY4" fmla="*/ 1155616 h 1226842"/>
                <a:gd name="connsiteX5" fmla="*/ 1215081 w 1226842"/>
                <a:gd name="connsiteY5" fmla="*/ 693403 h 1226842"/>
                <a:gd name="connsiteX6" fmla="*/ 1224993 w 1226842"/>
                <a:gd name="connsiteY6" fmla="*/ 595075 h 1226842"/>
                <a:gd name="connsiteX7" fmla="*/ 1226842 w 1226842"/>
                <a:gd name="connsiteY7" fmla="*/ 613421 h 1226842"/>
                <a:gd name="connsiteX8" fmla="*/ 613421 w 1226842"/>
                <a:gd name="connsiteY8" fmla="*/ 1226842 h 1226842"/>
                <a:gd name="connsiteX9" fmla="*/ 0 w 1226842"/>
                <a:gd name="connsiteY9" fmla="*/ 613421 h 1226842"/>
                <a:gd name="connsiteX10" fmla="*/ 613421 w 1226842"/>
                <a:gd name="connsiteY10" fmla="*/ 0 h 122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842" h="1226842">
                  <a:moveTo>
                    <a:pt x="613421" y="0"/>
                  </a:moveTo>
                  <a:lnTo>
                    <a:pt x="620089" y="672"/>
                  </a:lnTo>
                  <a:lnTo>
                    <a:pt x="531300" y="9623"/>
                  </a:lnTo>
                  <a:cubicBezTo>
                    <a:pt x="267516" y="63601"/>
                    <a:pt x="69087" y="296997"/>
                    <a:pt x="69087" y="576739"/>
                  </a:cubicBezTo>
                  <a:cubicBezTo>
                    <a:pt x="69087" y="896444"/>
                    <a:pt x="328259" y="1155616"/>
                    <a:pt x="647964" y="1155616"/>
                  </a:cubicBezTo>
                  <a:cubicBezTo>
                    <a:pt x="927706" y="1155616"/>
                    <a:pt x="1161102" y="957188"/>
                    <a:pt x="1215081" y="693403"/>
                  </a:cubicBezTo>
                  <a:lnTo>
                    <a:pt x="1224993" y="595075"/>
                  </a:lnTo>
                  <a:lnTo>
                    <a:pt x="1226842" y="613421"/>
                  </a:lnTo>
                  <a:cubicBezTo>
                    <a:pt x="1226842" y="952204"/>
                    <a:pt x="952204" y="1226842"/>
                    <a:pt x="613421" y="1226842"/>
                  </a:cubicBezTo>
                  <a:cubicBezTo>
                    <a:pt x="274638" y="1226842"/>
                    <a:pt x="0" y="952204"/>
                    <a:pt x="0" y="613421"/>
                  </a:cubicBezTo>
                  <a:cubicBezTo>
                    <a:pt x="0" y="274638"/>
                    <a:pt x="274638" y="0"/>
                    <a:pt x="613421" y="0"/>
                  </a:cubicBezTo>
                  <a:close/>
                </a:path>
              </a:pathLst>
            </a:custGeom>
            <a:solidFill>
              <a:srgbClr val="23919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71" name="Group 70"/>
          <p:cNvGrpSpPr/>
          <p:nvPr/>
        </p:nvGrpSpPr>
        <p:grpSpPr>
          <a:xfrm>
            <a:off x="1890911" y="3167856"/>
            <a:ext cx="1376347" cy="1376347"/>
            <a:chOff x="3962430" y="3240989"/>
            <a:chExt cx="1226842" cy="1226842"/>
          </a:xfrm>
        </p:grpSpPr>
        <p:sp>
          <p:nvSpPr>
            <p:cNvPr id="72" name="Oval 71"/>
            <p:cNvSpPr/>
            <p:nvPr/>
          </p:nvSpPr>
          <p:spPr>
            <a:xfrm>
              <a:off x="3962430" y="3240990"/>
              <a:ext cx="1226841" cy="1226841"/>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73" name="Rectangle 72"/>
            <p:cNvSpPr/>
            <p:nvPr/>
          </p:nvSpPr>
          <p:spPr>
            <a:xfrm>
              <a:off x="4017993" y="3468788"/>
              <a:ext cx="1115715" cy="771244"/>
            </a:xfrm>
            <a:prstGeom prst="rect">
              <a:avLst/>
            </a:prstGeom>
          </p:spPr>
          <p:txBody>
            <a:bodyPr wrap="square" anchor="ctr">
              <a:spAutoFit/>
            </a:bodyPr>
            <a:lstStyle/>
            <a:p>
              <a:pPr algn="ctr"/>
              <a:r>
                <a:rPr lang="en-US" sz="1600" b="1" cap="small" dirty="0"/>
                <a:t>4 </a:t>
              </a:r>
              <a:r>
                <a:rPr lang="en-US" sz="2400" b="1" cap="small" dirty="0"/>
                <a:t>P</a:t>
              </a:r>
              <a:r>
                <a:rPr lang="en-US" sz="1600" b="1" cap="small" dirty="0"/>
                <a:t>s </a:t>
              </a:r>
            </a:p>
            <a:p>
              <a:pPr algn="ctr"/>
              <a:r>
                <a:rPr lang="en-US" sz="1600" b="1" cap="small" dirty="0"/>
                <a:t>Marketing </a:t>
              </a:r>
            </a:p>
            <a:p>
              <a:pPr algn="ctr"/>
              <a:r>
                <a:rPr lang="en-US" sz="1600" b="1" cap="small" dirty="0"/>
                <a:t>Mix</a:t>
              </a:r>
            </a:p>
          </p:txBody>
        </p:sp>
        <p:sp>
          <p:nvSpPr>
            <p:cNvPr id="74" name="Freeform 73"/>
            <p:cNvSpPr/>
            <p:nvPr/>
          </p:nvSpPr>
          <p:spPr>
            <a:xfrm>
              <a:off x="3962430" y="3240989"/>
              <a:ext cx="1226842" cy="1226842"/>
            </a:xfrm>
            <a:custGeom>
              <a:avLst/>
              <a:gdLst>
                <a:gd name="connsiteX0" fmla="*/ 613421 w 1226842"/>
                <a:gd name="connsiteY0" fmla="*/ 0 h 1226842"/>
                <a:gd name="connsiteX1" fmla="*/ 620089 w 1226842"/>
                <a:gd name="connsiteY1" fmla="*/ 672 h 1226842"/>
                <a:gd name="connsiteX2" fmla="*/ 531300 w 1226842"/>
                <a:gd name="connsiteY2" fmla="*/ 9623 h 1226842"/>
                <a:gd name="connsiteX3" fmla="*/ 69087 w 1226842"/>
                <a:gd name="connsiteY3" fmla="*/ 576739 h 1226842"/>
                <a:gd name="connsiteX4" fmla="*/ 647964 w 1226842"/>
                <a:gd name="connsiteY4" fmla="*/ 1155616 h 1226842"/>
                <a:gd name="connsiteX5" fmla="*/ 1215081 w 1226842"/>
                <a:gd name="connsiteY5" fmla="*/ 693403 h 1226842"/>
                <a:gd name="connsiteX6" fmla="*/ 1224993 w 1226842"/>
                <a:gd name="connsiteY6" fmla="*/ 595075 h 1226842"/>
                <a:gd name="connsiteX7" fmla="*/ 1226842 w 1226842"/>
                <a:gd name="connsiteY7" fmla="*/ 613421 h 1226842"/>
                <a:gd name="connsiteX8" fmla="*/ 613421 w 1226842"/>
                <a:gd name="connsiteY8" fmla="*/ 1226842 h 1226842"/>
                <a:gd name="connsiteX9" fmla="*/ 0 w 1226842"/>
                <a:gd name="connsiteY9" fmla="*/ 613421 h 1226842"/>
                <a:gd name="connsiteX10" fmla="*/ 613421 w 1226842"/>
                <a:gd name="connsiteY10" fmla="*/ 0 h 122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842" h="1226842">
                  <a:moveTo>
                    <a:pt x="613421" y="0"/>
                  </a:moveTo>
                  <a:lnTo>
                    <a:pt x="620089" y="672"/>
                  </a:lnTo>
                  <a:lnTo>
                    <a:pt x="531300" y="9623"/>
                  </a:lnTo>
                  <a:cubicBezTo>
                    <a:pt x="267516" y="63601"/>
                    <a:pt x="69087" y="296997"/>
                    <a:pt x="69087" y="576739"/>
                  </a:cubicBezTo>
                  <a:cubicBezTo>
                    <a:pt x="69087" y="896444"/>
                    <a:pt x="328259" y="1155616"/>
                    <a:pt x="647964" y="1155616"/>
                  </a:cubicBezTo>
                  <a:cubicBezTo>
                    <a:pt x="927706" y="1155616"/>
                    <a:pt x="1161102" y="957188"/>
                    <a:pt x="1215081" y="693403"/>
                  </a:cubicBezTo>
                  <a:lnTo>
                    <a:pt x="1224993" y="595075"/>
                  </a:lnTo>
                  <a:lnTo>
                    <a:pt x="1226842" y="613421"/>
                  </a:lnTo>
                  <a:cubicBezTo>
                    <a:pt x="1226842" y="952204"/>
                    <a:pt x="952204" y="1226842"/>
                    <a:pt x="613421" y="1226842"/>
                  </a:cubicBezTo>
                  <a:cubicBezTo>
                    <a:pt x="274638" y="1226842"/>
                    <a:pt x="0" y="952204"/>
                    <a:pt x="0" y="613421"/>
                  </a:cubicBezTo>
                  <a:cubicBezTo>
                    <a:pt x="0" y="274638"/>
                    <a:pt x="274638" y="0"/>
                    <a:pt x="613421" y="0"/>
                  </a:cubicBez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grpSp>
      <p:grpSp>
        <p:nvGrpSpPr>
          <p:cNvPr id="10" name="Group 9"/>
          <p:cNvGrpSpPr/>
          <p:nvPr/>
        </p:nvGrpSpPr>
        <p:grpSpPr>
          <a:xfrm>
            <a:off x="5355758" y="1994758"/>
            <a:ext cx="3464392" cy="1015464"/>
            <a:chOff x="5355758" y="2304226"/>
            <a:chExt cx="3464392" cy="1015464"/>
          </a:xfrm>
        </p:grpSpPr>
        <p:sp>
          <p:nvSpPr>
            <p:cNvPr id="78" name="Rectangle 77"/>
            <p:cNvSpPr/>
            <p:nvPr/>
          </p:nvSpPr>
          <p:spPr>
            <a:xfrm>
              <a:off x="6457897" y="2308307"/>
              <a:ext cx="2362253" cy="1011383"/>
            </a:xfrm>
            <a:prstGeom prst="rect">
              <a:avLst/>
            </a:prstGeom>
            <a:solidFill>
              <a:schemeClr val="bg1"/>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1300" cap="small" dirty="0">
                  <a:latin typeface="Calibri Light" panose="020F0302020204030204" pitchFamily="34" charset="0"/>
                  <a:cs typeface="Arial" pitchFamily="34" charset="0"/>
                </a:rPr>
                <a:t>Functionality, Appearance, Quality, Packaging, Brand, Warranty, Service/Support</a:t>
              </a:r>
            </a:p>
          </p:txBody>
        </p:sp>
        <p:grpSp>
          <p:nvGrpSpPr>
            <p:cNvPr id="6" name="Group 5"/>
            <p:cNvGrpSpPr/>
            <p:nvPr/>
          </p:nvGrpSpPr>
          <p:grpSpPr>
            <a:xfrm>
              <a:off x="5355758" y="2304227"/>
              <a:ext cx="1003486" cy="1011383"/>
              <a:chOff x="5368714" y="2304227"/>
              <a:chExt cx="1003486" cy="1011383"/>
            </a:xfrm>
          </p:grpSpPr>
          <p:sp>
            <p:nvSpPr>
              <p:cNvPr id="75" name="Rectangle 74"/>
              <p:cNvSpPr/>
              <p:nvPr/>
            </p:nvSpPr>
            <p:spPr>
              <a:xfrm>
                <a:off x="5374190" y="2304227"/>
                <a:ext cx="996508" cy="1011383"/>
              </a:xfrm>
              <a:prstGeom prst="rect">
                <a:avLst/>
              </a:prstGeom>
              <a:solidFill>
                <a:srgbClr val="0653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lt1"/>
                    </a:solidFill>
                  </a:rPr>
                  <a:t>Product</a:t>
                </a:r>
              </a:p>
            </p:txBody>
          </p:sp>
          <p:sp>
            <p:nvSpPr>
              <p:cNvPr id="4" name="L-Shape 3"/>
              <p:cNvSpPr/>
              <p:nvPr/>
            </p:nvSpPr>
            <p:spPr>
              <a:xfrm>
                <a:off x="5368714" y="2304227"/>
                <a:ext cx="1003486" cy="1011383"/>
              </a:xfrm>
              <a:prstGeom prst="corner">
                <a:avLst>
                  <a:gd name="adj1" fmla="val 9680"/>
                  <a:gd name="adj2" fmla="val 9681"/>
                </a:avLst>
              </a:prstGeom>
              <a:solidFill>
                <a:srgbClr val="032B43">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22" name="L-Shape 121"/>
            <p:cNvSpPr/>
            <p:nvPr/>
          </p:nvSpPr>
          <p:spPr>
            <a:xfrm>
              <a:off x="6464136" y="2304226"/>
              <a:ext cx="2356013" cy="1011383"/>
            </a:xfrm>
            <a:prstGeom prst="corner">
              <a:avLst>
                <a:gd name="adj1" fmla="val 9680"/>
                <a:gd name="adj2" fmla="val 0"/>
              </a:avLst>
            </a:prstGeom>
            <a:solidFill>
              <a:srgbClr val="054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11" name="Group 10"/>
          <p:cNvGrpSpPr/>
          <p:nvPr/>
        </p:nvGrpSpPr>
        <p:grpSpPr>
          <a:xfrm>
            <a:off x="5355758" y="3188754"/>
            <a:ext cx="3464392" cy="1015465"/>
            <a:chOff x="5355758" y="3392798"/>
            <a:chExt cx="3464392" cy="1015465"/>
          </a:xfrm>
        </p:grpSpPr>
        <p:sp>
          <p:nvSpPr>
            <p:cNvPr id="108" name="Rectangle 107"/>
            <p:cNvSpPr/>
            <p:nvPr/>
          </p:nvSpPr>
          <p:spPr>
            <a:xfrm>
              <a:off x="6457897" y="3396880"/>
              <a:ext cx="2362253" cy="1011383"/>
            </a:xfrm>
            <a:prstGeom prst="rect">
              <a:avLst/>
            </a:prstGeom>
            <a:solidFill>
              <a:schemeClr val="bg1"/>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1300" cap="small" dirty="0">
                  <a:latin typeface="Calibri Light" panose="020F0302020204030204" pitchFamily="34" charset="0"/>
                </a:rPr>
                <a:t>List price, Discounts, Allowances, Financing, Leasing options</a:t>
              </a:r>
              <a:endParaRPr lang="en-US" sz="1300" cap="small" dirty="0">
                <a:effectLst>
                  <a:outerShdw blurRad="25400" dist="38100" dir="2700000" algn="tl">
                    <a:srgbClr val="000000">
                      <a:alpha val="70000"/>
                    </a:srgbClr>
                  </a:outerShdw>
                </a:effectLst>
                <a:latin typeface="Calibri Light" panose="020F0302020204030204" pitchFamily="34" charset="0"/>
                <a:cs typeface="Arial" pitchFamily="34" charset="0"/>
              </a:endParaRPr>
            </a:p>
          </p:txBody>
        </p:sp>
        <p:grpSp>
          <p:nvGrpSpPr>
            <p:cNvPr id="7" name="Group 6"/>
            <p:cNvGrpSpPr/>
            <p:nvPr/>
          </p:nvGrpSpPr>
          <p:grpSpPr>
            <a:xfrm>
              <a:off x="5355758" y="3394160"/>
              <a:ext cx="1003486" cy="1011383"/>
              <a:chOff x="5367212" y="3256845"/>
              <a:chExt cx="1003486" cy="1011383"/>
            </a:xfrm>
          </p:grpSpPr>
          <p:sp>
            <p:nvSpPr>
              <p:cNvPr id="116" name="Rectangle 115"/>
              <p:cNvSpPr/>
              <p:nvPr/>
            </p:nvSpPr>
            <p:spPr>
              <a:xfrm>
                <a:off x="5372688" y="3256845"/>
                <a:ext cx="996508" cy="1011383"/>
              </a:xfrm>
              <a:prstGeom prst="rect">
                <a:avLst/>
              </a:prstGeom>
              <a:solidFill>
                <a:srgbClr val="72D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Price</a:t>
                </a:r>
              </a:p>
            </p:txBody>
          </p:sp>
          <p:sp>
            <p:nvSpPr>
              <p:cNvPr id="117" name="L-Shape 116"/>
              <p:cNvSpPr/>
              <p:nvPr/>
            </p:nvSpPr>
            <p:spPr>
              <a:xfrm>
                <a:off x="5367212" y="3256845"/>
                <a:ext cx="1003486" cy="1011383"/>
              </a:xfrm>
              <a:prstGeom prst="corner">
                <a:avLst>
                  <a:gd name="adj1" fmla="val 9680"/>
                  <a:gd name="adj2" fmla="val 9681"/>
                </a:avLst>
              </a:prstGeom>
              <a:solidFill>
                <a:srgbClr val="23919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23" name="L-Shape 122"/>
            <p:cNvSpPr/>
            <p:nvPr/>
          </p:nvSpPr>
          <p:spPr>
            <a:xfrm>
              <a:off x="6464136" y="3392798"/>
              <a:ext cx="2356013" cy="1011383"/>
            </a:xfrm>
            <a:prstGeom prst="corner">
              <a:avLst>
                <a:gd name="adj1" fmla="val 9680"/>
                <a:gd name="adj2" fmla="val 0"/>
              </a:avLst>
            </a:prstGeom>
            <a:solidFill>
              <a:srgbClr val="52B9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12" name="Group 11"/>
          <p:cNvGrpSpPr/>
          <p:nvPr/>
        </p:nvGrpSpPr>
        <p:grpSpPr>
          <a:xfrm>
            <a:off x="5355758" y="4382751"/>
            <a:ext cx="3464392" cy="1012743"/>
            <a:chOff x="5355758" y="4484093"/>
            <a:chExt cx="3464392" cy="1012743"/>
          </a:xfrm>
        </p:grpSpPr>
        <p:sp>
          <p:nvSpPr>
            <p:cNvPr id="111" name="Rectangle 110"/>
            <p:cNvSpPr/>
            <p:nvPr/>
          </p:nvSpPr>
          <p:spPr>
            <a:xfrm>
              <a:off x="6457897" y="4485453"/>
              <a:ext cx="2362253" cy="1011383"/>
            </a:xfrm>
            <a:prstGeom prst="rect">
              <a:avLst/>
            </a:prstGeom>
            <a:solidFill>
              <a:schemeClr val="bg1"/>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sz="1300" cap="small" dirty="0">
                  <a:latin typeface="Calibri Light" panose="020F0302020204030204" pitchFamily="34" charset="0"/>
                </a:rPr>
                <a:t>Channel members, Channel motivation, Market coverage, Locations, Logistics, Service levels</a:t>
              </a:r>
              <a:endParaRPr lang="en-US" sz="1300" cap="small" dirty="0">
                <a:effectLst>
                  <a:outerShdw blurRad="25400" dist="38100" dir="2700000" algn="tl">
                    <a:srgbClr val="000000">
                      <a:alpha val="70000"/>
                    </a:srgbClr>
                  </a:outerShdw>
                </a:effectLst>
                <a:latin typeface="Calibri Light" panose="020F0302020204030204" pitchFamily="34" charset="0"/>
                <a:cs typeface="Arial" pitchFamily="34" charset="0"/>
              </a:endParaRPr>
            </a:p>
          </p:txBody>
        </p:sp>
        <p:grpSp>
          <p:nvGrpSpPr>
            <p:cNvPr id="8" name="Group 7"/>
            <p:cNvGrpSpPr/>
            <p:nvPr/>
          </p:nvGrpSpPr>
          <p:grpSpPr>
            <a:xfrm>
              <a:off x="5355758" y="4484093"/>
              <a:ext cx="1003486" cy="1011383"/>
              <a:chOff x="5361234" y="4205383"/>
              <a:chExt cx="1003486" cy="1011383"/>
            </a:xfrm>
          </p:grpSpPr>
          <p:sp>
            <p:nvSpPr>
              <p:cNvPr id="118" name="Rectangle 117"/>
              <p:cNvSpPr/>
              <p:nvPr/>
            </p:nvSpPr>
            <p:spPr>
              <a:xfrm>
                <a:off x="5366710" y="4205383"/>
                <a:ext cx="996508" cy="1011383"/>
              </a:xfrm>
              <a:prstGeom prst="rect">
                <a:avLst/>
              </a:prstGeom>
              <a:solidFill>
                <a:srgbClr val="FD912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Place</a:t>
                </a:r>
              </a:p>
            </p:txBody>
          </p:sp>
          <p:sp>
            <p:nvSpPr>
              <p:cNvPr id="119" name="L-Shape 118"/>
              <p:cNvSpPr/>
              <p:nvPr/>
            </p:nvSpPr>
            <p:spPr>
              <a:xfrm>
                <a:off x="5361234" y="4205383"/>
                <a:ext cx="1003486" cy="1011383"/>
              </a:xfrm>
              <a:prstGeom prst="corner">
                <a:avLst>
                  <a:gd name="adj1" fmla="val 9680"/>
                  <a:gd name="adj2" fmla="val 9681"/>
                </a:avLst>
              </a:prstGeom>
              <a:solidFill>
                <a:srgbClr val="D8680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grpSp>
        <p:sp>
          <p:nvSpPr>
            <p:cNvPr id="124" name="L-Shape 123"/>
            <p:cNvSpPr/>
            <p:nvPr/>
          </p:nvSpPr>
          <p:spPr>
            <a:xfrm>
              <a:off x="6464137" y="4484093"/>
              <a:ext cx="2356013" cy="1011383"/>
            </a:xfrm>
            <a:prstGeom prst="corner">
              <a:avLst>
                <a:gd name="adj1" fmla="val 9680"/>
                <a:gd name="adj2" fmla="val 0"/>
              </a:avLst>
            </a:prstGeom>
            <a:solidFill>
              <a:srgbClr val="EE81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13" name="Group 12"/>
          <p:cNvGrpSpPr/>
          <p:nvPr/>
        </p:nvGrpSpPr>
        <p:grpSpPr>
          <a:xfrm>
            <a:off x="5355758" y="5574025"/>
            <a:ext cx="3464392" cy="1011383"/>
            <a:chOff x="5355758" y="5574025"/>
            <a:chExt cx="3464392" cy="1011383"/>
          </a:xfrm>
        </p:grpSpPr>
        <p:sp>
          <p:nvSpPr>
            <p:cNvPr id="114" name="Rectangle 113"/>
            <p:cNvSpPr/>
            <p:nvPr/>
          </p:nvSpPr>
          <p:spPr>
            <a:xfrm>
              <a:off x="6457897" y="5574025"/>
              <a:ext cx="2362253" cy="1011383"/>
            </a:xfrm>
            <a:prstGeom prst="rect">
              <a:avLst/>
            </a:prstGeom>
            <a:solidFill>
              <a:schemeClr val="bg1"/>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1300" cap="small" dirty="0">
                  <a:latin typeface="Calibri Light" panose="020F0302020204030204" pitchFamily="34" charset="0"/>
                  <a:cs typeface="Arial" pitchFamily="34" charset="0"/>
                </a:rPr>
                <a:t>Advertising, Personal selling, Public relations, Message, Media, Budget</a:t>
              </a:r>
            </a:p>
          </p:txBody>
        </p:sp>
        <p:grpSp>
          <p:nvGrpSpPr>
            <p:cNvPr id="9" name="Group 8"/>
            <p:cNvGrpSpPr/>
            <p:nvPr/>
          </p:nvGrpSpPr>
          <p:grpSpPr>
            <a:xfrm>
              <a:off x="5355758" y="5574025"/>
              <a:ext cx="1003486" cy="1011383"/>
              <a:chOff x="5355758" y="5153921"/>
              <a:chExt cx="1003486" cy="1011383"/>
            </a:xfrm>
          </p:grpSpPr>
          <p:sp>
            <p:nvSpPr>
              <p:cNvPr id="120" name="Rectangle 119"/>
              <p:cNvSpPr/>
              <p:nvPr/>
            </p:nvSpPr>
            <p:spPr>
              <a:xfrm>
                <a:off x="5361234" y="5153921"/>
                <a:ext cx="996508" cy="1011383"/>
              </a:xfrm>
              <a:prstGeom prst="rect">
                <a:avLst/>
              </a:prstGeom>
              <a:solidFill>
                <a:srgbClr val="8B10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Promotion</a:t>
                </a:r>
              </a:p>
            </p:txBody>
          </p:sp>
          <p:sp>
            <p:nvSpPr>
              <p:cNvPr id="121" name="L-Shape 120"/>
              <p:cNvSpPr/>
              <p:nvPr/>
            </p:nvSpPr>
            <p:spPr>
              <a:xfrm>
                <a:off x="5355758" y="5153921"/>
                <a:ext cx="1003486" cy="1011383"/>
              </a:xfrm>
              <a:prstGeom prst="corner">
                <a:avLst>
                  <a:gd name="adj1" fmla="val 9680"/>
                  <a:gd name="adj2" fmla="val 9681"/>
                </a:avLst>
              </a:prstGeom>
              <a:solidFill>
                <a:srgbClr val="4F092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25" name="L-Shape 124"/>
            <p:cNvSpPr/>
            <p:nvPr/>
          </p:nvSpPr>
          <p:spPr>
            <a:xfrm>
              <a:off x="6464137" y="5574025"/>
              <a:ext cx="2356013" cy="1011383"/>
            </a:xfrm>
            <a:prstGeom prst="corner">
              <a:avLst>
                <a:gd name="adj1" fmla="val 9680"/>
                <a:gd name="adj2" fmla="val 0"/>
              </a:avLst>
            </a:prstGeom>
            <a:solidFill>
              <a:srgbClr val="730E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Tree>
    <p:extLst>
      <p:ext uri="{BB962C8B-B14F-4D97-AF65-F5344CB8AC3E}">
        <p14:creationId xmlns:p14="http://schemas.microsoft.com/office/powerpoint/2010/main" val="3250652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Judd, 1987</a:t>
            </a:r>
          </a:p>
        </p:txBody>
      </p:sp>
      <p:sp>
        <p:nvSpPr>
          <p:cNvPr id="3" name="Title 2"/>
          <p:cNvSpPr>
            <a:spLocks noGrp="1"/>
          </p:cNvSpPr>
          <p:nvPr>
            <p:ph type="title"/>
          </p:nvPr>
        </p:nvSpPr>
        <p:spPr/>
        <p:txBody>
          <a:bodyPr/>
          <a:lstStyle/>
          <a:p>
            <a:r>
              <a:rPr lang="en-US" dirty="0"/>
              <a:t>5 Ps Marketing Mix</a:t>
            </a:r>
          </a:p>
        </p:txBody>
      </p:sp>
      <p:grpSp>
        <p:nvGrpSpPr>
          <p:cNvPr id="4" name="Group 3"/>
          <p:cNvGrpSpPr/>
          <p:nvPr/>
        </p:nvGrpSpPr>
        <p:grpSpPr>
          <a:xfrm>
            <a:off x="2753591" y="2172747"/>
            <a:ext cx="3636694" cy="3463400"/>
            <a:chOff x="2753591" y="2172747"/>
            <a:chExt cx="3636694" cy="3463400"/>
          </a:xfrm>
        </p:grpSpPr>
        <p:sp>
          <p:nvSpPr>
            <p:cNvPr id="28" name="Regular Pentagon 27"/>
            <p:cNvSpPr/>
            <p:nvPr/>
          </p:nvSpPr>
          <p:spPr>
            <a:xfrm>
              <a:off x="2753714" y="2172747"/>
              <a:ext cx="3636571" cy="3463400"/>
            </a:xfrm>
            <a:prstGeom prst="pent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a:stCxn id="28" idx="1"/>
              <a:endCxn id="28" idx="0"/>
            </p:cNvCxnSpPr>
            <p:nvPr/>
          </p:nvCxnSpPr>
          <p:spPr>
            <a:xfrm flipV="1">
              <a:off x="2753718" y="2172747"/>
              <a:ext cx="1818282" cy="132289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8" idx="5"/>
              <a:endCxn id="28" idx="0"/>
            </p:cNvCxnSpPr>
            <p:nvPr/>
          </p:nvCxnSpPr>
          <p:spPr>
            <a:xfrm flipH="1" flipV="1">
              <a:off x="4572000" y="2172747"/>
              <a:ext cx="1818281" cy="132289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8" idx="4"/>
              <a:endCxn id="28" idx="5"/>
            </p:cNvCxnSpPr>
            <p:nvPr/>
          </p:nvCxnSpPr>
          <p:spPr>
            <a:xfrm flipV="1">
              <a:off x="5695759" y="3495645"/>
              <a:ext cx="694522" cy="214049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448240" y="5636138"/>
              <a:ext cx="224751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8" idx="2"/>
              <a:endCxn id="28" idx="1"/>
            </p:cNvCxnSpPr>
            <p:nvPr/>
          </p:nvCxnSpPr>
          <p:spPr>
            <a:xfrm flipH="1" flipV="1">
              <a:off x="2753718" y="3495645"/>
              <a:ext cx="694522" cy="214049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753591" y="3499005"/>
              <a:ext cx="1818409" cy="57639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571509" y="2172781"/>
              <a:ext cx="0" cy="1698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4572000" y="3512233"/>
              <a:ext cx="1818212" cy="55753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579599" y="4078750"/>
              <a:ext cx="1115199" cy="155738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3447523" y="4075399"/>
              <a:ext cx="1131116" cy="156073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2058829" y="2804239"/>
            <a:ext cx="1389534" cy="1389534"/>
            <a:chOff x="3947093" y="1360241"/>
            <a:chExt cx="1226842" cy="1226842"/>
          </a:xfrm>
        </p:grpSpPr>
        <p:sp>
          <p:nvSpPr>
            <p:cNvPr id="43" name="Oval 42"/>
            <p:cNvSpPr/>
            <p:nvPr/>
          </p:nvSpPr>
          <p:spPr>
            <a:xfrm>
              <a:off x="3947093" y="1360241"/>
              <a:ext cx="1226841" cy="1226841"/>
            </a:xfrm>
            <a:prstGeom prst="ellipse">
              <a:avLst/>
            </a:prstGeom>
            <a:solidFill>
              <a:srgbClr val="72D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4" name="Rectangle 43"/>
            <p:cNvSpPr/>
            <p:nvPr/>
          </p:nvSpPr>
          <p:spPr>
            <a:xfrm>
              <a:off x="4161959" y="1742682"/>
              <a:ext cx="797106" cy="461959"/>
            </a:xfrm>
            <a:prstGeom prst="rect">
              <a:avLst/>
            </a:prstGeom>
          </p:spPr>
          <p:txBody>
            <a:bodyPr wrap="none" anchor="ctr">
              <a:spAutoFit/>
            </a:bodyPr>
            <a:lstStyle/>
            <a:p>
              <a:pPr algn="ctr"/>
              <a:r>
                <a:rPr lang="en-US" sz="2800" b="1" dirty="0">
                  <a:solidFill>
                    <a:prstClr val="black"/>
                  </a:solidFill>
                </a:rPr>
                <a:t>P</a:t>
              </a:r>
              <a:r>
                <a:rPr lang="en-US" dirty="0">
                  <a:solidFill>
                    <a:prstClr val="black"/>
                  </a:solidFill>
                </a:rPr>
                <a:t>eople</a:t>
              </a:r>
              <a:endParaRPr lang="en-US" sz="2000" dirty="0"/>
            </a:p>
          </p:txBody>
        </p:sp>
        <p:sp>
          <p:nvSpPr>
            <p:cNvPr id="45" name="Freeform 44"/>
            <p:cNvSpPr/>
            <p:nvPr/>
          </p:nvSpPr>
          <p:spPr>
            <a:xfrm>
              <a:off x="3947093" y="1360241"/>
              <a:ext cx="1226842" cy="1226842"/>
            </a:xfrm>
            <a:custGeom>
              <a:avLst/>
              <a:gdLst>
                <a:gd name="connsiteX0" fmla="*/ 613421 w 1226842"/>
                <a:gd name="connsiteY0" fmla="*/ 0 h 1226842"/>
                <a:gd name="connsiteX1" fmla="*/ 620089 w 1226842"/>
                <a:gd name="connsiteY1" fmla="*/ 672 h 1226842"/>
                <a:gd name="connsiteX2" fmla="*/ 531300 w 1226842"/>
                <a:gd name="connsiteY2" fmla="*/ 9623 h 1226842"/>
                <a:gd name="connsiteX3" fmla="*/ 69087 w 1226842"/>
                <a:gd name="connsiteY3" fmla="*/ 576739 h 1226842"/>
                <a:gd name="connsiteX4" fmla="*/ 647964 w 1226842"/>
                <a:gd name="connsiteY4" fmla="*/ 1155616 h 1226842"/>
                <a:gd name="connsiteX5" fmla="*/ 1215081 w 1226842"/>
                <a:gd name="connsiteY5" fmla="*/ 693403 h 1226842"/>
                <a:gd name="connsiteX6" fmla="*/ 1224993 w 1226842"/>
                <a:gd name="connsiteY6" fmla="*/ 595075 h 1226842"/>
                <a:gd name="connsiteX7" fmla="*/ 1226842 w 1226842"/>
                <a:gd name="connsiteY7" fmla="*/ 613421 h 1226842"/>
                <a:gd name="connsiteX8" fmla="*/ 613421 w 1226842"/>
                <a:gd name="connsiteY8" fmla="*/ 1226842 h 1226842"/>
                <a:gd name="connsiteX9" fmla="*/ 0 w 1226842"/>
                <a:gd name="connsiteY9" fmla="*/ 613421 h 1226842"/>
                <a:gd name="connsiteX10" fmla="*/ 613421 w 1226842"/>
                <a:gd name="connsiteY10" fmla="*/ 0 h 122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842" h="1226842">
                  <a:moveTo>
                    <a:pt x="613421" y="0"/>
                  </a:moveTo>
                  <a:lnTo>
                    <a:pt x="620089" y="672"/>
                  </a:lnTo>
                  <a:lnTo>
                    <a:pt x="531300" y="9623"/>
                  </a:lnTo>
                  <a:cubicBezTo>
                    <a:pt x="267516" y="63601"/>
                    <a:pt x="69087" y="296997"/>
                    <a:pt x="69087" y="576739"/>
                  </a:cubicBezTo>
                  <a:cubicBezTo>
                    <a:pt x="69087" y="896444"/>
                    <a:pt x="328259" y="1155616"/>
                    <a:pt x="647964" y="1155616"/>
                  </a:cubicBezTo>
                  <a:cubicBezTo>
                    <a:pt x="927706" y="1155616"/>
                    <a:pt x="1161102" y="957188"/>
                    <a:pt x="1215081" y="693403"/>
                  </a:cubicBezTo>
                  <a:lnTo>
                    <a:pt x="1224993" y="595075"/>
                  </a:lnTo>
                  <a:lnTo>
                    <a:pt x="1226842" y="613421"/>
                  </a:lnTo>
                  <a:cubicBezTo>
                    <a:pt x="1226842" y="952204"/>
                    <a:pt x="952204" y="1226842"/>
                    <a:pt x="613421" y="1226842"/>
                  </a:cubicBezTo>
                  <a:cubicBezTo>
                    <a:pt x="274638" y="1226842"/>
                    <a:pt x="0" y="952204"/>
                    <a:pt x="0" y="613421"/>
                  </a:cubicBezTo>
                  <a:cubicBezTo>
                    <a:pt x="0" y="274638"/>
                    <a:pt x="274638" y="0"/>
                    <a:pt x="613421" y="0"/>
                  </a:cubicBezTo>
                  <a:close/>
                </a:path>
              </a:pathLst>
            </a:custGeom>
            <a:solidFill>
              <a:srgbClr val="23919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46" name="Group 45"/>
          <p:cNvGrpSpPr/>
          <p:nvPr/>
        </p:nvGrpSpPr>
        <p:grpSpPr>
          <a:xfrm>
            <a:off x="2769902" y="4941370"/>
            <a:ext cx="1389534" cy="1389534"/>
            <a:chOff x="5807189" y="3788685"/>
            <a:chExt cx="1226842" cy="1226842"/>
          </a:xfrm>
        </p:grpSpPr>
        <p:sp>
          <p:nvSpPr>
            <p:cNvPr id="47" name="Oval 46"/>
            <p:cNvSpPr/>
            <p:nvPr/>
          </p:nvSpPr>
          <p:spPr>
            <a:xfrm>
              <a:off x="5807189" y="3788686"/>
              <a:ext cx="1226841" cy="1226841"/>
            </a:xfrm>
            <a:prstGeom prst="ellipse">
              <a:avLst/>
            </a:prstGeom>
            <a:solidFill>
              <a:srgbClr val="FD912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8" name="Rectangle 47"/>
            <p:cNvSpPr/>
            <p:nvPr/>
          </p:nvSpPr>
          <p:spPr>
            <a:xfrm>
              <a:off x="5867309" y="4164804"/>
              <a:ext cx="1106608" cy="461959"/>
            </a:xfrm>
            <a:prstGeom prst="rect">
              <a:avLst/>
            </a:prstGeom>
          </p:spPr>
          <p:txBody>
            <a:bodyPr wrap="none" anchor="ctr">
              <a:spAutoFit/>
            </a:bodyPr>
            <a:lstStyle/>
            <a:p>
              <a:pPr algn="ctr"/>
              <a:r>
                <a:rPr lang="en-US" sz="2800" b="1" dirty="0">
                  <a:solidFill>
                    <a:prstClr val="black"/>
                  </a:solidFill>
                </a:rPr>
                <a:t>P</a:t>
              </a:r>
              <a:r>
                <a:rPr lang="en-US" dirty="0">
                  <a:solidFill>
                    <a:prstClr val="black"/>
                  </a:solidFill>
                </a:rPr>
                <a:t>romotion</a:t>
              </a:r>
              <a:endParaRPr lang="en-US" sz="2000" dirty="0"/>
            </a:p>
          </p:txBody>
        </p:sp>
        <p:sp>
          <p:nvSpPr>
            <p:cNvPr id="49" name="Freeform 48"/>
            <p:cNvSpPr/>
            <p:nvPr/>
          </p:nvSpPr>
          <p:spPr>
            <a:xfrm>
              <a:off x="5807189" y="3788685"/>
              <a:ext cx="1226842" cy="1226842"/>
            </a:xfrm>
            <a:custGeom>
              <a:avLst/>
              <a:gdLst>
                <a:gd name="connsiteX0" fmla="*/ 613421 w 1226842"/>
                <a:gd name="connsiteY0" fmla="*/ 0 h 1226842"/>
                <a:gd name="connsiteX1" fmla="*/ 620089 w 1226842"/>
                <a:gd name="connsiteY1" fmla="*/ 672 h 1226842"/>
                <a:gd name="connsiteX2" fmla="*/ 531300 w 1226842"/>
                <a:gd name="connsiteY2" fmla="*/ 9623 h 1226842"/>
                <a:gd name="connsiteX3" fmla="*/ 69087 w 1226842"/>
                <a:gd name="connsiteY3" fmla="*/ 576739 h 1226842"/>
                <a:gd name="connsiteX4" fmla="*/ 647964 w 1226842"/>
                <a:gd name="connsiteY4" fmla="*/ 1155616 h 1226842"/>
                <a:gd name="connsiteX5" fmla="*/ 1215081 w 1226842"/>
                <a:gd name="connsiteY5" fmla="*/ 693403 h 1226842"/>
                <a:gd name="connsiteX6" fmla="*/ 1224993 w 1226842"/>
                <a:gd name="connsiteY6" fmla="*/ 595075 h 1226842"/>
                <a:gd name="connsiteX7" fmla="*/ 1226842 w 1226842"/>
                <a:gd name="connsiteY7" fmla="*/ 613421 h 1226842"/>
                <a:gd name="connsiteX8" fmla="*/ 613421 w 1226842"/>
                <a:gd name="connsiteY8" fmla="*/ 1226842 h 1226842"/>
                <a:gd name="connsiteX9" fmla="*/ 0 w 1226842"/>
                <a:gd name="connsiteY9" fmla="*/ 613421 h 1226842"/>
                <a:gd name="connsiteX10" fmla="*/ 613421 w 1226842"/>
                <a:gd name="connsiteY10" fmla="*/ 0 h 122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842" h="1226842">
                  <a:moveTo>
                    <a:pt x="613421" y="0"/>
                  </a:moveTo>
                  <a:lnTo>
                    <a:pt x="620089" y="672"/>
                  </a:lnTo>
                  <a:lnTo>
                    <a:pt x="531300" y="9623"/>
                  </a:lnTo>
                  <a:cubicBezTo>
                    <a:pt x="267516" y="63601"/>
                    <a:pt x="69087" y="296997"/>
                    <a:pt x="69087" y="576739"/>
                  </a:cubicBezTo>
                  <a:cubicBezTo>
                    <a:pt x="69087" y="896444"/>
                    <a:pt x="328259" y="1155616"/>
                    <a:pt x="647964" y="1155616"/>
                  </a:cubicBezTo>
                  <a:cubicBezTo>
                    <a:pt x="927706" y="1155616"/>
                    <a:pt x="1161102" y="957188"/>
                    <a:pt x="1215081" y="693403"/>
                  </a:cubicBezTo>
                  <a:lnTo>
                    <a:pt x="1224993" y="595075"/>
                  </a:lnTo>
                  <a:lnTo>
                    <a:pt x="1226842" y="613421"/>
                  </a:lnTo>
                  <a:cubicBezTo>
                    <a:pt x="1226842" y="952204"/>
                    <a:pt x="952204" y="1226842"/>
                    <a:pt x="613421" y="1226842"/>
                  </a:cubicBezTo>
                  <a:cubicBezTo>
                    <a:pt x="274638" y="1226842"/>
                    <a:pt x="0" y="952204"/>
                    <a:pt x="0" y="613421"/>
                  </a:cubicBezTo>
                  <a:cubicBezTo>
                    <a:pt x="0" y="274638"/>
                    <a:pt x="274638" y="0"/>
                    <a:pt x="613421" y="0"/>
                  </a:cubicBezTo>
                  <a:close/>
                </a:path>
              </a:pathLst>
            </a:custGeom>
            <a:solidFill>
              <a:srgbClr val="D8680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50" name="Group 49"/>
          <p:cNvGrpSpPr/>
          <p:nvPr/>
        </p:nvGrpSpPr>
        <p:grpSpPr>
          <a:xfrm>
            <a:off x="3877314" y="1491240"/>
            <a:ext cx="1389534" cy="1389534"/>
            <a:chOff x="2109969" y="3782362"/>
            <a:chExt cx="1226842" cy="1226842"/>
          </a:xfrm>
        </p:grpSpPr>
        <p:sp>
          <p:nvSpPr>
            <p:cNvPr id="51" name="Oval 50"/>
            <p:cNvSpPr/>
            <p:nvPr/>
          </p:nvSpPr>
          <p:spPr>
            <a:xfrm>
              <a:off x="2109969" y="3782363"/>
              <a:ext cx="1226841" cy="1226841"/>
            </a:xfrm>
            <a:prstGeom prst="ellipse">
              <a:avLst/>
            </a:prstGeom>
            <a:solidFill>
              <a:srgbClr val="0653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Rectangle 51"/>
            <p:cNvSpPr/>
            <p:nvPr/>
          </p:nvSpPr>
          <p:spPr>
            <a:xfrm>
              <a:off x="2285436" y="4164803"/>
              <a:ext cx="875912" cy="461959"/>
            </a:xfrm>
            <a:prstGeom prst="rect">
              <a:avLst/>
            </a:prstGeom>
          </p:spPr>
          <p:txBody>
            <a:bodyPr wrap="none" anchor="ctr">
              <a:spAutoFit/>
            </a:bodyPr>
            <a:lstStyle/>
            <a:p>
              <a:pPr algn="ctr"/>
              <a:r>
                <a:rPr lang="en-US" sz="2800" b="1" dirty="0">
                  <a:solidFill>
                    <a:prstClr val="white"/>
                  </a:solidFill>
                </a:rPr>
                <a:t>P</a:t>
              </a:r>
              <a:r>
                <a:rPr lang="en-US" dirty="0">
                  <a:solidFill>
                    <a:prstClr val="white"/>
                  </a:solidFill>
                </a:rPr>
                <a:t>roduct</a:t>
              </a:r>
              <a:endParaRPr lang="en-US" sz="2000" dirty="0"/>
            </a:p>
          </p:txBody>
        </p:sp>
        <p:sp>
          <p:nvSpPr>
            <p:cNvPr id="53" name="Freeform 52"/>
            <p:cNvSpPr/>
            <p:nvPr/>
          </p:nvSpPr>
          <p:spPr>
            <a:xfrm>
              <a:off x="2109969" y="3782362"/>
              <a:ext cx="1226842" cy="1226842"/>
            </a:xfrm>
            <a:custGeom>
              <a:avLst/>
              <a:gdLst>
                <a:gd name="connsiteX0" fmla="*/ 613421 w 1226842"/>
                <a:gd name="connsiteY0" fmla="*/ 0 h 1226842"/>
                <a:gd name="connsiteX1" fmla="*/ 620089 w 1226842"/>
                <a:gd name="connsiteY1" fmla="*/ 672 h 1226842"/>
                <a:gd name="connsiteX2" fmla="*/ 531300 w 1226842"/>
                <a:gd name="connsiteY2" fmla="*/ 9623 h 1226842"/>
                <a:gd name="connsiteX3" fmla="*/ 69087 w 1226842"/>
                <a:gd name="connsiteY3" fmla="*/ 576739 h 1226842"/>
                <a:gd name="connsiteX4" fmla="*/ 647964 w 1226842"/>
                <a:gd name="connsiteY4" fmla="*/ 1155616 h 1226842"/>
                <a:gd name="connsiteX5" fmla="*/ 1215081 w 1226842"/>
                <a:gd name="connsiteY5" fmla="*/ 693403 h 1226842"/>
                <a:gd name="connsiteX6" fmla="*/ 1224993 w 1226842"/>
                <a:gd name="connsiteY6" fmla="*/ 595075 h 1226842"/>
                <a:gd name="connsiteX7" fmla="*/ 1226842 w 1226842"/>
                <a:gd name="connsiteY7" fmla="*/ 613421 h 1226842"/>
                <a:gd name="connsiteX8" fmla="*/ 613421 w 1226842"/>
                <a:gd name="connsiteY8" fmla="*/ 1226842 h 1226842"/>
                <a:gd name="connsiteX9" fmla="*/ 0 w 1226842"/>
                <a:gd name="connsiteY9" fmla="*/ 613421 h 1226842"/>
                <a:gd name="connsiteX10" fmla="*/ 613421 w 1226842"/>
                <a:gd name="connsiteY10" fmla="*/ 0 h 122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842" h="1226842">
                  <a:moveTo>
                    <a:pt x="613421" y="0"/>
                  </a:moveTo>
                  <a:lnTo>
                    <a:pt x="620089" y="672"/>
                  </a:lnTo>
                  <a:lnTo>
                    <a:pt x="531300" y="9623"/>
                  </a:lnTo>
                  <a:cubicBezTo>
                    <a:pt x="267516" y="63601"/>
                    <a:pt x="69087" y="296997"/>
                    <a:pt x="69087" y="576739"/>
                  </a:cubicBezTo>
                  <a:cubicBezTo>
                    <a:pt x="69087" y="896444"/>
                    <a:pt x="328259" y="1155616"/>
                    <a:pt x="647964" y="1155616"/>
                  </a:cubicBezTo>
                  <a:cubicBezTo>
                    <a:pt x="927706" y="1155616"/>
                    <a:pt x="1161102" y="957188"/>
                    <a:pt x="1215081" y="693403"/>
                  </a:cubicBezTo>
                  <a:lnTo>
                    <a:pt x="1224993" y="595075"/>
                  </a:lnTo>
                  <a:lnTo>
                    <a:pt x="1226842" y="613421"/>
                  </a:lnTo>
                  <a:cubicBezTo>
                    <a:pt x="1226842" y="952204"/>
                    <a:pt x="952204" y="1226842"/>
                    <a:pt x="613421" y="1226842"/>
                  </a:cubicBezTo>
                  <a:cubicBezTo>
                    <a:pt x="274638" y="1226842"/>
                    <a:pt x="0" y="952204"/>
                    <a:pt x="0" y="613421"/>
                  </a:cubicBezTo>
                  <a:cubicBezTo>
                    <a:pt x="0" y="274638"/>
                    <a:pt x="274638" y="0"/>
                    <a:pt x="613421" y="0"/>
                  </a:cubicBezTo>
                  <a:close/>
                </a:path>
              </a:pathLst>
            </a:custGeom>
            <a:solidFill>
              <a:srgbClr val="032B43">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54" name="Group 53"/>
          <p:cNvGrpSpPr/>
          <p:nvPr/>
        </p:nvGrpSpPr>
        <p:grpSpPr>
          <a:xfrm>
            <a:off x="5695515" y="2804239"/>
            <a:ext cx="1389534" cy="1389534"/>
            <a:chOff x="3101173" y="5121739"/>
            <a:chExt cx="1226842" cy="1226842"/>
          </a:xfrm>
        </p:grpSpPr>
        <p:sp>
          <p:nvSpPr>
            <p:cNvPr id="55" name="Oval 54"/>
            <p:cNvSpPr/>
            <p:nvPr/>
          </p:nvSpPr>
          <p:spPr>
            <a:xfrm>
              <a:off x="3101173" y="5121740"/>
              <a:ext cx="1226841" cy="1226841"/>
            </a:xfrm>
            <a:prstGeom prst="ellipse">
              <a:avLst/>
            </a:prstGeom>
            <a:solidFill>
              <a:srgbClr val="8B10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6" name="Rectangle 55"/>
            <p:cNvSpPr/>
            <p:nvPr/>
          </p:nvSpPr>
          <p:spPr>
            <a:xfrm>
              <a:off x="3396006" y="5515860"/>
              <a:ext cx="637176" cy="461959"/>
            </a:xfrm>
            <a:prstGeom prst="rect">
              <a:avLst/>
            </a:prstGeom>
          </p:spPr>
          <p:txBody>
            <a:bodyPr wrap="none" anchor="ctr">
              <a:spAutoFit/>
            </a:bodyPr>
            <a:lstStyle/>
            <a:p>
              <a:pPr lvl="0" algn="ctr"/>
              <a:r>
                <a:rPr lang="en-US" sz="2800" b="1" dirty="0">
                  <a:solidFill>
                    <a:prstClr val="white"/>
                  </a:solidFill>
                </a:rPr>
                <a:t>P</a:t>
              </a:r>
              <a:r>
                <a:rPr lang="en-US" dirty="0">
                  <a:solidFill>
                    <a:prstClr val="white"/>
                  </a:solidFill>
                </a:rPr>
                <a:t>rice</a:t>
              </a:r>
            </a:p>
          </p:txBody>
        </p:sp>
        <p:sp>
          <p:nvSpPr>
            <p:cNvPr id="57" name="Freeform 56"/>
            <p:cNvSpPr/>
            <p:nvPr/>
          </p:nvSpPr>
          <p:spPr>
            <a:xfrm>
              <a:off x="3101173" y="5121739"/>
              <a:ext cx="1226842" cy="1226842"/>
            </a:xfrm>
            <a:custGeom>
              <a:avLst/>
              <a:gdLst>
                <a:gd name="connsiteX0" fmla="*/ 613421 w 1226842"/>
                <a:gd name="connsiteY0" fmla="*/ 0 h 1226842"/>
                <a:gd name="connsiteX1" fmla="*/ 620089 w 1226842"/>
                <a:gd name="connsiteY1" fmla="*/ 672 h 1226842"/>
                <a:gd name="connsiteX2" fmla="*/ 531300 w 1226842"/>
                <a:gd name="connsiteY2" fmla="*/ 9623 h 1226842"/>
                <a:gd name="connsiteX3" fmla="*/ 69087 w 1226842"/>
                <a:gd name="connsiteY3" fmla="*/ 576739 h 1226842"/>
                <a:gd name="connsiteX4" fmla="*/ 647964 w 1226842"/>
                <a:gd name="connsiteY4" fmla="*/ 1155616 h 1226842"/>
                <a:gd name="connsiteX5" fmla="*/ 1215081 w 1226842"/>
                <a:gd name="connsiteY5" fmla="*/ 693403 h 1226842"/>
                <a:gd name="connsiteX6" fmla="*/ 1224993 w 1226842"/>
                <a:gd name="connsiteY6" fmla="*/ 595075 h 1226842"/>
                <a:gd name="connsiteX7" fmla="*/ 1226842 w 1226842"/>
                <a:gd name="connsiteY7" fmla="*/ 613421 h 1226842"/>
                <a:gd name="connsiteX8" fmla="*/ 613421 w 1226842"/>
                <a:gd name="connsiteY8" fmla="*/ 1226842 h 1226842"/>
                <a:gd name="connsiteX9" fmla="*/ 0 w 1226842"/>
                <a:gd name="connsiteY9" fmla="*/ 613421 h 1226842"/>
                <a:gd name="connsiteX10" fmla="*/ 613421 w 1226842"/>
                <a:gd name="connsiteY10" fmla="*/ 0 h 122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842" h="1226842">
                  <a:moveTo>
                    <a:pt x="613421" y="0"/>
                  </a:moveTo>
                  <a:lnTo>
                    <a:pt x="620089" y="672"/>
                  </a:lnTo>
                  <a:lnTo>
                    <a:pt x="531300" y="9623"/>
                  </a:lnTo>
                  <a:cubicBezTo>
                    <a:pt x="267516" y="63601"/>
                    <a:pt x="69087" y="296997"/>
                    <a:pt x="69087" y="576739"/>
                  </a:cubicBezTo>
                  <a:cubicBezTo>
                    <a:pt x="69087" y="896444"/>
                    <a:pt x="328259" y="1155616"/>
                    <a:pt x="647964" y="1155616"/>
                  </a:cubicBezTo>
                  <a:cubicBezTo>
                    <a:pt x="927706" y="1155616"/>
                    <a:pt x="1161102" y="957188"/>
                    <a:pt x="1215081" y="693403"/>
                  </a:cubicBezTo>
                  <a:lnTo>
                    <a:pt x="1224993" y="595075"/>
                  </a:lnTo>
                  <a:lnTo>
                    <a:pt x="1226842" y="613421"/>
                  </a:lnTo>
                  <a:cubicBezTo>
                    <a:pt x="1226842" y="952204"/>
                    <a:pt x="952204" y="1226842"/>
                    <a:pt x="613421" y="1226842"/>
                  </a:cubicBezTo>
                  <a:cubicBezTo>
                    <a:pt x="274638" y="1226842"/>
                    <a:pt x="0" y="952204"/>
                    <a:pt x="0" y="613421"/>
                  </a:cubicBezTo>
                  <a:cubicBezTo>
                    <a:pt x="0" y="274638"/>
                    <a:pt x="274638" y="0"/>
                    <a:pt x="613421" y="0"/>
                  </a:cubicBezTo>
                  <a:close/>
                </a:path>
              </a:pathLst>
            </a:custGeom>
            <a:solidFill>
              <a:srgbClr val="4F092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58" name="Group 57"/>
          <p:cNvGrpSpPr/>
          <p:nvPr/>
        </p:nvGrpSpPr>
        <p:grpSpPr>
          <a:xfrm>
            <a:off x="4985861" y="4941371"/>
            <a:ext cx="1389536" cy="1389534"/>
            <a:chOff x="4801739" y="5129273"/>
            <a:chExt cx="1226844" cy="1226842"/>
          </a:xfrm>
        </p:grpSpPr>
        <p:sp>
          <p:nvSpPr>
            <p:cNvPr id="59" name="Oval 58"/>
            <p:cNvSpPr/>
            <p:nvPr/>
          </p:nvSpPr>
          <p:spPr>
            <a:xfrm>
              <a:off x="4801741" y="5129274"/>
              <a:ext cx="1226842" cy="1226841"/>
            </a:xfrm>
            <a:prstGeom prst="ellipse">
              <a:avLst/>
            </a:prstGeom>
            <a:solidFill>
              <a:srgbClr val="E34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0" name="Rectangle 59"/>
            <p:cNvSpPr/>
            <p:nvPr/>
          </p:nvSpPr>
          <p:spPr>
            <a:xfrm>
              <a:off x="5083124" y="5525988"/>
              <a:ext cx="664068" cy="461959"/>
            </a:xfrm>
            <a:prstGeom prst="rect">
              <a:avLst/>
            </a:prstGeom>
          </p:spPr>
          <p:txBody>
            <a:bodyPr wrap="none" anchor="ctr">
              <a:spAutoFit/>
            </a:bodyPr>
            <a:lstStyle/>
            <a:p>
              <a:pPr lvl="0" algn="ctr"/>
              <a:r>
                <a:rPr lang="en-US" sz="2800" b="1" dirty="0">
                  <a:solidFill>
                    <a:prstClr val="white"/>
                  </a:solidFill>
                </a:rPr>
                <a:t>P</a:t>
              </a:r>
              <a:r>
                <a:rPr lang="en-US" dirty="0">
                  <a:solidFill>
                    <a:prstClr val="white"/>
                  </a:solidFill>
                </a:rPr>
                <a:t>lace</a:t>
              </a:r>
            </a:p>
          </p:txBody>
        </p:sp>
        <p:sp>
          <p:nvSpPr>
            <p:cNvPr id="61" name="Freeform 60"/>
            <p:cNvSpPr/>
            <p:nvPr/>
          </p:nvSpPr>
          <p:spPr>
            <a:xfrm>
              <a:off x="4801739" y="5129273"/>
              <a:ext cx="1226842" cy="1226842"/>
            </a:xfrm>
            <a:custGeom>
              <a:avLst/>
              <a:gdLst>
                <a:gd name="connsiteX0" fmla="*/ 613421 w 1226842"/>
                <a:gd name="connsiteY0" fmla="*/ 0 h 1226842"/>
                <a:gd name="connsiteX1" fmla="*/ 620089 w 1226842"/>
                <a:gd name="connsiteY1" fmla="*/ 672 h 1226842"/>
                <a:gd name="connsiteX2" fmla="*/ 531300 w 1226842"/>
                <a:gd name="connsiteY2" fmla="*/ 9623 h 1226842"/>
                <a:gd name="connsiteX3" fmla="*/ 69087 w 1226842"/>
                <a:gd name="connsiteY3" fmla="*/ 576739 h 1226842"/>
                <a:gd name="connsiteX4" fmla="*/ 647964 w 1226842"/>
                <a:gd name="connsiteY4" fmla="*/ 1155616 h 1226842"/>
                <a:gd name="connsiteX5" fmla="*/ 1215081 w 1226842"/>
                <a:gd name="connsiteY5" fmla="*/ 693403 h 1226842"/>
                <a:gd name="connsiteX6" fmla="*/ 1224993 w 1226842"/>
                <a:gd name="connsiteY6" fmla="*/ 595075 h 1226842"/>
                <a:gd name="connsiteX7" fmla="*/ 1226842 w 1226842"/>
                <a:gd name="connsiteY7" fmla="*/ 613421 h 1226842"/>
                <a:gd name="connsiteX8" fmla="*/ 613421 w 1226842"/>
                <a:gd name="connsiteY8" fmla="*/ 1226842 h 1226842"/>
                <a:gd name="connsiteX9" fmla="*/ 0 w 1226842"/>
                <a:gd name="connsiteY9" fmla="*/ 613421 h 1226842"/>
                <a:gd name="connsiteX10" fmla="*/ 613421 w 1226842"/>
                <a:gd name="connsiteY10" fmla="*/ 0 h 122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842" h="1226842">
                  <a:moveTo>
                    <a:pt x="613421" y="0"/>
                  </a:moveTo>
                  <a:lnTo>
                    <a:pt x="620089" y="672"/>
                  </a:lnTo>
                  <a:lnTo>
                    <a:pt x="531300" y="9623"/>
                  </a:lnTo>
                  <a:cubicBezTo>
                    <a:pt x="267516" y="63601"/>
                    <a:pt x="69087" y="296997"/>
                    <a:pt x="69087" y="576739"/>
                  </a:cubicBezTo>
                  <a:cubicBezTo>
                    <a:pt x="69087" y="896444"/>
                    <a:pt x="328259" y="1155616"/>
                    <a:pt x="647964" y="1155616"/>
                  </a:cubicBezTo>
                  <a:cubicBezTo>
                    <a:pt x="927706" y="1155616"/>
                    <a:pt x="1161102" y="957188"/>
                    <a:pt x="1215081" y="693403"/>
                  </a:cubicBezTo>
                  <a:lnTo>
                    <a:pt x="1224993" y="595075"/>
                  </a:lnTo>
                  <a:lnTo>
                    <a:pt x="1226842" y="613421"/>
                  </a:lnTo>
                  <a:cubicBezTo>
                    <a:pt x="1226842" y="952204"/>
                    <a:pt x="952204" y="1226842"/>
                    <a:pt x="613421" y="1226842"/>
                  </a:cubicBezTo>
                  <a:cubicBezTo>
                    <a:pt x="274638" y="1226842"/>
                    <a:pt x="0" y="952204"/>
                    <a:pt x="0" y="613421"/>
                  </a:cubicBezTo>
                  <a:cubicBezTo>
                    <a:pt x="0" y="274638"/>
                    <a:pt x="274638" y="0"/>
                    <a:pt x="613421" y="0"/>
                  </a:cubicBezTo>
                  <a:close/>
                </a:path>
              </a:pathLst>
            </a:custGeom>
            <a:solidFill>
              <a:srgbClr val="8E162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62" name="Group 61"/>
          <p:cNvGrpSpPr/>
          <p:nvPr/>
        </p:nvGrpSpPr>
        <p:grpSpPr>
          <a:xfrm>
            <a:off x="3876810" y="3383815"/>
            <a:ext cx="1389888" cy="1389888"/>
            <a:chOff x="3876810" y="3383815"/>
            <a:chExt cx="1389888" cy="1389888"/>
          </a:xfrm>
        </p:grpSpPr>
        <p:sp>
          <p:nvSpPr>
            <p:cNvPr id="63" name="Oval 62"/>
            <p:cNvSpPr/>
            <p:nvPr/>
          </p:nvSpPr>
          <p:spPr>
            <a:xfrm>
              <a:off x="3876810" y="3383816"/>
              <a:ext cx="1389887" cy="138988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4" name="Rectangle 63"/>
            <p:cNvSpPr/>
            <p:nvPr/>
          </p:nvSpPr>
          <p:spPr>
            <a:xfrm>
              <a:off x="3939757" y="3608042"/>
              <a:ext cx="1263992" cy="1015663"/>
            </a:xfrm>
            <a:prstGeom prst="rect">
              <a:avLst/>
            </a:prstGeom>
          </p:spPr>
          <p:txBody>
            <a:bodyPr wrap="square" anchor="ctr">
              <a:spAutoFit/>
            </a:bodyPr>
            <a:lstStyle/>
            <a:p>
              <a:pPr algn="ctr"/>
              <a:r>
                <a:rPr lang="en-US" b="1" cap="small" dirty="0"/>
                <a:t>5 </a:t>
              </a:r>
              <a:r>
                <a:rPr lang="en-US" sz="2400" b="1" cap="small" dirty="0"/>
                <a:t>P</a:t>
              </a:r>
              <a:r>
                <a:rPr lang="en-US" b="1" cap="small" dirty="0"/>
                <a:t>s Marketing Mix</a:t>
              </a:r>
            </a:p>
          </p:txBody>
        </p:sp>
        <p:sp>
          <p:nvSpPr>
            <p:cNvPr id="65" name="Freeform 64"/>
            <p:cNvSpPr/>
            <p:nvPr/>
          </p:nvSpPr>
          <p:spPr>
            <a:xfrm>
              <a:off x="3876810" y="3383815"/>
              <a:ext cx="1389888" cy="1389888"/>
            </a:xfrm>
            <a:custGeom>
              <a:avLst/>
              <a:gdLst>
                <a:gd name="connsiteX0" fmla="*/ 613421 w 1226842"/>
                <a:gd name="connsiteY0" fmla="*/ 0 h 1226842"/>
                <a:gd name="connsiteX1" fmla="*/ 620089 w 1226842"/>
                <a:gd name="connsiteY1" fmla="*/ 672 h 1226842"/>
                <a:gd name="connsiteX2" fmla="*/ 531300 w 1226842"/>
                <a:gd name="connsiteY2" fmla="*/ 9623 h 1226842"/>
                <a:gd name="connsiteX3" fmla="*/ 69087 w 1226842"/>
                <a:gd name="connsiteY3" fmla="*/ 576739 h 1226842"/>
                <a:gd name="connsiteX4" fmla="*/ 647964 w 1226842"/>
                <a:gd name="connsiteY4" fmla="*/ 1155616 h 1226842"/>
                <a:gd name="connsiteX5" fmla="*/ 1215081 w 1226842"/>
                <a:gd name="connsiteY5" fmla="*/ 693403 h 1226842"/>
                <a:gd name="connsiteX6" fmla="*/ 1224993 w 1226842"/>
                <a:gd name="connsiteY6" fmla="*/ 595075 h 1226842"/>
                <a:gd name="connsiteX7" fmla="*/ 1226842 w 1226842"/>
                <a:gd name="connsiteY7" fmla="*/ 613421 h 1226842"/>
                <a:gd name="connsiteX8" fmla="*/ 613421 w 1226842"/>
                <a:gd name="connsiteY8" fmla="*/ 1226842 h 1226842"/>
                <a:gd name="connsiteX9" fmla="*/ 0 w 1226842"/>
                <a:gd name="connsiteY9" fmla="*/ 613421 h 1226842"/>
                <a:gd name="connsiteX10" fmla="*/ 613421 w 1226842"/>
                <a:gd name="connsiteY10" fmla="*/ 0 h 122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842" h="1226842">
                  <a:moveTo>
                    <a:pt x="613421" y="0"/>
                  </a:moveTo>
                  <a:lnTo>
                    <a:pt x="620089" y="672"/>
                  </a:lnTo>
                  <a:lnTo>
                    <a:pt x="531300" y="9623"/>
                  </a:lnTo>
                  <a:cubicBezTo>
                    <a:pt x="267516" y="63601"/>
                    <a:pt x="69087" y="296997"/>
                    <a:pt x="69087" y="576739"/>
                  </a:cubicBezTo>
                  <a:cubicBezTo>
                    <a:pt x="69087" y="896444"/>
                    <a:pt x="328259" y="1155616"/>
                    <a:pt x="647964" y="1155616"/>
                  </a:cubicBezTo>
                  <a:cubicBezTo>
                    <a:pt x="927706" y="1155616"/>
                    <a:pt x="1161102" y="957188"/>
                    <a:pt x="1215081" y="693403"/>
                  </a:cubicBezTo>
                  <a:lnTo>
                    <a:pt x="1224993" y="595075"/>
                  </a:lnTo>
                  <a:lnTo>
                    <a:pt x="1226842" y="613421"/>
                  </a:lnTo>
                  <a:cubicBezTo>
                    <a:pt x="1226842" y="952204"/>
                    <a:pt x="952204" y="1226842"/>
                    <a:pt x="613421" y="1226842"/>
                  </a:cubicBezTo>
                  <a:cubicBezTo>
                    <a:pt x="274638" y="1226842"/>
                    <a:pt x="0" y="952204"/>
                    <a:pt x="0" y="613421"/>
                  </a:cubicBezTo>
                  <a:cubicBezTo>
                    <a:pt x="0" y="274638"/>
                    <a:pt x="274638" y="0"/>
                    <a:pt x="613421" y="0"/>
                  </a:cubicBez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1184231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Judd, 1987</a:t>
            </a:r>
          </a:p>
        </p:txBody>
      </p:sp>
      <p:sp>
        <p:nvSpPr>
          <p:cNvPr id="3" name="Title 2"/>
          <p:cNvSpPr>
            <a:spLocks noGrp="1"/>
          </p:cNvSpPr>
          <p:nvPr>
            <p:ph type="title"/>
          </p:nvPr>
        </p:nvSpPr>
        <p:spPr/>
        <p:txBody>
          <a:bodyPr/>
          <a:lstStyle/>
          <a:p>
            <a:r>
              <a:rPr lang="en-US" dirty="0"/>
              <a:t>5 Ps Marketing Mix</a:t>
            </a:r>
          </a:p>
        </p:txBody>
      </p:sp>
      <p:grpSp>
        <p:nvGrpSpPr>
          <p:cNvPr id="4" name="Group 3"/>
          <p:cNvGrpSpPr/>
          <p:nvPr/>
        </p:nvGrpSpPr>
        <p:grpSpPr>
          <a:xfrm>
            <a:off x="816606" y="2172747"/>
            <a:ext cx="3636694" cy="3463400"/>
            <a:chOff x="2753591" y="2172747"/>
            <a:chExt cx="3636694" cy="3463400"/>
          </a:xfrm>
        </p:grpSpPr>
        <p:sp>
          <p:nvSpPr>
            <p:cNvPr id="28" name="Regular Pentagon 27"/>
            <p:cNvSpPr/>
            <p:nvPr/>
          </p:nvSpPr>
          <p:spPr>
            <a:xfrm>
              <a:off x="2753714" y="2172747"/>
              <a:ext cx="3636571" cy="3463400"/>
            </a:xfrm>
            <a:prstGeom prst="pent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a:stCxn id="28" idx="1"/>
              <a:endCxn id="28" idx="0"/>
            </p:cNvCxnSpPr>
            <p:nvPr/>
          </p:nvCxnSpPr>
          <p:spPr>
            <a:xfrm flipV="1">
              <a:off x="2753718" y="2172747"/>
              <a:ext cx="1818282" cy="132289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8" idx="5"/>
              <a:endCxn id="28" idx="0"/>
            </p:cNvCxnSpPr>
            <p:nvPr/>
          </p:nvCxnSpPr>
          <p:spPr>
            <a:xfrm flipH="1" flipV="1">
              <a:off x="4572000" y="2172747"/>
              <a:ext cx="1818281" cy="132289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8" idx="4"/>
              <a:endCxn id="28" idx="5"/>
            </p:cNvCxnSpPr>
            <p:nvPr/>
          </p:nvCxnSpPr>
          <p:spPr>
            <a:xfrm flipV="1">
              <a:off x="5695759" y="3495645"/>
              <a:ext cx="694522" cy="214049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448240" y="5636138"/>
              <a:ext cx="224751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8" idx="2"/>
              <a:endCxn id="28" idx="1"/>
            </p:cNvCxnSpPr>
            <p:nvPr/>
          </p:nvCxnSpPr>
          <p:spPr>
            <a:xfrm flipH="1" flipV="1">
              <a:off x="2753718" y="3495645"/>
              <a:ext cx="694522" cy="214049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753591" y="3499005"/>
              <a:ext cx="1818409" cy="57639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571509" y="2172781"/>
              <a:ext cx="0" cy="1698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4572000" y="3512233"/>
              <a:ext cx="1818212" cy="55753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579599" y="4078750"/>
              <a:ext cx="1115199" cy="155738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3447523" y="4075399"/>
              <a:ext cx="1131116" cy="156073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121844" y="2804239"/>
            <a:ext cx="1389534" cy="1389534"/>
            <a:chOff x="3947093" y="1360241"/>
            <a:chExt cx="1226842" cy="1226842"/>
          </a:xfrm>
        </p:grpSpPr>
        <p:sp>
          <p:nvSpPr>
            <p:cNvPr id="43" name="Oval 42"/>
            <p:cNvSpPr/>
            <p:nvPr/>
          </p:nvSpPr>
          <p:spPr>
            <a:xfrm>
              <a:off x="3947093" y="1360241"/>
              <a:ext cx="1226841" cy="1226841"/>
            </a:xfrm>
            <a:prstGeom prst="ellipse">
              <a:avLst/>
            </a:prstGeom>
            <a:solidFill>
              <a:srgbClr val="72D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4" name="Rectangle 43"/>
            <p:cNvSpPr/>
            <p:nvPr/>
          </p:nvSpPr>
          <p:spPr>
            <a:xfrm>
              <a:off x="4161959" y="1742682"/>
              <a:ext cx="797106" cy="461959"/>
            </a:xfrm>
            <a:prstGeom prst="rect">
              <a:avLst/>
            </a:prstGeom>
          </p:spPr>
          <p:txBody>
            <a:bodyPr wrap="none" anchor="ctr">
              <a:spAutoFit/>
            </a:bodyPr>
            <a:lstStyle/>
            <a:p>
              <a:pPr algn="ctr"/>
              <a:r>
                <a:rPr lang="en-US" sz="2800" b="1" dirty="0">
                  <a:solidFill>
                    <a:prstClr val="black"/>
                  </a:solidFill>
                </a:rPr>
                <a:t>P</a:t>
              </a:r>
              <a:r>
                <a:rPr lang="en-US" dirty="0">
                  <a:solidFill>
                    <a:prstClr val="black"/>
                  </a:solidFill>
                </a:rPr>
                <a:t>eople</a:t>
              </a:r>
              <a:endParaRPr lang="en-US" sz="2000" dirty="0"/>
            </a:p>
          </p:txBody>
        </p:sp>
        <p:sp>
          <p:nvSpPr>
            <p:cNvPr id="45" name="Freeform 44"/>
            <p:cNvSpPr/>
            <p:nvPr/>
          </p:nvSpPr>
          <p:spPr>
            <a:xfrm>
              <a:off x="3947093" y="1360241"/>
              <a:ext cx="1226842" cy="1226842"/>
            </a:xfrm>
            <a:custGeom>
              <a:avLst/>
              <a:gdLst>
                <a:gd name="connsiteX0" fmla="*/ 613421 w 1226842"/>
                <a:gd name="connsiteY0" fmla="*/ 0 h 1226842"/>
                <a:gd name="connsiteX1" fmla="*/ 620089 w 1226842"/>
                <a:gd name="connsiteY1" fmla="*/ 672 h 1226842"/>
                <a:gd name="connsiteX2" fmla="*/ 531300 w 1226842"/>
                <a:gd name="connsiteY2" fmla="*/ 9623 h 1226842"/>
                <a:gd name="connsiteX3" fmla="*/ 69087 w 1226842"/>
                <a:gd name="connsiteY3" fmla="*/ 576739 h 1226842"/>
                <a:gd name="connsiteX4" fmla="*/ 647964 w 1226842"/>
                <a:gd name="connsiteY4" fmla="*/ 1155616 h 1226842"/>
                <a:gd name="connsiteX5" fmla="*/ 1215081 w 1226842"/>
                <a:gd name="connsiteY5" fmla="*/ 693403 h 1226842"/>
                <a:gd name="connsiteX6" fmla="*/ 1224993 w 1226842"/>
                <a:gd name="connsiteY6" fmla="*/ 595075 h 1226842"/>
                <a:gd name="connsiteX7" fmla="*/ 1226842 w 1226842"/>
                <a:gd name="connsiteY7" fmla="*/ 613421 h 1226842"/>
                <a:gd name="connsiteX8" fmla="*/ 613421 w 1226842"/>
                <a:gd name="connsiteY8" fmla="*/ 1226842 h 1226842"/>
                <a:gd name="connsiteX9" fmla="*/ 0 w 1226842"/>
                <a:gd name="connsiteY9" fmla="*/ 613421 h 1226842"/>
                <a:gd name="connsiteX10" fmla="*/ 613421 w 1226842"/>
                <a:gd name="connsiteY10" fmla="*/ 0 h 122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842" h="1226842">
                  <a:moveTo>
                    <a:pt x="613421" y="0"/>
                  </a:moveTo>
                  <a:lnTo>
                    <a:pt x="620089" y="672"/>
                  </a:lnTo>
                  <a:lnTo>
                    <a:pt x="531300" y="9623"/>
                  </a:lnTo>
                  <a:cubicBezTo>
                    <a:pt x="267516" y="63601"/>
                    <a:pt x="69087" y="296997"/>
                    <a:pt x="69087" y="576739"/>
                  </a:cubicBezTo>
                  <a:cubicBezTo>
                    <a:pt x="69087" y="896444"/>
                    <a:pt x="328259" y="1155616"/>
                    <a:pt x="647964" y="1155616"/>
                  </a:cubicBezTo>
                  <a:cubicBezTo>
                    <a:pt x="927706" y="1155616"/>
                    <a:pt x="1161102" y="957188"/>
                    <a:pt x="1215081" y="693403"/>
                  </a:cubicBezTo>
                  <a:lnTo>
                    <a:pt x="1224993" y="595075"/>
                  </a:lnTo>
                  <a:lnTo>
                    <a:pt x="1226842" y="613421"/>
                  </a:lnTo>
                  <a:cubicBezTo>
                    <a:pt x="1226842" y="952204"/>
                    <a:pt x="952204" y="1226842"/>
                    <a:pt x="613421" y="1226842"/>
                  </a:cubicBezTo>
                  <a:cubicBezTo>
                    <a:pt x="274638" y="1226842"/>
                    <a:pt x="0" y="952204"/>
                    <a:pt x="0" y="613421"/>
                  </a:cubicBezTo>
                  <a:cubicBezTo>
                    <a:pt x="0" y="274638"/>
                    <a:pt x="274638" y="0"/>
                    <a:pt x="613421" y="0"/>
                  </a:cubicBezTo>
                  <a:close/>
                </a:path>
              </a:pathLst>
            </a:custGeom>
            <a:solidFill>
              <a:srgbClr val="23919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46" name="Group 45"/>
          <p:cNvGrpSpPr/>
          <p:nvPr/>
        </p:nvGrpSpPr>
        <p:grpSpPr>
          <a:xfrm>
            <a:off x="832917" y="4941370"/>
            <a:ext cx="1389534" cy="1389534"/>
            <a:chOff x="5807189" y="3788685"/>
            <a:chExt cx="1226842" cy="1226842"/>
          </a:xfrm>
        </p:grpSpPr>
        <p:sp>
          <p:nvSpPr>
            <p:cNvPr id="47" name="Oval 46"/>
            <p:cNvSpPr/>
            <p:nvPr/>
          </p:nvSpPr>
          <p:spPr>
            <a:xfrm>
              <a:off x="5807189" y="3788686"/>
              <a:ext cx="1226841" cy="1226841"/>
            </a:xfrm>
            <a:prstGeom prst="ellipse">
              <a:avLst/>
            </a:prstGeom>
            <a:solidFill>
              <a:srgbClr val="FD912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8" name="Rectangle 47"/>
            <p:cNvSpPr/>
            <p:nvPr/>
          </p:nvSpPr>
          <p:spPr>
            <a:xfrm>
              <a:off x="5867309" y="4164804"/>
              <a:ext cx="1106608" cy="461959"/>
            </a:xfrm>
            <a:prstGeom prst="rect">
              <a:avLst/>
            </a:prstGeom>
          </p:spPr>
          <p:txBody>
            <a:bodyPr wrap="none" anchor="ctr">
              <a:spAutoFit/>
            </a:bodyPr>
            <a:lstStyle/>
            <a:p>
              <a:pPr algn="ctr"/>
              <a:r>
                <a:rPr lang="en-US" sz="2800" b="1" dirty="0">
                  <a:solidFill>
                    <a:prstClr val="black"/>
                  </a:solidFill>
                </a:rPr>
                <a:t>P</a:t>
              </a:r>
              <a:r>
                <a:rPr lang="en-US" dirty="0">
                  <a:solidFill>
                    <a:prstClr val="black"/>
                  </a:solidFill>
                </a:rPr>
                <a:t>romotion</a:t>
              </a:r>
              <a:endParaRPr lang="en-US" sz="2000" dirty="0"/>
            </a:p>
          </p:txBody>
        </p:sp>
        <p:sp>
          <p:nvSpPr>
            <p:cNvPr id="49" name="Freeform 48"/>
            <p:cNvSpPr/>
            <p:nvPr/>
          </p:nvSpPr>
          <p:spPr>
            <a:xfrm>
              <a:off x="5807189" y="3788685"/>
              <a:ext cx="1226842" cy="1226842"/>
            </a:xfrm>
            <a:custGeom>
              <a:avLst/>
              <a:gdLst>
                <a:gd name="connsiteX0" fmla="*/ 613421 w 1226842"/>
                <a:gd name="connsiteY0" fmla="*/ 0 h 1226842"/>
                <a:gd name="connsiteX1" fmla="*/ 620089 w 1226842"/>
                <a:gd name="connsiteY1" fmla="*/ 672 h 1226842"/>
                <a:gd name="connsiteX2" fmla="*/ 531300 w 1226842"/>
                <a:gd name="connsiteY2" fmla="*/ 9623 h 1226842"/>
                <a:gd name="connsiteX3" fmla="*/ 69087 w 1226842"/>
                <a:gd name="connsiteY3" fmla="*/ 576739 h 1226842"/>
                <a:gd name="connsiteX4" fmla="*/ 647964 w 1226842"/>
                <a:gd name="connsiteY4" fmla="*/ 1155616 h 1226842"/>
                <a:gd name="connsiteX5" fmla="*/ 1215081 w 1226842"/>
                <a:gd name="connsiteY5" fmla="*/ 693403 h 1226842"/>
                <a:gd name="connsiteX6" fmla="*/ 1224993 w 1226842"/>
                <a:gd name="connsiteY6" fmla="*/ 595075 h 1226842"/>
                <a:gd name="connsiteX7" fmla="*/ 1226842 w 1226842"/>
                <a:gd name="connsiteY7" fmla="*/ 613421 h 1226842"/>
                <a:gd name="connsiteX8" fmla="*/ 613421 w 1226842"/>
                <a:gd name="connsiteY8" fmla="*/ 1226842 h 1226842"/>
                <a:gd name="connsiteX9" fmla="*/ 0 w 1226842"/>
                <a:gd name="connsiteY9" fmla="*/ 613421 h 1226842"/>
                <a:gd name="connsiteX10" fmla="*/ 613421 w 1226842"/>
                <a:gd name="connsiteY10" fmla="*/ 0 h 122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842" h="1226842">
                  <a:moveTo>
                    <a:pt x="613421" y="0"/>
                  </a:moveTo>
                  <a:lnTo>
                    <a:pt x="620089" y="672"/>
                  </a:lnTo>
                  <a:lnTo>
                    <a:pt x="531300" y="9623"/>
                  </a:lnTo>
                  <a:cubicBezTo>
                    <a:pt x="267516" y="63601"/>
                    <a:pt x="69087" y="296997"/>
                    <a:pt x="69087" y="576739"/>
                  </a:cubicBezTo>
                  <a:cubicBezTo>
                    <a:pt x="69087" y="896444"/>
                    <a:pt x="328259" y="1155616"/>
                    <a:pt x="647964" y="1155616"/>
                  </a:cubicBezTo>
                  <a:cubicBezTo>
                    <a:pt x="927706" y="1155616"/>
                    <a:pt x="1161102" y="957188"/>
                    <a:pt x="1215081" y="693403"/>
                  </a:cubicBezTo>
                  <a:lnTo>
                    <a:pt x="1224993" y="595075"/>
                  </a:lnTo>
                  <a:lnTo>
                    <a:pt x="1226842" y="613421"/>
                  </a:lnTo>
                  <a:cubicBezTo>
                    <a:pt x="1226842" y="952204"/>
                    <a:pt x="952204" y="1226842"/>
                    <a:pt x="613421" y="1226842"/>
                  </a:cubicBezTo>
                  <a:cubicBezTo>
                    <a:pt x="274638" y="1226842"/>
                    <a:pt x="0" y="952204"/>
                    <a:pt x="0" y="613421"/>
                  </a:cubicBezTo>
                  <a:cubicBezTo>
                    <a:pt x="0" y="274638"/>
                    <a:pt x="274638" y="0"/>
                    <a:pt x="613421" y="0"/>
                  </a:cubicBezTo>
                  <a:close/>
                </a:path>
              </a:pathLst>
            </a:custGeom>
            <a:solidFill>
              <a:srgbClr val="D8680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50" name="Group 49"/>
          <p:cNvGrpSpPr/>
          <p:nvPr/>
        </p:nvGrpSpPr>
        <p:grpSpPr>
          <a:xfrm>
            <a:off x="1940329" y="1491240"/>
            <a:ext cx="1389534" cy="1389534"/>
            <a:chOff x="2109969" y="3782362"/>
            <a:chExt cx="1226842" cy="1226842"/>
          </a:xfrm>
        </p:grpSpPr>
        <p:sp>
          <p:nvSpPr>
            <p:cNvPr id="51" name="Oval 50"/>
            <p:cNvSpPr/>
            <p:nvPr/>
          </p:nvSpPr>
          <p:spPr>
            <a:xfrm>
              <a:off x="2109969" y="3782363"/>
              <a:ext cx="1226841" cy="1226841"/>
            </a:xfrm>
            <a:prstGeom prst="ellipse">
              <a:avLst/>
            </a:prstGeom>
            <a:solidFill>
              <a:srgbClr val="0653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Rectangle 51"/>
            <p:cNvSpPr/>
            <p:nvPr/>
          </p:nvSpPr>
          <p:spPr>
            <a:xfrm>
              <a:off x="2285436" y="4164803"/>
              <a:ext cx="875912" cy="461959"/>
            </a:xfrm>
            <a:prstGeom prst="rect">
              <a:avLst/>
            </a:prstGeom>
          </p:spPr>
          <p:txBody>
            <a:bodyPr wrap="none" anchor="ctr">
              <a:spAutoFit/>
            </a:bodyPr>
            <a:lstStyle/>
            <a:p>
              <a:pPr algn="ctr"/>
              <a:r>
                <a:rPr lang="en-US" sz="2800" b="1" dirty="0">
                  <a:solidFill>
                    <a:prstClr val="white"/>
                  </a:solidFill>
                </a:rPr>
                <a:t>P</a:t>
              </a:r>
              <a:r>
                <a:rPr lang="en-US" dirty="0">
                  <a:solidFill>
                    <a:prstClr val="white"/>
                  </a:solidFill>
                </a:rPr>
                <a:t>roduct</a:t>
              </a:r>
              <a:endParaRPr lang="en-US" sz="2000" dirty="0"/>
            </a:p>
          </p:txBody>
        </p:sp>
        <p:sp>
          <p:nvSpPr>
            <p:cNvPr id="53" name="Freeform 52"/>
            <p:cNvSpPr/>
            <p:nvPr/>
          </p:nvSpPr>
          <p:spPr>
            <a:xfrm>
              <a:off x="2109969" y="3782362"/>
              <a:ext cx="1226842" cy="1226842"/>
            </a:xfrm>
            <a:custGeom>
              <a:avLst/>
              <a:gdLst>
                <a:gd name="connsiteX0" fmla="*/ 613421 w 1226842"/>
                <a:gd name="connsiteY0" fmla="*/ 0 h 1226842"/>
                <a:gd name="connsiteX1" fmla="*/ 620089 w 1226842"/>
                <a:gd name="connsiteY1" fmla="*/ 672 h 1226842"/>
                <a:gd name="connsiteX2" fmla="*/ 531300 w 1226842"/>
                <a:gd name="connsiteY2" fmla="*/ 9623 h 1226842"/>
                <a:gd name="connsiteX3" fmla="*/ 69087 w 1226842"/>
                <a:gd name="connsiteY3" fmla="*/ 576739 h 1226842"/>
                <a:gd name="connsiteX4" fmla="*/ 647964 w 1226842"/>
                <a:gd name="connsiteY4" fmla="*/ 1155616 h 1226842"/>
                <a:gd name="connsiteX5" fmla="*/ 1215081 w 1226842"/>
                <a:gd name="connsiteY5" fmla="*/ 693403 h 1226842"/>
                <a:gd name="connsiteX6" fmla="*/ 1224993 w 1226842"/>
                <a:gd name="connsiteY6" fmla="*/ 595075 h 1226842"/>
                <a:gd name="connsiteX7" fmla="*/ 1226842 w 1226842"/>
                <a:gd name="connsiteY7" fmla="*/ 613421 h 1226842"/>
                <a:gd name="connsiteX8" fmla="*/ 613421 w 1226842"/>
                <a:gd name="connsiteY8" fmla="*/ 1226842 h 1226842"/>
                <a:gd name="connsiteX9" fmla="*/ 0 w 1226842"/>
                <a:gd name="connsiteY9" fmla="*/ 613421 h 1226842"/>
                <a:gd name="connsiteX10" fmla="*/ 613421 w 1226842"/>
                <a:gd name="connsiteY10" fmla="*/ 0 h 122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842" h="1226842">
                  <a:moveTo>
                    <a:pt x="613421" y="0"/>
                  </a:moveTo>
                  <a:lnTo>
                    <a:pt x="620089" y="672"/>
                  </a:lnTo>
                  <a:lnTo>
                    <a:pt x="531300" y="9623"/>
                  </a:lnTo>
                  <a:cubicBezTo>
                    <a:pt x="267516" y="63601"/>
                    <a:pt x="69087" y="296997"/>
                    <a:pt x="69087" y="576739"/>
                  </a:cubicBezTo>
                  <a:cubicBezTo>
                    <a:pt x="69087" y="896444"/>
                    <a:pt x="328259" y="1155616"/>
                    <a:pt x="647964" y="1155616"/>
                  </a:cubicBezTo>
                  <a:cubicBezTo>
                    <a:pt x="927706" y="1155616"/>
                    <a:pt x="1161102" y="957188"/>
                    <a:pt x="1215081" y="693403"/>
                  </a:cubicBezTo>
                  <a:lnTo>
                    <a:pt x="1224993" y="595075"/>
                  </a:lnTo>
                  <a:lnTo>
                    <a:pt x="1226842" y="613421"/>
                  </a:lnTo>
                  <a:cubicBezTo>
                    <a:pt x="1226842" y="952204"/>
                    <a:pt x="952204" y="1226842"/>
                    <a:pt x="613421" y="1226842"/>
                  </a:cubicBezTo>
                  <a:cubicBezTo>
                    <a:pt x="274638" y="1226842"/>
                    <a:pt x="0" y="952204"/>
                    <a:pt x="0" y="613421"/>
                  </a:cubicBezTo>
                  <a:cubicBezTo>
                    <a:pt x="0" y="274638"/>
                    <a:pt x="274638" y="0"/>
                    <a:pt x="613421" y="0"/>
                  </a:cubicBezTo>
                  <a:close/>
                </a:path>
              </a:pathLst>
            </a:custGeom>
            <a:solidFill>
              <a:srgbClr val="032B43">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54" name="Group 53"/>
          <p:cNvGrpSpPr/>
          <p:nvPr/>
        </p:nvGrpSpPr>
        <p:grpSpPr>
          <a:xfrm>
            <a:off x="3758530" y="2804239"/>
            <a:ext cx="1389534" cy="1389534"/>
            <a:chOff x="3101173" y="5121739"/>
            <a:chExt cx="1226842" cy="1226842"/>
          </a:xfrm>
        </p:grpSpPr>
        <p:sp>
          <p:nvSpPr>
            <p:cNvPr id="55" name="Oval 54"/>
            <p:cNvSpPr/>
            <p:nvPr/>
          </p:nvSpPr>
          <p:spPr>
            <a:xfrm>
              <a:off x="3101173" y="5121740"/>
              <a:ext cx="1226841" cy="1226841"/>
            </a:xfrm>
            <a:prstGeom prst="ellipse">
              <a:avLst/>
            </a:prstGeom>
            <a:solidFill>
              <a:srgbClr val="8B10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6" name="Rectangle 55"/>
            <p:cNvSpPr/>
            <p:nvPr/>
          </p:nvSpPr>
          <p:spPr>
            <a:xfrm>
              <a:off x="3396006" y="5515860"/>
              <a:ext cx="637176" cy="461959"/>
            </a:xfrm>
            <a:prstGeom prst="rect">
              <a:avLst/>
            </a:prstGeom>
          </p:spPr>
          <p:txBody>
            <a:bodyPr wrap="none" anchor="ctr">
              <a:spAutoFit/>
            </a:bodyPr>
            <a:lstStyle/>
            <a:p>
              <a:pPr lvl="0" algn="ctr"/>
              <a:r>
                <a:rPr lang="en-US" sz="2800" b="1" dirty="0">
                  <a:solidFill>
                    <a:prstClr val="white"/>
                  </a:solidFill>
                </a:rPr>
                <a:t>P</a:t>
              </a:r>
              <a:r>
                <a:rPr lang="en-US" dirty="0">
                  <a:solidFill>
                    <a:prstClr val="white"/>
                  </a:solidFill>
                </a:rPr>
                <a:t>rice</a:t>
              </a:r>
            </a:p>
          </p:txBody>
        </p:sp>
        <p:sp>
          <p:nvSpPr>
            <p:cNvPr id="57" name="Freeform 56"/>
            <p:cNvSpPr/>
            <p:nvPr/>
          </p:nvSpPr>
          <p:spPr>
            <a:xfrm>
              <a:off x="3101173" y="5121739"/>
              <a:ext cx="1226842" cy="1226842"/>
            </a:xfrm>
            <a:custGeom>
              <a:avLst/>
              <a:gdLst>
                <a:gd name="connsiteX0" fmla="*/ 613421 w 1226842"/>
                <a:gd name="connsiteY0" fmla="*/ 0 h 1226842"/>
                <a:gd name="connsiteX1" fmla="*/ 620089 w 1226842"/>
                <a:gd name="connsiteY1" fmla="*/ 672 h 1226842"/>
                <a:gd name="connsiteX2" fmla="*/ 531300 w 1226842"/>
                <a:gd name="connsiteY2" fmla="*/ 9623 h 1226842"/>
                <a:gd name="connsiteX3" fmla="*/ 69087 w 1226842"/>
                <a:gd name="connsiteY3" fmla="*/ 576739 h 1226842"/>
                <a:gd name="connsiteX4" fmla="*/ 647964 w 1226842"/>
                <a:gd name="connsiteY4" fmla="*/ 1155616 h 1226842"/>
                <a:gd name="connsiteX5" fmla="*/ 1215081 w 1226842"/>
                <a:gd name="connsiteY5" fmla="*/ 693403 h 1226842"/>
                <a:gd name="connsiteX6" fmla="*/ 1224993 w 1226842"/>
                <a:gd name="connsiteY6" fmla="*/ 595075 h 1226842"/>
                <a:gd name="connsiteX7" fmla="*/ 1226842 w 1226842"/>
                <a:gd name="connsiteY7" fmla="*/ 613421 h 1226842"/>
                <a:gd name="connsiteX8" fmla="*/ 613421 w 1226842"/>
                <a:gd name="connsiteY8" fmla="*/ 1226842 h 1226842"/>
                <a:gd name="connsiteX9" fmla="*/ 0 w 1226842"/>
                <a:gd name="connsiteY9" fmla="*/ 613421 h 1226842"/>
                <a:gd name="connsiteX10" fmla="*/ 613421 w 1226842"/>
                <a:gd name="connsiteY10" fmla="*/ 0 h 122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842" h="1226842">
                  <a:moveTo>
                    <a:pt x="613421" y="0"/>
                  </a:moveTo>
                  <a:lnTo>
                    <a:pt x="620089" y="672"/>
                  </a:lnTo>
                  <a:lnTo>
                    <a:pt x="531300" y="9623"/>
                  </a:lnTo>
                  <a:cubicBezTo>
                    <a:pt x="267516" y="63601"/>
                    <a:pt x="69087" y="296997"/>
                    <a:pt x="69087" y="576739"/>
                  </a:cubicBezTo>
                  <a:cubicBezTo>
                    <a:pt x="69087" y="896444"/>
                    <a:pt x="328259" y="1155616"/>
                    <a:pt x="647964" y="1155616"/>
                  </a:cubicBezTo>
                  <a:cubicBezTo>
                    <a:pt x="927706" y="1155616"/>
                    <a:pt x="1161102" y="957188"/>
                    <a:pt x="1215081" y="693403"/>
                  </a:cubicBezTo>
                  <a:lnTo>
                    <a:pt x="1224993" y="595075"/>
                  </a:lnTo>
                  <a:lnTo>
                    <a:pt x="1226842" y="613421"/>
                  </a:lnTo>
                  <a:cubicBezTo>
                    <a:pt x="1226842" y="952204"/>
                    <a:pt x="952204" y="1226842"/>
                    <a:pt x="613421" y="1226842"/>
                  </a:cubicBezTo>
                  <a:cubicBezTo>
                    <a:pt x="274638" y="1226842"/>
                    <a:pt x="0" y="952204"/>
                    <a:pt x="0" y="613421"/>
                  </a:cubicBezTo>
                  <a:cubicBezTo>
                    <a:pt x="0" y="274638"/>
                    <a:pt x="274638" y="0"/>
                    <a:pt x="613421" y="0"/>
                  </a:cubicBezTo>
                  <a:close/>
                </a:path>
              </a:pathLst>
            </a:custGeom>
            <a:solidFill>
              <a:srgbClr val="4F092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58" name="Group 57"/>
          <p:cNvGrpSpPr/>
          <p:nvPr/>
        </p:nvGrpSpPr>
        <p:grpSpPr>
          <a:xfrm>
            <a:off x="3048876" y="4941371"/>
            <a:ext cx="1389536" cy="1389534"/>
            <a:chOff x="4801739" y="5129273"/>
            <a:chExt cx="1226844" cy="1226842"/>
          </a:xfrm>
        </p:grpSpPr>
        <p:sp>
          <p:nvSpPr>
            <p:cNvPr id="59" name="Oval 58"/>
            <p:cNvSpPr/>
            <p:nvPr/>
          </p:nvSpPr>
          <p:spPr>
            <a:xfrm>
              <a:off x="4801741" y="5129274"/>
              <a:ext cx="1226842" cy="1226841"/>
            </a:xfrm>
            <a:prstGeom prst="ellipse">
              <a:avLst/>
            </a:prstGeom>
            <a:solidFill>
              <a:srgbClr val="E34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0" name="Rectangle 59"/>
            <p:cNvSpPr/>
            <p:nvPr/>
          </p:nvSpPr>
          <p:spPr>
            <a:xfrm>
              <a:off x="5083125" y="5525988"/>
              <a:ext cx="664067" cy="461959"/>
            </a:xfrm>
            <a:prstGeom prst="rect">
              <a:avLst/>
            </a:prstGeom>
          </p:spPr>
          <p:txBody>
            <a:bodyPr wrap="none" anchor="ctr">
              <a:spAutoFit/>
            </a:bodyPr>
            <a:lstStyle/>
            <a:p>
              <a:pPr lvl="0" algn="ctr"/>
              <a:r>
                <a:rPr lang="en-US" sz="2800" b="1" dirty="0">
                  <a:solidFill>
                    <a:prstClr val="white"/>
                  </a:solidFill>
                </a:rPr>
                <a:t>P</a:t>
              </a:r>
              <a:r>
                <a:rPr lang="en-US" dirty="0">
                  <a:solidFill>
                    <a:prstClr val="white"/>
                  </a:solidFill>
                </a:rPr>
                <a:t>lace</a:t>
              </a:r>
            </a:p>
          </p:txBody>
        </p:sp>
        <p:sp>
          <p:nvSpPr>
            <p:cNvPr id="61" name="Freeform 60"/>
            <p:cNvSpPr/>
            <p:nvPr/>
          </p:nvSpPr>
          <p:spPr>
            <a:xfrm>
              <a:off x="4801739" y="5129273"/>
              <a:ext cx="1226842" cy="1226842"/>
            </a:xfrm>
            <a:custGeom>
              <a:avLst/>
              <a:gdLst>
                <a:gd name="connsiteX0" fmla="*/ 613421 w 1226842"/>
                <a:gd name="connsiteY0" fmla="*/ 0 h 1226842"/>
                <a:gd name="connsiteX1" fmla="*/ 620089 w 1226842"/>
                <a:gd name="connsiteY1" fmla="*/ 672 h 1226842"/>
                <a:gd name="connsiteX2" fmla="*/ 531300 w 1226842"/>
                <a:gd name="connsiteY2" fmla="*/ 9623 h 1226842"/>
                <a:gd name="connsiteX3" fmla="*/ 69087 w 1226842"/>
                <a:gd name="connsiteY3" fmla="*/ 576739 h 1226842"/>
                <a:gd name="connsiteX4" fmla="*/ 647964 w 1226842"/>
                <a:gd name="connsiteY4" fmla="*/ 1155616 h 1226842"/>
                <a:gd name="connsiteX5" fmla="*/ 1215081 w 1226842"/>
                <a:gd name="connsiteY5" fmla="*/ 693403 h 1226842"/>
                <a:gd name="connsiteX6" fmla="*/ 1224993 w 1226842"/>
                <a:gd name="connsiteY6" fmla="*/ 595075 h 1226842"/>
                <a:gd name="connsiteX7" fmla="*/ 1226842 w 1226842"/>
                <a:gd name="connsiteY7" fmla="*/ 613421 h 1226842"/>
                <a:gd name="connsiteX8" fmla="*/ 613421 w 1226842"/>
                <a:gd name="connsiteY8" fmla="*/ 1226842 h 1226842"/>
                <a:gd name="connsiteX9" fmla="*/ 0 w 1226842"/>
                <a:gd name="connsiteY9" fmla="*/ 613421 h 1226842"/>
                <a:gd name="connsiteX10" fmla="*/ 613421 w 1226842"/>
                <a:gd name="connsiteY10" fmla="*/ 0 h 122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842" h="1226842">
                  <a:moveTo>
                    <a:pt x="613421" y="0"/>
                  </a:moveTo>
                  <a:lnTo>
                    <a:pt x="620089" y="672"/>
                  </a:lnTo>
                  <a:lnTo>
                    <a:pt x="531300" y="9623"/>
                  </a:lnTo>
                  <a:cubicBezTo>
                    <a:pt x="267516" y="63601"/>
                    <a:pt x="69087" y="296997"/>
                    <a:pt x="69087" y="576739"/>
                  </a:cubicBezTo>
                  <a:cubicBezTo>
                    <a:pt x="69087" y="896444"/>
                    <a:pt x="328259" y="1155616"/>
                    <a:pt x="647964" y="1155616"/>
                  </a:cubicBezTo>
                  <a:cubicBezTo>
                    <a:pt x="927706" y="1155616"/>
                    <a:pt x="1161102" y="957188"/>
                    <a:pt x="1215081" y="693403"/>
                  </a:cubicBezTo>
                  <a:lnTo>
                    <a:pt x="1224993" y="595075"/>
                  </a:lnTo>
                  <a:lnTo>
                    <a:pt x="1226842" y="613421"/>
                  </a:lnTo>
                  <a:cubicBezTo>
                    <a:pt x="1226842" y="952204"/>
                    <a:pt x="952204" y="1226842"/>
                    <a:pt x="613421" y="1226842"/>
                  </a:cubicBezTo>
                  <a:cubicBezTo>
                    <a:pt x="274638" y="1226842"/>
                    <a:pt x="0" y="952204"/>
                    <a:pt x="0" y="613421"/>
                  </a:cubicBezTo>
                  <a:cubicBezTo>
                    <a:pt x="0" y="274638"/>
                    <a:pt x="274638" y="0"/>
                    <a:pt x="613421" y="0"/>
                  </a:cubicBezTo>
                  <a:close/>
                </a:path>
              </a:pathLst>
            </a:custGeom>
            <a:solidFill>
              <a:srgbClr val="8E162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62" name="Group 61"/>
          <p:cNvGrpSpPr/>
          <p:nvPr/>
        </p:nvGrpSpPr>
        <p:grpSpPr>
          <a:xfrm>
            <a:off x="1939825" y="3383815"/>
            <a:ext cx="1389888" cy="1389888"/>
            <a:chOff x="3876810" y="3383815"/>
            <a:chExt cx="1389888" cy="1389888"/>
          </a:xfrm>
        </p:grpSpPr>
        <p:sp>
          <p:nvSpPr>
            <p:cNvPr id="63" name="Oval 62"/>
            <p:cNvSpPr/>
            <p:nvPr/>
          </p:nvSpPr>
          <p:spPr>
            <a:xfrm>
              <a:off x="3876810" y="3383816"/>
              <a:ext cx="1389887" cy="138988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4" name="Rectangle 63"/>
            <p:cNvSpPr/>
            <p:nvPr/>
          </p:nvSpPr>
          <p:spPr>
            <a:xfrm>
              <a:off x="3939757" y="3608042"/>
              <a:ext cx="1263992" cy="1015663"/>
            </a:xfrm>
            <a:prstGeom prst="rect">
              <a:avLst/>
            </a:prstGeom>
          </p:spPr>
          <p:txBody>
            <a:bodyPr wrap="square" anchor="ctr">
              <a:spAutoFit/>
            </a:bodyPr>
            <a:lstStyle/>
            <a:p>
              <a:pPr algn="ctr"/>
              <a:r>
                <a:rPr lang="en-US" b="1" cap="small" dirty="0"/>
                <a:t>5 </a:t>
              </a:r>
              <a:r>
                <a:rPr lang="en-US" sz="2400" b="1" cap="small" dirty="0"/>
                <a:t>P</a:t>
              </a:r>
              <a:r>
                <a:rPr lang="en-US" b="1" cap="small" dirty="0"/>
                <a:t>s Marketing Mix</a:t>
              </a:r>
            </a:p>
          </p:txBody>
        </p:sp>
        <p:sp>
          <p:nvSpPr>
            <p:cNvPr id="65" name="Freeform 64"/>
            <p:cNvSpPr/>
            <p:nvPr/>
          </p:nvSpPr>
          <p:spPr>
            <a:xfrm>
              <a:off x="3876810" y="3383815"/>
              <a:ext cx="1389888" cy="1389888"/>
            </a:xfrm>
            <a:custGeom>
              <a:avLst/>
              <a:gdLst>
                <a:gd name="connsiteX0" fmla="*/ 613421 w 1226842"/>
                <a:gd name="connsiteY0" fmla="*/ 0 h 1226842"/>
                <a:gd name="connsiteX1" fmla="*/ 620089 w 1226842"/>
                <a:gd name="connsiteY1" fmla="*/ 672 h 1226842"/>
                <a:gd name="connsiteX2" fmla="*/ 531300 w 1226842"/>
                <a:gd name="connsiteY2" fmla="*/ 9623 h 1226842"/>
                <a:gd name="connsiteX3" fmla="*/ 69087 w 1226842"/>
                <a:gd name="connsiteY3" fmla="*/ 576739 h 1226842"/>
                <a:gd name="connsiteX4" fmla="*/ 647964 w 1226842"/>
                <a:gd name="connsiteY4" fmla="*/ 1155616 h 1226842"/>
                <a:gd name="connsiteX5" fmla="*/ 1215081 w 1226842"/>
                <a:gd name="connsiteY5" fmla="*/ 693403 h 1226842"/>
                <a:gd name="connsiteX6" fmla="*/ 1224993 w 1226842"/>
                <a:gd name="connsiteY6" fmla="*/ 595075 h 1226842"/>
                <a:gd name="connsiteX7" fmla="*/ 1226842 w 1226842"/>
                <a:gd name="connsiteY7" fmla="*/ 613421 h 1226842"/>
                <a:gd name="connsiteX8" fmla="*/ 613421 w 1226842"/>
                <a:gd name="connsiteY8" fmla="*/ 1226842 h 1226842"/>
                <a:gd name="connsiteX9" fmla="*/ 0 w 1226842"/>
                <a:gd name="connsiteY9" fmla="*/ 613421 h 1226842"/>
                <a:gd name="connsiteX10" fmla="*/ 613421 w 1226842"/>
                <a:gd name="connsiteY10" fmla="*/ 0 h 122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842" h="1226842">
                  <a:moveTo>
                    <a:pt x="613421" y="0"/>
                  </a:moveTo>
                  <a:lnTo>
                    <a:pt x="620089" y="672"/>
                  </a:lnTo>
                  <a:lnTo>
                    <a:pt x="531300" y="9623"/>
                  </a:lnTo>
                  <a:cubicBezTo>
                    <a:pt x="267516" y="63601"/>
                    <a:pt x="69087" y="296997"/>
                    <a:pt x="69087" y="576739"/>
                  </a:cubicBezTo>
                  <a:cubicBezTo>
                    <a:pt x="69087" y="896444"/>
                    <a:pt x="328259" y="1155616"/>
                    <a:pt x="647964" y="1155616"/>
                  </a:cubicBezTo>
                  <a:cubicBezTo>
                    <a:pt x="927706" y="1155616"/>
                    <a:pt x="1161102" y="957188"/>
                    <a:pt x="1215081" y="693403"/>
                  </a:cubicBezTo>
                  <a:lnTo>
                    <a:pt x="1224993" y="595075"/>
                  </a:lnTo>
                  <a:lnTo>
                    <a:pt x="1226842" y="613421"/>
                  </a:lnTo>
                  <a:cubicBezTo>
                    <a:pt x="1226842" y="952204"/>
                    <a:pt x="952204" y="1226842"/>
                    <a:pt x="613421" y="1226842"/>
                  </a:cubicBezTo>
                  <a:cubicBezTo>
                    <a:pt x="274638" y="1226842"/>
                    <a:pt x="0" y="952204"/>
                    <a:pt x="0" y="613421"/>
                  </a:cubicBezTo>
                  <a:cubicBezTo>
                    <a:pt x="0" y="274638"/>
                    <a:pt x="274638" y="0"/>
                    <a:pt x="613421" y="0"/>
                  </a:cubicBez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66" name="Group 65"/>
          <p:cNvGrpSpPr/>
          <p:nvPr/>
        </p:nvGrpSpPr>
        <p:grpSpPr>
          <a:xfrm>
            <a:off x="5355758" y="1238300"/>
            <a:ext cx="3464392" cy="1015464"/>
            <a:chOff x="5355758" y="2304226"/>
            <a:chExt cx="3464392" cy="1015464"/>
          </a:xfrm>
        </p:grpSpPr>
        <p:sp>
          <p:nvSpPr>
            <p:cNvPr id="67" name="Rectangle 66"/>
            <p:cNvSpPr/>
            <p:nvPr/>
          </p:nvSpPr>
          <p:spPr>
            <a:xfrm>
              <a:off x="6457897" y="2308307"/>
              <a:ext cx="2362253" cy="1011383"/>
            </a:xfrm>
            <a:prstGeom prst="rect">
              <a:avLst/>
            </a:prstGeom>
            <a:solidFill>
              <a:schemeClr val="bg1"/>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1300" cap="small" dirty="0">
                  <a:latin typeface="Calibri Light" panose="020F0302020204030204" pitchFamily="34" charset="0"/>
                  <a:cs typeface="Arial" pitchFamily="34" charset="0"/>
                </a:rPr>
                <a:t>Functionality, Appearance, Quality, Packaging, Brand, Warranty, Service/Support</a:t>
              </a:r>
            </a:p>
          </p:txBody>
        </p:sp>
        <p:grpSp>
          <p:nvGrpSpPr>
            <p:cNvPr id="68" name="Group 67"/>
            <p:cNvGrpSpPr/>
            <p:nvPr/>
          </p:nvGrpSpPr>
          <p:grpSpPr>
            <a:xfrm>
              <a:off x="5355758" y="2304227"/>
              <a:ext cx="1003486" cy="1011383"/>
              <a:chOff x="5368714" y="2304227"/>
              <a:chExt cx="1003486" cy="1011383"/>
            </a:xfrm>
          </p:grpSpPr>
          <p:sp>
            <p:nvSpPr>
              <p:cNvPr id="70" name="Rectangle 69"/>
              <p:cNvSpPr/>
              <p:nvPr/>
            </p:nvSpPr>
            <p:spPr>
              <a:xfrm>
                <a:off x="5374190" y="2304227"/>
                <a:ext cx="996508" cy="1011383"/>
              </a:xfrm>
              <a:prstGeom prst="rect">
                <a:avLst/>
              </a:prstGeom>
              <a:solidFill>
                <a:srgbClr val="0653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lt1"/>
                    </a:solidFill>
                  </a:rPr>
                  <a:t>Product</a:t>
                </a:r>
              </a:p>
            </p:txBody>
          </p:sp>
          <p:sp>
            <p:nvSpPr>
              <p:cNvPr id="71" name="L-Shape 70"/>
              <p:cNvSpPr/>
              <p:nvPr/>
            </p:nvSpPr>
            <p:spPr>
              <a:xfrm>
                <a:off x="5368714" y="2304227"/>
                <a:ext cx="1003486" cy="1011383"/>
              </a:xfrm>
              <a:prstGeom prst="corner">
                <a:avLst>
                  <a:gd name="adj1" fmla="val 9680"/>
                  <a:gd name="adj2" fmla="val 9681"/>
                </a:avLst>
              </a:prstGeom>
              <a:solidFill>
                <a:srgbClr val="032B43">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69" name="L-Shape 68"/>
            <p:cNvSpPr/>
            <p:nvPr/>
          </p:nvSpPr>
          <p:spPr>
            <a:xfrm>
              <a:off x="6464136" y="2304226"/>
              <a:ext cx="2356013" cy="1011383"/>
            </a:xfrm>
            <a:prstGeom prst="corner">
              <a:avLst>
                <a:gd name="adj1" fmla="val 9680"/>
                <a:gd name="adj2" fmla="val 0"/>
              </a:avLst>
            </a:prstGeom>
            <a:solidFill>
              <a:srgbClr val="054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5" name="Group 4"/>
          <p:cNvGrpSpPr/>
          <p:nvPr/>
        </p:nvGrpSpPr>
        <p:grpSpPr>
          <a:xfrm>
            <a:off x="5355758" y="2363739"/>
            <a:ext cx="3464392" cy="1015465"/>
            <a:chOff x="5355758" y="2363739"/>
            <a:chExt cx="3464392" cy="1015465"/>
          </a:xfrm>
        </p:grpSpPr>
        <p:sp>
          <p:nvSpPr>
            <p:cNvPr id="73" name="Rectangle 72"/>
            <p:cNvSpPr/>
            <p:nvPr/>
          </p:nvSpPr>
          <p:spPr>
            <a:xfrm>
              <a:off x="6457897" y="2367821"/>
              <a:ext cx="2362253" cy="1011383"/>
            </a:xfrm>
            <a:prstGeom prst="rect">
              <a:avLst/>
            </a:prstGeom>
            <a:solidFill>
              <a:schemeClr val="bg1"/>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1300" cap="small" dirty="0">
                  <a:latin typeface="Calibri Light" panose="020F0302020204030204" pitchFamily="34" charset="0"/>
                </a:rPr>
                <a:t>List price, Discounts, Allowances, Financing, Leasing options</a:t>
              </a:r>
              <a:endParaRPr lang="en-US" sz="1300" cap="small" dirty="0">
                <a:effectLst>
                  <a:outerShdw blurRad="25400" dist="38100" dir="2700000" algn="tl">
                    <a:srgbClr val="000000">
                      <a:alpha val="70000"/>
                    </a:srgbClr>
                  </a:outerShdw>
                </a:effectLst>
                <a:latin typeface="Calibri Light" panose="020F0302020204030204" pitchFamily="34" charset="0"/>
                <a:cs typeface="Arial" pitchFamily="34" charset="0"/>
              </a:endParaRPr>
            </a:p>
          </p:txBody>
        </p:sp>
        <p:sp>
          <p:nvSpPr>
            <p:cNvPr id="76" name="Rectangle 75"/>
            <p:cNvSpPr/>
            <p:nvPr/>
          </p:nvSpPr>
          <p:spPr>
            <a:xfrm>
              <a:off x="5361234" y="2365101"/>
              <a:ext cx="996508" cy="1011383"/>
            </a:xfrm>
            <a:prstGeom prst="rect">
              <a:avLst/>
            </a:prstGeom>
            <a:solidFill>
              <a:srgbClr val="8B10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bg1"/>
                  </a:solidFill>
                </a:rPr>
                <a:t>Price</a:t>
              </a:r>
            </a:p>
          </p:txBody>
        </p:sp>
        <p:sp>
          <p:nvSpPr>
            <p:cNvPr id="77" name="L-Shape 76"/>
            <p:cNvSpPr/>
            <p:nvPr/>
          </p:nvSpPr>
          <p:spPr>
            <a:xfrm>
              <a:off x="5355758" y="2365101"/>
              <a:ext cx="1003486" cy="1011383"/>
            </a:xfrm>
            <a:prstGeom prst="corner">
              <a:avLst>
                <a:gd name="adj1" fmla="val 9680"/>
                <a:gd name="adj2" fmla="val 9681"/>
              </a:avLst>
            </a:prstGeom>
            <a:solidFill>
              <a:srgbClr val="730E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5" name="L-Shape 74"/>
            <p:cNvSpPr/>
            <p:nvPr/>
          </p:nvSpPr>
          <p:spPr>
            <a:xfrm>
              <a:off x="6464136" y="2363739"/>
              <a:ext cx="2356013" cy="1011383"/>
            </a:xfrm>
            <a:prstGeom prst="corner">
              <a:avLst>
                <a:gd name="adj1" fmla="val 9680"/>
                <a:gd name="adj2" fmla="val 0"/>
              </a:avLst>
            </a:prstGeom>
            <a:solidFill>
              <a:srgbClr val="730E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6" name="Group 5"/>
          <p:cNvGrpSpPr/>
          <p:nvPr/>
        </p:nvGrpSpPr>
        <p:grpSpPr>
          <a:xfrm>
            <a:off x="5355758" y="3489179"/>
            <a:ext cx="3464392" cy="1012743"/>
            <a:chOff x="5355758" y="3489179"/>
            <a:chExt cx="3464392" cy="1012743"/>
          </a:xfrm>
        </p:grpSpPr>
        <p:sp>
          <p:nvSpPr>
            <p:cNvPr id="79" name="Rectangle 78"/>
            <p:cNvSpPr/>
            <p:nvPr/>
          </p:nvSpPr>
          <p:spPr>
            <a:xfrm>
              <a:off x="6457897" y="3490539"/>
              <a:ext cx="2362253" cy="1011383"/>
            </a:xfrm>
            <a:prstGeom prst="rect">
              <a:avLst/>
            </a:prstGeom>
            <a:solidFill>
              <a:schemeClr val="bg1"/>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sz="1300" cap="small" dirty="0">
                  <a:latin typeface="Calibri Light" panose="020F0302020204030204" pitchFamily="34" charset="0"/>
                </a:rPr>
                <a:t>Channel members, Channel motivation, Market coverage, Locations, Logistics, Service levels</a:t>
              </a:r>
              <a:endParaRPr lang="en-US" sz="1300" cap="small" dirty="0">
                <a:effectLst>
                  <a:outerShdw blurRad="25400" dist="38100" dir="2700000" algn="tl">
                    <a:srgbClr val="000000">
                      <a:alpha val="70000"/>
                    </a:srgbClr>
                  </a:outerShdw>
                </a:effectLst>
                <a:latin typeface="Calibri Light" panose="020F0302020204030204" pitchFamily="34" charset="0"/>
                <a:cs typeface="Arial" pitchFamily="34" charset="0"/>
              </a:endParaRPr>
            </a:p>
          </p:txBody>
        </p:sp>
        <p:sp>
          <p:nvSpPr>
            <p:cNvPr id="82" name="Rectangle 81"/>
            <p:cNvSpPr/>
            <p:nvPr/>
          </p:nvSpPr>
          <p:spPr>
            <a:xfrm>
              <a:off x="5361234" y="3489179"/>
              <a:ext cx="996508" cy="1011383"/>
            </a:xfrm>
            <a:prstGeom prst="rect">
              <a:avLst/>
            </a:prstGeom>
            <a:solidFill>
              <a:srgbClr val="E34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bg1"/>
                  </a:solidFill>
                </a:rPr>
                <a:t>Place</a:t>
              </a:r>
            </a:p>
          </p:txBody>
        </p:sp>
        <p:sp>
          <p:nvSpPr>
            <p:cNvPr id="83" name="L-Shape 82"/>
            <p:cNvSpPr/>
            <p:nvPr/>
          </p:nvSpPr>
          <p:spPr>
            <a:xfrm>
              <a:off x="5355758" y="3489179"/>
              <a:ext cx="1003486" cy="1011383"/>
            </a:xfrm>
            <a:prstGeom prst="corner">
              <a:avLst>
                <a:gd name="adj1" fmla="val 9680"/>
                <a:gd name="adj2" fmla="val 9681"/>
              </a:avLst>
            </a:prstGeom>
            <a:solidFill>
              <a:srgbClr val="C13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81" name="L-Shape 80"/>
            <p:cNvSpPr/>
            <p:nvPr/>
          </p:nvSpPr>
          <p:spPr>
            <a:xfrm>
              <a:off x="6464137" y="3489179"/>
              <a:ext cx="2356013" cy="1011383"/>
            </a:xfrm>
            <a:prstGeom prst="corner">
              <a:avLst>
                <a:gd name="adj1" fmla="val 9680"/>
                <a:gd name="adj2" fmla="val 0"/>
              </a:avLst>
            </a:prstGeom>
            <a:solidFill>
              <a:srgbClr val="C13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7" name="Group 6"/>
          <p:cNvGrpSpPr/>
          <p:nvPr/>
        </p:nvGrpSpPr>
        <p:grpSpPr>
          <a:xfrm>
            <a:off x="5355758" y="4611897"/>
            <a:ext cx="3464392" cy="1011383"/>
            <a:chOff x="5355758" y="4611897"/>
            <a:chExt cx="3464392" cy="1011383"/>
          </a:xfrm>
        </p:grpSpPr>
        <p:sp>
          <p:nvSpPr>
            <p:cNvPr id="85" name="Rectangle 84"/>
            <p:cNvSpPr/>
            <p:nvPr/>
          </p:nvSpPr>
          <p:spPr>
            <a:xfrm>
              <a:off x="6457897" y="4611897"/>
              <a:ext cx="2362253" cy="1011383"/>
            </a:xfrm>
            <a:prstGeom prst="rect">
              <a:avLst/>
            </a:prstGeom>
            <a:solidFill>
              <a:schemeClr val="bg1"/>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1300" cap="small" dirty="0">
                  <a:latin typeface="Calibri Light" panose="020F0302020204030204" pitchFamily="34" charset="0"/>
                  <a:cs typeface="Arial" pitchFamily="34" charset="0"/>
                </a:rPr>
                <a:t>Advertising, Personal selling, Public relations, Message, Media, Budget</a:t>
              </a:r>
            </a:p>
          </p:txBody>
        </p:sp>
        <p:sp>
          <p:nvSpPr>
            <p:cNvPr id="88" name="Rectangle 87"/>
            <p:cNvSpPr/>
            <p:nvPr/>
          </p:nvSpPr>
          <p:spPr>
            <a:xfrm>
              <a:off x="5361234" y="4611897"/>
              <a:ext cx="996508" cy="1011383"/>
            </a:xfrm>
            <a:prstGeom prst="rect">
              <a:avLst/>
            </a:prstGeom>
            <a:solidFill>
              <a:srgbClr val="FD912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1400" dirty="0">
                  <a:solidFill>
                    <a:schemeClr val="tx1"/>
                  </a:solidFill>
                </a:rPr>
                <a:t>Promotion</a:t>
              </a:r>
            </a:p>
          </p:txBody>
        </p:sp>
        <p:sp>
          <p:nvSpPr>
            <p:cNvPr id="89" name="L-Shape 88"/>
            <p:cNvSpPr/>
            <p:nvPr/>
          </p:nvSpPr>
          <p:spPr>
            <a:xfrm>
              <a:off x="5355758" y="4611897"/>
              <a:ext cx="1003486" cy="1011383"/>
            </a:xfrm>
            <a:prstGeom prst="corner">
              <a:avLst>
                <a:gd name="adj1" fmla="val 9680"/>
                <a:gd name="adj2" fmla="val 9681"/>
              </a:avLst>
            </a:prstGeom>
            <a:solidFill>
              <a:srgbClr val="EE81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7" name="L-Shape 86"/>
            <p:cNvSpPr/>
            <p:nvPr/>
          </p:nvSpPr>
          <p:spPr>
            <a:xfrm>
              <a:off x="6464137" y="4611897"/>
              <a:ext cx="2356013" cy="1011383"/>
            </a:xfrm>
            <a:prstGeom prst="corner">
              <a:avLst>
                <a:gd name="adj1" fmla="val 9680"/>
                <a:gd name="adj2" fmla="val 0"/>
              </a:avLst>
            </a:prstGeom>
            <a:solidFill>
              <a:srgbClr val="EE81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8" name="Group 7"/>
          <p:cNvGrpSpPr/>
          <p:nvPr/>
        </p:nvGrpSpPr>
        <p:grpSpPr>
          <a:xfrm>
            <a:off x="5355758" y="5733256"/>
            <a:ext cx="3464392" cy="1015465"/>
            <a:chOff x="5355758" y="5733256"/>
            <a:chExt cx="3464392" cy="1015465"/>
          </a:xfrm>
        </p:grpSpPr>
        <p:sp>
          <p:nvSpPr>
            <p:cNvPr id="115" name="Rectangle 114"/>
            <p:cNvSpPr/>
            <p:nvPr/>
          </p:nvSpPr>
          <p:spPr>
            <a:xfrm>
              <a:off x="6457897" y="5737338"/>
              <a:ext cx="2362253" cy="1011383"/>
            </a:xfrm>
            <a:prstGeom prst="rect">
              <a:avLst/>
            </a:prstGeom>
            <a:solidFill>
              <a:schemeClr val="bg1"/>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1300" cap="small" dirty="0">
                  <a:latin typeface="Calibri Light" panose="020F0302020204030204" pitchFamily="34" charset="0"/>
                </a:rPr>
                <a:t>People-power variable: Contractors </a:t>
              </a:r>
              <a:r>
                <a:rPr lang="en-US" sz="900" cap="small" dirty="0">
                  <a:latin typeface="Calibri Light" panose="020F0302020204030204" pitchFamily="34" charset="0"/>
                </a:rPr>
                <a:t>(salespeople, customer service, Sales service…)</a:t>
              </a:r>
              <a:r>
                <a:rPr lang="en-US" sz="1300" cap="small" dirty="0">
                  <a:latin typeface="Calibri Light" panose="020F0302020204030204" pitchFamily="34" charset="0"/>
                </a:rPr>
                <a:t>, Influencers </a:t>
              </a:r>
              <a:r>
                <a:rPr lang="en-US" sz="900" cap="small" dirty="0">
                  <a:latin typeface="Calibri Light" panose="020F0302020204030204" pitchFamily="34" charset="0"/>
                </a:rPr>
                <a:t>(R&amp;D, Staff marketers, Production scheduling…)</a:t>
              </a:r>
              <a:endParaRPr lang="en-US" sz="900" cap="small" dirty="0">
                <a:effectLst>
                  <a:outerShdw blurRad="25400" dist="38100" dir="2700000" algn="tl">
                    <a:srgbClr val="000000">
                      <a:alpha val="70000"/>
                    </a:srgbClr>
                  </a:outerShdw>
                </a:effectLst>
                <a:latin typeface="Calibri Light" panose="020F0302020204030204" pitchFamily="34" charset="0"/>
                <a:cs typeface="Arial" pitchFamily="34" charset="0"/>
              </a:endParaRPr>
            </a:p>
          </p:txBody>
        </p:sp>
        <p:sp>
          <p:nvSpPr>
            <p:cNvPr id="118" name="Rectangle 117"/>
            <p:cNvSpPr/>
            <p:nvPr/>
          </p:nvSpPr>
          <p:spPr>
            <a:xfrm>
              <a:off x="5361234" y="5734618"/>
              <a:ext cx="996508" cy="1011383"/>
            </a:xfrm>
            <a:prstGeom prst="rect">
              <a:avLst/>
            </a:prstGeom>
            <a:solidFill>
              <a:srgbClr val="72D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People</a:t>
              </a:r>
            </a:p>
          </p:txBody>
        </p:sp>
        <p:sp>
          <p:nvSpPr>
            <p:cNvPr id="119" name="L-Shape 118"/>
            <p:cNvSpPr/>
            <p:nvPr/>
          </p:nvSpPr>
          <p:spPr>
            <a:xfrm>
              <a:off x="5355758" y="5734618"/>
              <a:ext cx="1003486" cy="1011383"/>
            </a:xfrm>
            <a:prstGeom prst="corner">
              <a:avLst>
                <a:gd name="adj1" fmla="val 9680"/>
                <a:gd name="adj2" fmla="val 9681"/>
              </a:avLst>
            </a:prstGeom>
            <a:solidFill>
              <a:srgbClr val="23919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7" name="L-Shape 116"/>
            <p:cNvSpPr/>
            <p:nvPr/>
          </p:nvSpPr>
          <p:spPr>
            <a:xfrm>
              <a:off x="6464136" y="5733256"/>
              <a:ext cx="2356013" cy="1011383"/>
            </a:xfrm>
            <a:prstGeom prst="corner">
              <a:avLst>
                <a:gd name="adj1" fmla="val 9680"/>
                <a:gd name="adj2" fmla="val 0"/>
              </a:avLst>
            </a:prstGeom>
            <a:solidFill>
              <a:srgbClr val="52B9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Tree>
    <p:extLst>
      <p:ext uri="{BB962C8B-B14F-4D97-AF65-F5344CB8AC3E}">
        <p14:creationId xmlns:p14="http://schemas.microsoft.com/office/powerpoint/2010/main" val="3256361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Kotler, 1984</a:t>
            </a:r>
          </a:p>
        </p:txBody>
      </p:sp>
      <p:sp>
        <p:nvSpPr>
          <p:cNvPr id="3" name="Title 2"/>
          <p:cNvSpPr>
            <a:spLocks noGrp="1"/>
          </p:cNvSpPr>
          <p:nvPr>
            <p:ph type="title"/>
          </p:nvPr>
        </p:nvSpPr>
        <p:spPr/>
        <p:txBody>
          <a:bodyPr/>
          <a:lstStyle/>
          <a:p>
            <a:r>
              <a:rPr lang="en-US" dirty="0"/>
              <a:t>6 Ps Marketing Mix</a:t>
            </a:r>
          </a:p>
        </p:txBody>
      </p:sp>
      <p:grpSp>
        <p:nvGrpSpPr>
          <p:cNvPr id="4" name="Group 3"/>
          <p:cNvGrpSpPr/>
          <p:nvPr/>
        </p:nvGrpSpPr>
        <p:grpSpPr>
          <a:xfrm>
            <a:off x="3029982" y="2129851"/>
            <a:ext cx="3084044" cy="3551324"/>
            <a:chOff x="3029982" y="2129851"/>
            <a:chExt cx="3084044" cy="3551324"/>
          </a:xfrm>
        </p:grpSpPr>
        <p:sp>
          <p:nvSpPr>
            <p:cNvPr id="66" name="Freeform 65"/>
            <p:cNvSpPr/>
            <p:nvPr/>
          </p:nvSpPr>
          <p:spPr>
            <a:xfrm rot="16200000">
              <a:off x="2796343" y="2363491"/>
              <a:ext cx="3551323" cy="3084043"/>
            </a:xfrm>
            <a:custGeom>
              <a:avLst/>
              <a:gdLst>
                <a:gd name="connsiteX0" fmla="*/ 3860800 w 3860800"/>
                <a:gd name="connsiteY0" fmla="*/ 1676400 h 3352800"/>
                <a:gd name="connsiteX1" fmla="*/ 2893065 w 3860800"/>
                <a:gd name="connsiteY1" fmla="*/ 3352800 h 3352800"/>
                <a:gd name="connsiteX2" fmla="*/ 967735 w 3860800"/>
                <a:gd name="connsiteY2" fmla="*/ 3352800 h 3352800"/>
                <a:gd name="connsiteX3" fmla="*/ 0 w 3860800"/>
                <a:gd name="connsiteY3" fmla="*/ 1676400 h 3352800"/>
                <a:gd name="connsiteX4" fmla="*/ 967735 w 3860800"/>
                <a:gd name="connsiteY4" fmla="*/ 0 h 3352800"/>
                <a:gd name="connsiteX5" fmla="*/ 2893065 w 3860800"/>
                <a:gd name="connsiteY5" fmla="*/ 0 h 335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60800" h="3352800">
                  <a:moveTo>
                    <a:pt x="3860800" y="1676400"/>
                  </a:moveTo>
                  <a:lnTo>
                    <a:pt x="2893065" y="3352800"/>
                  </a:lnTo>
                  <a:lnTo>
                    <a:pt x="967735" y="3352800"/>
                  </a:lnTo>
                  <a:lnTo>
                    <a:pt x="0" y="1676400"/>
                  </a:lnTo>
                  <a:lnTo>
                    <a:pt x="967735" y="0"/>
                  </a:lnTo>
                  <a:lnTo>
                    <a:pt x="2893065" y="0"/>
                  </a:lnTo>
                  <a:close/>
                </a:path>
              </a:pathLst>
            </a:cu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Connector 66"/>
            <p:cNvCxnSpPr>
              <a:stCxn id="66" idx="4"/>
              <a:endCxn id="66" idx="1"/>
            </p:cNvCxnSpPr>
            <p:nvPr/>
          </p:nvCxnSpPr>
          <p:spPr>
            <a:xfrm flipV="1">
              <a:off x="3029982" y="3020014"/>
              <a:ext cx="3084043" cy="1770998"/>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6" idx="5"/>
              <a:endCxn id="66" idx="2"/>
            </p:cNvCxnSpPr>
            <p:nvPr/>
          </p:nvCxnSpPr>
          <p:spPr>
            <a:xfrm>
              <a:off x="3029982" y="3020014"/>
              <a:ext cx="3084043" cy="1770998"/>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66" idx="0"/>
              <a:endCxn id="66" idx="3"/>
            </p:cNvCxnSpPr>
            <p:nvPr/>
          </p:nvCxnSpPr>
          <p:spPr>
            <a:xfrm>
              <a:off x="4572004" y="2129852"/>
              <a:ext cx="0" cy="3551323"/>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6" idx="0"/>
              <a:endCxn id="66" idx="3"/>
            </p:cNvCxnSpPr>
            <p:nvPr/>
          </p:nvCxnSpPr>
          <p:spPr>
            <a:xfrm>
              <a:off x="4572004" y="2129852"/>
              <a:ext cx="0" cy="3551323"/>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5506872" y="2412863"/>
            <a:ext cx="1214302" cy="1214302"/>
            <a:chOff x="5807189" y="3788685"/>
            <a:chExt cx="1226842" cy="1226842"/>
          </a:xfrm>
        </p:grpSpPr>
        <p:sp>
          <p:nvSpPr>
            <p:cNvPr id="78" name="Oval 77"/>
            <p:cNvSpPr/>
            <p:nvPr/>
          </p:nvSpPr>
          <p:spPr>
            <a:xfrm>
              <a:off x="5807189" y="3788686"/>
              <a:ext cx="1226841" cy="1226841"/>
            </a:xfrm>
            <a:prstGeom prst="ellipse">
              <a:avLst/>
            </a:prstGeom>
            <a:solidFill>
              <a:srgbClr val="FD912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9" name="Rectangle 78"/>
            <p:cNvSpPr/>
            <p:nvPr/>
          </p:nvSpPr>
          <p:spPr>
            <a:xfrm>
              <a:off x="6089249" y="4162568"/>
              <a:ext cx="662724" cy="466433"/>
            </a:xfrm>
            <a:prstGeom prst="rect">
              <a:avLst/>
            </a:prstGeom>
          </p:spPr>
          <p:txBody>
            <a:bodyPr wrap="none" anchor="ctr">
              <a:spAutoFit/>
            </a:bodyPr>
            <a:lstStyle/>
            <a:p>
              <a:pPr algn="ctr"/>
              <a:r>
                <a:rPr lang="en-US" sz="2400" b="1" dirty="0">
                  <a:solidFill>
                    <a:prstClr val="black"/>
                  </a:solidFill>
                </a:rPr>
                <a:t>P</a:t>
              </a:r>
              <a:r>
                <a:rPr lang="en-US" sz="1600" dirty="0">
                  <a:solidFill>
                    <a:prstClr val="black"/>
                  </a:solidFill>
                </a:rPr>
                <a:t>rice</a:t>
              </a:r>
              <a:endParaRPr lang="en-US" dirty="0"/>
            </a:p>
          </p:txBody>
        </p:sp>
        <p:sp>
          <p:nvSpPr>
            <p:cNvPr id="80" name="Freeform 79"/>
            <p:cNvSpPr/>
            <p:nvPr/>
          </p:nvSpPr>
          <p:spPr>
            <a:xfrm>
              <a:off x="5807189" y="3788685"/>
              <a:ext cx="1226842" cy="1226842"/>
            </a:xfrm>
            <a:custGeom>
              <a:avLst/>
              <a:gdLst>
                <a:gd name="connsiteX0" fmla="*/ 613421 w 1226842"/>
                <a:gd name="connsiteY0" fmla="*/ 0 h 1226842"/>
                <a:gd name="connsiteX1" fmla="*/ 620089 w 1226842"/>
                <a:gd name="connsiteY1" fmla="*/ 672 h 1226842"/>
                <a:gd name="connsiteX2" fmla="*/ 531300 w 1226842"/>
                <a:gd name="connsiteY2" fmla="*/ 9623 h 1226842"/>
                <a:gd name="connsiteX3" fmla="*/ 69087 w 1226842"/>
                <a:gd name="connsiteY3" fmla="*/ 576739 h 1226842"/>
                <a:gd name="connsiteX4" fmla="*/ 647964 w 1226842"/>
                <a:gd name="connsiteY4" fmla="*/ 1155616 h 1226842"/>
                <a:gd name="connsiteX5" fmla="*/ 1215081 w 1226842"/>
                <a:gd name="connsiteY5" fmla="*/ 693403 h 1226842"/>
                <a:gd name="connsiteX6" fmla="*/ 1224993 w 1226842"/>
                <a:gd name="connsiteY6" fmla="*/ 595075 h 1226842"/>
                <a:gd name="connsiteX7" fmla="*/ 1226842 w 1226842"/>
                <a:gd name="connsiteY7" fmla="*/ 613421 h 1226842"/>
                <a:gd name="connsiteX8" fmla="*/ 613421 w 1226842"/>
                <a:gd name="connsiteY8" fmla="*/ 1226842 h 1226842"/>
                <a:gd name="connsiteX9" fmla="*/ 0 w 1226842"/>
                <a:gd name="connsiteY9" fmla="*/ 613421 h 1226842"/>
                <a:gd name="connsiteX10" fmla="*/ 613421 w 1226842"/>
                <a:gd name="connsiteY10" fmla="*/ 0 h 122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842" h="1226842">
                  <a:moveTo>
                    <a:pt x="613421" y="0"/>
                  </a:moveTo>
                  <a:lnTo>
                    <a:pt x="620089" y="672"/>
                  </a:lnTo>
                  <a:lnTo>
                    <a:pt x="531300" y="9623"/>
                  </a:lnTo>
                  <a:cubicBezTo>
                    <a:pt x="267516" y="63601"/>
                    <a:pt x="69087" y="296997"/>
                    <a:pt x="69087" y="576739"/>
                  </a:cubicBezTo>
                  <a:cubicBezTo>
                    <a:pt x="69087" y="896444"/>
                    <a:pt x="328259" y="1155616"/>
                    <a:pt x="647964" y="1155616"/>
                  </a:cubicBezTo>
                  <a:cubicBezTo>
                    <a:pt x="927706" y="1155616"/>
                    <a:pt x="1161102" y="957188"/>
                    <a:pt x="1215081" y="693403"/>
                  </a:cubicBezTo>
                  <a:lnTo>
                    <a:pt x="1224993" y="595075"/>
                  </a:lnTo>
                  <a:lnTo>
                    <a:pt x="1226842" y="613421"/>
                  </a:lnTo>
                  <a:cubicBezTo>
                    <a:pt x="1226842" y="952204"/>
                    <a:pt x="952204" y="1226842"/>
                    <a:pt x="613421" y="1226842"/>
                  </a:cubicBezTo>
                  <a:cubicBezTo>
                    <a:pt x="274638" y="1226842"/>
                    <a:pt x="0" y="952204"/>
                    <a:pt x="0" y="613421"/>
                  </a:cubicBezTo>
                  <a:cubicBezTo>
                    <a:pt x="0" y="274638"/>
                    <a:pt x="274638" y="0"/>
                    <a:pt x="613421" y="0"/>
                  </a:cubicBezTo>
                  <a:close/>
                </a:path>
              </a:pathLst>
            </a:custGeom>
            <a:solidFill>
              <a:srgbClr val="D8680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81" name="Group 80"/>
          <p:cNvGrpSpPr/>
          <p:nvPr/>
        </p:nvGrpSpPr>
        <p:grpSpPr>
          <a:xfrm>
            <a:off x="5506872" y="4181518"/>
            <a:ext cx="1214302" cy="1214302"/>
            <a:chOff x="4801739" y="5129273"/>
            <a:chExt cx="1226842" cy="1226842"/>
          </a:xfrm>
        </p:grpSpPr>
        <p:sp>
          <p:nvSpPr>
            <p:cNvPr id="82" name="Oval 81"/>
            <p:cNvSpPr/>
            <p:nvPr/>
          </p:nvSpPr>
          <p:spPr>
            <a:xfrm>
              <a:off x="4801739" y="5129274"/>
              <a:ext cx="1226841" cy="1226841"/>
            </a:xfrm>
            <a:prstGeom prst="ellipse">
              <a:avLst/>
            </a:prstGeom>
            <a:solidFill>
              <a:srgbClr val="E34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3" name="Rectangle 82"/>
            <p:cNvSpPr/>
            <p:nvPr/>
          </p:nvSpPr>
          <p:spPr>
            <a:xfrm>
              <a:off x="5070843" y="5523751"/>
              <a:ext cx="688637" cy="466433"/>
            </a:xfrm>
            <a:prstGeom prst="rect">
              <a:avLst/>
            </a:prstGeom>
          </p:spPr>
          <p:txBody>
            <a:bodyPr wrap="none" anchor="ctr">
              <a:spAutoFit/>
            </a:bodyPr>
            <a:lstStyle/>
            <a:p>
              <a:pPr lvl="0" algn="ctr"/>
              <a:r>
                <a:rPr lang="en-US" sz="2400" b="1" dirty="0">
                  <a:solidFill>
                    <a:prstClr val="white"/>
                  </a:solidFill>
                </a:rPr>
                <a:t>P</a:t>
              </a:r>
              <a:r>
                <a:rPr lang="en-US" sz="1600" dirty="0">
                  <a:solidFill>
                    <a:prstClr val="white"/>
                  </a:solidFill>
                </a:rPr>
                <a:t>lace</a:t>
              </a:r>
            </a:p>
          </p:txBody>
        </p:sp>
        <p:sp>
          <p:nvSpPr>
            <p:cNvPr id="84" name="Freeform 83"/>
            <p:cNvSpPr/>
            <p:nvPr/>
          </p:nvSpPr>
          <p:spPr>
            <a:xfrm>
              <a:off x="4801739" y="5129273"/>
              <a:ext cx="1226842" cy="1226842"/>
            </a:xfrm>
            <a:custGeom>
              <a:avLst/>
              <a:gdLst>
                <a:gd name="connsiteX0" fmla="*/ 613421 w 1226842"/>
                <a:gd name="connsiteY0" fmla="*/ 0 h 1226842"/>
                <a:gd name="connsiteX1" fmla="*/ 620089 w 1226842"/>
                <a:gd name="connsiteY1" fmla="*/ 672 h 1226842"/>
                <a:gd name="connsiteX2" fmla="*/ 531300 w 1226842"/>
                <a:gd name="connsiteY2" fmla="*/ 9623 h 1226842"/>
                <a:gd name="connsiteX3" fmla="*/ 69087 w 1226842"/>
                <a:gd name="connsiteY3" fmla="*/ 576739 h 1226842"/>
                <a:gd name="connsiteX4" fmla="*/ 647964 w 1226842"/>
                <a:gd name="connsiteY4" fmla="*/ 1155616 h 1226842"/>
                <a:gd name="connsiteX5" fmla="*/ 1215081 w 1226842"/>
                <a:gd name="connsiteY5" fmla="*/ 693403 h 1226842"/>
                <a:gd name="connsiteX6" fmla="*/ 1224993 w 1226842"/>
                <a:gd name="connsiteY6" fmla="*/ 595075 h 1226842"/>
                <a:gd name="connsiteX7" fmla="*/ 1226842 w 1226842"/>
                <a:gd name="connsiteY7" fmla="*/ 613421 h 1226842"/>
                <a:gd name="connsiteX8" fmla="*/ 613421 w 1226842"/>
                <a:gd name="connsiteY8" fmla="*/ 1226842 h 1226842"/>
                <a:gd name="connsiteX9" fmla="*/ 0 w 1226842"/>
                <a:gd name="connsiteY9" fmla="*/ 613421 h 1226842"/>
                <a:gd name="connsiteX10" fmla="*/ 613421 w 1226842"/>
                <a:gd name="connsiteY10" fmla="*/ 0 h 122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842" h="1226842">
                  <a:moveTo>
                    <a:pt x="613421" y="0"/>
                  </a:moveTo>
                  <a:lnTo>
                    <a:pt x="620089" y="672"/>
                  </a:lnTo>
                  <a:lnTo>
                    <a:pt x="531300" y="9623"/>
                  </a:lnTo>
                  <a:cubicBezTo>
                    <a:pt x="267516" y="63601"/>
                    <a:pt x="69087" y="296997"/>
                    <a:pt x="69087" y="576739"/>
                  </a:cubicBezTo>
                  <a:cubicBezTo>
                    <a:pt x="69087" y="896444"/>
                    <a:pt x="328259" y="1155616"/>
                    <a:pt x="647964" y="1155616"/>
                  </a:cubicBezTo>
                  <a:cubicBezTo>
                    <a:pt x="927706" y="1155616"/>
                    <a:pt x="1161102" y="957188"/>
                    <a:pt x="1215081" y="693403"/>
                  </a:cubicBezTo>
                  <a:lnTo>
                    <a:pt x="1224993" y="595075"/>
                  </a:lnTo>
                  <a:lnTo>
                    <a:pt x="1226842" y="613421"/>
                  </a:lnTo>
                  <a:cubicBezTo>
                    <a:pt x="1226842" y="952204"/>
                    <a:pt x="952204" y="1226842"/>
                    <a:pt x="613421" y="1226842"/>
                  </a:cubicBezTo>
                  <a:cubicBezTo>
                    <a:pt x="274638" y="1226842"/>
                    <a:pt x="0" y="952204"/>
                    <a:pt x="0" y="613421"/>
                  </a:cubicBezTo>
                  <a:cubicBezTo>
                    <a:pt x="0" y="274638"/>
                    <a:pt x="274638" y="0"/>
                    <a:pt x="613421" y="0"/>
                  </a:cubicBezTo>
                  <a:close/>
                </a:path>
              </a:pathLst>
            </a:custGeom>
            <a:solidFill>
              <a:srgbClr val="8E162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85" name="Group 84"/>
          <p:cNvGrpSpPr/>
          <p:nvPr/>
        </p:nvGrpSpPr>
        <p:grpSpPr>
          <a:xfrm>
            <a:off x="2422824" y="4195645"/>
            <a:ext cx="1214302" cy="1214302"/>
            <a:chOff x="2109969" y="3782362"/>
            <a:chExt cx="1226842" cy="1226842"/>
          </a:xfrm>
        </p:grpSpPr>
        <p:sp>
          <p:nvSpPr>
            <p:cNvPr id="86" name="Oval 85"/>
            <p:cNvSpPr/>
            <p:nvPr/>
          </p:nvSpPr>
          <p:spPr>
            <a:xfrm>
              <a:off x="2109969" y="3782363"/>
              <a:ext cx="1226841" cy="1226841"/>
            </a:xfrm>
            <a:prstGeom prst="ellipse">
              <a:avLst/>
            </a:prstGeom>
            <a:solidFill>
              <a:srgbClr val="0653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7" name="Rectangle 86"/>
            <p:cNvSpPr/>
            <p:nvPr/>
          </p:nvSpPr>
          <p:spPr>
            <a:xfrm>
              <a:off x="2271437" y="4038186"/>
              <a:ext cx="903908" cy="715196"/>
            </a:xfrm>
            <a:prstGeom prst="rect">
              <a:avLst/>
            </a:prstGeom>
          </p:spPr>
          <p:txBody>
            <a:bodyPr wrap="none" anchor="ctr">
              <a:spAutoFit/>
            </a:bodyPr>
            <a:lstStyle/>
            <a:p>
              <a:pPr algn="ctr"/>
              <a:r>
                <a:rPr lang="en-US" sz="2400" b="1" dirty="0">
                  <a:solidFill>
                    <a:prstClr val="white"/>
                  </a:solidFill>
                </a:rPr>
                <a:t>P</a:t>
              </a:r>
              <a:r>
                <a:rPr lang="en-US" sz="1600" dirty="0">
                  <a:solidFill>
                    <a:prstClr val="white"/>
                  </a:solidFill>
                </a:rPr>
                <a:t>olitical</a:t>
              </a:r>
            </a:p>
            <a:p>
              <a:pPr algn="ctr"/>
              <a:r>
                <a:rPr lang="en-US" sz="1600" dirty="0">
                  <a:solidFill>
                    <a:prstClr val="white"/>
                  </a:solidFill>
                </a:rPr>
                <a:t>power</a:t>
              </a:r>
              <a:endParaRPr lang="en-US" dirty="0"/>
            </a:p>
          </p:txBody>
        </p:sp>
        <p:sp>
          <p:nvSpPr>
            <p:cNvPr id="88" name="Freeform 87"/>
            <p:cNvSpPr/>
            <p:nvPr/>
          </p:nvSpPr>
          <p:spPr>
            <a:xfrm>
              <a:off x="2109969" y="3782362"/>
              <a:ext cx="1226842" cy="1226842"/>
            </a:xfrm>
            <a:custGeom>
              <a:avLst/>
              <a:gdLst>
                <a:gd name="connsiteX0" fmla="*/ 613421 w 1226842"/>
                <a:gd name="connsiteY0" fmla="*/ 0 h 1226842"/>
                <a:gd name="connsiteX1" fmla="*/ 620089 w 1226842"/>
                <a:gd name="connsiteY1" fmla="*/ 672 h 1226842"/>
                <a:gd name="connsiteX2" fmla="*/ 531300 w 1226842"/>
                <a:gd name="connsiteY2" fmla="*/ 9623 h 1226842"/>
                <a:gd name="connsiteX3" fmla="*/ 69087 w 1226842"/>
                <a:gd name="connsiteY3" fmla="*/ 576739 h 1226842"/>
                <a:gd name="connsiteX4" fmla="*/ 647964 w 1226842"/>
                <a:gd name="connsiteY4" fmla="*/ 1155616 h 1226842"/>
                <a:gd name="connsiteX5" fmla="*/ 1215081 w 1226842"/>
                <a:gd name="connsiteY5" fmla="*/ 693403 h 1226842"/>
                <a:gd name="connsiteX6" fmla="*/ 1224993 w 1226842"/>
                <a:gd name="connsiteY6" fmla="*/ 595075 h 1226842"/>
                <a:gd name="connsiteX7" fmla="*/ 1226842 w 1226842"/>
                <a:gd name="connsiteY7" fmla="*/ 613421 h 1226842"/>
                <a:gd name="connsiteX8" fmla="*/ 613421 w 1226842"/>
                <a:gd name="connsiteY8" fmla="*/ 1226842 h 1226842"/>
                <a:gd name="connsiteX9" fmla="*/ 0 w 1226842"/>
                <a:gd name="connsiteY9" fmla="*/ 613421 h 1226842"/>
                <a:gd name="connsiteX10" fmla="*/ 613421 w 1226842"/>
                <a:gd name="connsiteY10" fmla="*/ 0 h 122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842" h="1226842">
                  <a:moveTo>
                    <a:pt x="613421" y="0"/>
                  </a:moveTo>
                  <a:lnTo>
                    <a:pt x="620089" y="672"/>
                  </a:lnTo>
                  <a:lnTo>
                    <a:pt x="531300" y="9623"/>
                  </a:lnTo>
                  <a:cubicBezTo>
                    <a:pt x="267516" y="63601"/>
                    <a:pt x="69087" y="296997"/>
                    <a:pt x="69087" y="576739"/>
                  </a:cubicBezTo>
                  <a:cubicBezTo>
                    <a:pt x="69087" y="896444"/>
                    <a:pt x="328259" y="1155616"/>
                    <a:pt x="647964" y="1155616"/>
                  </a:cubicBezTo>
                  <a:cubicBezTo>
                    <a:pt x="927706" y="1155616"/>
                    <a:pt x="1161102" y="957188"/>
                    <a:pt x="1215081" y="693403"/>
                  </a:cubicBezTo>
                  <a:lnTo>
                    <a:pt x="1224993" y="595075"/>
                  </a:lnTo>
                  <a:lnTo>
                    <a:pt x="1226842" y="613421"/>
                  </a:lnTo>
                  <a:cubicBezTo>
                    <a:pt x="1226842" y="952204"/>
                    <a:pt x="952204" y="1226842"/>
                    <a:pt x="613421" y="1226842"/>
                  </a:cubicBezTo>
                  <a:cubicBezTo>
                    <a:pt x="274638" y="1226842"/>
                    <a:pt x="0" y="952204"/>
                    <a:pt x="0" y="613421"/>
                  </a:cubicBezTo>
                  <a:cubicBezTo>
                    <a:pt x="0" y="274638"/>
                    <a:pt x="274638" y="0"/>
                    <a:pt x="613421" y="0"/>
                  </a:cubicBezTo>
                  <a:close/>
                </a:path>
              </a:pathLst>
            </a:custGeom>
            <a:solidFill>
              <a:srgbClr val="032B43">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89" name="Group 88"/>
          <p:cNvGrpSpPr/>
          <p:nvPr/>
        </p:nvGrpSpPr>
        <p:grpSpPr>
          <a:xfrm>
            <a:off x="2302207" y="2412862"/>
            <a:ext cx="1455550" cy="1214302"/>
            <a:chOff x="2331119" y="2137567"/>
            <a:chExt cx="1470581" cy="1226842"/>
          </a:xfrm>
        </p:grpSpPr>
        <p:sp>
          <p:nvSpPr>
            <p:cNvPr id="90" name="Oval 89"/>
            <p:cNvSpPr/>
            <p:nvPr/>
          </p:nvSpPr>
          <p:spPr>
            <a:xfrm>
              <a:off x="2431619" y="2137568"/>
              <a:ext cx="1226841" cy="1226841"/>
            </a:xfrm>
            <a:prstGeom prst="ellipse">
              <a:avLst/>
            </a:prstGeom>
            <a:solidFill>
              <a:srgbClr val="34B2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1" name="Rectangle 90"/>
            <p:cNvSpPr/>
            <p:nvPr/>
          </p:nvSpPr>
          <p:spPr>
            <a:xfrm>
              <a:off x="2331119" y="2419137"/>
              <a:ext cx="1470581" cy="676327"/>
            </a:xfrm>
            <a:prstGeom prst="rect">
              <a:avLst/>
            </a:prstGeom>
          </p:spPr>
          <p:txBody>
            <a:bodyPr wrap="square" anchor="ctr">
              <a:spAutoFit/>
            </a:bodyPr>
            <a:lstStyle/>
            <a:p>
              <a:pPr algn="ctr">
                <a:lnSpc>
                  <a:spcPts val="1500"/>
                </a:lnSpc>
              </a:pPr>
              <a:r>
                <a:rPr lang="en-US" sz="2400" b="1" dirty="0"/>
                <a:t>P</a:t>
              </a:r>
              <a:r>
                <a:rPr lang="en-US" sz="1600" dirty="0"/>
                <a:t>ublic</a:t>
              </a:r>
            </a:p>
            <a:p>
              <a:pPr algn="ctr">
                <a:lnSpc>
                  <a:spcPts val="1500"/>
                </a:lnSpc>
              </a:pPr>
              <a:r>
                <a:rPr lang="en-US" sz="1600" dirty="0"/>
                <a:t>opinion formation</a:t>
              </a:r>
              <a:endParaRPr lang="en-US" sz="1400" dirty="0"/>
            </a:p>
          </p:txBody>
        </p:sp>
        <p:sp>
          <p:nvSpPr>
            <p:cNvPr id="92" name="Freeform 91"/>
            <p:cNvSpPr/>
            <p:nvPr/>
          </p:nvSpPr>
          <p:spPr>
            <a:xfrm>
              <a:off x="2431619" y="2137567"/>
              <a:ext cx="1226842" cy="1226842"/>
            </a:xfrm>
            <a:custGeom>
              <a:avLst/>
              <a:gdLst>
                <a:gd name="connsiteX0" fmla="*/ 613421 w 1226842"/>
                <a:gd name="connsiteY0" fmla="*/ 0 h 1226842"/>
                <a:gd name="connsiteX1" fmla="*/ 620089 w 1226842"/>
                <a:gd name="connsiteY1" fmla="*/ 672 h 1226842"/>
                <a:gd name="connsiteX2" fmla="*/ 531300 w 1226842"/>
                <a:gd name="connsiteY2" fmla="*/ 9623 h 1226842"/>
                <a:gd name="connsiteX3" fmla="*/ 69087 w 1226842"/>
                <a:gd name="connsiteY3" fmla="*/ 576739 h 1226842"/>
                <a:gd name="connsiteX4" fmla="*/ 647964 w 1226842"/>
                <a:gd name="connsiteY4" fmla="*/ 1155616 h 1226842"/>
                <a:gd name="connsiteX5" fmla="*/ 1215081 w 1226842"/>
                <a:gd name="connsiteY5" fmla="*/ 693403 h 1226842"/>
                <a:gd name="connsiteX6" fmla="*/ 1224993 w 1226842"/>
                <a:gd name="connsiteY6" fmla="*/ 595075 h 1226842"/>
                <a:gd name="connsiteX7" fmla="*/ 1226842 w 1226842"/>
                <a:gd name="connsiteY7" fmla="*/ 613421 h 1226842"/>
                <a:gd name="connsiteX8" fmla="*/ 613421 w 1226842"/>
                <a:gd name="connsiteY8" fmla="*/ 1226842 h 1226842"/>
                <a:gd name="connsiteX9" fmla="*/ 0 w 1226842"/>
                <a:gd name="connsiteY9" fmla="*/ 613421 h 1226842"/>
                <a:gd name="connsiteX10" fmla="*/ 613421 w 1226842"/>
                <a:gd name="connsiteY10" fmla="*/ 0 h 122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842" h="1226842">
                  <a:moveTo>
                    <a:pt x="613421" y="0"/>
                  </a:moveTo>
                  <a:lnTo>
                    <a:pt x="620089" y="672"/>
                  </a:lnTo>
                  <a:lnTo>
                    <a:pt x="531300" y="9623"/>
                  </a:lnTo>
                  <a:cubicBezTo>
                    <a:pt x="267516" y="63601"/>
                    <a:pt x="69087" y="296997"/>
                    <a:pt x="69087" y="576739"/>
                  </a:cubicBezTo>
                  <a:cubicBezTo>
                    <a:pt x="69087" y="896444"/>
                    <a:pt x="328259" y="1155616"/>
                    <a:pt x="647964" y="1155616"/>
                  </a:cubicBezTo>
                  <a:cubicBezTo>
                    <a:pt x="927706" y="1155616"/>
                    <a:pt x="1161102" y="957188"/>
                    <a:pt x="1215081" y="693403"/>
                  </a:cubicBezTo>
                  <a:lnTo>
                    <a:pt x="1224993" y="595075"/>
                  </a:lnTo>
                  <a:lnTo>
                    <a:pt x="1226842" y="613421"/>
                  </a:lnTo>
                  <a:cubicBezTo>
                    <a:pt x="1226842" y="952204"/>
                    <a:pt x="952204" y="1226842"/>
                    <a:pt x="613421" y="1226842"/>
                  </a:cubicBezTo>
                  <a:cubicBezTo>
                    <a:pt x="274638" y="1226842"/>
                    <a:pt x="0" y="952204"/>
                    <a:pt x="0" y="613421"/>
                  </a:cubicBezTo>
                  <a:cubicBezTo>
                    <a:pt x="0" y="274638"/>
                    <a:pt x="274638" y="0"/>
                    <a:pt x="613421" y="0"/>
                  </a:cubicBezTo>
                  <a:close/>
                </a:path>
              </a:pathLst>
            </a:custGeom>
            <a:solidFill>
              <a:srgbClr val="0653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93" name="Group 92"/>
          <p:cNvGrpSpPr/>
          <p:nvPr/>
        </p:nvGrpSpPr>
        <p:grpSpPr>
          <a:xfrm>
            <a:off x="3967508" y="3286785"/>
            <a:ext cx="1214302" cy="1214302"/>
            <a:chOff x="3962430" y="3240989"/>
            <a:chExt cx="1226842" cy="1226842"/>
          </a:xfrm>
        </p:grpSpPr>
        <p:sp>
          <p:nvSpPr>
            <p:cNvPr id="94" name="Oval 93"/>
            <p:cNvSpPr/>
            <p:nvPr/>
          </p:nvSpPr>
          <p:spPr>
            <a:xfrm>
              <a:off x="3962430" y="3240990"/>
              <a:ext cx="1226841" cy="1226841"/>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5" name="Rectangle 94"/>
            <p:cNvSpPr/>
            <p:nvPr/>
          </p:nvSpPr>
          <p:spPr>
            <a:xfrm>
              <a:off x="4017993" y="3438912"/>
              <a:ext cx="1115715" cy="901769"/>
            </a:xfrm>
            <a:prstGeom prst="rect">
              <a:avLst/>
            </a:prstGeom>
          </p:spPr>
          <p:txBody>
            <a:bodyPr wrap="square" anchor="ctr">
              <a:spAutoFit/>
            </a:bodyPr>
            <a:lstStyle/>
            <a:p>
              <a:pPr algn="ctr"/>
              <a:r>
                <a:rPr lang="en-US" sz="1600" b="1" cap="small" dirty="0"/>
                <a:t>6 </a:t>
              </a:r>
              <a:r>
                <a:rPr lang="en-US" sz="2000" b="1" cap="small" dirty="0"/>
                <a:t>P</a:t>
              </a:r>
              <a:r>
                <a:rPr lang="en-US" sz="1600" b="1" cap="small" dirty="0"/>
                <a:t>s Marketing Mix</a:t>
              </a:r>
            </a:p>
          </p:txBody>
        </p:sp>
        <p:sp>
          <p:nvSpPr>
            <p:cNvPr id="96" name="Freeform 95"/>
            <p:cNvSpPr/>
            <p:nvPr/>
          </p:nvSpPr>
          <p:spPr>
            <a:xfrm>
              <a:off x="3962430" y="3240989"/>
              <a:ext cx="1226842" cy="1226842"/>
            </a:xfrm>
            <a:custGeom>
              <a:avLst/>
              <a:gdLst>
                <a:gd name="connsiteX0" fmla="*/ 613421 w 1226842"/>
                <a:gd name="connsiteY0" fmla="*/ 0 h 1226842"/>
                <a:gd name="connsiteX1" fmla="*/ 620089 w 1226842"/>
                <a:gd name="connsiteY1" fmla="*/ 672 h 1226842"/>
                <a:gd name="connsiteX2" fmla="*/ 531300 w 1226842"/>
                <a:gd name="connsiteY2" fmla="*/ 9623 h 1226842"/>
                <a:gd name="connsiteX3" fmla="*/ 69087 w 1226842"/>
                <a:gd name="connsiteY3" fmla="*/ 576739 h 1226842"/>
                <a:gd name="connsiteX4" fmla="*/ 647964 w 1226842"/>
                <a:gd name="connsiteY4" fmla="*/ 1155616 h 1226842"/>
                <a:gd name="connsiteX5" fmla="*/ 1215081 w 1226842"/>
                <a:gd name="connsiteY5" fmla="*/ 693403 h 1226842"/>
                <a:gd name="connsiteX6" fmla="*/ 1224993 w 1226842"/>
                <a:gd name="connsiteY6" fmla="*/ 595075 h 1226842"/>
                <a:gd name="connsiteX7" fmla="*/ 1226842 w 1226842"/>
                <a:gd name="connsiteY7" fmla="*/ 613421 h 1226842"/>
                <a:gd name="connsiteX8" fmla="*/ 613421 w 1226842"/>
                <a:gd name="connsiteY8" fmla="*/ 1226842 h 1226842"/>
                <a:gd name="connsiteX9" fmla="*/ 0 w 1226842"/>
                <a:gd name="connsiteY9" fmla="*/ 613421 h 1226842"/>
                <a:gd name="connsiteX10" fmla="*/ 613421 w 1226842"/>
                <a:gd name="connsiteY10" fmla="*/ 0 h 122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842" h="1226842">
                  <a:moveTo>
                    <a:pt x="613421" y="0"/>
                  </a:moveTo>
                  <a:lnTo>
                    <a:pt x="620089" y="672"/>
                  </a:lnTo>
                  <a:lnTo>
                    <a:pt x="531300" y="9623"/>
                  </a:lnTo>
                  <a:cubicBezTo>
                    <a:pt x="267516" y="63601"/>
                    <a:pt x="69087" y="296997"/>
                    <a:pt x="69087" y="576739"/>
                  </a:cubicBezTo>
                  <a:cubicBezTo>
                    <a:pt x="69087" y="896444"/>
                    <a:pt x="328259" y="1155616"/>
                    <a:pt x="647964" y="1155616"/>
                  </a:cubicBezTo>
                  <a:cubicBezTo>
                    <a:pt x="927706" y="1155616"/>
                    <a:pt x="1161102" y="957188"/>
                    <a:pt x="1215081" y="693403"/>
                  </a:cubicBezTo>
                  <a:lnTo>
                    <a:pt x="1224993" y="595075"/>
                  </a:lnTo>
                  <a:lnTo>
                    <a:pt x="1226842" y="613421"/>
                  </a:lnTo>
                  <a:cubicBezTo>
                    <a:pt x="1226842" y="952204"/>
                    <a:pt x="952204" y="1226842"/>
                    <a:pt x="613421" y="1226842"/>
                  </a:cubicBezTo>
                  <a:cubicBezTo>
                    <a:pt x="274638" y="1226842"/>
                    <a:pt x="0" y="952204"/>
                    <a:pt x="0" y="613421"/>
                  </a:cubicBezTo>
                  <a:cubicBezTo>
                    <a:pt x="0" y="274638"/>
                    <a:pt x="274638" y="0"/>
                    <a:pt x="613421" y="0"/>
                  </a:cubicBez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97" name="Group 96"/>
          <p:cNvGrpSpPr/>
          <p:nvPr/>
        </p:nvGrpSpPr>
        <p:grpSpPr>
          <a:xfrm>
            <a:off x="3964849" y="5080937"/>
            <a:ext cx="1214302" cy="1214302"/>
            <a:chOff x="3101173" y="5121739"/>
            <a:chExt cx="1226842" cy="1226842"/>
          </a:xfrm>
        </p:grpSpPr>
        <p:sp>
          <p:nvSpPr>
            <p:cNvPr id="98" name="Oval 97"/>
            <p:cNvSpPr/>
            <p:nvPr/>
          </p:nvSpPr>
          <p:spPr>
            <a:xfrm>
              <a:off x="3101173" y="5121740"/>
              <a:ext cx="1226841" cy="1226841"/>
            </a:xfrm>
            <a:prstGeom prst="ellipse">
              <a:avLst/>
            </a:prstGeom>
            <a:solidFill>
              <a:srgbClr val="8B10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9" name="Rectangle 98"/>
            <p:cNvSpPr/>
            <p:nvPr/>
          </p:nvSpPr>
          <p:spPr>
            <a:xfrm>
              <a:off x="3143605" y="5513623"/>
              <a:ext cx="1141982" cy="466433"/>
            </a:xfrm>
            <a:prstGeom prst="rect">
              <a:avLst/>
            </a:prstGeom>
          </p:spPr>
          <p:txBody>
            <a:bodyPr wrap="none" anchor="ctr">
              <a:spAutoFit/>
            </a:bodyPr>
            <a:lstStyle/>
            <a:p>
              <a:pPr lvl="0" algn="ctr"/>
              <a:r>
                <a:rPr lang="en-US" sz="2400" b="1" dirty="0">
                  <a:solidFill>
                    <a:prstClr val="white"/>
                  </a:solidFill>
                </a:rPr>
                <a:t>P</a:t>
              </a:r>
              <a:r>
                <a:rPr lang="en-US" sz="1600" dirty="0">
                  <a:solidFill>
                    <a:prstClr val="white"/>
                  </a:solidFill>
                </a:rPr>
                <a:t>romotion</a:t>
              </a:r>
            </a:p>
          </p:txBody>
        </p:sp>
        <p:sp>
          <p:nvSpPr>
            <p:cNvPr id="100" name="Freeform 99"/>
            <p:cNvSpPr/>
            <p:nvPr/>
          </p:nvSpPr>
          <p:spPr>
            <a:xfrm>
              <a:off x="3101173" y="5121739"/>
              <a:ext cx="1226842" cy="1226842"/>
            </a:xfrm>
            <a:custGeom>
              <a:avLst/>
              <a:gdLst>
                <a:gd name="connsiteX0" fmla="*/ 613421 w 1226842"/>
                <a:gd name="connsiteY0" fmla="*/ 0 h 1226842"/>
                <a:gd name="connsiteX1" fmla="*/ 620089 w 1226842"/>
                <a:gd name="connsiteY1" fmla="*/ 672 h 1226842"/>
                <a:gd name="connsiteX2" fmla="*/ 531300 w 1226842"/>
                <a:gd name="connsiteY2" fmla="*/ 9623 h 1226842"/>
                <a:gd name="connsiteX3" fmla="*/ 69087 w 1226842"/>
                <a:gd name="connsiteY3" fmla="*/ 576739 h 1226842"/>
                <a:gd name="connsiteX4" fmla="*/ 647964 w 1226842"/>
                <a:gd name="connsiteY4" fmla="*/ 1155616 h 1226842"/>
                <a:gd name="connsiteX5" fmla="*/ 1215081 w 1226842"/>
                <a:gd name="connsiteY5" fmla="*/ 693403 h 1226842"/>
                <a:gd name="connsiteX6" fmla="*/ 1224993 w 1226842"/>
                <a:gd name="connsiteY6" fmla="*/ 595075 h 1226842"/>
                <a:gd name="connsiteX7" fmla="*/ 1226842 w 1226842"/>
                <a:gd name="connsiteY7" fmla="*/ 613421 h 1226842"/>
                <a:gd name="connsiteX8" fmla="*/ 613421 w 1226842"/>
                <a:gd name="connsiteY8" fmla="*/ 1226842 h 1226842"/>
                <a:gd name="connsiteX9" fmla="*/ 0 w 1226842"/>
                <a:gd name="connsiteY9" fmla="*/ 613421 h 1226842"/>
                <a:gd name="connsiteX10" fmla="*/ 613421 w 1226842"/>
                <a:gd name="connsiteY10" fmla="*/ 0 h 122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842" h="1226842">
                  <a:moveTo>
                    <a:pt x="613421" y="0"/>
                  </a:moveTo>
                  <a:lnTo>
                    <a:pt x="620089" y="672"/>
                  </a:lnTo>
                  <a:lnTo>
                    <a:pt x="531300" y="9623"/>
                  </a:lnTo>
                  <a:cubicBezTo>
                    <a:pt x="267516" y="63601"/>
                    <a:pt x="69087" y="296997"/>
                    <a:pt x="69087" y="576739"/>
                  </a:cubicBezTo>
                  <a:cubicBezTo>
                    <a:pt x="69087" y="896444"/>
                    <a:pt x="328259" y="1155616"/>
                    <a:pt x="647964" y="1155616"/>
                  </a:cubicBezTo>
                  <a:cubicBezTo>
                    <a:pt x="927706" y="1155616"/>
                    <a:pt x="1161102" y="957188"/>
                    <a:pt x="1215081" y="693403"/>
                  </a:cubicBezTo>
                  <a:lnTo>
                    <a:pt x="1224993" y="595075"/>
                  </a:lnTo>
                  <a:lnTo>
                    <a:pt x="1226842" y="613421"/>
                  </a:lnTo>
                  <a:cubicBezTo>
                    <a:pt x="1226842" y="952204"/>
                    <a:pt x="952204" y="1226842"/>
                    <a:pt x="613421" y="1226842"/>
                  </a:cubicBezTo>
                  <a:cubicBezTo>
                    <a:pt x="274638" y="1226842"/>
                    <a:pt x="0" y="952204"/>
                    <a:pt x="0" y="613421"/>
                  </a:cubicBezTo>
                  <a:cubicBezTo>
                    <a:pt x="0" y="274638"/>
                    <a:pt x="274638" y="0"/>
                    <a:pt x="613421" y="0"/>
                  </a:cubicBezTo>
                  <a:close/>
                </a:path>
              </a:pathLst>
            </a:custGeom>
            <a:solidFill>
              <a:srgbClr val="4F092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01" name="Group 100"/>
          <p:cNvGrpSpPr/>
          <p:nvPr/>
        </p:nvGrpSpPr>
        <p:grpSpPr>
          <a:xfrm>
            <a:off x="3964852" y="1528535"/>
            <a:ext cx="1214302" cy="1214302"/>
            <a:chOff x="3947093" y="1360241"/>
            <a:chExt cx="1226842" cy="1226842"/>
          </a:xfrm>
        </p:grpSpPr>
        <p:sp>
          <p:nvSpPr>
            <p:cNvPr id="102" name="Oval 101"/>
            <p:cNvSpPr/>
            <p:nvPr/>
          </p:nvSpPr>
          <p:spPr>
            <a:xfrm>
              <a:off x="3947093" y="1360241"/>
              <a:ext cx="1226841" cy="1226841"/>
            </a:xfrm>
            <a:prstGeom prst="ellipse">
              <a:avLst/>
            </a:prstGeom>
            <a:solidFill>
              <a:srgbClr val="72D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3" name="Rectangle 102"/>
            <p:cNvSpPr/>
            <p:nvPr/>
          </p:nvSpPr>
          <p:spPr>
            <a:xfrm>
              <a:off x="4107751" y="1740445"/>
              <a:ext cx="905528" cy="466433"/>
            </a:xfrm>
            <a:prstGeom prst="rect">
              <a:avLst/>
            </a:prstGeom>
          </p:spPr>
          <p:txBody>
            <a:bodyPr wrap="none" anchor="ctr">
              <a:spAutoFit/>
            </a:bodyPr>
            <a:lstStyle/>
            <a:p>
              <a:pPr algn="ctr"/>
              <a:r>
                <a:rPr lang="en-US" sz="2400" b="1" dirty="0">
                  <a:solidFill>
                    <a:prstClr val="black"/>
                  </a:solidFill>
                </a:rPr>
                <a:t>P</a:t>
              </a:r>
              <a:r>
                <a:rPr lang="en-US" sz="1600" dirty="0">
                  <a:solidFill>
                    <a:prstClr val="black"/>
                  </a:solidFill>
                </a:rPr>
                <a:t>roduct</a:t>
              </a:r>
              <a:endParaRPr lang="en-US" dirty="0"/>
            </a:p>
          </p:txBody>
        </p:sp>
        <p:sp>
          <p:nvSpPr>
            <p:cNvPr id="104" name="Freeform 103"/>
            <p:cNvSpPr/>
            <p:nvPr/>
          </p:nvSpPr>
          <p:spPr>
            <a:xfrm>
              <a:off x="3947093" y="1360241"/>
              <a:ext cx="1226842" cy="1226842"/>
            </a:xfrm>
            <a:custGeom>
              <a:avLst/>
              <a:gdLst>
                <a:gd name="connsiteX0" fmla="*/ 613421 w 1226842"/>
                <a:gd name="connsiteY0" fmla="*/ 0 h 1226842"/>
                <a:gd name="connsiteX1" fmla="*/ 620089 w 1226842"/>
                <a:gd name="connsiteY1" fmla="*/ 672 h 1226842"/>
                <a:gd name="connsiteX2" fmla="*/ 531300 w 1226842"/>
                <a:gd name="connsiteY2" fmla="*/ 9623 h 1226842"/>
                <a:gd name="connsiteX3" fmla="*/ 69087 w 1226842"/>
                <a:gd name="connsiteY3" fmla="*/ 576739 h 1226842"/>
                <a:gd name="connsiteX4" fmla="*/ 647964 w 1226842"/>
                <a:gd name="connsiteY4" fmla="*/ 1155616 h 1226842"/>
                <a:gd name="connsiteX5" fmla="*/ 1215081 w 1226842"/>
                <a:gd name="connsiteY5" fmla="*/ 693403 h 1226842"/>
                <a:gd name="connsiteX6" fmla="*/ 1224993 w 1226842"/>
                <a:gd name="connsiteY6" fmla="*/ 595075 h 1226842"/>
                <a:gd name="connsiteX7" fmla="*/ 1226842 w 1226842"/>
                <a:gd name="connsiteY7" fmla="*/ 613421 h 1226842"/>
                <a:gd name="connsiteX8" fmla="*/ 613421 w 1226842"/>
                <a:gd name="connsiteY8" fmla="*/ 1226842 h 1226842"/>
                <a:gd name="connsiteX9" fmla="*/ 0 w 1226842"/>
                <a:gd name="connsiteY9" fmla="*/ 613421 h 1226842"/>
                <a:gd name="connsiteX10" fmla="*/ 613421 w 1226842"/>
                <a:gd name="connsiteY10" fmla="*/ 0 h 122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842" h="1226842">
                  <a:moveTo>
                    <a:pt x="613421" y="0"/>
                  </a:moveTo>
                  <a:lnTo>
                    <a:pt x="620089" y="672"/>
                  </a:lnTo>
                  <a:lnTo>
                    <a:pt x="531300" y="9623"/>
                  </a:lnTo>
                  <a:cubicBezTo>
                    <a:pt x="267516" y="63601"/>
                    <a:pt x="69087" y="296997"/>
                    <a:pt x="69087" y="576739"/>
                  </a:cubicBezTo>
                  <a:cubicBezTo>
                    <a:pt x="69087" y="896444"/>
                    <a:pt x="328259" y="1155616"/>
                    <a:pt x="647964" y="1155616"/>
                  </a:cubicBezTo>
                  <a:cubicBezTo>
                    <a:pt x="927706" y="1155616"/>
                    <a:pt x="1161102" y="957188"/>
                    <a:pt x="1215081" y="693403"/>
                  </a:cubicBezTo>
                  <a:lnTo>
                    <a:pt x="1224993" y="595075"/>
                  </a:lnTo>
                  <a:lnTo>
                    <a:pt x="1226842" y="613421"/>
                  </a:lnTo>
                  <a:cubicBezTo>
                    <a:pt x="1226842" y="952204"/>
                    <a:pt x="952204" y="1226842"/>
                    <a:pt x="613421" y="1226842"/>
                  </a:cubicBezTo>
                  <a:cubicBezTo>
                    <a:pt x="274638" y="1226842"/>
                    <a:pt x="0" y="952204"/>
                    <a:pt x="0" y="613421"/>
                  </a:cubicBezTo>
                  <a:cubicBezTo>
                    <a:pt x="0" y="274638"/>
                    <a:pt x="274638" y="0"/>
                    <a:pt x="613421" y="0"/>
                  </a:cubicBezTo>
                  <a:close/>
                </a:path>
              </a:pathLst>
            </a:custGeom>
            <a:solidFill>
              <a:srgbClr val="23919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11754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Booms &amp; Bitner, 1981</a:t>
            </a:r>
          </a:p>
        </p:txBody>
      </p:sp>
      <p:sp>
        <p:nvSpPr>
          <p:cNvPr id="3" name="Title 2"/>
          <p:cNvSpPr>
            <a:spLocks noGrp="1"/>
          </p:cNvSpPr>
          <p:nvPr>
            <p:ph type="title"/>
          </p:nvPr>
        </p:nvSpPr>
        <p:spPr/>
        <p:txBody>
          <a:bodyPr/>
          <a:lstStyle/>
          <a:p>
            <a:r>
              <a:rPr lang="en-US" dirty="0"/>
              <a:t>7 Ps Marketing Mix</a:t>
            </a:r>
          </a:p>
        </p:txBody>
      </p:sp>
      <p:grpSp>
        <p:nvGrpSpPr>
          <p:cNvPr id="52" name="Group 51"/>
          <p:cNvGrpSpPr/>
          <p:nvPr/>
        </p:nvGrpSpPr>
        <p:grpSpPr>
          <a:xfrm>
            <a:off x="2724628" y="1981196"/>
            <a:ext cx="3692526" cy="3761499"/>
            <a:chOff x="2724628" y="1981196"/>
            <a:chExt cx="3692526" cy="3761499"/>
          </a:xfrm>
        </p:grpSpPr>
        <p:sp>
          <p:nvSpPr>
            <p:cNvPr id="5" name="Freeform 5"/>
            <p:cNvSpPr>
              <a:spLocks/>
            </p:cNvSpPr>
            <p:nvPr/>
          </p:nvSpPr>
          <p:spPr bwMode="auto">
            <a:xfrm>
              <a:off x="2724628" y="1981196"/>
              <a:ext cx="3692526" cy="3761499"/>
            </a:xfrm>
            <a:custGeom>
              <a:avLst/>
              <a:gdLst>
                <a:gd name="T0" fmla="*/ 750 w 1499"/>
                <a:gd name="T1" fmla="*/ 0 h 1527"/>
                <a:gd name="T2" fmla="*/ 1050 w 1499"/>
                <a:gd name="T3" fmla="*/ 152 h 1527"/>
                <a:gd name="T4" fmla="*/ 1351 w 1499"/>
                <a:gd name="T5" fmla="*/ 302 h 1527"/>
                <a:gd name="T6" fmla="*/ 1425 w 1499"/>
                <a:gd name="T7" fmla="*/ 642 h 1527"/>
                <a:gd name="T8" fmla="*/ 1499 w 1499"/>
                <a:gd name="T9" fmla="*/ 982 h 1527"/>
                <a:gd name="T10" fmla="*/ 1291 w 1499"/>
                <a:gd name="T11" fmla="*/ 1255 h 1527"/>
                <a:gd name="T12" fmla="*/ 1083 w 1499"/>
                <a:gd name="T13" fmla="*/ 1527 h 1527"/>
                <a:gd name="T14" fmla="*/ 750 w 1499"/>
                <a:gd name="T15" fmla="*/ 1527 h 1527"/>
                <a:gd name="T16" fmla="*/ 416 w 1499"/>
                <a:gd name="T17" fmla="*/ 1527 h 1527"/>
                <a:gd name="T18" fmla="*/ 208 w 1499"/>
                <a:gd name="T19" fmla="*/ 1255 h 1527"/>
                <a:gd name="T20" fmla="*/ 0 w 1499"/>
                <a:gd name="T21" fmla="*/ 982 h 1527"/>
                <a:gd name="T22" fmla="*/ 74 w 1499"/>
                <a:gd name="T23" fmla="*/ 642 h 1527"/>
                <a:gd name="T24" fmla="*/ 148 w 1499"/>
                <a:gd name="T25" fmla="*/ 302 h 1527"/>
                <a:gd name="T26" fmla="*/ 449 w 1499"/>
                <a:gd name="T27" fmla="*/ 152 h 1527"/>
                <a:gd name="T28" fmla="*/ 750 w 1499"/>
                <a:gd name="T29" fmla="*/ 0 h 1527"/>
                <a:gd name="connsiteX0" fmla="*/ 5003 w 10000"/>
                <a:gd name="connsiteY0" fmla="*/ 0 h 10000"/>
                <a:gd name="connsiteX1" fmla="*/ 7005 w 10000"/>
                <a:gd name="connsiteY1" fmla="*/ 995 h 10000"/>
                <a:gd name="connsiteX2" fmla="*/ 9013 w 10000"/>
                <a:gd name="connsiteY2" fmla="*/ 1978 h 10000"/>
                <a:gd name="connsiteX3" fmla="*/ 9506 w 10000"/>
                <a:gd name="connsiteY3" fmla="*/ 4204 h 10000"/>
                <a:gd name="connsiteX4" fmla="*/ 10000 w 10000"/>
                <a:gd name="connsiteY4" fmla="*/ 6431 h 10000"/>
                <a:gd name="connsiteX5" fmla="*/ 8612 w 10000"/>
                <a:gd name="connsiteY5" fmla="*/ 8219 h 10000"/>
                <a:gd name="connsiteX6" fmla="*/ 7225 w 10000"/>
                <a:gd name="connsiteY6" fmla="*/ 10000 h 10000"/>
                <a:gd name="connsiteX7" fmla="*/ 5003 w 10000"/>
                <a:gd name="connsiteY7" fmla="*/ 10000 h 10000"/>
                <a:gd name="connsiteX8" fmla="*/ 2681 w 10000"/>
                <a:gd name="connsiteY8" fmla="*/ 9985 h 10000"/>
                <a:gd name="connsiteX9" fmla="*/ 1388 w 10000"/>
                <a:gd name="connsiteY9" fmla="*/ 8219 h 10000"/>
                <a:gd name="connsiteX10" fmla="*/ 0 w 10000"/>
                <a:gd name="connsiteY10" fmla="*/ 6431 h 10000"/>
                <a:gd name="connsiteX11" fmla="*/ 494 w 10000"/>
                <a:gd name="connsiteY11" fmla="*/ 4204 h 10000"/>
                <a:gd name="connsiteX12" fmla="*/ 987 w 10000"/>
                <a:gd name="connsiteY12" fmla="*/ 1978 h 10000"/>
                <a:gd name="connsiteX13" fmla="*/ 2995 w 10000"/>
                <a:gd name="connsiteY13" fmla="*/ 995 h 10000"/>
                <a:gd name="connsiteX14" fmla="*/ 5003 w 10000"/>
                <a:gd name="connsiteY14" fmla="*/ 0 h 10000"/>
                <a:gd name="connsiteX0" fmla="*/ 5003 w 10000"/>
                <a:gd name="connsiteY0" fmla="*/ 0 h 10000"/>
                <a:gd name="connsiteX1" fmla="*/ 7005 w 10000"/>
                <a:gd name="connsiteY1" fmla="*/ 995 h 10000"/>
                <a:gd name="connsiteX2" fmla="*/ 9013 w 10000"/>
                <a:gd name="connsiteY2" fmla="*/ 1978 h 10000"/>
                <a:gd name="connsiteX3" fmla="*/ 9506 w 10000"/>
                <a:gd name="connsiteY3" fmla="*/ 4204 h 10000"/>
                <a:gd name="connsiteX4" fmla="*/ 10000 w 10000"/>
                <a:gd name="connsiteY4" fmla="*/ 6431 h 10000"/>
                <a:gd name="connsiteX5" fmla="*/ 8612 w 10000"/>
                <a:gd name="connsiteY5" fmla="*/ 8219 h 10000"/>
                <a:gd name="connsiteX6" fmla="*/ 7225 w 10000"/>
                <a:gd name="connsiteY6" fmla="*/ 10000 h 10000"/>
                <a:gd name="connsiteX7" fmla="*/ 5003 w 10000"/>
                <a:gd name="connsiteY7" fmla="*/ 10000 h 10000"/>
                <a:gd name="connsiteX8" fmla="*/ 2681 w 10000"/>
                <a:gd name="connsiteY8" fmla="*/ 9985 h 10000"/>
                <a:gd name="connsiteX9" fmla="*/ 1357 w 10000"/>
                <a:gd name="connsiteY9" fmla="*/ 8250 h 10000"/>
                <a:gd name="connsiteX10" fmla="*/ 0 w 10000"/>
                <a:gd name="connsiteY10" fmla="*/ 6431 h 10000"/>
                <a:gd name="connsiteX11" fmla="*/ 494 w 10000"/>
                <a:gd name="connsiteY11" fmla="*/ 4204 h 10000"/>
                <a:gd name="connsiteX12" fmla="*/ 987 w 10000"/>
                <a:gd name="connsiteY12" fmla="*/ 1978 h 10000"/>
                <a:gd name="connsiteX13" fmla="*/ 2995 w 10000"/>
                <a:gd name="connsiteY13" fmla="*/ 995 h 10000"/>
                <a:gd name="connsiteX14" fmla="*/ 5003 w 10000"/>
                <a:gd name="connsiteY14" fmla="*/ 0 h 10000"/>
                <a:gd name="connsiteX0" fmla="*/ 5003 w 10000"/>
                <a:gd name="connsiteY0" fmla="*/ 0 h 10000"/>
                <a:gd name="connsiteX1" fmla="*/ 7005 w 10000"/>
                <a:gd name="connsiteY1" fmla="*/ 995 h 10000"/>
                <a:gd name="connsiteX2" fmla="*/ 9013 w 10000"/>
                <a:gd name="connsiteY2" fmla="*/ 1978 h 10000"/>
                <a:gd name="connsiteX3" fmla="*/ 9506 w 10000"/>
                <a:gd name="connsiteY3" fmla="*/ 4204 h 10000"/>
                <a:gd name="connsiteX4" fmla="*/ 10000 w 10000"/>
                <a:gd name="connsiteY4" fmla="*/ 6431 h 10000"/>
                <a:gd name="connsiteX5" fmla="*/ 8612 w 10000"/>
                <a:gd name="connsiteY5" fmla="*/ 8219 h 10000"/>
                <a:gd name="connsiteX6" fmla="*/ 7288 w 10000"/>
                <a:gd name="connsiteY6" fmla="*/ 10000 h 10000"/>
                <a:gd name="connsiteX7" fmla="*/ 5003 w 10000"/>
                <a:gd name="connsiteY7" fmla="*/ 10000 h 10000"/>
                <a:gd name="connsiteX8" fmla="*/ 2681 w 10000"/>
                <a:gd name="connsiteY8" fmla="*/ 9985 h 10000"/>
                <a:gd name="connsiteX9" fmla="*/ 1357 w 10000"/>
                <a:gd name="connsiteY9" fmla="*/ 8250 h 10000"/>
                <a:gd name="connsiteX10" fmla="*/ 0 w 10000"/>
                <a:gd name="connsiteY10" fmla="*/ 6431 h 10000"/>
                <a:gd name="connsiteX11" fmla="*/ 494 w 10000"/>
                <a:gd name="connsiteY11" fmla="*/ 4204 h 10000"/>
                <a:gd name="connsiteX12" fmla="*/ 987 w 10000"/>
                <a:gd name="connsiteY12" fmla="*/ 1978 h 10000"/>
                <a:gd name="connsiteX13" fmla="*/ 2995 w 10000"/>
                <a:gd name="connsiteY13" fmla="*/ 995 h 10000"/>
                <a:gd name="connsiteX14" fmla="*/ 5003 w 10000"/>
                <a:gd name="connsiteY14" fmla="*/ 0 h 10000"/>
                <a:gd name="connsiteX0" fmla="*/ 5003 w 10000"/>
                <a:gd name="connsiteY0" fmla="*/ 0 h 10000"/>
                <a:gd name="connsiteX1" fmla="*/ 7005 w 10000"/>
                <a:gd name="connsiteY1" fmla="*/ 995 h 10000"/>
                <a:gd name="connsiteX2" fmla="*/ 9013 w 10000"/>
                <a:gd name="connsiteY2" fmla="*/ 1978 h 10000"/>
                <a:gd name="connsiteX3" fmla="*/ 9506 w 10000"/>
                <a:gd name="connsiteY3" fmla="*/ 4204 h 10000"/>
                <a:gd name="connsiteX4" fmla="*/ 10000 w 10000"/>
                <a:gd name="connsiteY4" fmla="*/ 6431 h 10000"/>
                <a:gd name="connsiteX5" fmla="*/ 8659 w 10000"/>
                <a:gd name="connsiteY5" fmla="*/ 8234 h 10000"/>
                <a:gd name="connsiteX6" fmla="*/ 7288 w 10000"/>
                <a:gd name="connsiteY6" fmla="*/ 10000 h 10000"/>
                <a:gd name="connsiteX7" fmla="*/ 5003 w 10000"/>
                <a:gd name="connsiteY7" fmla="*/ 10000 h 10000"/>
                <a:gd name="connsiteX8" fmla="*/ 2681 w 10000"/>
                <a:gd name="connsiteY8" fmla="*/ 9985 h 10000"/>
                <a:gd name="connsiteX9" fmla="*/ 1357 w 10000"/>
                <a:gd name="connsiteY9" fmla="*/ 8250 h 10000"/>
                <a:gd name="connsiteX10" fmla="*/ 0 w 10000"/>
                <a:gd name="connsiteY10" fmla="*/ 6431 h 10000"/>
                <a:gd name="connsiteX11" fmla="*/ 494 w 10000"/>
                <a:gd name="connsiteY11" fmla="*/ 4204 h 10000"/>
                <a:gd name="connsiteX12" fmla="*/ 987 w 10000"/>
                <a:gd name="connsiteY12" fmla="*/ 1978 h 10000"/>
                <a:gd name="connsiteX13" fmla="*/ 2995 w 10000"/>
                <a:gd name="connsiteY13" fmla="*/ 995 h 10000"/>
                <a:gd name="connsiteX14" fmla="*/ 5003 w 10000"/>
                <a:gd name="connsiteY14" fmla="*/ 0 h 10000"/>
                <a:gd name="connsiteX0" fmla="*/ 5003 w 10000"/>
                <a:gd name="connsiteY0" fmla="*/ 0 h 10000"/>
                <a:gd name="connsiteX1" fmla="*/ 7005 w 10000"/>
                <a:gd name="connsiteY1" fmla="*/ 995 h 10000"/>
                <a:gd name="connsiteX2" fmla="*/ 9107 w 10000"/>
                <a:gd name="connsiteY2" fmla="*/ 2055 h 10000"/>
                <a:gd name="connsiteX3" fmla="*/ 9506 w 10000"/>
                <a:gd name="connsiteY3" fmla="*/ 4204 h 10000"/>
                <a:gd name="connsiteX4" fmla="*/ 10000 w 10000"/>
                <a:gd name="connsiteY4" fmla="*/ 6431 h 10000"/>
                <a:gd name="connsiteX5" fmla="*/ 8659 w 10000"/>
                <a:gd name="connsiteY5" fmla="*/ 8234 h 10000"/>
                <a:gd name="connsiteX6" fmla="*/ 7288 w 10000"/>
                <a:gd name="connsiteY6" fmla="*/ 10000 h 10000"/>
                <a:gd name="connsiteX7" fmla="*/ 5003 w 10000"/>
                <a:gd name="connsiteY7" fmla="*/ 10000 h 10000"/>
                <a:gd name="connsiteX8" fmla="*/ 2681 w 10000"/>
                <a:gd name="connsiteY8" fmla="*/ 9985 h 10000"/>
                <a:gd name="connsiteX9" fmla="*/ 1357 w 10000"/>
                <a:gd name="connsiteY9" fmla="*/ 8250 h 10000"/>
                <a:gd name="connsiteX10" fmla="*/ 0 w 10000"/>
                <a:gd name="connsiteY10" fmla="*/ 6431 h 10000"/>
                <a:gd name="connsiteX11" fmla="*/ 494 w 10000"/>
                <a:gd name="connsiteY11" fmla="*/ 4204 h 10000"/>
                <a:gd name="connsiteX12" fmla="*/ 987 w 10000"/>
                <a:gd name="connsiteY12" fmla="*/ 1978 h 10000"/>
                <a:gd name="connsiteX13" fmla="*/ 2995 w 10000"/>
                <a:gd name="connsiteY13" fmla="*/ 995 h 10000"/>
                <a:gd name="connsiteX14" fmla="*/ 5003 w 10000"/>
                <a:gd name="connsiteY14" fmla="*/ 0 h 10000"/>
                <a:gd name="connsiteX0" fmla="*/ 5003 w 10000"/>
                <a:gd name="connsiteY0" fmla="*/ 0 h 10000"/>
                <a:gd name="connsiteX1" fmla="*/ 7005 w 10000"/>
                <a:gd name="connsiteY1" fmla="*/ 995 h 10000"/>
                <a:gd name="connsiteX2" fmla="*/ 9107 w 10000"/>
                <a:gd name="connsiteY2" fmla="*/ 2055 h 10000"/>
                <a:gd name="connsiteX3" fmla="*/ 9553 w 10000"/>
                <a:gd name="connsiteY3" fmla="*/ 4204 h 10000"/>
                <a:gd name="connsiteX4" fmla="*/ 10000 w 10000"/>
                <a:gd name="connsiteY4" fmla="*/ 6431 h 10000"/>
                <a:gd name="connsiteX5" fmla="*/ 8659 w 10000"/>
                <a:gd name="connsiteY5" fmla="*/ 8234 h 10000"/>
                <a:gd name="connsiteX6" fmla="*/ 7288 w 10000"/>
                <a:gd name="connsiteY6" fmla="*/ 10000 h 10000"/>
                <a:gd name="connsiteX7" fmla="*/ 5003 w 10000"/>
                <a:gd name="connsiteY7" fmla="*/ 10000 h 10000"/>
                <a:gd name="connsiteX8" fmla="*/ 2681 w 10000"/>
                <a:gd name="connsiteY8" fmla="*/ 9985 h 10000"/>
                <a:gd name="connsiteX9" fmla="*/ 1357 w 10000"/>
                <a:gd name="connsiteY9" fmla="*/ 8250 h 10000"/>
                <a:gd name="connsiteX10" fmla="*/ 0 w 10000"/>
                <a:gd name="connsiteY10" fmla="*/ 6431 h 10000"/>
                <a:gd name="connsiteX11" fmla="*/ 494 w 10000"/>
                <a:gd name="connsiteY11" fmla="*/ 4204 h 10000"/>
                <a:gd name="connsiteX12" fmla="*/ 987 w 10000"/>
                <a:gd name="connsiteY12" fmla="*/ 1978 h 10000"/>
                <a:gd name="connsiteX13" fmla="*/ 2995 w 10000"/>
                <a:gd name="connsiteY13" fmla="*/ 995 h 10000"/>
                <a:gd name="connsiteX14" fmla="*/ 5003 w 10000"/>
                <a:gd name="connsiteY14" fmla="*/ 0 h 10000"/>
                <a:gd name="connsiteX0" fmla="*/ 5003 w 10000"/>
                <a:gd name="connsiteY0" fmla="*/ 0 h 10000"/>
                <a:gd name="connsiteX1" fmla="*/ 7005 w 10000"/>
                <a:gd name="connsiteY1" fmla="*/ 995 h 10000"/>
                <a:gd name="connsiteX2" fmla="*/ 9107 w 10000"/>
                <a:gd name="connsiteY2" fmla="*/ 2055 h 10000"/>
                <a:gd name="connsiteX3" fmla="*/ 9553 w 10000"/>
                <a:gd name="connsiteY3" fmla="*/ 4204 h 10000"/>
                <a:gd name="connsiteX4" fmla="*/ 10000 w 10000"/>
                <a:gd name="connsiteY4" fmla="*/ 6431 h 10000"/>
                <a:gd name="connsiteX5" fmla="*/ 8659 w 10000"/>
                <a:gd name="connsiteY5" fmla="*/ 8234 h 10000"/>
                <a:gd name="connsiteX6" fmla="*/ 7288 w 10000"/>
                <a:gd name="connsiteY6" fmla="*/ 10000 h 10000"/>
                <a:gd name="connsiteX7" fmla="*/ 5003 w 10000"/>
                <a:gd name="connsiteY7" fmla="*/ 10000 h 10000"/>
                <a:gd name="connsiteX8" fmla="*/ 2681 w 10000"/>
                <a:gd name="connsiteY8" fmla="*/ 9985 h 10000"/>
                <a:gd name="connsiteX9" fmla="*/ 1357 w 10000"/>
                <a:gd name="connsiteY9" fmla="*/ 8250 h 10000"/>
                <a:gd name="connsiteX10" fmla="*/ 0 w 10000"/>
                <a:gd name="connsiteY10" fmla="*/ 6431 h 10000"/>
                <a:gd name="connsiteX11" fmla="*/ 494 w 10000"/>
                <a:gd name="connsiteY11" fmla="*/ 4204 h 10000"/>
                <a:gd name="connsiteX12" fmla="*/ 878 w 10000"/>
                <a:gd name="connsiteY12" fmla="*/ 2039 h 10000"/>
                <a:gd name="connsiteX13" fmla="*/ 2995 w 10000"/>
                <a:gd name="connsiteY13" fmla="*/ 995 h 10000"/>
                <a:gd name="connsiteX14" fmla="*/ 5003 w 10000"/>
                <a:gd name="connsiteY14" fmla="*/ 0 h 10000"/>
                <a:gd name="connsiteX0" fmla="*/ 5003 w 10000"/>
                <a:gd name="connsiteY0" fmla="*/ 0 h 10000"/>
                <a:gd name="connsiteX1" fmla="*/ 7005 w 10000"/>
                <a:gd name="connsiteY1" fmla="*/ 995 h 10000"/>
                <a:gd name="connsiteX2" fmla="*/ 9107 w 10000"/>
                <a:gd name="connsiteY2" fmla="*/ 2055 h 10000"/>
                <a:gd name="connsiteX3" fmla="*/ 9553 w 10000"/>
                <a:gd name="connsiteY3" fmla="*/ 4204 h 10000"/>
                <a:gd name="connsiteX4" fmla="*/ 10000 w 10000"/>
                <a:gd name="connsiteY4" fmla="*/ 6431 h 10000"/>
                <a:gd name="connsiteX5" fmla="*/ 8659 w 10000"/>
                <a:gd name="connsiteY5" fmla="*/ 8234 h 10000"/>
                <a:gd name="connsiteX6" fmla="*/ 7288 w 10000"/>
                <a:gd name="connsiteY6" fmla="*/ 10000 h 10000"/>
                <a:gd name="connsiteX7" fmla="*/ 5003 w 10000"/>
                <a:gd name="connsiteY7" fmla="*/ 10000 h 10000"/>
                <a:gd name="connsiteX8" fmla="*/ 2681 w 10000"/>
                <a:gd name="connsiteY8" fmla="*/ 9985 h 10000"/>
                <a:gd name="connsiteX9" fmla="*/ 1357 w 10000"/>
                <a:gd name="connsiteY9" fmla="*/ 8250 h 10000"/>
                <a:gd name="connsiteX10" fmla="*/ 0 w 10000"/>
                <a:gd name="connsiteY10" fmla="*/ 6431 h 10000"/>
                <a:gd name="connsiteX11" fmla="*/ 447 w 10000"/>
                <a:gd name="connsiteY11" fmla="*/ 4235 h 10000"/>
                <a:gd name="connsiteX12" fmla="*/ 878 w 10000"/>
                <a:gd name="connsiteY12" fmla="*/ 2039 h 10000"/>
                <a:gd name="connsiteX13" fmla="*/ 2995 w 10000"/>
                <a:gd name="connsiteY13" fmla="*/ 995 h 10000"/>
                <a:gd name="connsiteX14" fmla="*/ 5003 w 10000"/>
                <a:gd name="connsiteY14"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00" h="10000">
                  <a:moveTo>
                    <a:pt x="5003" y="0"/>
                  </a:moveTo>
                  <a:lnTo>
                    <a:pt x="7005" y="995"/>
                  </a:lnTo>
                  <a:lnTo>
                    <a:pt x="9107" y="2055"/>
                  </a:lnTo>
                  <a:cubicBezTo>
                    <a:pt x="9256" y="2771"/>
                    <a:pt x="9404" y="3488"/>
                    <a:pt x="9553" y="4204"/>
                  </a:cubicBezTo>
                  <a:cubicBezTo>
                    <a:pt x="9718" y="4946"/>
                    <a:pt x="9835" y="5689"/>
                    <a:pt x="10000" y="6431"/>
                  </a:cubicBezTo>
                  <a:lnTo>
                    <a:pt x="8659" y="8234"/>
                  </a:lnTo>
                  <a:lnTo>
                    <a:pt x="7288" y="10000"/>
                  </a:lnTo>
                  <a:lnTo>
                    <a:pt x="5003" y="10000"/>
                  </a:lnTo>
                  <a:lnTo>
                    <a:pt x="2681" y="9985"/>
                  </a:lnTo>
                  <a:lnTo>
                    <a:pt x="1357" y="8250"/>
                  </a:lnTo>
                  <a:lnTo>
                    <a:pt x="0" y="6431"/>
                  </a:lnTo>
                  <a:cubicBezTo>
                    <a:pt x="165" y="5689"/>
                    <a:pt x="282" y="4977"/>
                    <a:pt x="447" y="4235"/>
                  </a:cubicBezTo>
                  <a:cubicBezTo>
                    <a:pt x="591" y="3503"/>
                    <a:pt x="734" y="2771"/>
                    <a:pt x="878" y="2039"/>
                  </a:cubicBezTo>
                  <a:lnTo>
                    <a:pt x="2995" y="995"/>
                  </a:lnTo>
                  <a:lnTo>
                    <a:pt x="5003" y="0"/>
                  </a:lnTo>
                  <a:close/>
                </a:path>
              </a:pathLst>
            </a:custGeom>
            <a:noFill/>
            <a:ln w="3175">
              <a:solidFill>
                <a:schemeClr val="bg1">
                  <a:lumMod val="50000"/>
                </a:schemeClr>
              </a:solidFill>
            </a:ln>
          </p:spPr>
          <p:txBody>
            <a:bodyPr vert="horz" wrap="square" lIns="91440" tIns="45720" rIns="91440" bIns="45720" numCol="1" anchor="t" anchorCtr="0" compatLnSpc="1">
              <a:prstTxWarp prst="textNoShape">
                <a:avLst/>
              </a:prstTxWarp>
            </a:bodyPr>
            <a:lstStyle/>
            <a:p>
              <a:endParaRPr lang="en-US"/>
            </a:p>
          </p:txBody>
        </p:sp>
        <p:cxnSp>
          <p:nvCxnSpPr>
            <p:cNvPr id="6" name="Straight Connector 5"/>
            <p:cNvCxnSpPr>
              <a:endCxn id="5" idx="2"/>
            </p:cNvCxnSpPr>
            <p:nvPr/>
          </p:nvCxnSpPr>
          <p:spPr>
            <a:xfrm flipV="1">
              <a:off x="4571998" y="2754184"/>
              <a:ext cx="1515413" cy="1107761"/>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5" idx="12"/>
            </p:cNvCxnSpPr>
            <p:nvPr/>
          </p:nvCxnSpPr>
          <p:spPr>
            <a:xfrm>
              <a:off x="3048832" y="2748166"/>
              <a:ext cx="1527018" cy="1103048"/>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5" idx="0"/>
            </p:cNvCxnSpPr>
            <p:nvPr/>
          </p:nvCxnSpPr>
          <p:spPr>
            <a:xfrm>
              <a:off x="4571999" y="1981196"/>
              <a:ext cx="0" cy="1870018"/>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10"/>
            </p:cNvCxnSpPr>
            <p:nvPr/>
          </p:nvCxnSpPr>
          <p:spPr>
            <a:xfrm flipV="1">
              <a:off x="2724628" y="3855357"/>
              <a:ext cx="1850641" cy="544859"/>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5" idx="4"/>
            </p:cNvCxnSpPr>
            <p:nvPr/>
          </p:nvCxnSpPr>
          <p:spPr>
            <a:xfrm>
              <a:off x="4575269" y="3853466"/>
              <a:ext cx="1841885" cy="54675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8"/>
            </p:cNvCxnSpPr>
            <p:nvPr/>
          </p:nvCxnSpPr>
          <p:spPr>
            <a:xfrm flipV="1">
              <a:off x="3714594" y="3855356"/>
              <a:ext cx="857404" cy="1881697"/>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5" idx="6"/>
            </p:cNvCxnSpPr>
            <p:nvPr/>
          </p:nvCxnSpPr>
          <p:spPr>
            <a:xfrm flipH="1" flipV="1">
              <a:off x="4578538" y="3890488"/>
              <a:ext cx="837203" cy="1852207"/>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3947093" y="1360241"/>
            <a:ext cx="1226842" cy="1226842"/>
            <a:chOff x="3947093" y="1360241"/>
            <a:chExt cx="1226842" cy="1226842"/>
          </a:xfrm>
        </p:grpSpPr>
        <p:sp>
          <p:nvSpPr>
            <p:cNvPr id="21" name="Oval 20"/>
            <p:cNvSpPr/>
            <p:nvPr/>
          </p:nvSpPr>
          <p:spPr>
            <a:xfrm>
              <a:off x="3947093" y="1360241"/>
              <a:ext cx="1226841" cy="1226841"/>
            </a:xfrm>
            <a:prstGeom prst="ellipse">
              <a:avLst/>
            </a:prstGeom>
            <a:solidFill>
              <a:srgbClr val="72D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 name="Rectangle 21"/>
            <p:cNvSpPr/>
            <p:nvPr/>
          </p:nvSpPr>
          <p:spPr>
            <a:xfrm>
              <a:off x="4112378" y="1742829"/>
              <a:ext cx="896272" cy="461665"/>
            </a:xfrm>
            <a:prstGeom prst="rect">
              <a:avLst/>
            </a:prstGeom>
          </p:spPr>
          <p:txBody>
            <a:bodyPr wrap="none" anchor="ctr">
              <a:spAutoFit/>
            </a:bodyPr>
            <a:lstStyle/>
            <a:p>
              <a:pPr algn="ctr"/>
              <a:r>
                <a:rPr lang="en-US" sz="2400" b="1" dirty="0">
                  <a:solidFill>
                    <a:prstClr val="black"/>
                  </a:solidFill>
                </a:rPr>
                <a:t>P</a:t>
              </a:r>
              <a:r>
                <a:rPr lang="en-US" sz="1600" dirty="0">
                  <a:solidFill>
                    <a:prstClr val="black"/>
                  </a:solidFill>
                </a:rPr>
                <a:t>roduct</a:t>
              </a:r>
              <a:endParaRPr lang="en-US" dirty="0"/>
            </a:p>
          </p:txBody>
        </p:sp>
        <p:sp>
          <p:nvSpPr>
            <p:cNvPr id="23" name="Freeform 22"/>
            <p:cNvSpPr/>
            <p:nvPr/>
          </p:nvSpPr>
          <p:spPr>
            <a:xfrm>
              <a:off x="3947093" y="1360241"/>
              <a:ext cx="1226842" cy="1226842"/>
            </a:xfrm>
            <a:custGeom>
              <a:avLst/>
              <a:gdLst>
                <a:gd name="connsiteX0" fmla="*/ 613421 w 1226842"/>
                <a:gd name="connsiteY0" fmla="*/ 0 h 1226842"/>
                <a:gd name="connsiteX1" fmla="*/ 620089 w 1226842"/>
                <a:gd name="connsiteY1" fmla="*/ 672 h 1226842"/>
                <a:gd name="connsiteX2" fmla="*/ 531300 w 1226842"/>
                <a:gd name="connsiteY2" fmla="*/ 9623 h 1226842"/>
                <a:gd name="connsiteX3" fmla="*/ 69087 w 1226842"/>
                <a:gd name="connsiteY3" fmla="*/ 576739 h 1226842"/>
                <a:gd name="connsiteX4" fmla="*/ 647964 w 1226842"/>
                <a:gd name="connsiteY4" fmla="*/ 1155616 h 1226842"/>
                <a:gd name="connsiteX5" fmla="*/ 1215081 w 1226842"/>
                <a:gd name="connsiteY5" fmla="*/ 693403 h 1226842"/>
                <a:gd name="connsiteX6" fmla="*/ 1224993 w 1226842"/>
                <a:gd name="connsiteY6" fmla="*/ 595075 h 1226842"/>
                <a:gd name="connsiteX7" fmla="*/ 1226842 w 1226842"/>
                <a:gd name="connsiteY7" fmla="*/ 613421 h 1226842"/>
                <a:gd name="connsiteX8" fmla="*/ 613421 w 1226842"/>
                <a:gd name="connsiteY8" fmla="*/ 1226842 h 1226842"/>
                <a:gd name="connsiteX9" fmla="*/ 0 w 1226842"/>
                <a:gd name="connsiteY9" fmla="*/ 613421 h 1226842"/>
                <a:gd name="connsiteX10" fmla="*/ 613421 w 1226842"/>
                <a:gd name="connsiteY10" fmla="*/ 0 h 122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842" h="1226842">
                  <a:moveTo>
                    <a:pt x="613421" y="0"/>
                  </a:moveTo>
                  <a:lnTo>
                    <a:pt x="620089" y="672"/>
                  </a:lnTo>
                  <a:lnTo>
                    <a:pt x="531300" y="9623"/>
                  </a:lnTo>
                  <a:cubicBezTo>
                    <a:pt x="267516" y="63601"/>
                    <a:pt x="69087" y="296997"/>
                    <a:pt x="69087" y="576739"/>
                  </a:cubicBezTo>
                  <a:cubicBezTo>
                    <a:pt x="69087" y="896444"/>
                    <a:pt x="328259" y="1155616"/>
                    <a:pt x="647964" y="1155616"/>
                  </a:cubicBezTo>
                  <a:cubicBezTo>
                    <a:pt x="927706" y="1155616"/>
                    <a:pt x="1161102" y="957188"/>
                    <a:pt x="1215081" y="693403"/>
                  </a:cubicBezTo>
                  <a:lnTo>
                    <a:pt x="1224993" y="595075"/>
                  </a:lnTo>
                  <a:lnTo>
                    <a:pt x="1226842" y="613421"/>
                  </a:lnTo>
                  <a:cubicBezTo>
                    <a:pt x="1226842" y="952204"/>
                    <a:pt x="952204" y="1226842"/>
                    <a:pt x="613421" y="1226842"/>
                  </a:cubicBezTo>
                  <a:cubicBezTo>
                    <a:pt x="274638" y="1226842"/>
                    <a:pt x="0" y="952204"/>
                    <a:pt x="0" y="613421"/>
                  </a:cubicBezTo>
                  <a:cubicBezTo>
                    <a:pt x="0" y="274638"/>
                    <a:pt x="274638" y="0"/>
                    <a:pt x="613421" y="0"/>
                  </a:cubicBezTo>
                  <a:close/>
                </a:path>
              </a:pathLst>
            </a:custGeom>
            <a:solidFill>
              <a:srgbClr val="23919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24" name="Group 23"/>
          <p:cNvGrpSpPr/>
          <p:nvPr/>
        </p:nvGrpSpPr>
        <p:grpSpPr>
          <a:xfrm>
            <a:off x="5487298" y="2137754"/>
            <a:ext cx="1226842" cy="1226842"/>
            <a:chOff x="5487298" y="2137754"/>
            <a:chExt cx="1226842" cy="1226842"/>
          </a:xfrm>
        </p:grpSpPr>
        <p:sp>
          <p:nvSpPr>
            <p:cNvPr id="25" name="Oval 24"/>
            <p:cNvSpPr/>
            <p:nvPr/>
          </p:nvSpPr>
          <p:spPr>
            <a:xfrm>
              <a:off x="5487298" y="2137755"/>
              <a:ext cx="1226841" cy="1226841"/>
            </a:xfrm>
            <a:prstGeom prst="ellipse">
              <a:avLst/>
            </a:prstGeom>
            <a:solidFill>
              <a:srgbClr val="FACA6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Rectangle 25"/>
            <p:cNvSpPr/>
            <p:nvPr/>
          </p:nvSpPr>
          <p:spPr>
            <a:xfrm>
              <a:off x="5772744" y="2520343"/>
              <a:ext cx="655950" cy="461665"/>
            </a:xfrm>
            <a:prstGeom prst="rect">
              <a:avLst/>
            </a:prstGeom>
          </p:spPr>
          <p:txBody>
            <a:bodyPr wrap="none" anchor="ctr">
              <a:spAutoFit/>
            </a:bodyPr>
            <a:lstStyle/>
            <a:p>
              <a:pPr algn="ctr"/>
              <a:r>
                <a:rPr lang="en-US" sz="2400" b="1" dirty="0">
                  <a:solidFill>
                    <a:prstClr val="black"/>
                  </a:solidFill>
                </a:rPr>
                <a:t>P</a:t>
              </a:r>
              <a:r>
                <a:rPr lang="en-US" sz="1600" dirty="0">
                  <a:solidFill>
                    <a:prstClr val="black"/>
                  </a:solidFill>
                </a:rPr>
                <a:t>rice</a:t>
              </a:r>
              <a:endParaRPr lang="en-US" dirty="0"/>
            </a:p>
          </p:txBody>
        </p:sp>
        <p:sp>
          <p:nvSpPr>
            <p:cNvPr id="27" name="Freeform 26"/>
            <p:cNvSpPr/>
            <p:nvPr/>
          </p:nvSpPr>
          <p:spPr>
            <a:xfrm>
              <a:off x="5487298" y="2137754"/>
              <a:ext cx="1226842" cy="1226842"/>
            </a:xfrm>
            <a:custGeom>
              <a:avLst/>
              <a:gdLst>
                <a:gd name="connsiteX0" fmla="*/ 613421 w 1226842"/>
                <a:gd name="connsiteY0" fmla="*/ 0 h 1226842"/>
                <a:gd name="connsiteX1" fmla="*/ 620089 w 1226842"/>
                <a:gd name="connsiteY1" fmla="*/ 672 h 1226842"/>
                <a:gd name="connsiteX2" fmla="*/ 531300 w 1226842"/>
                <a:gd name="connsiteY2" fmla="*/ 9623 h 1226842"/>
                <a:gd name="connsiteX3" fmla="*/ 69087 w 1226842"/>
                <a:gd name="connsiteY3" fmla="*/ 576739 h 1226842"/>
                <a:gd name="connsiteX4" fmla="*/ 647964 w 1226842"/>
                <a:gd name="connsiteY4" fmla="*/ 1155616 h 1226842"/>
                <a:gd name="connsiteX5" fmla="*/ 1215081 w 1226842"/>
                <a:gd name="connsiteY5" fmla="*/ 693403 h 1226842"/>
                <a:gd name="connsiteX6" fmla="*/ 1224993 w 1226842"/>
                <a:gd name="connsiteY6" fmla="*/ 595075 h 1226842"/>
                <a:gd name="connsiteX7" fmla="*/ 1226842 w 1226842"/>
                <a:gd name="connsiteY7" fmla="*/ 613421 h 1226842"/>
                <a:gd name="connsiteX8" fmla="*/ 613421 w 1226842"/>
                <a:gd name="connsiteY8" fmla="*/ 1226842 h 1226842"/>
                <a:gd name="connsiteX9" fmla="*/ 0 w 1226842"/>
                <a:gd name="connsiteY9" fmla="*/ 613421 h 1226842"/>
                <a:gd name="connsiteX10" fmla="*/ 613421 w 1226842"/>
                <a:gd name="connsiteY10" fmla="*/ 0 h 122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842" h="1226842">
                  <a:moveTo>
                    <a:pt x="613421" y="0"/>
                  </a:moveTo>
                  <a:lnTo>
                    <a:pt x="620089" y="672"/>
                  </a:lnTo>
                  <a:lnTo>
                    <a:pt x="531300" y="9623"/>
                  </a:lnTo>
                  <a:cubicBezTo>
                    <a:pt x="267516" y="63601"/>
                    <a:pt x="69087" y="296997"/>
                    <a:pt x="69087" y="576739"/>
                  </a:cubicBezTo>
                  <a:cubicBezTo>
                    <a:pt x="69087" y="896444"/>
                    <a:pt x="328259" y="1155616"/>
                    <a:pt x="647964" y="1155616"/>
                  </a:cubicBezTo>
                  <a:cubicBezTo>
                    <a:pt x="927706" y="1155616"/>
                    <a:pt x="1161102" y="957188"/>
                    <a:pt x="1215081" y="693403"/>
                  </a:cubicBezTo>
                  <a:lnTo>
                    <a:pt x="1224993" y="595075"/>
                  </a:lnTo>
                  <a:lnTo>
                    <a:pt x="1226842" y="613421"/>
                  </a:lnTo>
                  <a:cubicBezTo>
                    <a:pt x="1226842" y="952204"/>
                    <a:pt x="952204" y="1226842"/>
                    <a:pt x="613421" y="1226842"/>
                  </a:cubicBezTo>
                  <a:cubicBezTo>
                    <a:pt x="274638" y="1226842"/>
                    <a:pt x="0" y="952204"/>
                    <a:pt x="0" y="613421"/>
                  </a:cubicBezTo>
                  <a:cubicBezTo>
                    <a:pt x="0" y="274638"/>
                    <a:pt x="274638" y="0"/>
                    <a:pt x="613421" y="0"/>
                  </a:cubicBezTo>
                  <a:close/>
                </a:path>
              </a:pathLst>
            </a:custGeom>
            <a:solidFill>
              <a:srgbClr val="C885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28" name="Group 27"/>
          <p:cNvGrpSpPr/>
          <p:nvPr/>
        </p:nvGrpSpPr>
        <p:grpSpPr>
          <a:xfrm>
            <a:off x="5807189" y="3788685"/>
            <a:ext cx="1226842" cy="1226842"/>
            <a:chOff x="5807189" y="3788685"/>
            <a:chExt cx="1226842" cy="1226842"/>
          </a:xfrm>
        </p:grpSpPr>
        <p:sp>
          <p:nvSpPr>
            <p:cNvPr id="29" name="Oval 28"/>
            <p:cNvSpPr/>
            <p:nvPr/>
          </p:nvSpPr>
          <p:spPr>
            <a:xfrm>
              <a:off x="5807189" y="3788686"/>
              <a:ext cx="1226841" cy="1226841"/>
            </a:xfrm>
            <a:prstGeom prst="ellipse">
              <a:avLst/>
            </a:prstGeom>
            <a:solidFill>
              <a:srgbClr val="FD912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0" name="Rectangle 29"/>
            <p:cNvSpPr/>
            <p:nvPr/>
          </p:nvSpPr>
          <p:spPr>
            <a:xfrm>
              <a:off x="6079811" y="4164951"/>
              <a:ext cx="681598" cy="461665"/>
            </a:xfrm>
            <a:prstGeom prst="rect">
              <a:avLst/>
            </a:prstGeom>
          </p:spPr>
          <p:txBody>
            <a:bodyPr wrap="none" anchor="ctr">
              <a:spAutoFit/>
            </a:bodyPr>
            <a:lstStyle/>
            <a:p>
              <a:pPr algn="ctr"/>
              <a:r>
                <a:rPr lang="en-US" sz="2400" b="1" dirty="0">
                  <a:solidFill>
                    <a:prstClr val="black"/>
                  </a:solidFill>
                </a:rPr>
                <a:t>P</a:t>
              </a:r>
              <a:r>
                <a:rPr lang="en-US" sz="1600" dirty="0">
                  <a:solidFill>
                    <a:prstClr val="black"/>
                  </a:solidFill>
                </a:rPr>
                <a:t>lace</a:t>
              </a:r>
              <a:endParaRPr lang="en-US" dirty="0"/>
            </a:p>
          </p:txBody>
        </p:sp>
        <p:sp>
          <p:nvSpPr>
            <p:cNvPr id="31" name="Freeform 30"/>
            <p:cNvSpPr/>
            <p:nvPr/>
          </p:nvSpPr>
          <p:spPr>
            <a:xfrm>
              <a:off x="5807189" y="3788685"/>
              <a:ext cx="1226842" cy="1226842"/>
            </a:xfrm>
            <a:custGeom>
              <a:avLst/>
              <a:gdLst>
                <a:gd name="connsiteX0" fmla="*/ 613421 w 1226842"/>
                <a:gd name="connsiteY0" fmla="*/ 0 h 1226842"/>
                <a:gd name="connsiteX1" fmla="*/ 620089 w 1226842"/>
                <a:gd name="connsiteY1" fmla="*/ 672 h 1226842"/>
                <a:gd name="connsiteX2" fmla="*/ 531300 w 1226842"/>
                <a:gd name="connsiteY2" fmla="*/ 9623 h 1226842"/>
                <a:gd name="connsiteX3" fmla="*/ 69087 w 1226842"/>
                <a:gd name="connsiteY3" fmla="*/ 576739 h 1226842"/>
                <a:gd name="connsiteX4" fmla="*/ 647964 w 1226842"/>
                <a:gd name="connsiteY4" fmla="*/ 1155616 h 1226842"/>
                <a:gd name="connsiteX5" fmla="*/ 1215081 w 1226842"/>
                <a:gd name="connsiteY5" fmla="*/ 693403 h 1226842"/>
                <a:gd name="connsiteX6" fmla="*/ 1224993 w 1226842"/>
                <a:gd name="connsiteY6" fmla="*/ 595075 h 1226842"/>
                <a:gd name="connsiteX7" fmla="*/ 1226842 w 1226842"/>
                <a:gd name="connsiteY7" fmla="*/ 613421 h 1226842"/>
                <a:gd name="connsiteX8" fmla="*/ 613421 w 1226842"/>
                <a:gd name="connsiteY8" fmla="*/ 1226842 h 1226842"/>
                <a:gd name="connsiteX9" fmla="*/ 0 w 1226842"/>
                <a:gd name="connsiteY9" fmla="*/ 613421 h 1226842"/>
                <a:gd name="connsiteX10" fmla="*/ 613421 w 1226842"/>
                <a:gd name="connsiteY10" fmla="*/ 0 h 122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842" h="1226842">
                  <a:moveTo>
                    <a:pt x="613421" y="0"/>
                  </a:moveTo>
                  <a:lnTo>
                    <a:pt x="620089" y="672"/>
                  </a:lnTo>
                  <a:lnTo>
                    <a:pt x="531300" y="9623"/>
                  </a:lnTo>
                  <a:cubicBezTo>
                    <a:pt x="267516" y="63601"/>
                    <a:pt x="69087" y="296997"/>
                    <a:pt x="69087" y="576739"/>
                  </a:cubicBezTo>
                  <a:cubicBezTo>
                    <a:pt x="69087" y="896444"/>
                    <a:pt x="328259" y="1155616"/>
                    <a:pt x="647964" y="1155616"/>
                  </a:cubicBezTo>
                  <a:cubicBezTo>
                    <a:pt x="927706" y="1155616"/>
                    <a:pt x="1161102" y="957188"/>
                    <a:pt x="1215081" y="693403"/>
                  </a:cubicBezTo>
                  <a:lnTo>
                    <a:pt x="1224993" y="595075"/>
                  </a:lnTo>
                  <a:lnTo>
                    <a:pt x="1226842" y="613421"/>
                  </a:lnTo>
                  <a:cubicBezTo>
                    <a:pt x="1226842" y="952204"/>
                    <a:pt x="952204" y="1226842"/>
                    <a:pt x="613421" y="1226842"/>
                  </a:cubicBezTo>
                  <a:cubicBezTo>
                    <a:pt x="274638" y="1226842"/>
                    <a:pt x="0" y="952204"/>
                    <a:pt x="0" y="613421"/>
                  </a:cubicBezTo>
                  <a:cubicBezTo>
                    <a:pt x="0" y="274638"/>
                    <a:pt x="274638" y="0"/>
                    <a:pt x="613421" y="0"/>
                  </a:cubicBezTo>
                  <a:close/>
                </a:path>
              </a:pathLst>
            </a:custGeom>
            <a:solidFill>
              <a:srgbClr val="D8680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32" name="Group 31"/>
          <p:cNvGrpSpPr/>
          <p:nvPr/>
        </p:nvGrpSpPr>
        <p:grpSpPr>
          <a:xfrm>
            <a:off x="4801739" y="5129273"/>
            <a:ext cx="1226842" cy="1226842"/>
            <a:chOff x="4801739" y="5129273"/>
            <a:chExt cx="1226842" cy="1226842"/>
          </a:xfrm>
        </p:grpSpPr>
        <p:sp>
          <p:nvSpPr>
            <p:cNvPr id="33" name="Oval 32"/>
            <p:cNvSpPr/>
            <p:nvPr/>
          </p:nvSpPr>
          <p:spPr>
            <a:xfrm>
              <a:off x="4801739" y="5129274"/>
              <a:ext cx="1226841" cy="1226841"/>
            </a:xfrm>
            <a:prstGeom prst="ellipse">
              <a:avLst/>
            </a:prstGeom>
            <a:solidFill>
              <a:srgbClr val="E34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4" name="Rectangle 33"/>
            <p:cNvSpPr/>
            <p:nvPr/>
          </p:nvSpPr>
          <p:spPr>
            <a:xfrm>
              <a:off x="4850005" y="5526135"/>
              <a:ext cx="1130309" cy="461665"/>
            </a:xfrm>
            <a:prstGeom prst="rect">
              <a:avLst/>
            </a:prstGeom>
          </p:spPr>
          <p:txBody>
            <a:bodyPr wrap="none" anchor="ctr">
              <a:spAutoFit/>
            </a:bodyPr>
            <a:lstStyle/>
            <a:p>
              <a:pPr lvl="0" algn="ctr"/>
              <a:r>
                <a:rPr lang="en-US" sz="2400" b="1" dirty="0">
                  <a:solidFill>
                    <a:prstClr val="white"/>
                  </a:solidFill>
                </a:rPr>
                <a:t>P</a:t>
              </a:r>
              <a:r>
                <a:rPr lang="en-US" sz="1600" dirty="0">
                  <a:solidFill>
                    <a:prstClr val="white"/>
                  </a:solidFill>
                </a:rPr>
                <a:t>romotion</a:t>
              </a:r>
            </a:p>
          </p:txBody>
        </p:sp>
        <p:sp>
          <p:nvSpPr>
            <p:cNvPr id="35" name="Freeform 34"/>
            <p:cNvSpPr/>
            <p:nvPr/>
          </p:nvSpPr>
          <p:spPr>
            <a:xfrm>
              <a:off x="4801739" y="5129273"/>
              <a:ext cx="1226842" cy="1226842"/>
            </a:xfrm>
            <a:custGeom>
              <a:avLst/>
              <a:gdLst>
                <a:gd name="connsiteX0" fmla="*/ 613421 w 1226842"/>
                <a:gd name="connsiteY0" fmla="*/ 0 h 1226842"/>
                <a:gd name="connsiteX1" fmla="*/ 620089 w 1226842"/>
                <a:gd name="connsiteY1" fmla="*/ 672 h 1226842"/>
                <a:gd name="connsiteX2" fmla="*/ 531300 w 1226842"/>
                <a:gd name="connsiteY2" fmla="*/ 9623 h 1226842"/>
                <a:gd name="connsiteX3" fmla="*/ 69087 w 1226842"/>
                <a:gd name="connsiteY3" fmla="*/ 576739 h 1226842"/>
                <a:gd name="connsiteX4" fmla="*/ 647964 w 1226842"/>
                <a:gd name="connsiteY4" fmla="*/ 1155616 h 1226842"/>
                <a:gd name="connsiteX5" fmla="*/ 1215081 w 1226842"/>
                <a:gd name="connsiteY5" fmla="*/ 693403 h 1226842"/>
                <a:gd name="connsiteX6" fmla="*/ 1224993 w 1226842"/>
                <a:gd name="connsiteY6" fmla="*/ 595075 h 1226842"/>
                <a:gd name="connsiteX7" fmla="*/ 1226842 w 1226842"/>
                <a:gd name="connsiteY7" fmla="*/ 613421 h 1226842"/>
                <a:gd name="connsiteX8" fmla="*/ 613421 w 1226842"/>
                <a:gd name="connsiteY8" fmla="*/ 1226842 h 1226842"/>
                <a:gd name="connsiteX9" fmla="*/ 0 w 1226842"/>
                <a:gd name="connsiteY9" fmla="*/ 613421 h 1226842"/>
                <a:gd name="connsiteX10" fmla="*/ 613421 w 1226842"/>
                <a:gd name="connsiteY10" fmla="*/ 0 h 122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842" h="1226842">
                  <a:moveTo>
                    <a:pt x="613421" y="0"/>
                  </a:moveTo>
                  <a:lnTo>
                    <a:pt x="620089" y="672"/>
                  </a:lnTo>
                  <a:lnTo>
                    <a:pt x="531300" y="9623"/>
                  </a:lnTo>
                  <a:cubicBezTo>
                    <a:pt x="267516" y="63601"/>
                    <a:pt x="69087" y="296997"/>
                    <a:pt x="69087" y="576739"/>
                  </a:cubicBezTo>
                  <a:cubicBezTo>
                    <a:pt x="69087" y="896444"/>
                    <a:pt x="328259" y="1155616"/>
                    <a:pt x="647964" y="1155616"/>
                  </a:cubicBezTo>
                  <a:cubicBezTo>
                    <a:pt x="927706" y="1155616"/>
                    <a:pt x="1161102" y="957188"/>
                    <a:pt x="1215081" y="693403"/>
                  </a:cubicBezTo>
                  <a:lnTo>
                    <a:pt x="1224993" y="595075"/>
                  </a:lnTo>
                  <a:lnTo>
                    <a:pt x="1226842" y="613421"/>
                  </a:lnTo>
                  <a:cubicBezTo>
                    <a:pt x="1226842" y="952204"/>
                    <a:pt x="952204" y="1226842"/>
                    <a:pt x="613421" y="1226842"/>
                  </a:cubicBezTo>
                  <a:cubicBezTo>
                    <a:pt x="274638" y="1226842"/>
                    <a:pt x="0" y="952204"/>
                    <a:pt x="0" y="613421"/>
                  </a:cubicBezTo>
                  <a:cubicBezTo>
                    <a:pt x="0" y="274638"/>
                    <a:pt x="274638" y="0"/>
                    <a:pt x="613421" y="0"/>
                  </a:cubicBezTo>
                  <a:close/>
                </a:path>
              </a:pathLst>
            </a:custGeom>
            <a:solidFill>
              <a:srgbClr val="8E162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36" name="Group 35"/>
          <p:cNvGrpSpPr/>
          <p:nvPr/>
        </p:nvGrpSpPr>
        <p:grpSpPr>
          <a:xfrm>
            <a:off x="2109969" y="3782362"/>
            <a:ext cx="1226842" cy="1226842"/>
            <a:chOff x="2109969" y="3782362"/>
            <a:chExt cx="1226842" cy="1226842"/>
          </a:xfrm>
        </p:grpSpPr>
        <p:sp>
          <p:nvSpPr>
            <p:cNvPr id="37" name="Oval 36"/>
            <p:cNvSpPr/>
            <p:nvPr/>
          </p:nvSpPr>
          <p:spPr>
            <a:xfrm>
              <a:off x="2109969" y="3782363"/>
              <a:ext cx="1226841" cy="1226841"/>
            </a:xfrm>
            <a:prstGeom prst="ellipse">
              <a:avLst/>
            </a:prstGeom>
            <a:solidFill>
              <a:srgbClr val="0653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Rectangle 37"/>
            <p:cNvSpPr/>
            <p:nvPr/>
          </p:nvSpPr>
          <p:spPr>
            <a:xfrm>
              <a:off x="2285674" y="4164951"/>
              <a:ext cx="875432" cy="461665"/>
            </a:xfrm>
            <a:prstGeom prst="rect">
              <a:avLst/>
            </a:prstGeom>
          </p:spPr>
          <p:txBody>
            <a:bodyPr wrap="none" anchor="ctr">
              <a:spAutoFit/>
            </a:bodyPr>
            <a:lstStyle/>
            <a:p>
              <a:pPr algn="ctr"/>
              <a:r>
                <a:rPr lang="en-US" sz="2400" b="1" dirty="0">
                  <a:solidFill>
                    <a:prstClr val="white"/>
                  </a:solidFill>
                </a:rPr>
                <a:t>P</a:t>
              </a:r>
              <a:r>
                <a:rPr lang="en-US" sz="1600" dirty="0">
                  <a:solidFill>
                    <a:prstClr val="white"/>
                  </a:solidFill>
                </a:rPr>
                <a:t>rocess</a:t>
              </a:r>
              <a:endParaRPr lang="en-US" dirty="0"/>
            </a:p>
          </p:txBody>
        </p:sp>
        <p:sp>
          <p:nvSpPr>
            <p:cNvPr id="39" name="Freeform 38"/>
            <p:cNvSpPr/>
            <p:nvPr/>
          </p:nvSpPr>
          <p:spPr>
            <a:xfrm>
              <a:off x="2109969" y="3782362"/>
              <a:ext cx="1226842" cy="1226842"/>
            </a:xfrm>
            <a:custGeom>
              <a:avLst/>
              <a:gdLst>
                <a:gd name="connsiteX0" fmla="*/ 613421 w 1226842"/>
                <a:gd name="connsiteY0" fmla="*/ 0 h 1226842"/>
                <a:gd name="connsiteX1" fmla="*/ 620089 w 1226842"/>
                <a:gd name="connsiteY1" fmla="*/ 672 h 1226842"/>
                <a:gd name="connsiteX2" fmla="*/ 531300 w 1226842"/>
                <a:gd name="connsiteY2" fmla="*/ 9623 h 1226842"/>
                <a:gd name="connsiteX3" fmla="*/ 69087 w 1226842"/>
                <a:gd name="connsiteY3" fmla="*/ 576739 h 1226842"/>
                <a:gd name="connsiteX4" fmla="*/ 647964 w 1226842"/>
                <a:gd name="connsiteY4" fmla="*/ 1155616 h 1226842"/>
                <a:gd name="connsiteX5" fmla="*/ 1215081 w 1226842"/>
                <a:gd name="connsiteY5" fmla="*/ 693403 h 1226842"/>
                <a:gd name="connsiteX6" fmla="*/ 1224993 w 1226842"/>
                <a:gd name="connsiteY6" fmla="*/ 595075 h 1226842"/>
                <a:gd name="connsiteX7" fmla="*/ 1226842 w 1226842"/>
                <a:gd name="connsiteY7" fmla="*/ 613421 h 1226842"/>
                <a:gd name="connsiteX8" fmla="*/ 613421 w 1226842"/>
                <a:gd name="connsiteY8" fmla="*/ 1226842 h 1226842"/>
                <a:gd name="connsiteX9" fmla="*/ 0 w 1226842"/>
                <a:gd name="connsiteY9" fmla="*/ 613421 h 1226842"/>
                <a:gd name="connsiteX10" fmla="*/ 613421 w 1226842"/>
                <a:gd name="connsiteY10" fmla="*/ 0 h 122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842" h="1226842">
                  <a:moveTo>
                    <a:pt x="613421" y="0"/>
                  </a:moveTo>
                  <a:lnTo>
                    <a:pt x="620089" y="672"/>
                  </a:lnTo>
                  <a:lnTo>
                    <a:pt x="531300" y="9623"/>
                  </a:lnTo>
                  <a:cubicBezTo>
                    <a:pt x="267516" y="63601"/>
                    <a:pt x="69087" y="296997"/>
                    <a:pt x="69087" y="576739"/>
                  </a:cubicBezTo>
                  <a:cubicBezTo>
                    <a:pt x="69087" y="896444"/>
                    <a:pt x="328259" y="1155616"/>
                    <a:pt x="647964" y="1155616"/>
                  </a:cubicBezTo>
                  <a:cubicBezTo>
                    <a:pt x="927706" y="1155616"/>
                    <a:pt x="1161102" y="957188"/>
                    <a:pt x="1215081" y="693403"/>
                  </a:cubicBezTo>
                  <a:lnTo>
                    <a:pt x="1224993" y="595075"/>
                  </a:lnTo>
                  <a:lnTo>
                    <a:pt x="1226842" y="613421"/>
                  </a:lnTo>
                  <a:cubicBezTo>
                    <a:pt x="1226842" y="952204"/>
                    <a:pt x="952204" y="1226842"/>
                    <a:pt x="613421" y="1226842"/>
                  </a:cubicBezTo>
                  <a:cubicBezTo>
                    <a:pt x="274638" y="1226842"/>
                    <a:pt x="0" y="952204"/>
                    <a:pt x="0" y="613421"/>
                  </a:cubicBezTo>
                  <a:cubicBezTo>
                    <a:pt x="0" y="274638"/>
                    <a:pt x="274638" y="0"/>
                    <a:pt x="613421" y="0"/>
                  </a:cubicBezTo>
                  <a:close/>
                </a:path>
              </a:pathLst>
            </a:custGeom>
            <a:solidFill>
              <a:srgbClr val="032B43">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40" name="Group 39"/>
          <p:cNvGrpSpPr/>
          <p:nvPr/>
        </p:nvGrpSpPr>
        <p:grpSpPr>
          <a:xfrm>
            <a:off x="2331119" y="2137567"/>
            <a:ext cx="1470581" cy="1226842"/>
            <a:chOff x="2331119" y="2137567"/>
            <a:chExt cx="1470581" cy="1226842"/>
          </a:xfrm>
        </p:grpSpPr>
        <p:sp>
          <p:nvSpPr>
            <p:cNvPr id="41" name="Oval 40"/>
            <p:cNvSpPr/>
            <p:nvPr/>
          </p:nvSpPr>
          <p:spPr>
            <a:xfrm>
              <a:off x="2431619" y="2137568"/>
              <a:ext cx="1226841" cy="1226841"/>
            </a:xfrm>
            <a:prstGeom prst="ellipse">
              <a:avLst/>
            </a:prstGeom>
            <a:solidFill>
              <a:srgbClr val="34B2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2" name="Rectangle 41"/>
            <p:cNvSpPr/>
            <p:nvPr/>
          </p:nvSpPr>
          <p:spPr>
            <a:xfrm>
              <a:off x="2331119" y="2418748"/>
              <a:ext cx="1470581" cy="677108"/>
            </a:xfrm>
            <a:prstGeom prst="rect">
              <a:avLst/>
            </a:prstGeom>
          </p:spPr>
          <p:txBody>
            <a:bodyPr wrap="square" anchor="ctr">
              <a:spAutoFit/>
            </a:bodyPr>
            <a:lstStyle/>
            <a:p>
              <a:pPr algn="ctr"/>
              <a:r>
                <a:rPr lang="en-US" sz="2400" b="1" dirty="0"/>
                <a:t>P</a:t>
              </a:r>
              <a:r>
                <a:rPr lang="en-US" sz="1600" dirty="0"/>
                <a:t>hysical </a:t>
              </a:r>
              <a:r>
                <a:rPr lang="en-US" sz="1400" dirty="0"/>
                <a:t>evidence</a:t>
              </a:r>
            </a:p>
          </p:txBody>
        </p:sp>
        <p:sp>
          <p:nvSpPr>
            <p:cNvPr id="43" name="Freeform 42"/>
            <p:cNvSpPr/>
            <p:nvPr/>
          </p:nvSpPr>
          <p:spPr>
            <a:xfrm>
              <a:off x="2431619" y="2137567"/>
              <a:ext cx="1226842" cy="1226842"/>
            </a:xfrm>
            <a:custGeom>
              <a:avLst/>
              <a:gdLst>
                <a:gd name="connsiteX0" fmla="*/ 613421 w 1226842"/>
                <a:gd name="connsiteY0" fmla="*/ 0 h 1226842"/>
                <a:gd name="connsiteX1" fmla="*/ 620089 w 1226842"/>
                <a:gd name="connsiteY1" fmla="*/ 672 h 1226842"/>
                <a:gd name="connsiteX2" fmla="*/ 531300 w 1226842"/>
                <a:gd name="connsiteY2" fmla="*/ 9623 h 1226842"/>
                <a:gd name="connsiteX3" fmla="*/ 69087 w 1226842"/>
                <a:gd name="connsiteY3" fmla="*/ 576739 h 1226842"/>
                <a:gd name="connsiteX4" fmla="*/ 647964 w 1226842"/>
                <a:gd name="connsiteY4" fmla="*/ 1155616 h 1226842"/>
                <a:gd name="connsiteX5" fmla="*/ 1215081 w 1226842"/>
                <a:gd name="connsiteY5" fmla="*/ 693403 h 1226842"/>
                <a:gd name="connsiteX6" fmla="*/ 1224993 w 1226842"/>
                <a:gd name="connsiteY6" fmla="*/ 595075 h 1226842"/>
                <a:gd name="connsiteX7" fmla="*/ 1226842 w 1226842"/>
                <a:gd name="connsiteY7" fmla="*/ 613421 h 1226842"/>
                <a:gd name="connsiteX8" fmla="*/ 613421 w 1226842"/>
                <a:gd name="connsiteY8" fmla="*/ 1226842 h 1226842"/>
                <a:gd name="connsiteX9" fmla="*/ 0 w 1226842"/>
                <a:gd name="connsiteY9" fmla="*/ 613421 h 1226842"/>
                <a:gd name="connsiteX10" fmla="*/ 613421 w 1226842"/>
                <a:gd name="connsiteY10" fmla="*/ 0 h 122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842" h="1226842">
                  <a:moveTo>
                    <a:pt x="613421" y="0"/>
                  </a:moveTo>
                  <a:lnTo>
                    <a:pt x="620089" y="672"/>
                  </a:lnTo>
                  <a:lnTo>
                    <a:pt x="531300" y="9623"/>
                  </a:lnTo>
                  <a:cubicBezTo>
                    <a:pt x="267516" y="63601"/>
                    <a:pt x="69087" y="296997"/>
                    <a:pt x="69087" y="576739"/>
                  </a:cubicBezTo>
                  <a:cubicBezTo>
                    <a:pt x="69087" y="896444"/>
                    <a:pt x="328259" y="1155616"/>
                    <a:pt x="647964" y="1155616"/>
                  </a:cubicBezTo>
                  <a:cubicBezTo>
                    <a:pt x="927706" y="1155616"/>
                    <a:pt x="1161102" y="957188"/>
                    <a:pt x="1215081" y="693403"/>
                  </a:cubicBezTo>
                  <a:lnTo>
                    <a:pt x="1224993" y="595075"/>
                  </a:lnTo>
                  <a:lnTo>
                    <a:pt x="1226842" y="613421"/>
                  </a:lnTo>
                  <a:cubicBezTo>
                    <a:pt x="1226842" y="952204"/>
                    <a:pt x="952204" y="1226842"/>
                    <a:pt x="613421" y="1226842"/>
                  </a:cubicBezTo>
                  <a:cubicBezTo>
                    <a:pt x="274638" y="1226842"/>
                    <a:pt x="0" y="952204"/>
                    <a:pt x="0" y="613421"/>
                  </a:cubicBezTo>
                  <a:cubicBezTo>
                    <a:pt x="0" y="274638"/>
                    <a:pt x="274638" y="0"/>
                    <a:pt x="613421" y="0"/>
                  </a:cubicBezTo>
                  <a:close/>
                </a:path>
              </a:pathLst>
            </a:custGeom>
            <a:solidFill>
              <a:srgbClr val="0653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44" name="Group 43"/>
          <p:cNvGrpSpPr/>
          <p:nvPr/>
        </p:nvGrpSpPr>
        <p:grpSpPr>
          <a:xfrm>
            <a:off x="3962430" y="3240989"/>
            <a:ext cx="1226842" cy="1226842"/>
            <a:chOff x="3962430" y="3240989"/>
            <a:chExt cx="1226842" cy="1226842"/>
          </a:xfrm>
        </p:grpSpPr>
        <p:sp>
          <p:nvSpPr>
            <p:cNvPr id="45" name="Oval 44"/>
            <p:cNvSpPr/>
            <p:nvPr/>
          </p:nvSpPr>
          <p:spPr>
            <a:xfrm>
              <a:off x="3962430" y="3240990"/>
              <a:ext cx="1226841" cy="1226841"/>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6" name="Rectangle 45"/>
            <p:cNvSpPr/>
            <p:nvPr/>
          </p:nvSpPr>
          <p:spPr>
            <a:xfrm>
              <a:off x="4017993" y="3438912"/>
              <a:ext cx="1115715" cy="892552"/>
            </a:xfrm>
            <a:prstGeom prst="rect">
              <a:avLst/>
            </a:prstGeom>
          </p:spPr>
          <p:txBody>
            <a:bodyPr wrap="square" anchor="ctr">
              <a:spAutoFit/>
            </a:bodyPr>
            <a:lstStyle/>
            <a:p>
              <a:pPr algn="ctr"/>
              <a:r>
                <a:rPr lang="en-US" sz="1600" b="1" cap="small" dirty="0"/>
                <a:t>7 </a:t>
              </a:r>
              <a:r>
                <a:rPr lang="en-US" sz="2000" b="1" cap="small" dirty="0"/>
                <a:t>P</a:t>
              </a:r>
              <a:r>
                <a:rPr lang="en-US" sz="1600" b="1" cap="small" dirty="0"/>
                <a:t>s Marketing Mix</a:t>
              </a:r>
            </a:p>
          </p:txBody>
        </p:sp>
        <p:sp>
          <p:nvSpPr>
            <p:cNvPr id="47" name="Freeform 46"/>
            <p:cNvSpPr/>
            <p:nvPr/>
          </p:nvSpPr>
          <p:spPr>
            <a:xfrm>
              <a:off x="3962430" y="3240989"/>
              <a:ext cx="1226842" cy="1226842"/>
            </a:xfrm>
            <a:custGeom>
              <a:avLst/>
              <a:gdLst>
                <a:gd name="connsiteX0" fmla="*/ 613421 w 1226842"/>
                <a:gd name="connsiteY0" fmla="*/ 0 h 1226842"/>
                <a:gd name="connsiteX1" fmla="*/ 620089 w 1226842"/>
                <a:gd name="connsiteY1" fmla="*/ 672 h 1226842"/>
                <a:gd name="connsiteX2" fmla="*/ 531300 w 1226842"/>
                <a:gd name="connsiteY2" fmla="*/ 9623 h 1226842"/>
                <a:gd name="connsiteX3" fmla="*/ 69087 w 1226842"/>
                <a:gd name="connsiteY3" fmla="*/ 576739 h 1226842"/>
                <a:gd name="connsiteX4" fmla="*/ 647964 w 1226842"/>
                <a:gd name="connsiteY4" fmla="*/ 1155616 h 1226842"/>
                <a:gd name="connsiteX5" fmla="*/ 1215081 w 1226842"/>
                <a:gd name="connsiteY5" fmla="*/ 693403 h 1226842"/>
                <a:gd name="connsiteX6" fmla="*/ 1224993 w 1226842"/>
                <a:gd name="connsiteY6" fmla="*/ 595075 h 1226842"/>
                <a:gd name="connsiteX7" fmla="*/ 1226842 w 1226842"/>
                <a:gd name="connsiteY7" fmla="*/ 613421 h 1226842"/>
                <a:gd name="connsiteX8" fmla="*/ 613421 w 1226842"/>
                <a:gd name="connsiteY8" fmla="*/ 1226842 h 1226842"/>
                <a:gd name="connsiteX9" fmla="*/ 0 w 1226842"/>
                <a:gd name="connsiteY9" fmla="*/ 613421 h 1226842"/>
                <a:gd name="connsiteX10" fmla="*/ 613421 w 1226842"/>
                <a:gd name="connsiteY10" fmla="*/ 0 h 122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842" h="1226842">
                  <a:moveTo>
                    <a:pt x="613421" y="0"/>
                  </a:moveTo>
                  <a:lnTo>
                    <a:pt x="620089" y="672"/>
                  </a:lnTo>
                  <a:lnTo>
                    <a:pt x="531300" y="9623"/>
                  </a:lnTo>
                  <a:cubicBezTo>
                    <a:pt x="267516" y="63601"/>
                    <a:pt x="69087" y="296997"/>
                    <a:pt x="69087" y="576739"/>
                  </a:cubicBezTo>
                  <a:cubicBezTo>
                    <a:pt x="69087" y="896444"/>
                    <a:pt x="328259" y="1155616"/>
                    <a:pt x="647964" y="1155616"/>
                  </a:cubicBezTo>
                  <a:cubicBezTo>
                    <a:pt x="927706" y="1155616"/>
                    <a:pt x="1161102" y="957188"/>
                    <a:pt x="1215081" y="693403"/>
                  </a:cubicBezTo>
                  <a:lnTo>
                    <a:pt x="1224993" y="595075"/>
                  </a:lnTo>
                  <a:lnTo>
                    <a:pt x="1226842" y="613421"/>
                  </a:lnTo>
                  <a:cubicBezTo>
                    <a:pt x="1226842" y="952204"/>
                    <a:pt x="952204" y="1226842"/>
                    <a:pt x="613421" y="1226842"/>
                  </a:cubicBezTo>
                  <a:cubicBezTo>
                    <a:pt x="274638" y="1226842"/>
                    <a:pt x="0" y="952204"/>
                    <a:pt x="0" y="613421"/>
                  </a:cubicBezTo>
                  <a:cubicBezTo>
                    <a:pt x="0" y="274638"/>
                    <a:pt x="274638" y="0"/>
                    <a:pt x="613421" y="0"/>
                  </a:cubicBez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48" name="Group 47"/>
          <p:cNvGrpSpPr/>
          <p:nvPr/>
        </p:nvGrpSpPr>
        <p:grpSpPr>
          <a:xfrm>
            <a:off x="3101173" y="5121739"/>
            <a:ext cx="1226842" cy="1226842"/>
            <a:chOff x="3101173" y="5121739"/>
            <a:chExt cx="1226842" cy="1226842"/>
          </a:xfrm>
        </p:grpSpPr>
        <p:sp>
          <p:nvSpPr>
            <p:cNvPr id="49" name="Oval 48"/>
            <p:cNvSpPr/>
            <p:nvPr/>
          </p:nvSpPr>
          <p:spPr>
            <a:xfrm>
              <a:off x="3101173" y="5121740"/>
              <a:ext cx="1226841" cy="1226841"/>
            </a:xfrm>
            <a:prstGeom prst="ellipse">
              <a:avLst/>
            </a:prstGeom>
            <a:solidFill>
              <a:srgbClr val="8B10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0" name="Rectangle 49"/>
            <p:cNvSpPr/>
            <p:nvPr/>
          </p:nvSpPr>
          <p:spPr>
            <a:xfrm>
              <a:off x="3306469" y="5516006"/>
              <a:ext cx="816249" cy="461665"/>
            </a:xfrm>
            <a:prstGeom prst="rect">
              <a:avLst/>
            </a:prstGeom>
          </p:spPr>
          <p:txBody>
            <a:bodyPr wrap="none" anchor="ctr">
              <a:spAutoFit/>
            </a:bodyPr>
            <a:lstStyle/>
            <a:p>
              <a:pPr lvl="0" algn="ctr"/>
              <a:r>
                <a:rPr lang="en-US" sz="2400" b="1" dirty="0">
                  <a:solidFill>
                    <a:prstClr val="white"/>
                  </a:solidFill>
                </a:rPr>
                <a:t>P</a:t>
              </a:r>
              <a:r>
                <a:rPr lang="en-US" sz="1600" dirty="0">
                  <a:solidFill>
                    <a:prstClr val="white"/>
                  </a:solidFill>
                </a:rPr>
                <a:t>eople</a:t>
              </a:r>
            </a:p>
          </p:txBody>
        </p:sp>
        <p:sp>
          <p:nvSpPr>
            <p:cNvPr id="51" name="Freeform 50"/>
            <p:cNvSpPr/>
            <p:nvPr/>
          </p:nvSpPr>
          <p:spPr>
            <a:xfrm>
              <a:off x="3101173" y="5121739"/>
              <a:ext cx="1226842" cy="1226842"/>
            </a:xfrm>
            <a:custGeom>
              <a:avLst/>
              <a:gdLst>
                <a:gd name="connsiteX0" fmla="*/ 613421 w 1226842"/>
                <a:gd name="connsiteY0" fmla="*/ 0 h 1226842"/>
                <a:gd name="connsiteX1" fmla="*/ 620089 w 1226842"/>
                <a:gd name="connsiteY1" fmla="*/ 672 h 1226842"/>
                <a:gd name="connsiteX2" fmla="*/ 531300 w 1226842"/>
                <a:gd name="connsiteY2" fmla="*/ 9623 h 1226842"/>
                <a:gd name="connsiteX3" fmla="*/ 69087 w 1226842"/>
                <a:gd name="connsiteY3" fmla="*/ 576739 h 1226842"/>
                <a:gd name="connsiteX4" fmla="*/ 647964 w 1226842"/>
                <a:gd name="connsiteY4" fmla="*/ 1155616 h 1226842"/>
                <a:gd name="connsiteX5" fmla="*/ 1215081 w 1226842"/>
                <a:gd name="connsiteY5" fmla="*/ 693403 h 1226842"/>
                <a:gd name="connsiteX6" fmla="*/ 1224993 w 1226842"/>
                <a:gd name="connsiteY6" fmla="*/ 595075 h 1226842"/>
                <a:gd name="connsiteX7" fmla="*/ 1226842 w 1226842"/>
                <a:gd name="connsiteY7" fmla="*/ 613421 h 1226842"/>
                <a:gd name="connsiteX8" fmla="*/ 613421 w 1226842"/>
                <a:gd name="connsiteY8" fmla="*/ 1226842 h 1226842"/>
                <a:gd name="connsiteX9" fmla="*/ 0 w 1226842"/>
                <a:gd name="connsiteY9" fmla="*/ 613421 h 1226842"/>
                <a:gd name="connsiteX10" fmla="*/ 613421 w 1226842"/>
                <a:gd name="connsiteY10" fmla="*/ 0 h 122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842" h="1226842">
                  <a:moveTo>
                    <a:pt x="613421" y="0"/>
                  </a:moveTo>
                  <a:lnTo>
                    <a:pt x="620089" y="672"/>
                  </a:lnTo>
                  <a:lnTo>
                    <a:pt x="531300" y="9623"/>
                  </a:lnTo>
                  <a:cubicBezTo>
                    <a:pt x="267516" y="63601"/>
                    <a:pt x="69087" y="296997"/>
                    <a:pt x="69087" y="576739"/>
                  </a:cubicBezTo>
                  <a:cubicBezTo>
                    <a:pt x="69087" y="896444"/>
                    <a:pt x="328259" y="1155616"/>
                    <a:pt x="647964" y="1155616"/>
                  </a:cubicBezTo>
                  <a:cubicBezTo>
                    <a:pt x="927706" y="1155616"/>
                    <a:pt x="1161102" y="957188"/>
                    <a:pt x="1215081" y="693403"/>
                  </a:cubicBezTo>
                  <a:lnTo>
                    <a:pt x="1224993" y="595075"/>
                  </a:lnTo>
                  <a:lnTo>
                    <a:pt x="1226842" y="613421"/>
                  </a:lnTo>
                  <a:cubicBezTo>
                    <a:pt x="1226842" y="952204"/>
                    <a:pt x="952204" y="1226842"/>
                    <a:pt x="613421" y="1226842"/>
                  </a:cubicBezTo>
                  <a:cubicBezTo>
                    <a:pt x="274638" y="1226842"/>
                    <a:pt x="0" y="952204"/>
                    <a:pt x="0" y="613421"/>
                  </a:cubicBezTo>
                  <a:cubicBezTo>
                    <a:pt x="0" y="274638"/>
                    <a:pt x="274638" y="0"/>
                    <a:pt x="613421" y="0"/>
                  </a:cubicBezTo>
                  <a:close/>
                </a:path>
              </a:pathLst>
            </a:custGeom>
            <a:solidFill>
              <a:srgbClr val="4F092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992598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Booms &amp; Bitner, 1981</a:t>
            </a:r>
          </a:p>
        </p:txBody>
      </p:sp>
      <p:sp>
        <p:nvSpPr>
          <p:cNvPr id="3" name="Title 2"/>
          <p:cNvSpPr>
            <a:spLocks noGrp="1"/>
          </p:cNvSpPr>
          <p:nvPr>
            <p:ph type="title"/>
          </p:nvPr>
        </p:nvSpPr>
        <p:spPr/>
        <p:txBody>
          <a:bodyPr/>
          <a:lstStyle/>
          <a:p>
            <a:r>
              <a:rPr lang="en-US" dirty="0"/>
              <a:t>7 Ps Marketing Mix</a:t>
            </a:r>
          </a:p>
        </p:txBody>
      </p:sp>
      <p:grpSp>
        <p:nvGrpSpPr>
          <p:cNvPr id="4" name="Group 3"/>
          <p:cNvGrpSpPr/>
          <p:nvPr/>
        </p:nvGrpSpPr>
        <p:grpSpPr>
          <a:xfrm>
            <a:off x="2762190" y="1988840"/>
            <a:ext cx="3619620" cy="3672408"/>
            <a:chOff x="2109969" y="1360241"/>
            <a:chExt cx="4924062" cy="4995874"/>
          </a:xfrm>
        </p:grpSpPr>
        <p:grpSp>
          <p:nvGrpSpPr>
            <p:cNvPr id="52" name="Group 51"/>
            <p:cNvGrpSpPr/>
            <p:nvPr/>
          </p:nvGrpSpPr>
          <p:grpSpPr>
            <a:xfrm>
              <a:off x="2724628" y="1981196"/>
              <a:ext cx="3692526" cy="3761499"/>
              <a:chOff x="2724628" y="1981196"/>
              <a:chExt cx="3692526" cy="3761499"/>
            </a:xfrm>
          </p:grpSpPr>
          <p:sp>
            <p:nvSpPr>
              <p:cNvPr id="5" name="Freeform 5"/>
              <p:cNvSpPr>
                <a:spLocks/>
              </p:cNvSpPr>
              <p:nvPr/>
            </p:nvSpPr>
            <p:spPr bwMode="auto">
              <a:xfrm>
                <a:off x="2724628" y="1981196"/>
                <a:ext cx="3692526" cy="3761499"/>
              </a:xfrm>
              <a:custGeom>
                <a:avLst/>
                <a:gdLst>
                  <a:gd name="T0" fmla="*/ 750 w 1499"/>
                  <a:gd name="T1" fmla="*/ 0 h 1527"/>
                  <a:gd name="T2" fmla="*/ 1050 w 1499"/>
                  <a:gd name="T3" fmla="*/ 152 h 1527"/>
                  <a:gd name="T4" fmla="*/ 1351 w 1499"/>
                  <a:gd name="T5" fmla="*/ 302 h 1527"/>
                  <a:gd name="T6" fmla="*/ 1425 w 1499"/>
                  <a:gd name="T7" fmla="*/ 642 h 1527"/>
                  <a:gd name="T8" fmla="*/ 1499 w 1499"/>
                  <a:gd name="T9" fmla="*/ 982 h 1527"/>
                  <a:gd name="T10" fmla="*/ 1291 w 1499"/>
                  <a:gd name="T11" fmla="*/ 1255 h 1527"/>
                  <a:gd name="T12" fmla="*/ 1083 w 1499"/>
                  <a:gd name="T13" fmla="*/ 1527 h 1527"/>
                  <a:gd name="T14" fmla="*/ 750 w 1499"/>
                  <a:gd name="T15" fmla="*/ 1527 h 1527"/>
                  <a:gd name="T16" fmla="*/ 416 w 1499"/>
                  <a:gd name="T17" fmla="*/ 1527 h 1527"/>
                  <a:gd name="T18" fmla="*/ 208 w 1499"/>
                  <a:gd name="T19" fmla="*/ 1255 h 1527"/>
                  <a:gd name="T20" fmla="*/ 0 w 1499"/>
                  <a:gd name="T21" fmla="*/ 982 h 1527"/>
                  <a:gd name="T22" fmla="*/ 74 w 1499"/>
                  <a:gd name="T23" fmla="*/ 642 h 1527"/>
                  <a:gd name="T24" fmla="*/ 148 w 1499"/>
                  <a:gd name="T25" fmla="*/ 302 h 1527"/>
                  <a:gd name="T26" fmla="*/ 449 w 1499"/>
                  <a:gd name="T27" fmla="*/ 152 h 1527"/>
                  <a:gd name="T28" fmla="*/ 750 w 1499"/>
                  <a:gd name="T29" fmla="*/ 0 h 1527"/>
                  <a:gd name="connsiteX0" fmla="*/ 5003 w 10000"/>
                  <a:gd name="connsiteY0" fmla="*/ 0 h 10000"/>
                  <a:gd name="connsiteX1" fmla="*/ 7005 w 10000"/>
                  <a:gd name="connsiteY1" fmla="*/ 995 h 10000"/>
                  <a:gd name="connsiteX2" fmla="*/ 9013 w 10000"/>
                  <a:gd name="connsiteY2" fmla="*/ 1978 h 10000"/>
                  <a:gd name="connsiteX3" fmla="*/ 9506 w 10000"/>
                  <a:gd name="connsiteY3" fmla="*/ 4204 h 10000"/>
                  <a:gd name="connsiteX4" fmla="*/ 10000 w 10000"/>
                  <a:gd name="connsiteY4" fmla="*/ 6431 h 10000"/>
                  <a:gd name="connsiteX5" fmla="*/ 8612 w 10000"/>
                  <a:gd name="connsiteY5" fmla="*/ 8219 h 10000"/>
                  <a:gd name="connsiteX6" fmla="*/ 7225 w 10000"/>
                  <a:gd name="connsiteY6" fmla="*/ 10000 h 10000"/>
                  <a:gd name="connsiteX7" fmla="*/ 5003 w 10000"/>
                  <a:gd name="connsiteY7" fmla="*/ 10000 h 10000"/>
                  <a:gd name="connsiteX8" fmla="*/ 2681 w 10000"/>
                  <a:gd name="connsiteY8" fmla="*/ 9985 h 10000"/>
                  <a:gd name="connsiteX9" fmla="*/ 1388 w 10000"/>
                  <a:gd name="connsiteY9" fmla="*/ 8219 h 10000"/>
                  <a:gd name="connsiteX10" fmla="*/ 0 w 10000"/>
                  <a:gd name="connsiteY10" fmla="*/ 6431 h 10000"/>
                  <a:gd name="connsiteX11" fmla="*/ 494 w 10000"/>
                  <a:gd name="connsiteY11" fmla="*/ 4204 h 10000"/>
                  <a:gd name="connsiteX12" fmla="*/ 987 w 10000"/>
                  <a:gd name="connsiteY12" fmla="*/ 1978 h 10000"/>
                  <a:gd name="connsiteX13" fmla="*/ 2995 w 10000"/>
                  <a:gd name="connsiteY13" fmla="*/ 995 h 10000"/>
                  <a:gd name="connsiteX14" fmla="*/ 5003 w 10000"/>
                  <a:gd name="connsiteY14" fmla="*/ 0 h 10000"/>
                  <a:gd name="connsiteX0" fmla="*/ 5003 w 10000"/>
                  <a:gd name="connsiteY0" fmla="*/ 0 h 10000"/>
                  <a:gd name="connsiteX1" fmla="*/ 7005 w 10000"/>
                  <a:gd name="connsiteY1" fmla="*/ 995 h 10000"/>
                  <a:gd name="connsiteX2" fmla="*/ 9013 w 10000"/>
                  <a:gd name="connsiteY2" fmla="*/ 1978 h 10000"/>
                  <a:gd name="connsiteX3" fmla="*/ 9506 w 10000"/>
                  <a:gd name="connsiteY3" fmla="*/ 4204 h 10000"/>
                  <a:gd name="connsiteX4" fmla="*/ 10000 w 10000"/>
                  <a:gd name="connsiteY4" fmla="*/ 6431 h 10000"/>
                  <a:gd name="connsiteX5" fmla="*/ 8612 w 10000"/>
                  <a:gd name="connsiteY5" fmla="*/ 8219 h 10000"/>
                  <a:gd name="connsiteX6" fmla="*/ 7225 w 10000"/>
                  <a:gd name="connsiteY6" fmla="*/ 10000 h 10000"/>
                  <a:gd name="connsiteX7" fmla="*/ 5003 w 10000"/>
                  <a:gd name="connsiteY7" fmla="*/ 10000 h 10000"/>
                  <a:gd name="connsiteX8" fmla="*/ 2681 w 10000"/>
                  <a:gd name="connsiteY8" fmla="*/ 9985 h 10000"/>
                  <a:gd name="connsiteX9" fmla="*/ 1357 w 10000"/>
                  <a:gd name="connsiteY9" fmla="*/ 8250 h 10000"/>
                  <a:gd name="connsiteX10" fmla="*/ 0 w 10000"/>
                  <a:gd name="connsiteY10" fmla="*/ 6431 h 10000"/>
                  <a:gd name="connsiteX11" fmla="*/ 494 w 10000"/>
                  <a:gd name="connsiteY11" fmla="*/ 4204 h 10000"/>
                  <a:gd name="connsiteX12" fmla="*/ 987 w 10000"/>
                  <a:gd name="connsiteY12" fmla="*/ 1978 h 10000"/>
                  <a:gd name="connsiteX13" fmla="*/ 2995 w 10000"/>
                  <a:gd name="connsiteY13" fmla="*/ 995 h 10000"/>
                  <a:gd name="connsiteX14" fmla="*/ 5003 w 10000"/>
                  <a:gd name="connsiteY14" fmla="*/ 0 h 10000"/>
                  <a:gd name="connsiteX0" fmla="*/ 5003 w 10000"/>
                  <a:gd name="connsiteY0" fmla="*/ 0 h 10000"/>
                  <a:gd name="connsiteX1" fmla="*/ 7005 w 10000"/>
                  <a:gd name="connsiteY1" fmla="*/ 995 h 10000"/>
                  <a:gd name="connsiteX2" fmla="*/ 9013 w 10000"/>
                  <a:gd name="connsiteY2" fmla="*/ 1978 h 10000"/>
                  <a:gd name="connsiteX3" fmla="*/ 9506 w 10000"/>
                  <a:gd name="connsiteY3" fmla="*/ 4204 h 10000"/>
                  <a:gd name="connsiteX4" fmla="*/ 10000 w 10000"/>
                  <a:gd name="connsiteY4" fmla="*/ 6431 h 10000"/>
                  <a:gd name="connsiteX5" fmla="*/ 8612 w 10000"/>
                  <a:gd name="connsiteY5" fmla="*/ 8219 h 10000"/>
                  <a:gd name="connsiteX6" fmla="*/ 7288 w 10000"/>
                  <a:gd name="connsiteY6" fmla="*/ 10000 h 10000"/>
                  <a:gd name="connsiteX7" fmla="*/ 5003 w 10000"/>
                  <a:gd name="connsiteY7" fmla="*/ 10000 h 10000"/>
                  <a:gd name="connsiteX8" fmla="*/ 2681 w 10000"/>
                  <a:gd name="connsiteY8" fmla="*/ 9985 h 10000"/>
                  <a:gd name="connsiteX9" fmla="*/ 1357 w 10000"/>
                  <a:gd name="connsiteY9" fmla="*/ 8250 h 10000"/>
                  <a:gd name="connsiteX10" fmla="*/ 0 w 10000"/>
                  <a:gd name="connsiteY10" fmla="*/ 6431 h 10000"/>
                  <a:gd name="connsiteX11" fmla="*/ 494 w 10000"/>
                  <a:gd name="connsiteY11" fmla="*/ 4204 h 10000"/>
                  <a:gd name="connsiteX12" fmla="*/ 987 w 10000"/>
                  <a:gd name="connsiteY12" fmla="*/ 1978 h 10000"/>
                  <a:gd name="connsiteX13" fmla="*/ 2995 w 10000"/>
                  <a:gd name="connsiteY13" fmla="*/ 995 h 10000"/>
                  <a:gd name="connsiteX14" fmla="*/ 5003 w 10000"/>
                  <a:gd name="connsiteY14" fmla="*/ 0 h 10000"/>
                  <a:gd name="connsiteX0" fmla="*/ 5003 w 10000"/>
                  <a:gd name="connsiteY0" fmla="*/ 0 h 10000"/>
                  <a:gd name="connsiteX1" fmla="*/ 7005 w 10000"/>
                  <a:gd name="connsiteY1" fmla="*/ 995 h 10000"/>
                  <a:gd name="connsiteX2" fmla="*/ 9013 w 10000"/>
                  <a:gd name="connsiteY2" fmla="*/ 1978 h 10000"/>
                  <a:gd name="connsiteX3" fmla="*/ 9506 w 10000"/>
                  <a:gd name="connsiteY3" fmla="*/ 4204 h 10000"/>
                  <a:gd name="connsiteX4" fmla="*/ 10000 w 10000"/>
                  <a:gd name="connsiteY4" fmla="*/ 6431 h 10000"/>
                  <a:gd name="connsiteX5" fmla="*/ 8659 w 10000"/>
                  <a:gd name="connsiteY5" fmla="*/ 8234 h 10000"/>
                  <a:gd name="connsiteX6" fmla="*/ 7288 w 10000"/>
                  <a:gd name="connsiteY6" fmla="*/ 10000 h 10000"/>
                  <a:gd name="connsiteX7" fmla="*/ 5003 w 10000"/>
                  <a:gd name="connsiteY7" fmla="*/ 10000 h 10000"/>
                  <a:gd name="connsiteX8" fmla="*/ 2681 w 10000"/>
                  <a:gd name="connsiteY8" fmla="*/ 9985 h 10000"/>
                  <a:gd name="connsiteX9" fmla="*/ 1357 w 10000"/>
                  <a:gd name="connsiteY9" fmla="*/ 8250 h 10000"/>
                  <a:gd name="connsiteX10" fmla="*/ 0 w 10000"/>
                  <a:gd name="connsiteY10" fmla="*/ 6431 h 10000"/>
                  <a:gd name="connsiteX11" fmla="*/ 494 w 10000"/>
                  <a:gd name="connsiteY11" fmla="*/ 4204 h 10000"/>
                  <a:gd name="connsiteX12" fmla="*/ 987 w 10000"/>
                  <a:gd name="connsiteY12" fmla="*/ 1978 h 10000"/>
                  <a:gd name="connsiteX13" fmla="*/ 2995 w 10000"/>
                  <a:gd name="connsiteY13" fmla="*/ 995 h 10000"/>
                  <a:gd name="connsiteX14" fmla="*/ 5003 w 10000"/>
                  <a:gd name="connsiteY14" fmla="*/ 0 h 10000"/>
                  <a:gd name="connsiteX0" fmla="*/ 5003 w 10000"/>
                  <a:gd name="connsiteY0" fmla="*/ 0 h 10000"/>
                  <a:gd name="connsiteX1" fmla="*/ 7005 w 10000"/>
                  <a:gd name="connsiteY1" fmla="*/ 995 h 10000"/>
                  <a:gd name="connsiteX2" fmla="*/ 9107 w 10000"/>
                  <a:gd name="connsiteY2" fmla="*/ 2055 h 10000"/>
                  <a:gd name="connsiteX3" fmla="*/ 9506 w 10000"/>
                  <a:gd name="connsiteY3" fmla="*/ 4204 h 10000"/>
                  <a:gd name="connsiteX4" fmla="*/ 10000 w 10000"/>
                  <a:gd name="connsiteY4" fmla="*/ 6431 h 10000"/>
                  <a:gd name="connsiteX5" fmla="*/ 8659 w 10000"/>
                  <a:gd name="connsiteY5" fmla="*/ 8234 h 10000"/>
                  <a:gd name="connsiteX6" fmla="*/ 7288 w 10000"/>
                  <a:gd name="connsiteY6" fmla="*/ 10000 h 10000"/>
                  <a:gd name="connsiteX7" fmla="*/ 5003 w 10000"/>
                  <a:gd name="connsiteY7" fmla="*/ 10000 h 10000"/>
                  <a:gd name="connsiteX8" fmla="*/ 2681 w 10000"/>
                  <a:gd name="connsiteY8" fmla="*/ 9985 h 10000"/>
                  <a:gd name="connsiteX9" fmla="*/ 1357 w 10000"/>
                  <a:gd name="connsiteY9" fmla="*/ 8250 h 10000"/>
                  <a:gd name="connsiteX10" fmla="*/ 0 w 10000"/>
                  <a:gd name="connsiteY10" fmla="*/ 6431 h 10000"/>
                  <a:gd name="connsiteX11" fmla="*/ 494 w 10000"/>
                  <a:gd name="connsiteY11" fmla="*/ 4204 h 10000"/>
                  <a:gd name="connsiteX12" fmla="*/ 987 w 10000"/>
                  <a:gd name="connsiteY12" fmla="*/ 1978 h 10000"/>
                  <a:gd name="connsiteX13" fmla="*/ 2995 w 10000"/>
                  <a:gd name="connsiteY13" fmla="*/ 995 h 10000"/>
                  <a:gd name="connsiteX14" fmla="*/ 5003 w 10000"/>
                  <a:gd name="connsiteY14" fmla="*/ 0 h 10000"/>
                  <a:gd name="connsiteX0" fmla="*/ 5003 w 10000"/>
                  <a:gd name="connsiteY0" fmla="*/ 0 h 10000"/>
                  <a:gd name="connsiteX1" fmla="*/ 7005 w 10000"/>
                  <a:gd name="connsiteY1" fmla="*/ 995 h 10000"/>
                  <a:gd name="connsiteX2" fmla="*/ 9107 w 10000"/>
                  <a:gd name="connsiteY2" fmla="*/ 2055 h 10000"/>
                  <a:gd name="connsiteX3" fmla="*/ 9553 w 10000"/>
                  <a:gd name="connsiteY3" fmla="*/ 4204 h 10000"/>
                  <a:gd name="connsiteX4" fmla="*/ 10000 w 10000"/>
                  <a:gd name="connsiteY4" fmla="*/ 6431 h 10000"/>
                  <a:gd name="connsiteX5" fmla="*/ 8659 w 10000"/>
                  <a:gd name="connsiteY5" fmla="*/ 8234 h 10000"/>
                  <a:gd name="connsiteX6" fmla="*/ 7288 w 10000"/>
                  <a:gd name="connsiteY6" fmla="*/ 10000 h 10000"/>
                  <a:gd name="connsiteX7" fmla="*/ 5003 w 10000"/>
                  <a:gd name="connsiteY7" fmla="*/ 10000 h 10000"/>
                  <a:gd name="connsiteX8" fmla="*/ 2681 w 10000"/>
                  <a:gd name="connsiteY8" fmla="*/ 9985 h 10000"/>
                  <a:gd name="connsiteX9" fmla="*/ 1357 w 10000"/>
                  <a:gd name="connsiteY9" fmla="*/ 8250 h 10000"/>
                  <a:gd name="connsiteX10" fmla="*/ 0 w 10000"/>
                  <a:gd name="connsiteY10" fmla="*/ 6431 h 10000"/>
                  <a:gd name="connsiteX11" fmla="*/ 494 w 10000"/>
                  <a:gd name="connsiteY11" fmla="*/ 4204 h 10000"/>
                  <a:gd name="connsiteX12" fmla="*/ 987 w 10000"/>
                  <a:gd name="connsiteY12" fmla="*/ 1978 h 10000"/>
                  <a:gd name="connsiteX13" fmla="*/ 2995 w 10000"/>
                  <a:gd name="connsiteY13" fmla="*/ 995 h 10000"/>
                  <a:gd name="connsiteX14" fmla="*/ 5003 w 10000"/>
                  <a:gd name="connsiteY14" fmla="*/ 0 h 10000"/>
                  <a:gd name="connsiteX0" fmla="*/ 5003 w 10000"/>
                  <a:gd name="connsiteY0" fmla="*/ 0 h 10000"/>
                  <a:gd name="connsiteX1" fmla="*/ 7005 w 10000"/>
                  <a:gd name="connsiteY1" fmla="*/ 995 h 10000"/>
                  <a:gd name="connsiteX2" fmla="*/ 9107 w 10000"/>
                  <a:gd name="connsiteY2" fmla="*/ 2055 h 10000"/>
                  <a:gd name="connsiteX3" fmla="*/ 9553 w 10000"/>
                  <a:gd name="connsiteY3" fmla="*/ 4204 h 10000"/>
                  <a:gd name="connsiteX4" fmla="*/ 10000 w 10000"/>
                  <a:gd name="connsiteY4" fmla="*/ 6431 h 10000"/>
                  <a:gd name="connsiteX5" fmla="*/ 8659 w 10000"/>
                  <a:gd name="connsiteY5" fmla="*/ 8234 h 10000"/>
                  <a:gd name="connsiteX6" fmla="*/ 7288 w 10000"/>
                  <a:gd name="connsiteY6" fmla="*/ 10000 h 10000"/>
                  <a:gd name="connsiteX7" fmla="*/ 5003 w 10000"/>
                  <a:gd name="connsiteY7" fmla="*/ 10000 h 10000"/>
                  <a:gd name="connsiteX8" fmla="*/ 2681 w 10000"/>
                  <a:gd name="connsiteY8" fmla="*/ 9985 h 10000"/>
                  <a:gd name="connsiteX9" fmla="*/ 1357 w 10000"/>
                  <a:gd name="connsiteY9" fmla="*/ 8250 h 10000"/>
                  <a:gd name="connsiteX10" fmla="*/ 0 w 10000"/>
                  <a:gd name="connsiteY10" fmla="*/ 6431 h 10000"/>
                  <a:gd name="connsiteX11" fmla="*/ 494 w 10000"/>
                  <a:gd name="connsiteY11" fmla="*/ 4204 h 10000"/>
                  <a:gd name="connsiteX12" fmla="*/ 878 w 10000"/>
                  <a:gd name="connsiteY12" fmla="*/ 2039 h 10000"/>
                  <a:gd name="connsiteX13" fmla="*/ 2995 w 10000"/>
                  <a:gd name="connsiteY13" fmla="*/ 995 h 10000"/>
                  <a:gd name="connsiteX14" fmla="*/ 5003 w 10000"/>
                  <a:gd name="connsiteY14" fmla="*/ 0 h 10000"/>
                  <a:gd name="connsiteX0" fmla="*/ 5003 w 10000"/>
                  <a:gd name="connsiteY0" fmla="*/ 0 h 10000"/>
                  <a:gd name="connsiteX1" fmla="*/ 7005 w 10000"/>
                  <a:gd name="connsiteY1" fmla="*/ 995 h 10000"/>
                  <a:gd name="connsiteX2" fmla="*/ 9107 w 10000"/>
                  <a:gd name="connsiteY2" fmla="*/ 2055 h 10000"/>
                  <a:gd name="connsiteX3" fmla="*/ 9553 w 10000"/>
                  <a:gd name="connsiteY3" fmla="*/ 4204 h 10000"/>
                  <a:gd name="connsiteX4" fmla="*/ 10000 w 10000"/>
                  <a:gd name="connsiteY4" fmla="*/ 6431 h 10000"/>
                  <a:gd name="connsiteX5" fmla="*/ 8659 w 10000"/>
                  <a:gd name="connsiteY5" fmla="*/ 8234 h 10000"/>
                  <a:gd name="connsiteX6" fmla="*/ 7288 w 10000"/>
                  <a:gd name="connsiteY6" fmla="*/ 10000 h 10000"/>
                  <a:gd name="connsiteX7" fmla="*/ 5003 w 10000"/>
                  <a:gd name="connsiteY7" fmla="*/ 10000 h 10000"/>
                  <a:gd name="connsiteX8" fmla="*/ 2681 w 10000"/>
                  <a:gd name="connsiteY8" fmla="*/ 9985 h 10000"/>
                  <a:gd name="connsiteX9" fmla="*/ 1357 w 10000"/>
                  <a:gd name="connsiteY9" fmla="*/ 8250 h 10000"/>
                  <a:gd name="connsiteX10" fmla="*/ 0 w 10000"/>
                  <a:gd name="connsiteY10" fmla="*/ 6431 h 10000"/>
                  <a:gd name="connsiteX11" fmla="*/ 447 w 10000"/>
                  <a:gd name="connsiteY11" fmla="*/ 4235 h 10000"/>
                  <a:gd name="connsiteX12" fmla="*/ 878 w 10000"/>
                  <a:gd name="connsiteY12" fmla="*/ 2039 h 10000"/>
                  <a:gd name="connsiteX13" fmla="*/ 2995 w 10000"/>
                  <a:gd name="connsiteY13" fmla="*/ 995 h 10000"/>
                  <a:gd name="connsiteX14" fmla="*/ 5003 w 10000"/>
                  <a:gd name="connsiteY14"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00" h="10000">
                    <a:moveTo>
                      <a:pt x="5003" y="0"/>
                    </a:moveTo>
                    <a:lnTo>
                      <a:pt x="7005" y="995"/>
                    </a:lnTo>
                    <a:lnTo>
                      <a:pt x="9107" y="2055"/>
                    </a:lnTo>
                    <a:cubicBezTo>
                      <a:pt x="9256" y="2771"/>
                      <a:pt x="9404" y="3488"/>
                      <a:pt x="9553" y="4204"/>
                    </a:cubicBezTo>
                    <a:cubicBezTo>
                      <a:pt x="9718" y="4946"/>
                      <a:pt x="9835" y="5689"/>
                      <a:pt x="10000" y="6431"/>
                    </a:cubicBezTo>
                    <a:lnTo>
                      <a:pt x="8659" y="8234"/>
                    </a:lnTo>
                    <a:lnTo>
                      <a:pt x="7288" y="10000"/>
                    </a:lnTo>
                    <a:lnTo>
                      <a:pt x="5003" y="10000"/>
                    </a:lnTo>
                    <a:lnTo>
                      <a:pt x="2681" y="9985"/>
                    </a:lnTo>
                    <a:lnTo>
                      <a:pt x="1357" y="8250"/>
                    </a:lnTo>
                    <a:lnTo>
                      <a:pt x="0" y="6431"/>
                    </a:lnTo>
                    <a:cubicBezTo>
                      <a:pt x="165" y="5689"/>
                      <a:pt x="282" y="4977"/>
                      <a:pt x="447" y="4235"/>
                    </a:cubicBezTo>
                    <a:cubicBezTo>
                      <a:pt x="591" y="3503"/>
                      <a:pt x="734" y="2771"/>
                      <a:pt x="878" y="2039"/>
                    </a:cubicBezTo>
                    <a:lnTo>
                      <a:pt x="2995" y="995"/>
                    </a:lnTo>
                    <a:lnTo>
                      <a:pt x="5003" y="0"/>
                    </a:lnTo>
                    <a:close/>
                  </a:path>
                </a:pathLst>
              </a:custGeom>
              <a:noFill/>
              <a:ln w="3175">
                <a:solidFill>
                  <a:schemeClr val="bg1">
                    <a:lumMod val="50000"/>
                  </a:schemeClr>
                </a:solidFill>
              </a:ln>
            </p:spPr>
            <p:txBody>
              <a:bodyPr vert="horz" wrap="square" lIns="91440" tIns="45720" rIns="91440" bIns="45720" numCol="1" anchor="t" anchorCtr="0" compatLnSpc="1">
                <a:prstTxWarp prst="textNoShape">
                  <a:avLst/>
                </a:prstTxWarp>
              </a:bodyPr>
              <a:lstStyle/>
              <a:p>
                <a:endParaRPr lang="en-US" sz="1400"/>
              </a:p>
            </p:txBody>
          </p:sp>
          <p:cxnSp>
            <p:nvCxnSpPr>
              <p:cNvPr id="6" name="Straight Connector 5"/>
              <p:cNvCxnSpPr>
                <a:endCxn id="5" idx="2"/>
              </p:cNvCxnSpPr>
              <p:nvPr/>
            </p:nvCxnSpPr>
            <p:spPr>
              <a:xfrm flipV="1">
                <a:off x="4571998" y="2754184"/>
                <a:ext cx="1515413" cy="1107761"/>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5" idx="12"/>
              </p:cNvCxnSpPr>
              <p:nvPr/>
            </p:nvCxnSpPr>
            <p:spPr>
              <a:xfrm>
                <a:off x="3048832" y="2748166"/>
                <a:ext cx="1527018" cy="1103048"/>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5" idx="0"/>
              </p:cNvCxnSpPr>
              <p:nvPr/>
            </p:nvCxnSpPr>
            <p:spPr>
              <a:xfrm>
                <a:off x="4571999" y="1981196"/>
                <a:ext cx="0" cy="1870018"/>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10"/>
              </p:cNvCxnSpPr>
              <p:nvPr/>
            </p:nvCxnSpPr>
            <p:spPr>
              <a:xfrm flipV="1">
                <a:off x="2724628" y="3855357"/>
                <a:ext cx="1850641" cy="544859"/>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5" idx="4"/>
              </p:cNvCxnSpPr>
              <p:nvPr/>
            </p:nvCxnSpPr>
            <p:spPr>
              <a:xfrm>
                <a:off x="4575269" y="3853466"/>
                <a:ext cx="1841885" cy="54675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8"/>
              </p:cNvCxnSpPr>
              <p:nvPr/>
            </p:nvCxnSpPr>
            <p:spPr>
              <a:xfrm flipV="1">
                <a:off x="3714594" y="3855356"/>
                <a:ext cx="857404" cy="1881697"/>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5" idx="6"/>
              </p:cNvCxnSpPr>
              <p:nvPr/>
            </p:nvCxnSpPr>
            <p:spPr>
              <a:xfrm flipH="1" flipV="1">
                <a:off x="4578538" y="3890488"/>
                <a:ext cx="837203" cy="1852207"/>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3947093" y="1360241"/>
              <a:ext cx="1226842" cy="1226842"/>
              <a:chOff x="3947093" y="1360241"/>
              <a:chExt cx="1226842" cy="1226842"/>
            </a:xfrm>
          </p:grpSpPr>
          <p:sp>
            <p:nvSpPr>
              <p:cNvPr id="21" name="Oval 20"/>
              <p:cNvSpPr/>
              <p:nvPr/>
            </p:nvSpPr>
            <p:spPr>
              <a:xfrm>
                <a:off x="3947093" y="1360241"/>
                <a:ext cx="1226841" cy="1226841"/>
              </a:xfrm>
              <a:prstGeom prst="ellipse">
                <a:avLst/>
              </a:prstGeom>
              <a:solidFill>
                <a:srgbClr val="72D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22" name="Rectangle 21"/>
              <p:cNvSpPr/>
              <p:nvPr/>
            </p:nvSpPr>
            <p:spPr>
              <a:xfrm>
                <a:off x="4090423" y="1731708"/>
                <a:ext cx="940179" cy="483909"/>
              </a:xfrm>
              <a:prstGeom prst="rect">
                <a:avLst/>
              </a:prstGeom>
            </p:spPr>
            <p:txBody>
              <a:bodyPr wrap="none" anchor="ctr">
                <a:spAutoFit/>
              </a:bodyPr>
              <a:lstStyle/>
              <a:p>
                <a:pPr algn="ctr"/>
                <a:r>
                  <a:rPr lang="en-US" b="1" dirty="0">
                    <a:solidFill>
                      <a:prstClr val="black"/>
                    </a:solidFill>
                  </a:rPr>
                  <a:t>P</a:t>
                </a:r>
                <a:r>
                  <a:rPr lang="en-US" sz="1200" dirty="0">
                    <a:solidFill>
                      <a:prstClr val="black"/>
                    </a:solidFill>
                  </a:rPr>
                  <a:t>roduct</a:t>
                </a:r>
                <a:endParaRPr lang="en-US" sz="1400" dirty="0"/>
              </a:p>
            </p:txBody>
          </p:sp>
          <p:sp>
            <p:nvSpPr>
              <p:cNvPr id="23" name="Freeform 22"/>
              <p:cNvSpPr/>
              <p:nvPr/>
            </p:nvSpPr>
            <p:spPr>
              <a:xfrm>
                <a:off x="3947093" y="1360241"/>
                <a:ext cx="1226842" cy="1226842"/>
              </a:xfrm>
              <a:custGeom>
                <a:avLst/>
                <a:gdLst>
                  <a:gd name="connsiteX0" fmla="*/ 613421 w 1226842"/>
                  <a:gd name="connsiteY0" fmla="*/ 0 h 1226842"/>
                  <a:gd name="connsiteX1" fmla="*/ 620089 w 1226842"/>
                  <a:gd name="connsiteY1" fmla="*/ 672 h 1226842"/>
                  <a:gd name="connsiteX2" fmla="*/ 531300 w 1226842"/>
                  <a:gd name="connsiteY2" fmla="*/ 9623 h 1226842"/>
                  <a:gd name="connsiteX3" fmla="*/ 69087 w 1226842"/>
                  <a:gd name="connsiteY3" fmla="*/ 576739 h 1226842"/>
                  <a:gd name="connsiteX4" fmla="*/ 647964 w 1226842"/>
                  <a:gd name="connsiteY4" fmla="*/ 1155616 h 1226842"/>
                  <a:gd name="connsiteX5" fmla="*/ 1215081 w 1226842"/>
                  <a:gd name="connsiteY5" fmla="*/ 693403 h 1226842"/>
                  <a:gd name="connsiteX6" fmla="*/ 1224993 w 1226842"/>
                  <a:gd name="connsiteY6" fmla="*/ 595075 h 1226842"/>
                  <a:gd name="connsiteX7" fmla="*/ 1226842 w 1226842"/>
                  <a:gd name="connsiteY7" fmla="*/ 613421 h 1226842"/>
                  <a:gd name="connsiteX8" fmla="*/ 613421 w 1226842"/>
                  <a:gd name="connsiteY8" fmla="*/ 1226842 h 1226842"/>
                  <a:gd name="connsiteX9" fmla="*/ 0 w 1226842"/>
                  <a:gd name="connsiteY9" fmla="*/ 613421 h 1226842"/>
                  <a:gd name="connsiteX10" fmla="*/ 613421 w 1226842"/>
                  <a:gd name="connsiteY10" fmla="*/ 0 h 122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842" h="1226842">
                    <a:moveTo>
                      <a:pt x="613421" y="0"/>
                    </a:moveTo>
                    <a:lnTo>
                      <a:pt x="620089" y="672"/>
                    </a:lnTo>
                    <a:lnTo>
                      <a:pt x="531300" y="9623"/>
                    </a:lnTo>
                    <a:cubicBezTo>
                      <a:pt x="267516" y="63601"/>
                      <a:pt x="69087" y="296997"/>
                      <a:pt x="69087" y="576739"/>
                    </a:cubicBezTo>
                    <a:cubicBezTo>
                      <a:pt x="69087" y="896444"/>
                      <a:pt x="328259" y="1155616"/>
                      <a:pt x="647964" y="1155616"/>
                    </a:cubicBezTo>
                    <a:cubicBezTo>
                      <a:pt x="927706" y="1155616"/>
                      <a:pt x="1161102" y="957188"/>
                      <a:pt x="1215081" y="693403"/>
                    </a:cubicBezTo>
                    <a:lnTo>
                      <a:pt x="1224993" y="595075"/>
                    </a:lnTo>
                    <a:lnTo>
                      <a:pt x="1226842" y="613421"/>
                    </a:lnTo>
                    <a:cubicBezTo>
                      <a:pt x="1226842" y="952204"/>
                      <a:pt x="952204" y="1226842"/>
                      <a:pt x="613421" y="1226842"/>
                    </a:cubicBezTo>
                    <a:cubicBezTo>
                      <a:pt x="274638" y="1226842"/>
                      <a:pt x="0" y="952204"/>
                      <a:pt x="0" y="613421"/>
                    </a:cubicBezTo>
                    <a:cubicBezTo>
                      <a:pt x="0" y="274638"/>
                      <a:pt x="274638" y="0"/>
                      <a:pt x="613421" y="0"/>
                    </a:cubicBezTo>
                    <a:close/>
                  </a:path>
                </a:pathLst>
              </a:custGeom>
              <a:solidFill>
                <a:srgbClr val="23919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grpSp>
        <p:grpSp>
          <p:nvGrpSpPr>
            <p:cNvPr id="24" name="Group 23"/>
            <p:cNvGrpSpPr/>
            <p:nvPr/>
          </p:nvGrpSpPr>
          <p:grpSpPr>
            <a:xfrm>
              <a:off x="5487298" y="2137754"/>
              <a:ext cx="1226842" cy="1226842"/>
              <a:chOff x="5487298" y="2137754"/>
              <a:chExt cx="1226842" cy="1226842"/>
            </a:xfrm>
          </p:grpSpPr>
          <p:sp>
            <p:nvSpPr>
              <p:cNvPr id="25" name="Oval 24"/>
              <p:cNvSpPr/>
              <p:nvPr/>
            </p:nvSpPr>
            <p:spPr>
              <a:xfrm>
                <a:off x="5487298" y="2137755"/>
                <a:ext cx="1226841" cy="1226841"/>
              </a:xfrm>
              <a:prstGeom prst="ellipse">
                <a:avLst/>
              </a:prstGeom>
              <a:solidFill>
                <a:srgbClr val="FACA6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26" name="Rectangle 25"/>
              <p:cNvSpPr/>
              <p:nvPr/>
            </p:nvSpPr>
            <p:spPr>
              <a:xfrm>
                <a:off x="5747659" y="2509222"/>
                <a:ext cx="706120" cy="483909"/>
              </a:xfrm>
              <a:prstGeom prst="rect">
                <a:avLst/>
              </a:prstGeom>
            </p:spPr>
            <p:txBody>
              <a:bodyPr wrap="none" anchor="ctr">
                <a:spAutoFit/>
              </a:bodyPr>
              <a:lstStyle/>
              <a:p>
                <a:pPr algn="ctr"/>
                <a:r>
                  <a:rPr lang="en-US" b="1" dirty="0">
                    <a:solidFill>
                      <a:prstClr val="black"/>
                    </a:solidFill>
                  </a:rPr>
                  <a:t>P</a:t>
                </a:r>
                <a:r>
                  <a:rPr lang="en-US" sz="1200" dirty="0">
                    <a:solidFill>
                      <a:prstClr val="black"/>
                    </a:solidFill>
                  </a:rPr>
                  <a:t>rice</a:t>
                </a:r>
                <a:endParaRPr lang="en-US" sz="1400" dirty="0"/>
              </a:p>
            </p:txBody>
          </p:sp>
          <p:sp>
            <p:nvSpPr>
              <p:cNvPr id="27" name="Freeform 26"/>
              <p:cNvSpPr/>
              <p:nvPr/>
            </p:nvSpPr>
            <p:spPr>
              <a:xfrm>
                <a:off x="5487298" y="2137754"/>
                <a:ext cx="1226842" cy="1226842"/>
              </a:xfrm>
              <a:custGeom>
                <a:avLst/>
                <a:gdLst>
                  <a:gd name="connsiteX0" fmla="*/ 613421 w 1226842"/>
                  <a:gd name="connsiteY0" fmla="*/ 0 h 1226842"/>
                  <a:gd name="connsiteX1" fmla="*/ 620089 w 1226842"/>
                  <a:gd name="connsiteY1" fmla="*/ 672 h 1226842"/>
                  <a:gd name="connsiteX2" fmla="*/ 531300 w 1226842"/>
                  <a:gd name="connsiteY2" fmla="*/ 9623 h 1226842"/>
                  <a:gd name="connsiteX3" fmla="*/ 69087 w 1226842"/>
                  <a:gd name="connsiteY3" fmla="*/ 576739 h 1226842"/>
                  <a:gd name="connsiteX4" fmla="*/ 647964 w 1226842"/>
                  <a:gd name="connsiteY4" fmla="*/ 1155616 h 1226842"/>
                  <a:gd name="connsiteX5" fmla="*/ 1215081 w 1226842"/>
                  <a:gd name="connsiteY5" fmla="*/ 693403 h 1226842"/>
                  <a:gd name="connsiteX6" fmla="*/ 1224993 w 1226842"/>
                  <a:gd name="connsiteY6" fmla="*/ 595075 h 1226842"/>
                  <a:gd name="connsiteX7" fmla="*/ 1226842 w 1226842"/>
                  <a:gd name="connsiteY7" fmla="*/ 613421 h 1226842"/>
                  <a:gd name="connsiteX8" fmla="*/ 613421 w 1226842"/>
                  <a:gd name="connsiteY8" fmla="*/ 1226842 h 1226842"/>
                  <a:gd name="connsiteX9" fmla="*/ 0 w 1226842"/>
                  <a:gd name="connsiteY9" fmla="*/ 613421 h 1226842"/>
                  <a:gd name="connsiteX10" fmla="*/ 613421 w 1226842"/>
                  <a:gd name="connsiteY10" fmla="*/ 0 h 122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842" h="1226842">
                    <a:moveTo>
                      <a:pt x="613421" y="0"/>
                    </a:moveTo>
                    <a:lnTo>
                      <a:pt x="620089" y="672"/>
                    </a:lnTo>
                    <a:lnTo>
                      <a:pt x="531300" y="9623"/>
                    </a:lnTo>
                    <a:cubicBezTo>
                      <a:pt x="267516" y="63601"/>
                      <a:pt x="69087" y="296997"/>
                      <a:pt x="69087" y="576739"/>
                    </a:cubicBezTo>
                    <a:cubicBezTo>
                      <a:pt x="69087" y="896444"/>
                      <a:pt x="328259" y="1155616"/>
                      <a:pt x="647964" y="1155616"/>
                    </a:cubicBezTo>
                    <a:cubicBezTo>
                      <a:pt x="927706" y="1155616"/>
                      <a:pt x="1161102" y="957188"/>
                      <a:pt x="1215081" y="693403"/>
                    </a:cubicBezTo>
                    <a:lnTo>
                      <a:pt x="1224993" y="595075"/>
                    </a:lnTo>
                    <a:lnTo>
                      <a:pt x="1226842" y="613421"/>
                    </a:lnTo>
                    <a:cubicBezTo>
                      <a:pt x="1226842" y="952204"/>
                      <a:pt x="952204" y="1226842"/>
                      <a:pt x="613421" y="1226842"/>
                    </a:cubicBezTo>
                    <a:cubicBezTo>
                      <a:pt x="274638" y="1226842"/>
                      <a:pt x="0" y="952204"/>
                      <a:pt x="0" y="613421"/>
                    </a:cubicBezTo>
                    <a:cubicBezTo>
                      <a:pt x="0" y="274638"/>
                      <a:pt x="274638" y="0"/>
                      <a:pt x="613421" y="0"/>
                    </a:cubicBezTo>
                    <a:close/>
                  </a:path>
                </a:pathLst>
              </a:custGeom>
              <a:solidFill>
                <a:srgbClr val="C885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grpSp>
        <p:grpSp>
          <p:nvGrpSpPr>
            <p:cNvPr id="28" name="Group 27"/>
            <p:cNvGrpSpPr/>
            <p:nvPr/>
          </p:nvGrpSpPr>
          <p:grpSpPr>
            <a:xfrm>
              <a:off x="5807189" y="3788685"/>
              <a:ext cx="1226842" cy="1226842"/>
              <a:chOff x="5807189" y="3788685"/>
              <a:chExt cx="1226842" cy="1226842"/>
            </a:xfrm>
          </p:grpSpPr>
          <p:sp>
            <p:nvSpPr>
              <p:cNvPr id="29" name="Oval 28"/>
              <p:cNvSpPr/>
              <p:nvPr/>
            </p:nvSpPr>
            <p:spPr>
              <a:xfrm>
                <a:off x="5807189" y="3788686"/>
                <a:ext cx="1226841" cy="1226841"/>
              </a:xfrm>
              <a:prstGeom prst="ellipse">
                <a:avLst/>
              </a:prstGeom>
              <a:solidFill>
                <a:srgbClr val="FD912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30" name="Rectangle 29"/>
              <p:cNvSpPr/>
              <p:nvPr/>
            </p:nvSpPr>
            <p:spPr>
              <a:xfrm>
                <a:off x="6053897" y="4153830"/>
                <a:ext cx="733425" cy="483909"/>
              </a:xfrm>
              <a:prstGeom prst="rect">
                <a:avLst/>
              </a:prstGeom>
            </p:spPr>
            <p:txBody>
              <a:bodyPr wrap="none" anchor="ctr">
                <a:spAutoFit/>
              </a:bodyPr>
              <a:lstStyle/>
              <a:p>
                <a:pPr algn="ctr"/>
                <a:r>
                  <a:rPr lang="en-US" b="1" dirty="0">
                    <a:solidFill>
                      <a:prstClr val="black"/>
                    </a:solidFill>
                  </a:rPr>
                  <a:t>P</a:t>
                </a:r>
                <a:r>
                  <a:rPr lang="en-US" sz="1200" dirty="0">
                    <a:solidFill>
                      <a:prstClr val="black"/>
                    </a:solidFill>
                  </a:rPr>
                  <a:t>lace</a:t>
                </a:r>
                <a:endParaRPr lang="en-US" sz="1400" dirty="0"/>
              </a:p>
            </p:txBody>
          </p:sp>
          <p:sp>
            <p:nvSpPr>
              <p:cNvPr id="31" name="Freeform 30"/>
              <p:cNvSpPr/>
              <p:nvPr/>
            </p:nvSpPr>
            <p:spPr>
              <a:xfrm>
                <a:off x="5807189" y="3788685"/>
                <a:ext cx="1226842" cy="1226842"/>
              </a:xfrm>
              <a:custGeom>
                <a:avLst/>
                <a:gdLst>
                  <a:gd name="connsiteX0" fmla="*/ 613421 w 1226842"/>
                  <a:gd name="connsiteY0" fmla="*/ 0 h 1226842"/>
                  <a:gd name="connsiteX1" fmla="*/ 620089 w 1226842"/>
                  <a:gd name="connsiteY1" fmla="*/ 672 h 1226842"/>
                  <a:gd name="connsiteX2" fmla="*/ 531300 w 1226842"/>
                  <a:gd name="connsiteY2" fmla="*/ 9623 h 1226842"/>
                  <a:gd name="connsiteX3" fmla="*/ 69087 w 1226842"/>
                  <a:gd name="connsiteY3" fmla="*/ 576739 h 1226842"/>
                  <a:gd name="connsiteX4" fmla="*/ 647964 w 1226842"/>
                  <a:gd name="connsiteY4" fmla="*/ 1155616 h 1226842"/>
                  <a:gd name="connsiteX5" fmla="*/ 1215081 w 1226842"/>
                  <a:gd name="connsiteY5" fmla="*/ 693403 h 1226842"/>
                  <a:gd name="connsiteX6" fmla="*/ 1224993 w 1226842"/>
                  <a:gd name="connsiteY6" fmla="*/ 595075 h 1226842"/>
                  <a:gd name="connsiteX7" fmla="*/ 1226842 w 1226842"/>
                  <a:gd name="connsiteY7" fmla="*/ 613421 h 1226842"/>
                  <a:gd name="connsiteX8" fmla="*/ 613421 w 1226842"/>
                  <a:gd name="connsiteY8" fmla="*/ 1226842 h 1226842"/>
                  <a:gd name="connsiteX9" fmla="*/ 0 w 1226842"/>
                  <a:gd name="connsiteY9" fmla="*/ 613421 h 1226842"/>
                  <a:gd name="connsiteX10" fmla="*/ 613421 w 1226842"/>
                  <a:gd name="connsiteY10" fmla="*/ 0 h 122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842" h="1226842">
                    <a:moveTo>
                      <a:pt x="613421" y="0"/>
                    </a:moveTo>
                    <a:lnTo>
                      <a:pt x="620089" y="672"/>
                    </a:lnTo>
                    <a:lnTo>
                      <a:pt x="531300" y="9623"/>
                    </a:lnTo>
                    <a:cubicBezTo>
                      <a:pt x="267516" y="63601"/>
                      <a:pt x="69087" y="296997"/>
                      <a:pt x="69087" y="576739"/>
                    </a:cubicBezTo>
                    <a:cubicBezTo>
                      <a:pt x="69087" y="896444"/>
                      <a:pt x="328259" y="1155616"/>
                      <a:pt x="647964" y="1155616"/>
                    </a:cubicBezTo>
                    <a:cubicBezTo>
                      <a:pt x="927706" y="1155616"/>
                      <a:pt x="1161102" y="957188"/>
                      <a:pt x="1215081" y="693403"/>
                    </a:cubicBezTo>
                    <a:lnTo>
                      <a:pt x="1224993" y="595075"/>
                    </a:lnTo>
                    <a:lnTo>
                      <a:pt x="1226842" y="613421"/>
                    </a:lnTo>
                    <a:cubicBezTo>
                      <a:pt x="1226842" y="952204"/>
                      <a:pt x="952204" y="1226842"/>
                      <a:pt x="613421" y="1226842"/>
                    </a:cubicBezTo>
                    <a:cubicBezTo>
                      <a:pt x="274638" y="1226842"/>
                      <a:pt x="0" y="952204"/>
                      <a:pt x="0" y="613421"/>
                    </a:cubicBezTo>
                    <a:cubicBezTo>
                      <a:pt x="0" y="274638"/>
                      <a:pt x="274638" y="0"/>
                      <a:pt x="613421" y="0"/>
                    </a:cubicBezTo>
                    <a:close/>
                  </a:path>
                </a:pathLst>
              </a:custGeom>
              <a:solidFill>
                <a:srgbClr val="D8680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grpSp>
        <p:grpSp>
          <p:nvGrpSpPr>
            <p:cNvPr id="32" name="Group 31"/>
            <p:cNvGrpSpPr/>
            <p:nvPr/>
          </p:nvGrpSpPr>
          <p:grpSpPr>
            <a:xfrm>
              <a:off x="4801739" y="5129273"/>
              <a:ext cx="1226842" cy="1226842"/>
              <a:chOff x="4801739" y="5129273"/>
              <a:chExt cx="1226842" cy="1226842"/>
            </a:xfrm>
          </p:grpSpPr>
          <p:sp>
            <p:nvSpPr>
              <p:cNvPr id="33" name="Oval 32"/>
              <p:cNvSpPr/>
              <p:nvPr/>
            </p:nvSpPr>
            <p:spPr>
              <a:xfrm>
                <a:off x="4801739" y="5129274"/>
                <a:ext cx="1226841" cy="1226841"/>
              </a:xfrm>
              <a:prstGeom prst="ellipse">
                <a:avLst/>
              </a:prstGeom>
              <a:solidFill>
                <a:srgbClr val="E34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34" name="Rectangle 33"/>
              <p:cNvSpPr/>
              <p:nvPr/>
            </p:nvSpPr>
            <p:spPr>
              <a:xfrm>
                <a:off x="4829554" y="5515013"/>
                <a:ext cx="1171210" cy="483909"/>
              </a:xfrm>
              <a:prstGeom prst="rect">
                <a:avLst/>
              </a:prstGeom>
            </p:spPr>
            <p:txBody>
              <a:bodyPr wrap="none" anchor="ctr">
                <a:spAutoFit/>
              </a:bodyPr>
              <a:lstStyle/>
              <a:p>
                <a:pPr lvl="0" algn="ctr"/>
                <a:r>
                  <a:rPr lang="en-US" b="1" dirty="0">
                    <a:solidFill>
                      <a:prstClr val="white"/>
                    </a:solidFill>
                  </a:rPr>
                  <a:t>P</a:t>
                </a:r>
                <a:r>
                  <a:rPr lang="en-US" sz="1200" dirty="0">
                    <a:solidFill>
                      <a:prstClr val="white"/>
                    </a:solidFill>
                  </a:rPr>
                  <a:t>romotion</a:t>
                </a:r>
              </a:p>
            </p:txBody>
          </p:sp>
          <p:sp>
            <p:nvSpPr>
              <p:cNvPr id="35" name="Freeform 34"/>
              <p:cNvSpPr/>
              <p:nvPr/>
            </p:nvSpPr>
            <p:spPr>
              <a:xfrm>
                <a:off x="4801739" y="5129273"/>
                <a:ext cx="1226842" cy="1226842"/>
              </a:xfrm>
              <a:custGeom>
                <a:avLst/>
                <a:gdLst>
                  <a:gd name="connsiteX0" fmla="*/ 613421 w 1226842"/>
                  <a:gd name="connsiteY0" fmla="*/ 0 h 1226842"/>
                  <a:gd name="connsiteX1" fmla="*/ 620089 w 1226842"/>
                  <a:gd name="connsiteY1" fmla="*/ 672 h 1226842"/>
                  <a:gd name="connsiteX2" fmla="*/ 531300 w 1226842"/>
                  <a:gd name="connsiteY2" fmla="*/ 9623 h 1226842"/>
                  <a:gd name="connsiteX3" fmla="*/ 69087 w 1226842"/>
                  <a:gd name="connsiteY3" fmla="*/ 576739 h 1226842"/>
                  <a:gd name="connsiteX4" fmla="*/ 647964 w 1226842"/>
                  <a:gd name="connsiteY4" fmla="*/ 1155616 h 1226842"/>
                  <a:gd name="connsiteX5" fmla="*/ 1215081 w 1226842"/>
                  <a:gd name="connsiteY5" fmla="*/ 693403 h 1226842"/>
                  <a:gd name="connsiteX6" fmla="*/ 1224993 w 1226842"/>
                  <a:gd name="connsiteY6" fmla="*/ 595075 h 1226842"/>
                  <a:gd name="connsiteX7" fmla="*/ 1226842 w 1226842"/>
                  <a:gd name="connsiteY7" fmla="*/ 613421 h 1226842"/>
                  <a:gd name="connsiteX8" fmla="*/ 613421 w 1226842"/>
                  <a:gd name="connsiteY8" fmla="*/ 1226842 h 1226842"/>
                  <a:gd name="connsiteX9" fmla="*/ 0 w 1226842"/>
                  <a:gd name="connsiteY9" fmla="*/ 613421 h 1226842"/>
                  <a:gd name="connsiteX10" fmla="*/ 613421 w 1226842"/>
                  <a:gd name="connsiteY10" fmla="*/ 0 h 122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842" h="1226842">
                    <a:moveTo>
                      <a:pt x="613421" y="0"/>
                    </a:moveTo>
                    <a:lnTo>
                      <a:pt x="620089" y="672"/>
                    </a:lnTo>
                    <a:lnTo>
                      <a:pt x="531300" y="9623"/>
                    </a:lnTo>
                    <a:cubicBezTo>
                      <a:pt x="267516" y="63601"/>
                      <a:pt x="69087" y="296997"/>
                      <a:pt x="69087" y="576739"/>
                    </a:cubicBezTo>
                    <a:cubicBezTo>
                      <a:pt x="69087" y="896444"/>
                      <a:pt x="328259" y="1155616"/>
                      <a:pt x="647964" y="1155616"/>
                    </a:cubicBezTo>
                    <a:cubicBezTo>
                      <a:pt x="927706" y="1155616"/>
                      <a:pt x="1161102" y="957188"/>
                      <a:pt x="1215081" y="693403"/>
                    </a:cubicBezTo>
                    <a:lnTo>
                      <a:pt x="1224993" y="595075"/>
                    </a:lnTo>
                    <a:lnTo>
                      <a:pt x="1226842" y="613421"/>
                    </a:lnTo>
                    <a:cubicBezTo>
                      <a:pt x="1226842" y="952204"/>
                      <a:pt x="952204" y="1226842"/>
                      <a:pt x="613421" y="1226842"/>
                    </a:cubicBezTo>
                    <a:cubicBezTo>
                      <a:pt x="274638" y="1226842"/>
                      <a:pt x="0" y="952204"/>
                      <a:pt x="0" y="613421"/>
                    </a:cubicBezTo>
                    <a:cubicBezTo>
                      <a:pt x="0" y="274638"/>
                      <a:pt x="274638" y="0"/>
                      <a:pt x="613421" y="0"/>
                    </a:cubicBezTo>
                    <a:close/>
                  </a:path>
                </a:pathLst>
              </a:custGeom>
              <a:solidFill>
                <a:srgbClr val="8E162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grpSp>
        <p:grpSp>
          <p:nvGrpSpPr>
            <p:cNvPr id="36" name="Group 35"/>
            <p:cNvGrpSpPr/>
            <p:nvPr/>
          </p:nvGrpSpPr>
          <p:grpSpPr>
            <a:xfrm>
              <a:off x="2109969" y="3782362"/>
              <a:ext cx="1226842" cy="1226842"/>
              <a:chOff x="2109969" y="3782362"/>
              <a:chExt cx="1226842" cy="1226842"/>
            </a:xfrm>
          </p:grpSpPr>
          <p:sp>
            <p:nvSpPr>
              <p:cNvPr id="37" name="Oval 36"/>
              <p:cNvSpPr/>
              <p:nvPr/>
            </p:nvSpPr>
            <p:spPr>
              <a:xfrm>
                <a:off x="2109969" y="3782363"/>
                <a:ext cx="1226841" cy="1226841"/>
              </a:xfrm>
              <a:prstGeom prst="ellipse">
                <a:avLst/>
              </a:prstGeom>
              <a:solidFill>
                <a:srgbClr val="0653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38" name="Rectangle 37"/>
              <p:cNvSpPr/>
              <p:nvPr/>
            </p:nvSpPr>
            <p:spPr>
              <a:xfrm>
                <a:off x="2261703" y="4153830"/>
                <a:ext cx="923376" cy="483909"/>
              </a:xfrm>
              <a:prstGeom prst="rect">
                <a:avLst/>
              </a:prstGeom>
            </p:spPr>
            <p:txBody>
              <a:bodyPr wrap="none" anchor="ctr">
                <a:spAutoFit/>
              </a:bodyPr>
              <a:lstStyle/>
              <a:p>
                <a:pPr algn="ctr"/>
                <a:r>
                  <a:rPr lang="en-US" b="1" dirty="0">
                    <a:solidFill>
                      <a:prstClr val="white"/>
                    </a:solidFill>
                  </a:rPr>
                  <a:t>P</a:t>
                </a:r>
                <a:r>
                  <a:rPr lang="en-US" sz="1200" dirty="0">
                    <a:solidFill>
                      <a:prstClr val="white"/>
                    </a:solidFill>
                  </a:rPr>
                  <a:t>rocess</a:t>
                </a:r>
                <a:endParaRPr lang="en-US" sz="1400" dirty="0"/>
              </a:p>
            </p:txBody>
          </p:sp>
          <p:sp>
            <p:nvSpPr>
              <p:cNvPr id="39" name="Freeform 38"/>
              <p:cNvSpPr/>
              <p:nvPr/>
            </p:nvSpPr>
            <p:spPr>
              <a:xfrm>
                <a:off x="2109969" y="3782362"/>
                <a:ext cx="1226842" cy="1226842"/>
              </a:xfrm>
              <a:custGeom>
                <a:avLst/>
                <a:gdLst>
                  <a:gd name="connsiteX0" fmla="*/ 613421 w 1226842"/>
                  <a:gd name="connsiteY0" fmla="*/ 0 h 1226842"/>
                  <a:gd name="connsiteX1" fmla="*/ 620089 w 1226842"/>
                  <a:gd name="connsiteY1" fmla="*/ 672 h 1226842"/>
                  <a:gd name="connsiteX2" fmla="*/ 531300 w 1226842"/>
                  <a:gd name="connsiteY2" fmla="*/ 9623 h 1226842"/>
                  <a:gd name="connsiteX3" fmla="*/ 69087 w 1226842"/>
                  <a:gd name="connsiteY3" fmla="*/ 576739 h 1226842"/>
                  <a:gd name="connsiteX4" fmla="*/ 647964 w 1226842"/>
                  <a:gd name="connsiteY4" fmla="*/ 1155616 h 1226842"/>
                  <a:gd name="connsiteX5" fmla="*/ 1215081 w 1226842"/>
                  <a:gd name="connsiteY5" fmla="*/ 693403 h 1226842"/>
                  <a:gd name="connsiteX6" fmla="*/ 1224993 w 1226842"/>
                  <a:gd name="connsiteY6" fmla="*/ 595075 h 1226842"/>
                  <a:gd name="connsiteX7" fmla="*/ 1226842 w 1226842"/>
                  <a:gd name="connsiteY7" fmla="*/ 613421 h 1226842"/>
                  <a:gd name="connsiteX8" fmla="*/ 613421 w 1226842"/>
                  <a:gd name="connsiteY8" fmla="*/ 1226842 h 1226842"/>
                  <a:gd name="connsiteX9" fmla="*/ 0 w 1226842"/>
                  <a:gd name="connsiteY9" fmla="*/ 613421 h 1226842"/>
                  <a:gd name="connsiteX10" fmla="*/ 613421 w 1226842"/>
                  <a:gd name="connsiteY10" fmla="*/ 0 h 122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842" h="1226842">
                    <a:moveTo>
                      <a:pt x="613421" y="0"/>
                    </a:moveTo>
                    <a:lnTo>
                      <a:pt x="620089" y="672"/>
                    </a:lnTo>
                    <a:lnTo>
                      <a:pt x="531300" y="9623"/>
                    </a:lnTo>
                    <a:cubicBezTo>
                      <a:pt x="267516" y="63601"/>
                      <a:pt x="69087" y="296997"/>
                      <a:pt x="69087" y="576739"/>
                    </a:cubicBezTo>
                    <a:cubicBezTo>
                      <a:pt x="69087" y="896444"/>
                      <a:pt x="328259" y="1155616"/>
                      <a:pt x="647964" y="1155616"/>
                    </a:cubicBezTo>
                    <a:cubicBezTo>
                      <a:pt x="927706" y="1155616"/>
                      <a:pt x="1161102" y="957188"/>
                      <a:pt x="1215081" y="693403"/>
                    </a:cubicBezTo>
                    <a:lnTo>
                      <a:pt x="1224993" y="595075"/>
                    </a:lnTo>
                    <a:lnTo>
                      <a:pt x="1226842" y="613421"/>
                    </a:lnTo>
                    <a:cubicBezTo>
                      <a:pt x="1226842" y="952204"/>
                      <a:pt x="952204" y="1226842"/>
                      <a:pt x="613421" y="1226842"/>
                    </a:cubicBezTo>
                    <a:cubicBezTo>
                      <a:pt x="274638" y="1226842"/>
                      <a:pt x="0" y="952204"/>
                      <a:pt x="0" y="613421"/>
                    </a:cubicBezTo>
                    <a:cubicBezTo>
                      <a:pt x="0" y="274638"/>
                      <a:pt x="274638" y="0"/>
                      <a:pt x="613421" y="0"/>
                    </a:cubicBezTo>
                    <a:close/>
                  </a:path>
                </a:pathLst>
              </a:custGeom>
              <a:solidFill>
                <a:srgbClr val="032B43">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grpSp>
        <p:grpSp>
          <p:nvGrpSpPr>
            <p:cNvPr id="40" name="Group 39"/>
            <p:cNvGrpSpPr/>
            <p:nvPr/>
          </p:nvGrpSpPr>
          <p:grpSpPr>
            <a:xfrm>
              <a:off x="2331119" y="2137567"/>
              <a:ext cx="1470581" cy="1226842"/>
              <a:chOff x="2331119" y="2137567"/>
              <a:chExt cx="1470581" cy="1226842"/>
            </a:xfrm>
          </p:grpSpPr>
          <p:sp>
            <p:nvSpPr>
              <p:cNvPr id="41" name="Oval 40"/>
              <p:cNvSpPr/>
              <p:nvPr/>
            </p:nvSpPr>
            <p:spPr>
              <a:xfrm>
                <a:off x="2431619" y="2137568"/>
                <a:ext cx="1226841" cy="1226841"/>
              </a:xfrm>
              <a:prstGeom prst="ellipse">
                <a:avLst/>
              </a:prstGeom>
              <a:solidFill>
                <a:srgbClr val="34B2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42" name="Rectangle 41"/>
              <p:cNvSpPr/>
              <p:nvPr/>
            </p:nvSpPr>
            <p:spPr>
              <a:xfrm>
                <a:off x="2331119" y="2394370"/>
                <a:ext cx="1470581" cy="725863"/>
              </a:xfrm>
              <a:prstGeom prst="rect">
                <a:avLst/>
              </a:prstGeom>
            </p:spPr>
            <p:txBody>
              <a:bodyPr wrap="square" anchor="ctr">
                <a:spAutoFit/>
              </a:bodyPr>
              <a:lstStyle/>
              <a:p>
                <a:pPr algn="ctr"/>
                <a:r>
                  <a:rPr lang="en-US" b="1" dirty="0"/>
                  <a:t>P</a:t>
                </a:r>
                <a:r>
                  <a:rPr lang="en-US" sz="1200" dirty="0"/>
                  <a:t>hysical </a:t>
                </a:r>
                <a:r>
                  <a:rPr lang="en-US" sz="1100" dirty="0"/>
                  <a:t>evidence</a:t>
                </a:r>
              </a:p>
            </p:txBody>
          </p:sp>
          <p:sp>
            <p:nvSpPr>
              <p:cNvPr id="43" name="Freeform 42"/>
              <p:cNvSpPr/>
              <p:nvPr/>
            </p:nvSpPr>
            <p:spPr>
              <a:xfrm>
                <a:off x="2431619" y="2137567"/>
                <a:ext cx="1226842" cy="1226842"/>
              </a:xfrm>
              <a:custGeom>
                <a:avLst/>
                <a:gdLst>
                  <a:gd name="connsiteX0" fmla="*/ 613421 w 1226842"/>
                  <a:gd name="connsiteY0" fmla="*/ 0 h 1226842"/>
                  <a:gd name="connsiteX1" fmla="*/ 620089 w 1226842"/>
                  <a:gd name="connsiteY1" fmla="*/ 672 h 1226842"/>
                  <a:gd name="connsiteX2" fmla="*/ 531300 w 1226842"/>
                  <a:gd name="connsiteY2" fmla="*/ 9623 h 1226842"/>
                  <a:gd name="connsiteX3" fmla="*/ 69087 w 1226842"/>
                  <a:gd name="connsiteY3" fmla="*/ 576739 h 1226842"/>
                  <a:gd name="connsiteX4" fmla="*/ 647964 w 1226842"/>
                  <a:gd name="connsiteY4" fmla="*/ 1155616 h 1226842"/>
                  <a:gd name="connsiteX5" fmla="*/ 1215081 w 1226842"/>
                  <a:gd name="connsiteY5" fmla="*/ 693403 h 1226842"/>
                  <a:gd name="connsiteX6" fmla="*/ 1224993 w 1226842"/>
                  <a:gd name="connsiteY6" fmla="*/ 595075 h 1226842"/>
                  <a:gd name="connsiteX7" fmla="*/ 1226842 w 1226842"/>
                  <a:gd name="connsiteY7" fmla="*/ 613421 h 1226842"/>
                  <a:gd name="connsiteX8" fmla="*/ 613421 w 1226842"/>
                  <a:gd name="connsiteY8" fmla="*/ 1226842 h 1226842"/>
                  <a:gd name="connsiteX9" fmla="*/ 0 w 1226842"/>
                  <a:gd name="connsiteY9" fmla="*/ 613421 h 1226842"/>
                  <a:gd name="connsiteX10" fmla="*/ 613421 w 1226842"/>
                  <a:gd name="connsiteY10" fmla="*/ 0 h 122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842" h="1226842">
                    <a:moveTo>
                      <a:pt x="613421" y="0"/>
                    </a:moveTo>
                    <a:lnTo>
                      <a:pt x="620089" y="672"/>
                    </a:lnTo>
                    <a:lnTo>
                      <a:pt x="531300" y="9623"/>
                    </a:lnTo>
                    <a:cubicBezTo>
                      <a:pt x="267516" y="63601"/>
                      <a:pt x="69087" y="296997"/>
                      <a:pt x="69087" y="576739"/>
                    </a:cubicBezTo>
                    <a:cubicBezTo>
                      <a:pt x="69087" y="896444"/>
                      <a:pt x="328259" y="1155616"/>
                      <a:pt x="647964" y="1155616"/>
                    </a:cubicBezTo>
                    <a:cubicBezTo>
                      <a:pt x="927706" y="1155616"/>
                      <a:pt x="1161102" y="957188"/>
                      <a:pt x="1215081" y="693403"/>
                    </a:cubicBezTo>
                    <a:lnTo>
                      <a:pt x="1224993" y="595075"/>
                    </a:lnTo>
                    <a:lnTo>
                      <a:pt x="1226842" y="613421"/>
                    </a:lnTo>
                    <a:cubicBezTo>
                      <a:pt x="1226842" y="952204"/>
                      <a:pt x="952204" y="1226842"/>
                      <a:pt x="613421" y="1226842"/>
                    </a:cubicBezTo>
                    <a:cubicBezTo>
                      <a:pt x="274638" y="1226842"/>
                      <a:pt x="0" y="952204"/>
                      <a:pt x="0" y="613421"/>
                    </a:cubicBezTo>
                    <a:cubicBezTo>
                      <a:pt x="0" y="274638"/>
                      <a:pt x="274638" y="0"/>
                      <a:pt x="613421" y="0"/>
                    </a:cubicBezTo>
                    <a:close/>
                  </a:path>
                </a:pathLst>
              </a:custGeom>
              <a:solidFill>
                <a:srgbClr val="0653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grpSp>
        <p:grpSp>
          <p:nvGrpSpPr>
            <p:cNvPr id="44" name="Group 43"/>
            <p:cNvGrpSpPr/>
            <p:nvPr/>
          </p:nvGrpSpPr>
          <p:grpSpPr>
            <a:xfrm>
              <a:off x="3962430" y="3240989"/>
              <a:ext cx="1226842" cy="1226842"/>
              <a:chOff x="3962430" y="3240989"/>
              <a:chExt cx="1226842" cy="1226842"/>
            </a:xfrm>
          </p:grpSpPr>
          <p:sp>
            <p:nvSpPr>
              <p:cNvPr id="45" name="Oval 44"/>
              <p:cNvSpPr/>
              <p:nvPr/>
            </p:nvSpPr>
            <p:spPr>
              <a:xfrm>
                <a:off x="3962430" y="3240990"/>
                <a:ext cx="1226841" cy="1226841"/>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46" name="Rectangle 45"/>
              <p:cNvSpPr/>
              <p:nvPr/>
            </p:nvSpPr>
            <p:spPr>
              <a:xfrm>
                <a:off x="4017993" y="3414156"/>
                <a:ext cx="1115715" cy="942060"/>
              </a:xfrm>
              <a:prstGeom prst="rect">
                <a:avLst/>
              </a:prstGeom>
            </p:spPr>
            <p:txBody>
              <a:bodyPr wrap="square" anchor="ctr">
                <a:spAutoFit/>
              </a:bodyPr>
              <a:lstStyle/>
              <a:p>
                <a:pPr algn="ctr"/>
                <a:r>
                  <a:rPr lang="en-US" sz="1200" b="1" cap="small" dirty="0"/>
                  <a:t>7 </a:t>
                </a:r>
                <a:r>
                  <a:rPr lang="en-US" sz="1600" b="1" cap="small" dirty="0"/>
                  <a:t>P</a:t>
                </a:r>
                <a:r>
                  <a:rPr lang="en-US" sz="1200" b="1" cap="small" dirty="0"/>
                  <a:t>s </a:t>
                </a:r>
                <a:r>
                  <a:rPr lang="en-US" sz="1100" b="1" cap="small" dirty="0"/>
                  <a:t>Marketing </a:t>
                </a:r>
                <a:r>
                  <a:rPr lang="en-US" sz="1200" b="1" cap="small" dirty="0"/>
                  <a:t>Mix</a:t>
                </a:r>
              </a:p>
            </p:txBody>
          </p:sp>
          <p:sp>
            <p:nvSpPr>
              <p:cNvPr id="47" name="Freeform 46"/>
              <p:cNvSpPr/>
              <p:nvPr/>
            </p:nvSpPr>
            <p:spPr>
              <a:xfrm>
                <a:off x="3962430" y="3240989"/>
                <a:ext cx="1226842" cy="1226842"/>
              </a:xfrm>
              <a:custGeom>
                <a:avLst/>
                <a:gdLst>
                  <a:gd name="connsiteX0" fmla="*/ 613421 w 1226842"/>
                  <a:gd name="connsiteY0" fmla="*/ 0 h 1226842"/>
                  <a:gd name="connsiteX1" fmla="*/ 620089 w 1226842"/>
                  <a:gd name="connsiteY1" fmla="*/ 672 h 1226842"/>
                  <a:gd name="connsiteX2" fmla="*/ 531300 w 1226842"/>
                  <a:gd name="connsiteY2" fmla="*/ 9623 h 1226842"/>
                  <a:gd name="connsiteX3" fmla="*/ 69087 w 1226842"/>
                  <a:gd name="connsiteY3" fmla="*/ 576739 h 1226842"/>
                  <a:gd name="connsiteX4" fmla="*/ 647964 w 1226842"/>
                  <a:gd name="connsiteY4" fmla="*/ 1155616 h 1226842"/>
                  <a:gd name="connsiteX5" fmla="*/ 1215081 w 1226842"/>
                  <a:gd name="connsiteY5" fmla="*/ 693403 h 1226842"/>
                  <a:gd name="connsiteX6" fmla="*/ 1224993 w 1226842"/>
                  <a:gd name="connsiteY6" fmla="*/ 595075 h 1226842"/>
                  <a:gd name="connsiteX7" fmla="*/ 1226842 w 1226842"/>
                  <a:gd name="connsiteY7" fmla="*/ 613421 h 1226842"/>
                  <a:gd name="connsiteX8" fmla="*/ 613421 w 1226842"/>
                  <a:gd name="connsiteY8" fmla="*/ 1226842 h 1226842"/>
                  <a:gd name="connsiteX9" fmla="*/ 0 w 1226842"/>
                  <a:gd name="connsiteY9" fmla="*/ 613421 h 1226842"/>
                  <a:gd name="connsiteX10" fmla="*/ 613421 w 1226842"/>
                  <a:gd name="connsiteY10" fmla="*/ 0 h 122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842" h="1226842">
                    <a:moveTo>
                      <a:pt x="613421" y="0"/>
                    </a:moveTo>
                    <a:lnTo>
                      <a:pt x="620089" y="672"/>
                    </a:lnTo>
                    <a:lnTo>
                      <a:pt x="531300" y="9623"/>
                    </a:lnTo>
                    <a:cubicBezTo>
                      <a:pt x="267516" y="63601"/>
                      <a:pt x="69087" y="296997"/>
                      <a:pt x="69087" y="576739"/>
                    </a:cubicBezTo>
                    <a:cubicBezTo>
                      <a:pt x="69087" y="896444"/>
                      <a:pt x="328259" y="1155616"/>
                      <a:pt x="647964" y="1155616"/>
                    </a:cubicBezTo>
                    <a:cubicBezTo>
                      <a:pt x="927706" y="1155616"/>
                      <a:pt x="1161102" y="957188"/>
                      <a:pt x="1215081" y="693403"/>
                    </a:cubicBezTo>
                    <a:lnTo>
                      <a:pt x="1224993" y="595075"/>
                    </a:lnTo>
                    <a:lnTo>
                      <a:pt x="1226842" y="613421"/>
                    </a:lnTo>
                    <a:cubicBezTo>
                      <a:pt x="1226842" y="952204"/>
                      <a:pt x="952204" y="1226842"/>
                      <a:pt x="613421" y="1226842"/>
                    </a:cubicBezTo>
                    <a:cubicBezTo>
                      <a:pt x="274638" y="1226842"/>
                      <a:pt x="0" y="952204"/>
                      <a:pt x="0" y="613421"/>
                    </a:cubicBezTo>
                    <a:cubicBezTo>
                      <a:pt x="0" y="274638"/>
                      <a:pt x="274638" y="0"/>
                      <a:pt x="613421" y="0"/>
                    </a:cubicBez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grpSp>
        <p:grpSp>
          <p:nvGrpSpPr>
            <p:cNvPr id="48" name="Group 47"/>
            <p:cNvGrpSpPr/>
            <p:nvPr/>
          </p:nvGrpSpPr>
          <p:grpSpPr>
            <a:xfrm>
              <a:off x="3101173" y="5121739"/>
              <a:ext cx="1226842" cy="1226842"/>
              <a:chOff x="3101173" y="5121739"/>
              <a:chExt cx="1226842" cy="1226842"/>
            </a:xfrm>
          </p:grpSpPr>
          <p:sp>
            <p:nvSpPr>
              <p:cNvPr id="49" name="Oval 48"/>
              <p:cNvSpPr/>
              <p:nvPr/>
            </p:nvSpPr>
            <p:spPr>
              <a:xfrm>
                <a:off x="3101173" y="5121740"/>
                <a:ext cx="1226841" cy="1226841"/>
              </a:xfrm>
              <a:prstGeom prst="ellipse">
                <a:avLst/>
              </a:prstGeom>
              <a:solidFill>
                <a:srgbClr val="8B10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50" name="Rectangle 49"/>
              <p:cNvSpPr/>
              <p:nvPr/>
            </p:nvSpPr>
            <p:spPr>
              <a:xfrm>
                <a:off x="3282771" y="5504885"/>
                <a:ext cx="863643" cy="483909"/>
              </a:xfrm>
              <a:prstGeom prst="rect">
                <a:avLst/>
              </a:prstGeom>
            </p:spPr>
            <p:txBody>
              <a:bodyPr wrap="none" anchor="ctr">
                <a:spAutoFit/>
              </a:bodyPr>
              <a:lstStyle/>
              <a:p>
                <a:pPr lvl="0" algn="ctr"/>
                <a:r>
                  <a:rPr lang="en-US" b="1" dirty="0">
                    <a:solidFill>
                      <a:prstClr val="white"/>
                    </a:solidFill>
                  </a:rPr>
                  <a:t>P</a:t>
                </a:r>
                <a:r>
                  <a:rPr lang="en-US" sz="1200" dirty="0">
                    <a:solidFill>
                      <a:prstClr val="white"/>
                    </a:solidFill>
                  </a:rPr>
                  <a:t>eople</a:t>
                </a:r>
              </a:p>
            </p:txBody>
          </p:sp>
          <p:sp>
            <p:nvSpPr>
              <p:cNvPr id="51" name="Freeform 50"/>
              <p:cNvSpPr/>
              <p:nvPr/>
            </p:nvSpPr>
            <p:spPr>
              <a:xfrm>
                <a:off x="3101173" y="5121739"/>
                <a:ext cx="1226842" cy="1226842"/>
              </a:xfrm>
              <a:custGeom>
                <a:avLst/>
                <a:gdLst>
                  <a:gd name="connsiteX0" fmla="*/ 613421 w 1226842"/>
                  <a:gd name="connsiteY0" fmla="*/ 0 h 1226842"/>
                  <a:gd name="connsiteX1" fmla="*/ 620089 w 1226842"/>
                  <a:gd name="connsiteY1" fmla="*/ 672 h 1226842"/>
                  <a:gd name="connsiteX2" fmla="*/ 531300 w 1226842"/>
                  <a:gd name="connsiteY2" fmla="*/ 9623 h 1226842"/>
                  <a:gd name="connsiteX3" fmla="*/ 69087 w 1226842"/>
                  <a:gd name="connsiteY3" fmla="*/ 576739 h 1226842"/>
                  <a:gd name="connsiteX4" fmla="*/ 647964 w 1226842"/>
                  <a:gd name="connsiteY4" fmla="*/ 1155616 h 1226842"/>
                  <a:gd name="connsiteX5" fmla="*/ 1215081 w 1226842"/>
                  <a:gd name="connsiteY5" fmla="*/ 693403 h 1226842"/>
                  <a:gd name="connsiteX6" fmla="*/ 1224993 w 1226842"/>
                  <a:gd name="connsiteY6" fmla="*/ 595075 h 1226842"/>
                  <a:gd name="connsiteX7" fmla="*/ 1226842 w 1226842"/>
                  <a:gd name="connsiteY7" fmla="*/ 613421 h 1226842"/>
                  <a:gd name="connsiteX8" fmla="*/ 613421 w 1226842"/>
                  <a:gd name="connsiteY8" fmla="*/ 1226842 h 1226842"/>
                  <a:gd name="connsiteX9" fmla="*/ 0 w 1226842"/>
                  <a:gd name="connsiteY9" fmla="*/ 613421 h 1226842"/>
                  <a:gd name="connsiteX10" fmla="*/ 613421 w 1226842"/>
                  <a:gd name="connsiteY10" fmla="*/ 0 h 122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842" h="1226842">
                    <a:moveTo>
                      <a:pt x="613421" y="0"/>
                    </a:moveTo>
                    <a:lnTo>
                      <a:pt x="620089" y="672"/>
                    </a:lnTo>
                    <a:lnTo>
                      <a:pt x="531300" y="9623"/>
                    </a:lnTo>
                    <a:cubicBezTo>
                      <a:pt x="267516" y="63601"/>
                      <a:pt x="69087" y="296997"/>
                      <a:pt x="69087" y="576739"/>
                    </a:cubicBezTo>
                    <a:cubicBezTo>
                      <a:pt x="69087" y="896444"/>
                      <a:pt x="328259" y="1155616"/>
                      <a:pt x="647964" y="1155616"/>
                    </a:cubicBezTo>
                    <a:cubicBezTo>
                      <a:pt x="927706" y="1155616"/>
                      <a:pt x="1161102" y="957188"/>
                      <a:pt x="1215081" y="693403"/>
                    </a:cubicBezTo>
                    <a:lnTo>
                      <a:pt x="1224993" y="595075"/>
                    </a:lnTo>
                    <a:lnTo>
                      <a:pt x="1226842" y="613421"/>
                    </a:lnTo>
                    <a:cubicBezTo>
                      <a:pt x="1226842" y="952204"/>
                      <a:pt x="952204" y="1226842"/>
                      <a:pt x="613421" y="1226842"/>
                    </a:cubicBezTo>
                    <a:cubicBezTo>
                      <a:pt x="274638" y="1226842"/>
                      <a:pt x="0" y="952204"/>
                      <a:pt x="0" y="613421"/>
                    </a:cubicBezTo>
                    <a:cubicBezTo>
                      <a:pt x="0" y="274638"/>
                      <a:pt x="274638" y="0"/>
                      <a:pt x="613421" y="0"/>
                    </a:cubicBezTo>
                    <a:close/>
                  </a:path>
                </a:pathLst>
              </a:custGeom>
              <a:solidFill>
                <a:srgbClr val="4F092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grpSp>
      </p:grpSp>
      <p:grpSp>
        <p:nvGrpSpPr>
          <p:cNvPr id="9" name="Group 8"/>
          <p:cNvGrpSpPr/>
          <p:nvPr/>
        </p:nvGrpSpPr>
        <p:grpSpPr>
          <a:xfrm>
            <a:off x="6520928" y="1515203"/>
            <a:ext cx="2499991" cy="1015464"/>
            <a:chOff x="6520928" y="1515203"/>
            <a:chExt cx="2499991" cy="1015464"/>
          </a:xfrm>
        </p:grpSpPr>
        <p:sp>
          <p:nvSpPr>
            <p:cNvPr id="54" name="Rectangle 53"/>
            <p:cNvSpPr/>
            <p:nvPr/>
          </p:nvSpPr>
          <p:spPr>
            <a:xfrm>
              <a:off x="7316259" y="1519284"/>
              <a:ext cx="1704660" cy="1011383"/>
            </a:xfrm>
            <a:prstGeom prst="rect">
              <a:avLst/>
            </a:prstGeom>
            <a:solidFill>
              <a:schemeClr val="bg1"/>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1100" cap="small" dirty="0">
                  <a:latin typeface="Calibri Light" panose="020F0302020204030204" pitchFamily="34" charset="0"/>
                  <a:cs typeface="Arial" pitchFamily="34" charset="0"/>
                </a:rPr>
                <a:t>Functionality, Appearance, Quality, Packaging, Brand, Warranty, Service/Support</a:t>
              </a:r>
            </a:p>
          </p:txBody>
        </p:sp>
        <p:sp>
          <p:nvSpPr>
            <p:cNvPr id="57" name="Rectangle 56"/>
            <p:cNvSpPr/>
            <p:nvPr/>
          </p:nvSpPr>
          <p:spPr>
            <a:xfrm>
              <a:off x="6524880" y="1515204"/>
              <a:ext cx="719105" cy="1011383"/>
            </a:xfrm>
            <a:prstGeom prst="rect">
              <a:avLst/>
            </a:prstGeom>
            <a:solidFill>
              <a:srgbClr val="72D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chemeClr val="tx1"/>
                  </a:solidFill>
                </a:rPr>
                <a:t>Product</a:t>
              </a:r>
            </a:p>
          </p:txBody>
        </p:sp>
        <p:sp>
          <p:nvSpPr>
            <p:cNvPr id="58" name="L-Shape 57"/>
            <p:cNvSpPr/>
            <p:nvPr/>
          </p:nvSpPr>
          <p:spPr>
            <a:xfrm>
              <a:off x="6520928" y="1515204"/>
              <a:ext cx="724140" cy="1011383"/>
            </a:xfrm>
            <a:prstGeom prst="corner">
              <a:avLst>
                <a:gd name="adj1" fmla="val 9680"/>
                <a:gd name="adj2" fmla="val 9681"/>
              </a:avLst>
            </a:prstGeom>
            <a:solidFill>
              <a:srgbClr val="52B9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56" name="L-Shape 55"/>
            <p:cNvSpPr/>
            <p:nvPr/>
          </p:nvSpPr>
          <p:spPr>
            <a:xfrm>
              <a:off x="7320761" y="1515203"/>
              <a:ext cx="1700157" cy="1011383"/>
            </a:xfrm>
            <a:prstGeom prst="corner">
              <a:avLst>
                <a:gd name="adj1" fmla="val 9680"/>
                <a:gd name="adj2" fmla="val 0"/>
              </a:avLst>
            </a:prstGeom>
            <a:solidFill>
              <a:srgbClr val="054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10" name="Group 9"/>
          <p:cNvGrpSpPr/>
          <p:nvPr/>
        </p:nvGrpSpPr>
        <p:grpSpPr>
          <a:xfrm>
            <a:off x="6520928" y="2792338"/>
            <a:ext cx="2499991" cy="1015465"/>
            <a:chOff x="6520928" y="2792338"/>
            <a:chExt cx="2499991" cy="1015465"/>
          </a:xfrm>
        </p:grpSpPr>
        <p:sp>
          <p:nvSpPr>
            <p:cNvPr id="60" name="Rectangle 59"/>
            <p:cNvSpPr/>
            <p:nvPr/>
          </p:nvSpPr>
          <p:spPr>
            <a:xfrm>
              <a:off x="7316259" y="2796420"/>
              <a:ext cx="1704660" cy="1011383"/>
            </a:xfrm>
            <a:prstGeom prst="rect">
              <a:avLst/>
            </a:prstGeom>
            <a:solidFill>
              <a:schemeClr val="bg1"/>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1100" cap="small" dirty="0">
                  <a:latin typeface="Calibri Light" panose="020F0302020204030204" pitchFamily="34" charset="0"/>
                </a:rPr>
                <a:t>List price, Discounts, Allowances, Financing, Leasing options</a:t>
              </a:r>
              <a:endParaRPr lang="en-US" sz="1100" cap="small" dirty="0">
                <a:effectLst>
                  <a:outerShdw blurRad="25400" dist="38100" dir="2700000" algn="tl">
                    <a:srgbClr val="000000">
                      <a:alpha val="70000"/>
                    </a:srgbClr>
                  </a:outerShdw>
                </a:effectLst>
                <a:latin typeface="Calibri Light" panose="020F0302020204030204" pitchFamily="34" charset="0"/>
                <a:cs typeface="Arial" pitchFamily="34" charset="0"/>
              </a:endParaRPr>
            </a:p>
          </p:txBody>
        </p:sp>
        <p:sp>
          <p:nvSpPr>
            <p:cNvPr id="63" name="Rectangle 62"/>
            <p:cNvSpPr/>
            <p:nvPr/>
          </p:nvSpPr>
          <p:spPr>
            <a:xfrm>
              <a:off x="6524880" y="2793700"/>
              <a:ext cx="719105" cy="1011383"/>
            </a:xfrm>
            <a:prstGeom prst="rect">
              <a:avLst/>
            </a:prstGeom>
            <a:solidFill>
              <a:srgbClr val="FACA6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chemeClr val="tx1"/>
                  </a:solidFill>
                </a:rPr>
                <a:t>Price</a:t>
              </a:r>
            </a:p>
          </p:txBody>
        </p:sp>
        <p:sp>
          <p:nvSpPr>
            <p:cNvPr id="64" name="L-Shape 63"/>
            <p:cNvSpPr/>
            <p:nvPr/>
          </p:nvSpPr>
          <p:spPr>
            <a:xfrm>
              <a:off x="6520928" y="2793700"/>
              <a:ext cx="724140" cy="1011383"/>
            </a:xfrm>
            <a:prstGeom prst="corner">
              <a:avLst>
                <a:gd name="adj1" fmla="val 9680"/>
                <a:gd name="adj2" fmla="val 9681"/>
              </a:avLst>
            </a:prstGeom>
            <a:solidFill>
              <a:srgbClr val="E6A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62" name="L-Shape 61"/>
            <p:cNvSpPr/>
            <p:nvPr/>
          </p:nvSpPr>
          <p:spPr>
            <a:xfrm>
              <a:off x="7320761" y="2792338"/>
              <a:ext cx="1700157" cy="1011383"/>
            </a:xfrm>
            <a:prstGeom prst="corner">
              <a:avLst>
                <a:gd name="adj1" fmla="val 9680"/>
                <a:gd name="adj2" fmla="val 0"/>
              </a:avLst>
            </a:prstGeom>
            <a:solidFill>
              <a:srgbClr val="E6A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65" name="Group 64"/>
          <p:cNvGrpSpPr/>
          <p:nvPr/>
        </p:nvGrpSpPr>
        <p:grpSpPr>
          <a:xfrm>
            <a:off x="6520928" y="4069474"/>
            <a:ext cx="2499991" cy="1012743"/>
            <a:chOff x="5355758" y="4484093"/>
            <a:chExt cx="3464392" cy="1012743"/>
          </a:xfrm>
        </p:grpSpPr>
        <p:sp>
          <p:nvSpPr>
            <p:cNvPr id="66" name="Rectangle 65"/>
            <p:cNvSpPr/>
            <p:nvPr/>
          </p:nvSpPr>
          <p:spPr>
            <a:xfrm>
              <a:off x="6457897" y="4485453"/>
              <a:ext cx="2362253" cy="1011383"/>
            </a:xfrm>
            <a:prstGeom prst="rect">
              <a:avLst/>
            </a:prstGeom>
            <a:solidFill>
              <a:schemeClr val="bg1"/>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sz="1100" cap="small" dirty="0">
                  <a:latin typeface="Calibri Light" panose="020F0302020204030204" pitchFamily="34" charset="0"/>
                </a:rPr>
                <a:t>Channel members, Channel motivation, Market coverage, Locations, Logistics, Service levels</a:t>
              </a:r>
              <a:endParaRPr lang="en-US" sz="1100" cap="small" dirty="0">
                <a:effectLst>
                  <a:outerShdw blurRad="25400" dist="38100" dir="2700000" algn="tl">
                    <a:srgbClr val="000000">
                      <a:alpha val="70000"/>
                    </a:srgbClr>
                  </a:outerShdw>
                </a:effectLst>
                <a:latin typeface="Calibri Light" panose="020F0302020204030204" pitchFamily="34" charset="0"/>
                <a:cs typeface="Arial" pitchFamily="34" charset="0"/>
              </a:endParaRPr>
            </a:p>
          </p:txBody>
        </p:sp>
        <p:grpSp>
          <p:nvGrpSpPr>
            <p:cNvPr id="67" name="Group 66"/>
            <p:cNvGrpSpPr/>
            <p:nvPr/>
          </p:nvGrpSpPr>
          <p:grpSpPr>
            <a:xfrm>
              <a:off x="5355758" y="4484093"/>
              <a:ext cx="1003486" cy="1011383"/>
              <a:chOff x="5361234" y="4205383"/>
              <a:chExt cx="1003486" cy="1011383"/>
            </a:xfrm>
          </p:grpSpPr>
          <p:sp>
            <p:nvSpPr>
              <p:cNvPr id="69" name="Rectangle 68"/>
              <p:cNvSpPr/>
              <p:nvPr/>
            </p:nvSpPr>
            <p:spPr>
              <a:xfrm>
                <a:off x="5366710" y="4205383"/>
                <a:ext cx="996508" cy="1011383"/>
              </a:xfrm>
              <a:prstGeom prst="rect">
                <a:avLst/>
              </a:prstGeom>
              <a:solidFill>
                <a:srgbClr val="FD912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chemeClr val="tx1"/>
                    </a:solidFill>
                  </a:rPr>
                  <a:t>Place</a:t>
                </a:r>
              </a:p>
            </p:txBody>
          </p:sp>
          <p:sp>
            <p:nvSpPr>
              <p:cNvPr id="70" name="L-Shape 69"/>
              <p:cNvSpPr/>
              <p:nvPr/>
            </p:nvSpPr>
            <p:spPr>
              <a:xfrm>
                <a:off x="5361234" y="4205383"/>
                <a:ext cx="1003486" cy="1011383"/>
              </a:xfrm>
              <a:prstGeom prst="corner">
                <a:avLst>
                  <a:gd name="adj1" fmla="val 9680"/>
                  <a:gd name="adj2" fmla="val 9681"/>
                </a:avLst>
              </a:prstGeom>
              <a:solidFill>
                <a:srgbClr val="EE81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grpSp>
        <p:sp>
          <p:nvSpPr>
            <p:cNvPr id="68" name="L-Shape 67"/>
            <p:cNvSpPr/>
            <p:nvPr/>
          </p:nvSpPr>
          <p:spPr>
            <a:xfrm>
              <a:off x="6464137" y="4484093"/>
              <a:ext cx="2356013" cy="1011383"/>
            </a:xfrm>
            <a:prstGeom prst="corner">
              <a:avLst>
                <a:gd name="adj1" fmla="val 9680"/>
                <a:gd name="adj2" fmla="val 0"/>
              </a:avLst>
            </a:prstGeom>
            <a:solidFill>
              <a:srgbClr val="EE81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11" name="Group 10"/>
          <p:cNvGrpSpPr/>
          <p:nvPr/>
        </p:nvGrpSpPr>
        <p:grpSpPr>
          <a:xfrm>
            <a:off x="6520928" y="5343888"/>
            <a:ext cx="2499991" cy="1011383"/>
            <a:chOff x="6520928" y="5343888"/>
            <a:chExt cx="2499991" cy="1011383"/>
          </a:xfrm>
        </p:grpSpPr>
        <p:sp>
          <p:nvSpPr>
            <p:cNvPr id="72" name="Rectangle 71"/>
            <p:cNvSpPr/>
            <p:nvPr/>
          </p:nvSpPr>
          <p:spPr>
            <a:xfrm>
              <a:off x="7316259" y="5343888"/>
              <a:ext cx="1704660" cy="1011383"/>
            </a:xfrm>
            <a:prstGeom prst="rect">
              <a:avLst/>
            </a:prstGeom>
            <a:solidFill>
              <a:schemeClr val="bg1"/>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1100" cap="small" dirty="0">
                  <a:latin typeface="Calibri Light" panose="020F0302020204030204" pitchFamily="34" charset="0"/>
                  <a:cs typeface="Arial" pitchFamily="34" charset="0"/>
                </a:rPr>
                <a:t>Advertising, Personal selling, Public relations, Message, Media, Budget</a:t>
              </a:r>
            </a:p>
          </p:txBody>
        </p:sp>
        <p:sp>
          <p:nvSpPr>
            <p:cNvPr id="75" name="Rectangle 74"/>
            <p:cNvSpPr/>
            <p:nvPr/>
          </p:nvSpPr>
          <p:spPr>
            <a:xfrm>
              <a:off x="6524880" y="5343888"/>
              <a:ext cx="719105" cy="1011383"/>
            </a:xfrm>
            <a:prstGeom prst="rect">
              <a:avLst/>
            </a:prstGeom>
            <a:solidFill>
              <a:srgbClr val="E34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Promotion</a:t>
              </a:r>
            </a:p>
          </p:txBody>
        </p:sp>
        <p:sp>
          <p:nvSpPr>
            <p:cNvPr id="76" name="L-Shape 75"/>
            <p:cNvSpPr/>
            <p:nvPr/>
          </p:nvSpPr>
          <p:spPr>
            <a:xfrm>
              <a:off x="6520928" y="5343888"/>
              <a:ext cx="724140" cy="1011383"/>
            </a:xfrm>
            <a:prstGeom prst="corner">
              <a:avLst>
                <a:gd name="adj1" fmla="val 9680"/>
                <a:gd name="adj2" fmla="val 9681"/>
              </a:avLst>
            </a:prstGeom>
            <a:solidFill>
              <a:srgbClr val="C13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4" name="L-Shape 73"/>
            <p:cNvSpPr/>
            <p:nvPr/>
          </p:nvSpPr>
          <p:spPr>
            <a:xfrm>
              <a:off x="7320762" y="5343888"/>
              <a:ext cx="1700157" cy="1011383"/>
            </a:xfrm>
            <a:prstGeom prst="corner">
              <a:avLst>
                <a:gd name="adj1" fmla="val 9680"/>
                <a:gd name="adj2" fmla="val 0"/>
              </a:avLst>
            </a:prstGeom>
            <a:solidFill>
              <a:srgbClr val="C13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77" name="Group 76"/>
          <p:cNvGrpSpPr/>
          <p:nvPr/>
        </p:nvGrpSpPr>
        <p:grpSpPr>
          <a:xfrm>
            <a:off x="51112" y="4066753"/>
            <a:ext cx="2499991" cy="1015464"/>
            <a:chOff x="5355758" y="2304226"/>
            <a:chExt cx="3464392" cy="1015464"/>
          </a:xfrm>
        </p:grpSpPr>
        <p:sp>
          <p:nvSpPr>
            <p:cNvPr id="78" name="Rectangle 77"/>
            <p:cNvSpPr/>
            <p:nvPr/>
          </p:nvSpPr>
          <p:spPr>
            <a:xfrm>
              <a:off x="6457897" y="2308307"/>
              <a:ext cx="2362253" cy="1011383"/>
            </a:xfrm>
            <a:prstGeom prst="rect">
              <a:avLst/>
            </a:prstGeom>
            <a:solidFill>
              <a:schemeClr val="bg1"/>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1100" cap="small" dirty="0">
                  <a:latin typeface="Calibri Light" panose="020F0302020204030204" pitchFamily="34" charset="0"/>
                  <a:cs typeface="Arial" pitchFamily="34" charset="0"/>
                </a:rPr>
                <a:t>Activities, Procedures, Protocols</a:t>
              </a:r>
            </a:p>
          </p:txBody>
        </p:sp>
        <p:grpSp>
          <p:nvGrpSpPr>
            <p:cNvPr id="79" name="Group 78"/>
            <p:cNvGrpSpPr/>
            <p:nvPr/>
          </p:nvGrpSpPr>
          <p:grpSpPr>
            <a:xfrm>
              <a:off x="5355758" y="2304227"/>
              <a:ext cx="1003486" cy="1011383"/>
              <a:chOff x="5368714" y="2304227"/>
              <a:chExt cx="1003486" cy="1011383"/>
            </a:xfrm>
          </p:grpSpPr>
          <p:sp>
            <p:nvSpPr>
              <p:cNvPr id="81" name="Rectangle 80"/>
              <p:cNvSpPr/>
              <p:nvPr/>
            </p:nvSpPr>
            <p:spPr>
              <a:xfrm>
                <a:off x="5374190" y="2304227"/>
                <a:ext cx="996508" cy="1011383"/>
              </a:xfrm>
              <a:prstGeom prst="rect">
                <a:avLst/>
              </a:prstGeom>
              <a:solidFill>
                <a:srgbClr val="0653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chemeClr val="lt1"/>
                    </a:solidFill>
                  </a:rPr>
                  <a:t>Process</a:t>
                </a:r>
              </a:p>
            </p:txBody>
          </p:sp>
          <p:sp>
            <p:nvSpPr>
              <p:cNvPr id="82" name="L-Shape 81"/>
              <p:cNvSpPr/>
              <p:nvPr/>
            </p:nvSpPr>
            <p:spPr>
              <a:xfrm>
                <a:off x="5368714" y="2304227"/>
                <a:ext cx="1003486" cy="1011383"/>
              </a:xfrm>
              <a:prstGeom prst="corner">
                <a:avLst>
                  <a:gd name="adj1" fmla="val 9680"/>
                  <a:gd name="adj2" fmla="val 9681"/>
                </a:avLst>
              </a:prstGeom>
              <a:solidFill>
                <a:srgbClr val="032B43">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80" name="L-Shape 79"/>
            <p:cNvSpPr/>
            <p:nvPr/>
          </p:nvSpPr>
          <p:spPr>
            <a:xfrm>
              <a:off x="6464136" y="2304226"/>
              <a:ext cx="2356013" cy="1011383"/>
            </a:xfrm>
            <a:prstGeom prst="corner">
              <a:avLst>
                <a:gd name="adj1" fmla="val 9680"/>
                <a:gd name="adj2" fmla="val 0"/>
              </a:avLst>
            </a:prstGeom>
            <a:solidFill>
              <a:srgbClr val="054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12" name="Group 11"/>
          <p:cNvGrpSpPr/>
          <p:nvPr/>
        </p:nvGrpSpPr>
        <p:grpSpPr>
          <a:xfrm>
            <a:off x="51112" y="2792338"/>
            <a:ext cx="2499991" cy="1015465"/>
            <a:chOff x="51112" y="2792338"/>
            <a:chExt cx="2499991" cy="1015465"/>
          </a:xfrm>
        </p:grpSpPr>
        <p:sp>
          <p:nvSpPr>
            <p:cNvPr id="84" name="Rectangle 83"/>
            <p:cNvSpPr/>
            <p:nvPr/>
          </p:nvSpPr>
          <p:spPr>
            <a:xfrm>
              <a:off x="846443" y="2796420"/>
              <a:ext cx="1704660" cy="1011383"/>
            </a:xfrm>
            <a:prstGeom prst="rect">
              <a:avLst/>
            </a:prstGeom>
            <a:solidFill>
              <a:schemeClr val="bg1"/>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lnSpc>
                  <a:spcPts val="1100"/>
                </a:lnSpc>
                <a:spcBef>
                  <a:spcPct val="0"/>
                </a:spcBef>
                <a:spcAft>
                  <a:spcPct val="0"/>
                </a:spcAft>
              </a:pPr>
              <a:r>
                <a:rPr lang="en-US" sz="1100" cap="small" dirty="0">
                  <a:latin typeface="Calibri Light" panose="020F0302020204030204" pitchFamily="34" charset="0"/>
                </a:rPr>
                <a:t>Interaction between an employee and customers </a:t>
              </a:r>
              <a:r>
                <a:rPr lang="en-US" sz="900" cap="small" dirty="0">
                  <a:latin typeface="Calibri Light" panose="020F0302020204030204" pitchFamily="34" charset="0"/>
                </a:rPr>
                <a:t>(e.g. brochures, company stationery, business cards, reports, company website, etc.)</a:t>
              </a:r>
              <a:endParaRPr lang="en-US" sz="900" cap="small" dirty="0">
                <a:effectLst>
                  <a:outerShdw blurRad="25400" dist="38100" dir="2700000" algn="tl">
                    <a:srgbClr val="000000">
                      <a:alpha val="70000"/>
                    </a:srgbClr>
                  </a:outerShdw>
                </a:effectLst>
                <a:latin typeface="Calibri Light" panose="020F0302020204030204" pitchFamily="34" charset="0"/>
                <a:cs typeface="Arial" pitchFamily="34" charset="0"/>
              </a:endParaRPr>
            </a:p>
          </p:txBody>
        </p:sp>
        <p:sp>
          <p:nvSpPr>
            <p:cNvPr id="87" name="Rectangle 86"/>
            <p:cNvSpPr/>
            <p:nvPr/>
          </p:nvSpPr>
          <p:spPr>
            <a:xfrm>
              <a:off x="55064" y="2793700"/>
              <a:ext cx="719105" cy="1011383"/>
            </a:xfrm>
            <a:prstGeom prst="rect">
              <a:avLst/>
            </a:prstGeom>
            <a:solidFill>
              <a:srgbClr val="34B2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chemeClr val="tx1"/>
                  </a:solidFill>
                </a:rPr>
                <a:t>Physical</a:t>
              </a:r>
            </a:p>
            <a:p>
              <a:pPr algn="ctr"/>
              <a:r>
                <a:rPr lang="en-US" sz="1100" dirty="0">
                  <a:solidFill>
                    <a:schemeClr val="tx1"/>
                  </a:solidFill>
                </a:rPr>
                <a:t>evidence</a:t>
              </a:r>
            </a:p>
          </p:txBody>
        </p:sp>
        <p:sp>
          <p:nvSpPr>
            <p:cNvPr id="88" name="L-Shape 87"/>
            <p:cNvSpPr/>
            <p:nvPr/>
          </p:nvSpPr>
          <p:spPr>
            <a:xfrm>
              <a:off x="51112" y="2793700"/>
              <a:ext cx="724140" cy="1011383"/>
            </a:xfrm>
            <a:prstGeom prst="corner">
              <a:avLst>
                <a:gd name="adj1" fmla="val 9680"/>
                <a:gd name="adj2" fmla="val 9681"/>
              </a:avLst>
            </a:prstGeom>
            <a:solidFill>
              <a:srgbClr val="218C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86" name="L-Shape 85"/>
            <p:cNvSpPr/>
            <p:nvPr/>
          </p:nvSpPr>
          <p:spPr>
            <a:xfrm>
              <a:off x="850945" y="2792338"/>
              <a:ext cx="1700157" cy="1011383"/>
            </a:xfrm>
            <a:prstGeom prst="corner">
              <a:avLst>
                <a:gd name="adj1" fmla="val 9680"/>
                <a:gd name="adj2" fmla="val 0"/>
              </a:avLst>
            </a:prstGeom>
            <a:solidFill>
              <a:srgbClr val="218C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13" name="Group 12"/>
          <p:cNvGrpSpPr/>
          <p:nvPr/>
        </p:nvGrpSpPr>
        <p:grpSpPr>
          <a:xfrm>
            <a:off x="51112" y="5343888"/>
            <a:ext cx="2499991" cy="1012743"/>
            <a:chOff x="51112" y="5343888"/>
            <a:chExt cx="2499991" cy="1012743"/>
          </a:xfrm>
        </p:grpSpPr>
        <p:sp>
          <p:nvSpPr>
            <p:cNvPr id="90" name="Rectangle 89"/>
            <p:cNvSpPr/>
            <p:nvPr/>
          </p:nvSpPr>
          <p:spPr>
            <a:xfrm>
              <a:off x="846443" y="5345248"/>
              <a:ext cx="1704660" cy="1011383"/>
            </a:xfrm>
            <a:prstGeom prst="rect">
              <a:avLst/>
            </a:prstGeom>
            <a:solidFill>
              <a:schemeClr val="bg1"/>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1100" cap="small" dirty="0">
                  <a:latin typeface="Calibri Light" panose="020F0302020204030204" pitchFamily="34" charset="0"/>
                </a:rPr>
                <a:t>Customer contact employees, Customers, Personnel and Management</a:t>
              </a:r>
              <a:endParaRPr lang="en-US" sz="1100" cap="small" dirty="0">
                <a:effectLst>
                  <a:outerShdw blurRad="25400" dist="38100" dir="2700000" algn="tl">
                    <a:srgbClr val="000000">
                      <a:alpha val="70000"/>
                    </a:srgbClr>
                  </a:outerShdw>
                </a:effectLst>
                <a:latin typeface="Calibri Light" panose="020F0302020204030204" pitchFamily="34" charset="0"/>
                <a:cs typeface="Arial" pitchFamily="34" charset="0"/>
              </a:endParaRPr>
            </a:p>
          </p:txBody>
        </p:sp>
        <p:sp>
          <p:nvSpPr>
            <p:cNvPr id="93" name="Rectangle 92"/>
            <p:cNvSpPr/>
            <p:nvPr/>
          </p:nvSpPr>
          <p:spPr>
            <a:xfrm>
              <a:off x="55064" y="5343888"/>
              <a:ext cx="719105" cy="1011383"/>
            </a:xfrm>
            <a:prstGeom prst="rect">
              <a:avLst/>
            </a:prstGeom>
            <a:solidFill>
              <a:srgbClr val="8B10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chemeClr val="bg1"/>
                  </a:solidFill>
                </a:rPr>
                <a:t>People</a:t>
              </a:r>
            </a:p>
          </p:txBody>
        </p:sp>
        <p:sp>
          <p:nvSpPr>
            <p:cNvPr id="94" name="L-Shape 93"/>
            <p:cNvSpPr/>
            <p:nvPr/>
          </p:nvSpPr>
          <p:spPr>
            <a:xfrm>
              <a:off x="51112" y="5343888"/>
              <a:ext cx="724140" cy="1011383"/>
            </a:xfrm>
            <a:prstGeom prst="corner">
              <a:avLst>
                <a:gd name="adj1" fmla="val 9680"/>
                <a:gd name="adj2" fmla="val 9681"/>
              </a:avLst>
            </a:prstGeom>
            <a:solidFill>
              <a:srgbClr val="730E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92" name="L-Shape 91"/>
            <p:cNvSpPr/>
            <p:nvPr/>
          </p:nvSpPr>
          <p:spPr>
            <a:xfrm>
              <a:off x="850946" y="5343888"/>
              <a:ext cx="1700157" cy="1011383"/>
            </a:xfrm>
            <a:prstGeom prst="corner">
              <a:avLst>
                <a:gd name="adj1" fmla="val 9680"/>
                <a:gd name="adj2" fmla="val 0"/>
              </a:avLst>
            </a:prstGeom>
            <a:solidFill>
              <a:srgbClr val="730E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Tree>
    <p:extLst>
      <p:ext uri="{BB962C8B-B14F-4D97-AF65-F5344CB8AC3E}">
        <p14:creationId xmlns:p14="http://schemas.microsoft.com/office/powerpoint/2010/main" val="652826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2"/>
          <p:cNvSpPr>
            <a:spLocks noGrp="1"/>
          </p:cNvSpPr>
          <p:nvPr>
            <p:ph type="dt" sz="half" idx="10"/>
          </p:nvPr>
        </p:nvSpPr>
        <p:spPr/>
        <p:txBody>
          <a:bodyPr/>
          <a:lstStyle/>
          <a:p>
            <a:r>
              <a:rPr lang="fr-FR">
                <a:solidFill>
                  <a:prstClr val="black">
                    <a:lumMod val="95000"/>
                    <a:lumOff val="5000"/>
                  </a:prstClr>
                </a:solidFill>
              </a:rPr>
              <a:t>Your date comes here</a:t>
            </a:r>
            <a:endParaRPr lang="en-US" dirty="0">
              <a:solidFill>
                <a:prstClr val="black">
                  <a:lumMod val="95000"/>
                  <a:lumOff val="5000"/>
                </a:prstClr>
              </a:solidFill>
            </a:endParaRPr>
          </a:p>
        </p:txBody>
      </p:sp>
      <p:sp>
        <p:nvSpPr>
          <p:cNvPr id="14" name="Footer Placeholder 3"/>
          <p:cNvSpPr>
            <a:spLocks noGrp="1"/>
          </p:cNvSpPr>
          <p:nvPr>
            <p:ph type="ftr" sz="quarter" idx="11"/>
          </p:nvPr>
        </p:nvSpPr>
        <p:spPr/>
        <p:txBody>
          <a:bodyPr/>
          <a:lstStyle/>
          <a:p>
            <a:r>
              <a:rPr lang="en-US">
                <a:solidFill>
                  <a:prstClr val="black">
                    <a:lumMod val="95000"/>
                    <a:lumOff val="5000"/>
                  </a:prstClr>
                </a:solidFill>
              </a:rPr>
              <a:t>Your footer comes here</a:t>
            </a:r>
          </a:p>
        </p:txBody>
      </p:sp>
      <p:sp>
        <p:nvSpPr>
          <p:cNvPr id="62475" name="Rectangle 11"/>
          <p:cNvSpPr>
            <a:spLocks noGrp="1" noChangeArrowheads="1"/>
          </p:cNvSpPr>
          <p:nvPr>
            <p:ph type="title" idx="4294967295"/>
          </p:nvPr>
        </p:nvSpPr>
        <p:spPr>
          <a:xfrm>
            <a:off x="0" y="71438"/>
            <a:ext cx="8229600" cy="796925"/>
          </a:xfrm>
        </p:spPr>
        <p:txBody>
          <a:bodyPr/>
          <a:lstStyle/>
          <a:p>
            <a:r>
              <a:rPr lang="en-GB" dirty="0"/>
              <a:t>Conditions of use</a:t>
            </a:r>
          </a:p>
        </p:txBody>
      </p:sp>
      <p:sp>
        <p:nvSpPr>
          <p:cNvPr id="62466" name="Rectangle 2"/>
          <p:cNvSpPr>
            <a:spLocks noChangeArrowheads="1"/>
          </p:cNvSpPr>
          <p:nvPr/>
        </p:nvSpPr>
        <p:spPr bwMode="auto">
          <a:xfrm>
            <a:off x="0" y="0"/>
            <a:ext cx="9144000" cy="6858000"/>
          </a:xfrm>
          <a:prstGeom prst="rect">
            <a:avLst/>
          </a:prstGeom>
          <a:gradFill>
            <a:gsLst>
              <a:gs pos="0">
                <a:schemeClr val="lt1">
                  <a:tint val="40000"/>
                  <a:satMod val="350000"/>
                </a:schemeClr>
              </a:gs>
              <a:gs pos="40000">
                <a:schemeClr val="lt1">
                  <a:tint val="45000"/>
                  <a:shade val="99000"/>
                  <a:satMod val="350000"/>
                </a:schemeClr>
              </a:gs>
              <a:gs pos="100000">
                <a:schemeClr val="bg1">
                  <a:lumMod val="85000"/>
                </a:schemeClr>
              </a:gs>
            </a:gsLst>
          </a:gradFill>
          <a:ln w="9525">
            <a:solidFill>
              <a:schemeClr val="bg1"/>
            </a:solidFill>
            <a:miter lim="800000"/>
            <a:headEnd/>
            <a:tailEnd/>
          </a:ln>
          <a:effectLst/>
        </p:spPr>
        <p:style>
          <a:lnRef idx="0">
            <a:scrgbClr r="0" g="0" b="0"/>
          </a:lnRef>
          <a:fillRef idx="1002">
            <a:schemeClr val="lt1"/>
          </a:fillRef>
          <a:effectRef idx="0">
            <a:scrgbClr r="0" g="0" b="0"/>
          </a:effectRef>
          <a:fontRef idx="major"/>
        </p:style>
        <p:txBody>
          <a:bodyPr wrap="none" anchor="ctr"/>
          <a:lstStyle/>
          <a:p>
            <a:endParaRPr lang="fr-FR">
              <a:solidFill>
                <a:prstClr val="black"/>
              </a:solidFill>
            </a:endParaRPr>
          </a:p>
        </p:txBody>
      </p:sp>
      <p:sp>
        <p:nvSpPr>
          <p:cNvPr id="62470" name="Rectangle 6"/>
          <p:cNvSpPr>
            <a:spLocks noChangeArrowheads="1"/>
          </p:cNvSpPr>
          <p:nvPr/>
        </p:nvSpPr>
        <p:spPr bwMode="auto">
          <a:xfrm>
            <a:off x="3995738" y="6568901"/>
            <a:ext cx="5003800" cy="244475"/>
          </a:xfrm>
          <a:prstGeom prst="rect">
            <a:avLst/>
          </a:prstGeom>
          <a:noFill/>
          <a:ln w="9525">
            <a:noFill/>
            <a:miter lim="800000"/>
            <a:headEnd/>
            <a:tailEnd/>
          </a:ln>
          <a:effectLst/>
        </p:spPr>
        <p:txBody>
          <a:bodyPr anchor="ctr">
            <a:spAutoFit/>
          </a:bodyPr>
          <a:lstStyle/>
          <a:p>
            <a:r>
              <a:rPr lang="fr-FR" sz="1000" dirty="0">
                <a:solidFill>
                  <a:prstClr val="black"/>
                </a:solidFill>
                <a:hlinkClick r:id="rId3"/>
              </a:rPr>
              <a:t>http://creativecommons.org/licenses/by-nc-sa/3.0/</a:t>
            </a:r>
            <a:r>
              <a:rPr lang="fr-FR" sz="1000" dirty="0">
                <a:solidFill>
                  <a:prstClr val="black"/>
                </a:solidFill>
              </a:rPr>
              <a:t> </a:t>
            </a:r>
          </a:p>
        </p:txBody>
      </p:sp>
      <p:sp>
        <p:nvSpPr>
          <p:cNvPr id="62472" name="Line 8"/>
          <p:cNvSpPr>
            <a:spLocks noChangeShapeType="1"/>
          </p:cNvSpPr>
          <p:nvPr/>
        </p:nvSpPr>
        <p:spPr bwMode="auto">
          <a:xfrm>
            <a:off x="3127376" y="1412875"/>
            <a:ext cx="0" cy="4464050"/>
          </a:xfrm>
          <a:prstGeom prst="line">
            <a:avLst/>
          </a:prstGeom>
          <a:noFill/>
          <a:ln w="9525">
            <a:solidFill>
              <a:srgbClr val="C0C0C0"/>
            </a:solidFill>
            <a:round/>
            <a:headEnd/>
            <a:tailEnd/>
          </a:ln>
          <a:effectLst/>
        </p:spPr>
        <p:txBody>
          <a:bodyPr/>
          <a:lstStyle/>
          <a:p>
            <a:endParaRPr lang="fr-FR">
              <a:solidFill>
                <a:prstClr val="black"/>
              </a:solidFill>
            </a:endParaRPr>
          </a:p>
        </p:txBody>
      </p:sp>
      <p:sp>
        <p:nvSpPr>
          <p:cNvPr id="62474" name="Rectangle 10"/>
          <p:cNvSpPr>
            <a:spLocks noChangeArrowheads="1"/>
          </p:cNvSpPr>
          <p:nvPr/>
        </p:nvSpPr>
        <p:spPr bwMode="auto">
          <a:xfrm>
            <a:off x="611188" y="6153964"/>
            <a:ext cx="1789272" cy="553998"/>
          </a:xfrm>
          <a:prstGeom prst="rect">
            <a:avLst/>
          </a:prstGeom>
          <a:noFill/>
          <a:ln w="9525">
            <a:noFill/>
            <a:miter lim="800000"/>
            <a:headEnd/>
            <a:tailEnd/>
          </a:ln>
          <a:effectLst/>
        </p:spPr>
        <p:txBody>
          <a:bodyPr wrap="none" anchor="ctr">
            <a:spAutoFit/>
          </a:bodyPr>
          <a:lstStyle/>
          <a:p>
            <a:r>
              <a:rPr lang="fr-FR" sz="1000" dirty="0">
                <a:solidFill>
                  <a:prstClr val="black"/>
                </a:solidFill>
                <a:hlinkClick r:id="rId4"/>
              </a:rPr>
              <a:t>http://www.showeet.com</a:t>
            </a:r>
            <a:endParaRPr lang="fr-FR" sz="1000" dirty="0">
              <a:solidFill>
                <a:prstClr val="black"/>
              </a:solidFill>
            </a:endParaRPr>
          </a:p>
          <a:p>
            <a:endParaRPr lang="fr-FR" sz="1000" dirty="0">
              <a:solidFill>
                <a:prstClr val="black"/>
              </a:solidFill>
            </a:endParaRPr>
          </a:p>
          <a:p>
            <a:r>
              <a:rPr lang="fr-FR" sz="1000" dirty="0">
                <a:solidFill>
                  <a:prstClr val="black"/>
                </a:solidFill>
              </a:rPr>
              <a:t>Contact: Showeet@ymail.com </a:t>
            </a:r>
          </a:p>
        </p:txBody>
      </p:sp>
      <p:sp>
        <p:nvSpPr>
          <p:cNvPr id="62479" name="Rectangle 15"/>
          <p:cNvSpPr>
            <a:spLocks noChangeArrowheads="1"/>
          </p:cNvSpPr>
          <p:nvPr/>
        </p:nvSpPr>
        <p:spPr bwMode="auto">
          <a:xfrm>
            <a:off x="3707904" y="1479478"/>
            <a:ext cx="5291634" cy="5189882"/>
          </a:xfrm>
          <a:prstGeom prst="rect">
            <a:avLst/>
          </a:prstGeom>
          <a:noFill/>
          <a:ln w="9525">
            <a:noFill/>
            <a:miter lim="800000"/>
            <a:headEnd/>
            <a:tailEnd/>
          </a:ln>
          <a:effectLst/>
        </p:spPr>
        <p:txBody>
          <a:bodyPr wrap="square">
            <a:spAutoFit/>
          </a:bodyPr>
          <a:lstStyle/>
          <a:p>
            <a:r>
              <a:rPr lang="en-US" sz="1600" b="1" dirty="0">
                <a:solidFill>
                  <a:prstClr val="black"/>
                </a:solidFill>
              </a:rPr>
              <a:t>With the use of these free </a:t>
            </a:r>
            <a:r>
              <a:rPr lang="en-US" sz="1600" b="1" dirty="0">
                <a:solidFill>
                  <a:srgbClr val="0070C0"/>
                </a:solidFill>
              </a:rPr>
              <a:t>diagrams</a:t>
            </a:r>
            <a:r>
              <a:rPr lang="en-US" sz="1600" b="1" dirty="0">
                <a:solidFill>
                  <a:srgbClr val="018BB0"/>
                </a:solidFill>
              </a:rPr>
              <a:t> </a:t>
            </a:r>
            <a:r>
              <a:rPr lang="en-US" sz="1600" b="1" dirty="0">
                <a:solidFill>
                  <a:prstClr val="black"/>
                </a:solidFill>
              </a:rPr>
              <a:t>you accept the following use and license conditions.</a:t>
            </a:r>
            <a:endParaRPr lang="en-US" sz="1000" dirty="0">
              <a:solidFill>
                <a:prstClr val="black"/>
              </a:solidFill>
            </a:endParaRPr>
          </a:p>
          <a:p>
            <a:pPr>
              <a:spcBef>
                <a:spcPct val="50000"/>
              </a:spcBef>
            </a:pPr>
            <a:endParaRPr lang="en-US" sz="400" dirty="0">
              <a:solidFill>
                <a:prstClr val="black"/>
              </a:solidFill>
            </a:endParaRPr>
          </a:p>
          <a:p>
            <a:pPr>
              <a:spcBef>
                <a:spcPct val="50000"/>
              </a:spcBef>
            </a:pPr>
            <a:r>
              <a:rPr lang="en-US" sz="1200" dirty="0">
                <a:solidFill>
                  <a:prstClr val="black"/>
                </a:solidFill>
              </a:rPr>
              <a:t>You are free:</a:t>
            </a:r>
          </a:p>
          <a:p>
            <a:pPr>
              <a:spcBef>
                <a:spcPct val="50000"/>
              </a:spcBef>
            </a:pPr>
            <a:endParaRPr lang="en-US" sz="800" dirty="0">
              <a:solidFill>
                <a:prstClr val="black"/>
              </a:solidFill>
            </a:endParaRPr>
          </a:p>
          <a:p>
            <a:pPr>
              <a:spcBef>
                <a:spcPct val="50000"/>
              </a:spcBef>
            </a:pPr>
            <a:r>
              <a:rPr lang="en-US" sz="1400" b="1" dirty="0">
                <a:solidFill>
                  <a:prstClr val="black"/>
                </a:solidFill>
              </a:rPr>
              <a:t>To Share</a:t>
            </a:r>
            <a:r>
              <a:rPr lang="en-US" sz="1200" dirty="0">
                <a:solidFill>
                  <a:prstClr val="black"/>
                </a:solidFill>
              </a:rPr>
              <a:t> — to copy, distribute and transmit the work</a:t>
            </a:r>
          </a:p>
          <a:p>
            <a:pPr>
              <a:spcBef>
                <a:spcPct val="50000"/>
              </a:spcBef>
            </a:pPr>
            <a:r>
              <a:rPr lang="en-US" sz="1400" b="1" dirty="0">
                <a:solidFill>
                  <a:prstClr val="black"/>
                </a:solidFill>
              </a:rPr>
              <a:t>To Remix </a:t>
            </a:r>
            <a:r>
              <a:rPr lang="en-US" sz="1200" dirty="0">
                <a:solidFill>
                  <a:prstClr val="black"/>
                </a:solidFill>
              </a:rPr>
              <a:t>— to adapt the work</a:t>
            </a:r>
          </a:p>
          <a:p>
            <a:pPr>
              <a:spcBef>
                <a:spcPct val="50000"/>
              </a:spcBef>
            </a:pPr>
            <a:endParaRPr lang="en-US" sz="600" dirty="0">
              <a:solidFill>
                <a:prstClr val="black"/>
              </a:solidFill>
            </a:endParaRPr>
          </a:p>
          <a:p>
            <a:pPr>
              <a:spcBef>
                <a:spcPct val="50000"/>
              </a:spcBef>
            </a:pPr>
            <a:r>
              <a:rPr lang="en-US" sz="1200" dirty="0">
                <a:solidFill>
                  <a:prstClr val="black"/>
                </a:solidFill>
              </a:rPr>
              <a:t>Under the following conditions:</a:t>
            </a:r>
            <a:endParaRPr lang="en-US" sz="800" dirty="0">
              <a:solidFill>
                <a:prstClr val="black"/>
              </a:solidFill>
            </a:endParaRPr>
          </a:p>
          <a:p>
            <a:pPr>
              <a:spcBef>
                <a:spcPct val="50000"/>
              </a:spcBef>
            </a:pPr>
            <a:r>
              <a:rPr lang="en-US" sz="1400" b="1" dirty="0">
                <a:solidFill>
                  <a:prstClr val="black"/>
                </a:solidFill>
              </a:rPr>
              <a:t>Attribution</a:t>
            </a:r>
            <a:r>
              <a:rPr lang="en-US" sz="1200" dirty="0">
                <a:solidFill>
                  <a:prstClr val="black"/>
                </a:solidFill>
              </a:rPr>
              <a:t> — You must attribute the work in the manner specified by the author or licensor (but not in any way that suggests that they endorse you or your use of the work).</a:t>
            </a:r>
          </a:p>
          <a:p>
            <a:pPr>
              <a:spcBef>
                <a:spcPct val="50000"/>
              </a:spcBef>
            </a:pPr>
            <a:r>
              <a:rPr lang="en-US" sz="1400" b="1" dirty="0">
                <a:solidFill>
                  <a:prstClr val="black"/>
                </a:solidFill>
              </a:rPr>
              <a:t>Noncommercial</a:t>
            </a:r>
            <a:r>
              <a:rPr lang="en-US" sz="1200" dirty="0">
                <a:solidFill>
                  <a:prstClr val="black"/>
                </a:solidFill>
              </a:rPr>
              <a:t> — You may not use this work for commercial purposes.</a:t>
            </a:r>
          </a:p>
          <a:p>
            <a:pPr lvl="0">
              <a:spcBef>
                <a:spcPct val="50000"/>
              </a:spcBef>
            </a:pPr>
            <a:r>
              <a:rPr lang="en-US" sz="1400" b="1" dirty="0">
                <a:solidFill>
                  <a:prstClr val="black"/>
                </a:solidFill>
              </a:rPr>
              <a:t>Share Alike </a:t>
            </a:r>
            <a:r>
              <a:rPr lang="en-US" sz="1200" dirty="0">
                <a:solidFill>
                  <a:prstClr val="black"/>
                </a:solidFill>
              </a:rPr>
              <a:t>— If you alter, transform, or build upon this work, you may distribute the resulting work only under the same or similar license to this one.</a:t>
            </a:r>
          </a:p>
          <a:p>
            <a:pPr>
              <a:spcBef>
                <a:spcPct val="50000"/>
              </a:spcBef>
            </a:pPr>
            <a:endParaRPr lang="en-US" sz="500" dirty="0">
              <a:solidFill>
                <a:prstClr val="black"/>
              </a:solidFill>
            </a:endParaRPr>
          </a:p>
          <a:p>
            <a:pPr>
              <a:spcBef>
                <a:spcPct val="50000"/>
              </a:spcBef>
            </a:pPr>
            <a:r>
              <a:rPr lang="en-US" sz="1050" dirty="0">
                <a:solidFill>
                  <a:prstClr val="black"/>
                </a:solidFill>
              </a:rPr>
              <a:t>For any  distribution, you must make clear to others the license terms of this work. The best way to do this is with a link to this web page: </a:t>
            </a:r>
            <a:r>
              <a:rPr lang="en-US" sz="1050" dirty="0">
                <a:solidFill>
                  <a:prstClr val="black"/>
                </a:solidFill>
                <a:hlinkClick r:id="rId5"/>
              </a:rPr>
              <a:t>http://www.showeet.com/terms-of-use/</a:t>
            </a:r>
            <a:r>
              <a:rPr lang="en-US" sz="1050" dirty="0">
                <a:solidFill>
                  <a:prstClr val="black"/>
                </a:solidFill>
              </a:rPr>
              <a:t> </a:t>
            </a:r>
            <a:br>
              <a:rPr lang="en-US" sz="1050" dirty="0">
                <a:solidFill>
                  <a:prstClr val="black"/>
                </a:solidFill>
              </a:rPr>
            </a:br>
            <a:endParaRPr lang="en-US" sz="1050" dirty="0">
              <a:solidFill>
                <a:prstClr val="black"/>
              </a:solidFill>
            </a:endParaRPr>
          </a:p>
          <a:p>
            <a:pPr>
              <a:spcBef>
                <a:spcPct val="50000"/>
              </a:spcBef>
            </a:pPr>
            <a:r>
              <a:rPr lang="en-US" sz="1050" dirty="0">
                <a:solidFill>
                  <a:prstClr val="black"/>
                </a:solidFill>
              </a:rPr>
              <a:t>Any of the conditions can be waived if you get permission from showeet.com</a:t>
            </a:r>
          </a:p>
          <a:p>
            <a:pPr>
              <a:spcBef>
                <a:spcPct val="50000"/>
              </a:spcBef>
            </a:pPr>
            <a:r>
              <a:rPr lang="en-US" sz="1050" dirty="0">
                <a:solidFill>
                  <a:prstClr val="black"/>
                </a:solidFill>
              </a:rPr>
              <a:t>In no event shall </a:t>
            </a:r>
            <a:r>
              <a:rPr lang="en-US" sz="1050" u="sng" dirty="0">
                <a:solidFill>
                  <a:prstClr val="black"/>
                </a:solidFill>
              </a:rPr>
              <a:t>Showeet.com</a:t>
            </a:r>
            <a:r>
              <a:rPr lang="en-US" sz="1050" dirty="0">
                <a:solidFill>
                  <a:prstClr val="black"/>
                </a:solidFill>
              </a:rPr>
              <a:t> be liable for any indirect, special or consequential damages arising out of or in connection with the use of the template, diagram or map.</a:t>
            </a:r>
            <a:endParaRPr lang="fr-FR" sz="1050" dirty="0">
              <a:solidFill>
                <a:prstClr val="black"/>
              </a:solidFill>
            </a:endParaRPr>
          </a:p>
        </p:txBody>
      </p:sp>
      <p:sp>
        <p:nvSpPr>
          <p:cNvPr id="16" name="Rectangle 11"/>
          <p:cNvSpPr txBox="1">
            <a:spLocks noChangeArrowheads="1"/>
          </p:cNvSpPr>
          <p:nvPr/>
        </p:nvSpPr>
        <p:spPr>
          <a:xfrm>
            <a:off x="609600" y="116632"/>
            <a:ext cx="8229600" cy="648072"/>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solidFill>
                  <a:prstClr val="black"/>
                </a:solidFill>
              </a:rPr>
              <a:t>Conditions of use</a:t>
            </a:r>
          </a:p>
        </p:txBody>
      </p:sp>
      <p:sp>
        <p:nvSpPr>
          <p:cNvPr id="3" name="Rectangle 2"/>
          <p:cNvSpPr/>
          <p:nvPr/>
        </p:nvSpPr>
        <p:spPr>
          <a:xfrm>
            <a:off x="250825" y="4293096"/>
            <a:ext cx="2736999" cy="42332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prstClr val="black"/>
              </a:solidFill>
            </a:endParaRPr>
          </a:p>
        </p:txBody>
      </p:sp>
      <p:sp>
        <p:nvSpPr>
          <p:cNvPr id="62480" name="Rectangle 16"/>
          <p:cNvSpPr>
            <a:spLocks noChangeArrowheads="1"/>
          </p:cNvSpPr>
          <p:nvPr/>
        </p:nvSpPr>
        <p:spPr bwMode="auto">
          <a:xfrm>
            <a:off x="300038" y="1700213"/>
            <a:ext cx="2832100" cy="3016210"/>
          </a:xfrm>
          <a:prstGeom prst="rect">
            <a:avLst/>
          </a:prstGeom>
          <a:noFill/>
          <a:ln w="9525">
            <a:noFill/>
            <a:miter lim="800000"/>
            <a:headEnd/>
            <a:tailEnd/>
          </a:ln>
          <a:effectLst/>
        </p:spPr>
        <p:txBody>
          <a:bodyPr>
            <a:spAutoFit/>
          </a:bodyPr>
          <a:lstStyle/>
          <a:p>
            <a:r>
              <a:rPr lang="en-GB" b="1" dirty="0">
                <a:solidFill>
                  <a:prstClr val="black"/>
                </a:solidFill>
              </a:rPr>
              <a:t>You can use these </a:t>
            </a:r>
            <a:r>
              <a:rPr lang="en-GB" b="1" dirty="0">
                <a:solidFill>
                  <a:srgbClr val="0070C0"/>
                </a:solidFill>
              </a:rPr>
              <a:t>diagrams</a:t>
            </a:r>
            <a:r>
              <a:rPr lang="en-GB" b="1" dirty="0">
                <a:solidFill>
                  <a:srgbClr val="018BB0"/>
                </a:solidFill>
              </a:rPr>
              <a:t> </a:t>
            </a:r>
            <a:r>
              <a:rPr lang="en-GB" b="1" dirty="0">
                <a:solidFill>
                  <a:prstClr val="black"/>
                </a:solidFill>
              </a:rPr>
              <a:t>for your personal, educational and business presentations.</a:t>
            </a:r>
          </a:p>
          <a:p>
            <a:endParaRPr lang="en-GB" b="1" dirty="0">
              <a:solidFill>
                <a:prstClr val="black"/>
              </a:solidFill>
            </a:endParaRPr>
          </a:p>
          <a:p>
            <a:endParaRPr lang="en-GB" b="1" dirty="0">
              <a:solidFill>
                <a:prstClr val="black"/>
              </a:solidFill>
            </a:endParaRPr>
          </a:p>
          <a:p>
            <a:r>
              <a:rPr lang="en-US" sz="1600" dirty="0">
                <a:solidFill>
                  <a:prstClr val="black"/>
                </a:solidFill>
              </a:rPr>
              <a:t>The copyright statement we require you to include when you use our material is:</a:t>
            </a:r>
          </a:p>
          <a:p>
            <a:br>
              <a:rPr lang="en-US" sz="1600" dirty="0">
                <a:solidFill>
                  <a:srgbClr val="C00000"/>
                </a:solidFill>
              </a:rPr>
            </a:br>
            <a:r>
              <a:rPr lang="en-US" dirty="0">
                <a:solidFill>
                  <a:srgbClr val="C00000"/>
                </a:solidFill>
              </a:rPr>
              <a:t>© Copyright Showeet.com</a:t>
            </a:r>
            <a:endParaRPr lang="en-GB" b="1" dirty="0">
              <a:solidFill>
                <a:srgbClr val="C00000"/>
              </a:solidFill>
            </a:endParaRPr>
          </a:p>
        </p:txBody>
      </p:sp>
      <p:pic>
        <p:nvPicPr>
          <p:cNvPr id="2" name="Imag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8794" y="5395912"/>
            <a:ext cx="2324100" cy="962025"/>
          </a:xfrm>
          <a:prstGeom prst="rect">
            <a:avLst/>
          </a:prstGeom>
        </p:spPr>
      </p:pic>
      <p:pic>
        <p:nvPicPr>
          <p:cNvPr id="103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23826" y="3717032"/>
            <a:ext cx="285652"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24621" y="4365104"/>
            <a:ext cx="288032"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324621" y="4725144"/>
            <a:ext cx="288032"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9441" y="877218"/>
            <a:ext cx="1944687"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2468202"/>
      </p:ext>
    </p:extLst>
  </p:cSld>
  <p:clrMapOvr>
    <a:masterClrMapping/>
  </p:clrMapOvr>
</p:sld>
</file>

<file path=ppt/theme/theme1.xml><?xml version="1.0" encoding="utf-8"?>
<a:theme xmlns:a="http://schemas.openxmlformats.org/drawingml/2006/main" name="Showeet theme (grey bkgd)">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howeet theme (white bkgd)">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howeet theme (white grey bkgd)">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howeet theme (blue bkgd)">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Showeet theme (dark bkgd)">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Showeet theme">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7.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50422</TotalTime>
  <Words>658</Words>
  <Application>Microsoft Office PowerPoint</Application>
  <PresentationFormat>On-screen Show (4:3)</PresentationFormat>
  <Paragraphs>127</Paragraphs>
  <Slides>8</Slides>
  <Notes>1</Notes>
  <HiddenSlides>0</HiddenSlides>
  <MMClips>0</MMClips>
  <ScaleCrop>false</ScaleCrop>
  <HeadingPairs>
    <vt:vector size="6" baseType="variant">
      <vt:variant>
        <vt:lpstr>Fonts Used</vt:lpstr>
      </vt:variant>
      <vt:variant>
        <vt:i4>4</vt:i4>
      </vt:variant>
      <vt:variant>
        <vt:lpstr>Theme</vt:lpstr>
      </vt:variant>
      <vt:variant>
        <vt:i4>7</vt:i4>
      </vt:variant>
      <vt:variant>
        <vt:lpstr>Slide Titles</vt:lpstr>
      </vt:variant>
      <vt:variant>
        <vt:i4>8</vt:i4>
      </vt:variant>
    </vt:vector>
  </HeadingPairs>
  <TitlesOfParts>
    <vt:vector size="19" baseType="lpstr">
      <vt:lpstr>Arial</vt:lpstr>
      <vt:lpstr>Calibri</vt:lpstr>
      <vt:lpstr>Calibri Light</vt:lpstr>
      <vt:lpstr>Verdana</vt:lpstr>
      <vt:lpstr>Showeet theme (grey bkgd)</vt:lpstr>
      <vt:lpstr>Showeet theme (white bkgd)</vt:lpstr>
      <vt:lpstr>Showeet theme (white grey bkgd)</vt:lpstr>
      <vt:lpstr>Showeet theme (blue bkgd)</vt:lpstr>
      <vt:lpstr>Showeet theme (dark bkgd)</vt:lpstr>
      <vt:lpstr>Showeet theme</vt:lpstr>
      <vt:lpstr>Blank</vt:lpstr>
      <vt:lpstr>4 Ps Marketing Mix</vt:lpstr>
      <vt:lpstr>4 Ps Marketing Mix</vt:lpstr>
      <vt:lpstr>5 Ps Marketing Mix</vt:lpstr>
      <vt:lpstr>5 Ps Marketing Mix</vt:lpstr>
      <vt:lpstr>6 Ps Marketing Mix</vt:lpstr>
      <vt:lpstr>7 Ps Marketing Mix</vt:lpstr>
      <vt:lpstr>7 Ps Marketing Mix</vt:lpstr>
      <vt:lpstr>Conditions of 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4-7 Ps Marketing Mix for PowerPoint</dc:title>
  <dc:creator>showeet.com</dc:creator>
  <dc:description>© Copyright Showeet.com</dc:description>
  <cp:lastModifiedBy>Dumebi Konwea</cp:lastModifiedBy>
  <cp:revision>1</cp:revision>
  <dcterms:created xsi:type="dcterms:W3CDTF">2011-05-09T14:18:21Z</dcterms:created>
  <dcterms:modified xsi:type="dcterms:W3CDTF">2025-07-09T08:09:44Z</dcterms:modified>
  <cp:category>Charts &amp; Diagrams</cp:category>
</cp:coreProperties>
</file>