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1" r:id="rId2"/>
    <p:sldMasterId id="2147483681" r:id="rId3"/>
  </p:sldMasterIdLst>
  <p:notesMasterIdLst>
    <p:notesMasterId r:id="rId26"/>
  </p:notesMasterIdLst>
  <p:sldIdLst>
    <p:sldId id="475" r:id="rId4"/>
    <p:sldId id="476" r:id="rId5"/>
    <p:sldId id="451" r:id="rId6"/>
    <p:sldId id="474" r:id="rId7"/>
    <p:sldId id="311" r:id="rId8"/>
    <p:sldId id="278" r:id="rId9"/>
    <p:sldId id="300" r:id="rId10"/>
    <p:sldId id="374" r:id="rId11"/>
    <p:sldId id="295" r:id="rId12"/>
    <p:sldId id="301" r:id="rId13"/>
    <p:sldId id="310" r:id="rId14"/>
    <p:sldId id="302" r:id="rId15"/>
    <p:sldId id="303" r:id="rId16"/>
    <p:sldId id="304" r:id="rId17"/>
    <p:sldId id="305" r:id="rId18"/>
    <p:sldId id="306" r:id="rId19"/>
    <p:sldId id="307" r:id="rId20"/>
    <p:sldId id="308" r:id="rId21"/>
    <p:sldId id="309" r:id="rId22"/>
    <p:sldId id="375" r:id="rId23"/>
    <p:sldId id="257" r:id="rId24"/>
    <p:sldId id="4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B51C258-4D62-46ED-968C-CCAFB71C3A26}" v="3" dt="2024-11-04T01:03:36.75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54342" autoAdjust="0"/>
  </p:normalViewPr>
  <p:slideViewPr>
    <p:cSldViewPr snapToGrid="0">
      <p:cViewPr varScale="1">
        <p:scale>
          <a:sx n="77" d="100"/>
          <a:sy n="77" d="100"/>
        </p:scale>
        <p:origin x="268" y="56"/>
      </p:cViewPr>
      <p:guideLst/>
    </p:cSldViewPr>
  </p:slideViewPr>
  <p:notesTextViewPr>
    <p:cViewPr>
      <p:scale>
        <a:sx n="1" d="1"/>
        <a:sy n="1" d="1"/>
      </p:scale>
      <p:origin x="0" y="0"/>
    </p:cViewPr>
  </p:notesTextViewPr>
  <p:sorterViewPr>
    <p:cViewPr>
      <p:scale>
        <a:sx n="100" d="100"/>
        <a:sy n="100" d="100"/>
      </p:scale>
      <p:origin x="0" y="-411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0D7CE94-7C0D-4A60-A87F-FA54A8EF09F9}" type="datetimeFigureOut">
              <a:rPr lang="en-GB" smtClean="0"/>
              <a:t>09/07/2025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257786-36D2-4BC8-AFAC-4415DC9DD425}" type="slidenum">
              <a:rPr lang="en-GB" smtClean="0"/>
              <a:t>‹#›</a:t>
            </a:fld>
            <a:endParaRPr lang="en-GB"/>
          </a:p>
        </p:txBody>
      </p:sp>
    </p:spTree>
    <p:extLst>
      <p:ext uri="{BB962C8B-B14F-4D97-AF65-F5344CB8AC3E}">
        <p14:creationId xmlns:p14="http://schemas.microsoft.com/office/powerpoint/2010/main" val="34959631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Hello and welcome to todays lecture on Segmentation, Targeting and Positioning.</a:t>
            </a: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20196083-5C37-8041-9477-EF3CED45B519}" type="slidenum">
              <a:rPr kumimoji="0" lang="en-US" sz="1200" b="0" i="0" u="none" strike="noStrike" kern="1200" cap="none" spc="0" normalizeH="0" baseline="0" noProof="0" smtClean="0">
                <a:ln>
                  <a:noFill/>
                </a:ln>
                <a:solidFill>
                  <a:prstClr val="black"/>
                </a:solidFill>
                <a:effectLst/>
                <a:uLnTx/>
                <a:uFillTx/>
                <a:latin typeface="Calibri"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charset="0"/>
              <a:ea typeface="+mn-ea"/>
              <a:cs typeface="+mn-cs"/>
            </a:endParaRPr>
          </a:p>
        </p:txBody>
      </p:sp>
    </p:spTree>
    <p:extLst>
      <p:ext uri="{BB962C8B-B14F-4D97-AF65-F5344CB8AC3E}">
        <p14:creationId xmlns:p14="http://schemas.microsoft.com/office/powerpoint/2010/main" val="4017024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noFill/>
          <a:ln>
            <a:solidFill>
              <a:srgbClr val="000000"/>
            </a:solidFill>
            <a:miter lim="800000"/>
            <a:headEnd/>
            <a:tailEnd/>
          </a:ln>
        </p:spPr>
      </p:sp>
      <p:sp>
        <p:nvSpPr>
          <p:cNvPr id="13314" name="Notes Placeholder 2"/>
          <p:cNvSpPr>
            <a:spLocks noGrp="1"/>
          </p:cNvSpPr>
          <p:nvPr>
            <p:ph type="body" idx="1"/>
          </p:nvPr>
        </p:nvSpPr>
        <p:spPr bwMode="auto">
          <a:noFill/>
        </p:spPr>
        <p:txBody>
          <a:bodyPr/>
          <a:lstStyle/>
          <a:p>
            <a:r>
              <a:rPr lang="en-GB" dirty="0">
                <a:ea typeface="ＭＳ Ｐゴシック"/>
              </a:rPr>
              <a:t>This lecture discusses the role of market Segmentation, Market Targeting and Differentiation and positioning in creating  value for target customers</a:t>
            </a:r>
          </a:p>
        </p:txBody>
      </p:sp>
      <p:sp>
        <p:nvSpPr>
          <p:cNvPr id="13315" name="Slide Number Placeholder 3"/>
          <p:cNvSpPr>
            <a:spLocks noGrp="1"/>
          </p:cNvSpPr>
          <p:nvPr>
            <p:ph type="sldNum" sz="quarter" idx="5"/>
          </p:nvPr>
        </p:nvSpPr>
        <p:spPr bwMode="auto">
          <a:noFill/>
          <a:ln>
            <a:miter lim="800000"/>
            <a:headEnd/>
            <a:tailEnd/>
          </a:ln>
        </p:spPr>
        <p:txBody>
          <a:bodyPr/>
          <a:lstStyle/>
          <a:p>
            <a:fld id="{CDCC1105-B021-4000-9C33-A1745ADA405E}" type="slidenum">
              <a:rPr lang="en-US" smtClean="0">
                <a:latin typeface="Calibri" pitchFamily="34" charset="0"/>
                <a:ea typeface="ヒラギノ角ゴ Pro W3"/>
                <a:cs typeface="ヒラギノ角ゴ Pro W3"/>
              </a:rPr>
              <a:pPr/>
              <a:t>2</a:t>
            </a:fld>
            <a:endParaRPr lang="en-US" dirty="0">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1466905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3028950" y="857250"/>
            <a:ext cx="3086100" cy="2314575"/>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9" name="Notes Placeholder 2"/>
          <p:cNvSpPr>
            <a:spLocks noGrp="1"/>
          </p:cNvSpPr>
          <p:nvPr>
            <p:ph type="body" idx="1"/>
          </p:nvPr>
        </p:nvSpPr>
        <p:spPr bwMode="auto"/>
        <p:txBody>
          <a:bodyPr>
            <a:normAutofit/>
          </a:bodyPr>
          <a:lstStyle/>
          <a:p>
            <a:pPr>
              <a:defRPr/>
            </a:pPr>
            <a:r>
              <a:rPr lang="en-US" dirty="0">
                <a:ea typeface="ＭＳ Ｐゴシック" charset="-128"/>
              </a:rPr>
              <a:t>Product planners need to think about products and services on three levels (see Figure 8.1). Each level adds more customer value. The most basic level is the </a:t>
            </a:r>
            <a:r>
              <a:rPr lang="en-US" i="1" dirty="0">
                <a:ea typeface="ＭＳ Ｐゴシック" charset="-128"/>
              </a:rPr>
              <a:t>core customer value</a:t>
            </a:r>
            <a:r>
              <a:rPr lang="en-US" dirty="0">
                <a:ea typeface="ＭＳ Ｐゴシック" charset="-128"/>
              </a:rPr>
              <a:t>, which addresses the question: </a:t>
            </a:r>
            <a:r>
              <a:rPr lang="en-US" i="1" dirty="0">
                <a:ea typeface="ＭＳ Ｐゴシック" charset="-128"/>
              </a:rPr>
              <a:t>What is the buyer really buying?</a:t>
            </a:r>
            <a:r>
              <a:rPr lang="en-US" dirty="0">
                <a:ea typeface="ＭＳ Ｐゴシック" charset="-128"/>
              </a:rPr>
              <a:t>  </a:t>
            </a:r>
          </a:p>
          <a:p>
            <a:pPr>
              <a:defRPr/>
            </a:pPr>
            <a:endParaRPr lang="en-US" dirty="0">
              <a:ea typeface="ＭＳ Ｐゴシック" charset="-128"/>
            </a:endParaRPr>
          </a:p>
          <a:p>
            <a:pPr>
              <a:defRPr/>
            </a:pPr>
            <a:r>
              <a:rPr lang="en-US" dirty="0">
                <a:ea typeface="ＭＳ Ｐゴシック" charset="-128"/>
              </a:rPr>
              <a:t>At the second level, product planners must turn the core benefit into an </a:t>
            </a:r>
            <a:r>
              <a:rPr lang="en-US" i="1" dirty="0">
                <a:ea typeface="ＭＳ Ｐゴシック" charset="-128"/>
              </a:rPr>
              <a:t>actual product</a:t>
            </a:r>
            <a:r>
              <a:rPr lang="en-US" dirty="0">
                <a:ea typeface="ＭＳ Ｐゴシック" charset="-128"/>
              </a:rPr>
              <a:t>. They need to develop product and service features, a design, a quality level, a brand name, and packaging. </a:t>
            </a:r>
          </a:p>
          <a:p>
            <a:pPr>
              <a:defRPr/>
            </a:pPr>
            <a:endParaRPr lang="en-US" dirty="0">
              <a:ea typeface="ＭＳ Ｐゴシック" charset="-128"/>
            </a:endParaRPr>
          </a:p>
          <a:p>
            <a:pPr>
              <a:defRPr/>
            </a:pPr>
            <a:r>
              <a:rPr lang="en-US" dirty="0">
                <a:ea typeface="ＭＳ Ｐゴシック" charset="-128"/>
              </a:rPr>
              <a:t>Finally, product planners must build an </a:t>
            </a:r>
            <a:r>
              <a:rPr lang="en-US" i="1" dirty="0">
                <a:ea typeface="ＭＳ Ｐゴシック" charset="-128"/>
              </a:rPr>
              <a:t>augmented product</a:t>
            </a:r>
            <a:r>
              <a:rPr lang="en-US" dirty="0">
                <a:ea typeface="ＭＳ Ｐゴシック" charset="-128"/>
              </a:rPr>
              <a:t> around the core benefit and actual product by offering additional consumer services and benefits. </a:t>
            </a:r>
            <a:endParaRPr lang="en-US" b="1" dirty="0">
              <a:ea typeface="ＭＳ Ｐゴシック" charset="-128"/>
            </a:endParaRPr>
          </a:p>
          <a:p>
            <a:pPr>
              <a:defRPr/>
            </a:pPr>
            <a:endParaRPr lang="en-US" b="1" dirty="0">
              <a:ea typeface="ＭＳ Ｐゴシック" charset="-128"/>
            </a:endParaRPr>
          </a:p>
          <a:p>
            <a:pPr>
              <a:defRPr/>
            </a:pPr>
            <a:r>
              <a:rPr lang="en-US" b="1" dirty="0">
                <a:ea typeface="ＭＳ Ｐゴシック" charset="-128"/>
              </a:rPr>
              <a:t>Discussion Question</a:t>
            </a:r>
          </a:p>
          <a:p>
            <a:pPr>
              <a:defRPr/>
            </a:pPr>
            <a:r>
              <a:rPr lang="en-US" i="1" dirty="0">
                <a:ea typeface="ＭＳ Ｐゴシック" charset="-128"/>
              </a:rPr>
              <a:t>It is a good idea for the students to bring in some products so the class can discuss the levels of product and services. Products including Gatorade, toothpaste, facial moisturizer, or cosmetics work well in this discussion. You can often find augmented product features on product websites including games, features, and support.</a:t>
            </a:r>
          </a:p>
        </p:txBody>
      </p:sp>
      <p:sp>
        <p:nvSpPr>
          <p:cNvPr id="21507" name="Slide Number Placeholder 3"/>
          <p:cNvSpPr>
            <a:spLocks noGrp="1"/>
          </p:cNvSpPr>
          <p:nvPr>
            <p:ph type="sldNum" sz="quarter" idx="5"/>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CDA9DAB3-80B9-454A-9C6A-846B8C440843}" type="slidenum">
              <a:rPr lang="en-US" altLang="en-US">
                <a:latin typeface="Calibri" panose="020F0502020204030204" pitchFamily="34" charset="0"/>
              </a:rPr>
              <a:pPr/>
              <a:t>5</a:t>
            </a:fld>
            <a:endParaRPr lang="en-US" altLang="en-US">
              <a:latin typeface="Calibri" panose="020F0502020204030204" pitchFamily="34" charset="0"/>
            </a:endParaRPr>
          </a:p>
        </p:txBody>
      </p:sp>
    </p:spTree>
    <p:extLst>
      <p:ext uri="{BB962C8B-B14F-4D97-AF65-F5344CB8AC3E}">
        <p14:creationId xmlns:p14="http://schemas.microsoft.com/office/powerpoint/2010/main" val="26535558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4275" name="Notes Placeholder 2"/>
          <p:cNvSpPr>
            <a:spLocks noGrp="1"/>
          </p:cNvSpPr>
          <p:nvPr>
            <p:ph type="body" idx="1"/>
          </p:nvPr>
        </p:nvSpPr>
        <p:spPr bwMode="auto"/>
        <p:txBody>
          <a:bodyPr>
            <a:normAutofit/>
          </a:bodyPr>
          <a:lstStyle/>
          <a:p>
            <a:pPr marL="533400" indent="-533400">
              <a:defRPr/>
            </a:pPr>
            <a:r>
              <a:rPr lang="en-US" b="1" dirty="0">
                <a:ea typeface="ＭＳ Ｐゴシック" charset="-128"/>
              </a:rPr>
              <a:t>Discussion Questions</a:t>
            </a:r>
          </a:p>
          <a:p>
            <a:pPr marL="533400" indent="-533400">
              <a:defRPr/>
            </a:pPr>
            <a:r>
              <a:rPr lang="en-US" i="1" dirty="0">
                <a:ea typeface="ＭＳ Ｐゴシック" charset="-128"/>
              </a:rPr>
              <a:t>What brands do you tend to purchase consistently? Why?</a:t>
            </a:r>
          </a:p>
          <a:p>
            <a:pPr marL="533400" indent="-533400">
              <a:defRPr/>
            </a:pPr>
            <a:endParaRPr lang="en-US" i="1" dirty="0">
              <a:ea typeface="ＭＳ Ｐゴシック" charset="-128"/>
            </a:endParaRPr>
          </a:p>
          <a:p>
            <a:pPr marL="533400" indent="-533400">
              <a:defRPr/>
            </a:pPr>
            <a:r>
              <a:rPr lang="en-US" dirty="0">
                <a:ea typeface="ＭＳ Ｐゴシック" charset="-128"/>
              </a:rPr>
              <a:t>This discussion should lead to the consumer benefits of brands including quality and consistency. It is interesting to now ask</a:t>
            </a:r>
            <a:r>
              <a:rPr lang="en-US" baseline="0" dirty="0">
                <a:ea typeface="ＭＳ Ｐゴシック" charset="-128"/>
              </a:rPr>
              <a:t> </a:t>
            </a:r>
            <a:r>
              <a:rPr lang="en-US" dirty="0">
                <a:ea typeface="ＭＳ Ｐゴシック" charset="-128"/>
              </a:rPr>
              <a:t>students what the benefits might be for the seller of a strong brand. This will include segmentation, positioning, and the ability to communicate product features.</a:t>
            </a:r>
          </a:p>
          <a:p>
            <a:pPr marL="533400" indent="-533400">
              <a:defRPr/>
            </a:pPr>
            <a:endParaRPr lang="en-US" dirty="0">
              <a:ea typeface="ＭＳ Ｐゴシック" charset="-128"/>
            </a:endParaRPr>
          </a:p>
          <a:p>
            <a:pPr marL="533400" indent="-533400">
              <a:defRPr/>
            </a:pPr>
            <a:endParaRPr lang="en-US" dirty="0">
              <a:ea typeface="ＭＳ Ｐゴシック" charset="-128"/>
            </a:endParaRPr>
          </a:p>
          <a:p>
            <a:r>
              <a:rPr lang="en-US" dirty="0">
                <a:ea typeface="ＭＳ Ｐゴシック" charset="-128"/>
              </a:rPr>
              <a:t>Consumers view a brand as an important part of a product, and branding can add value to a consumer’s purchase. Customers attach meanings to brands and develop brand relationships. Branding has become so strong that today hardly anything goes unbranded. Brand names help consumers identify products that might benefit them</a:t>
            </a:r>
            <a:r>
              <a:rPr lang="en-US" baseline="0" dirty="0">
                <a:ea typeface="ＭＳ Ｐゴシック" charset="-128"/>
              </a:rPr>
              <a:t> and </a:t>
            </a:r>
            <a:r>
              <a:rPr lang="en-US" dirty="0">
                <a:ea typeface="ＭＳ Ｐゴシック" charset="-128"/>
              </a:rPr>
              <a:t>say something about product quality and consistency.</a:t>
            </a:r>
          </a:p>
          <a:p>
            <a:pPr>
              <a:defRPr/>
            </a:pPr>
            <a:endParaRPr lang="en-US" dirty="0">
              <a:ea typeface="ＭＳ Ｐゴシック" charset="-128"/>
            </a:endParaRPr>
          </a:p>
          <a:p>
            <a:pPr>
              <a:defRPr/>
            </a:pPr>
            <a:r>
              <a:rPr lang="en-US" dirty="0">
                <a:ea typeface="ＭＳ Ｐゴシック" charset="-128"/>
              </a:rPr>
              <a:t>Branding also gives the seller several advantages. The seller’s brand name and trademark provide legal protection for unique product features that otherwise might be copied by competitors. Branding helps the seller to segment markets. </a:t>
            </a:r>
          </a:p>
        </p:txBody>
      </p:sp>
      <p:sp>
        <p:nvSpPr>
          <p:cNvPr id="56323"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fld id="{BA3D0AE6-94D9-4DBB-97D3-5F579916D060}" type="slidenum">
              <a:rPr lang="en-US" altLang="en-US">
                <a:latin typeface="Calibri" panose="020F0502020204030204" pitchFamily="34" charset="0"/>
              </a:rPr>
              <a:pPr/>
              <a:t>6</a:t>
            </a:fld>
            <a:endParaRPr lang="en-US" altLang="en-US">
              <a:latin typeface="Calibri" panose="020F0502020204030204" pitchFamily="34" charset="0"/>
            </a:endParaRPr>
          </a:p>
        </p:txBody>
      </p:sp>
    </p:spTree>
    <p:extLst>
      <p:ext uri="{BB962C8B-B14F-4D97-AF65-F5344CB8AC3E}">
        <p14:creationId xmlns:p14="http://schemas.microsoft.com/office/powerpoint/2010/main" val="1676422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noFill/>
          <a:ln>
            <a:solidFill>
              <a:srgbClr val="000000"/>
            </a:solidFill>
            <a:miter lim="800000"/>
            <a:headEnd/>
            <a:tailEnd/>
          </a:ln>
        </p:spPr>
      </p:sp>
      <p:sp>
        <p:nvSpPr>
          <p:cNvPr id="64514" name="Notes Placeholder 2"/>
          <p:cNvSpPr>
            <a:spLocks noGrp="1"/>
          </p:cNvSpPr>
          <p:nvPr>
            <p:ph type="body" idx="1"/>
          </p:nvPr>
        </p:nvSpPr>
        <p:spPr bwMode="auto">
          <a:noFill/>
        </p:spPr>
        <p:txBody>
          <a:bodyPr/>
          <a:lstStyle/>
          <a:p>
            <a:r>
              <a:rPr lang="en-US" b="1" dirty="0">
                <a:ea typeface="ＭＳ Ｐゴシック"/>
              </a:rPr>
              <a:t>Notes to Instructor:</a:t>
            </a:r>
          </a:p>
          <a:p>
            <a:r>
              <a:rPr lang="en-US" dirty="0">
                <a:ea typeface="ＭＳ Ｐゴシック"/>
              </a:rPr>
              <a:t>Tide is positioned as a powerful, all-purpose family detergent; Ivory is positioned as the gentle detergent for fine washables and baby clothes. </a:t>
            </a:r>
          </a:p>
          <a:p>
            <a:r>
              <a:rPr lang="en-US" dirty="0">
                <a:ea typeface="ＭＳ Ｐゴシック"/>
              </a:rPr>
              <a:t>At Subway restaurants, you ‘Eat Fresh;’ at Olive Garden, ‘When You’re Here, You’re Family;’ and at Applebee’s you’re ‘</a:t>
            </a:r>
            <a:r>
              <a:rPr lang="en-US" dirty="0" err="1">
                <a:ea typeface="ＭＳ Ｐゴシック"/>
              </a:rPr>
              <a:t>Eatin</a:t>
            </a:r>
            <a:r>
              <a:rPr lang="en-US" dirty="0">
                <a:ea typeface="ＭＳ Ｐゴシック"/>
              </a:rPr>
              <a:t> Good in the Neighborhood.’ In the automobile market, the Nissan Versa and Honda Fit are positioned on economy, Mercedes and Cadillac on luxury and Porsche and BMW on performance. Volvo positions powerfully on safety. And Toyota positions its fuel efficient, hybrid </a:t>
            </a:r>
            <a:r>
              <a:rPr lang="en-US" dirty="0" err="1">
                <a:ea typeface="ＭＳ Ｐゴシック"/>
              </a:rPr>
              <a:t>Prius</a:t>
            </a:r>
            <a:r>
              <a:rPr lang="en-US" dirty="0">
                <a:ea typeface="ＭＳ Ｐゴシック"/>
              </a:rPr>
              <a:t> as a high-tech solution to the energy shortage. ‘How far will you go to save the planet?’ it asks.</a:t>
            </a:r>
          </a:p>
          <a:p>
            <a:endParaRPr lang="en-US" dirty="0">
              <a:ea typeface="ＭＳ Ｐゴシック"/>
            </a:endParaRPr>
          </a:p>
        </p:txBody>
      </p:sp>
      <p:sp>
        <p:nvSpPr>
          <p:cNvPr id="64515" name="Slide Number Placeholder 3"/>
          <p:cNvSpPr>
            <a:spLocks noGrp="1"/>
          </p:cNvSpPr>
          <p:nvPr>
            <p:ph type="sldNum" sz="quarter" idx="5"/>
          </p:nvPr>
        </p:nvSpPr>
        <p:spPr bwMode="auto">
          <a:noFill/>
          <a:ln>
            <a:miter lim="800000"/>
            <a:headEnd/>
            <a:tailEnd/>
          </a:ln>
        </p:spPr>
        <p:txBody>
          <a:bodyPr/>
          <a:lstStyle/>
          <a:p>
            <a:fld id="{C65CB245-D37B-4E3F-9DFD-135650889E10}" type="slidenum">
              <a:rPr lang="en-US" smtClean="0">
                <a:latin typeface="Calibri" pitchFamily="34" charset="0"/>
                <a:ea typeface="ヒラギノ角ゴ Pro W3"/>
                <a:cs typeface="ヒラギノ角ゴ Pro W3"/>
              </a:rPr>
              <a:pPr/>
              <a:t>8</a:t>
            </a:fld>
            <a:endParaRPr lang="en-US">
              <a:latin typeface="Calibri" pitchFamily="34" charset="0"/>
              <a:ea typeface="ヒラギノ角ゴ Pro W3"/>
              <a:cs typeface="ヒラギノ角ゴ Pro W3"/>
            </a:endParaRPr>
          </a:p>
        </p:txBody>
      </p:sp>
    </p:spTree>
    <p:extLst>
      <p:ext uri="{BB962C8B-B14F-4D97-AF65-F5344CB8AC3E}">
        <p14:creationId xmlns:p14="http://schemas.microsoft.com/office/powerpoint/2010/main" val="276389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2514600" y="857250"/>
            <a:ext cx="4114800" cy="2314575"/>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8611" name="Notes Placeholder 2"/>
          <p:cNvSpPr>
            <a:spLocks noGrp="1"/>
          </p:cNvSpPr>
          <p:nvPr>
            <p:ph type="body" idx="1"/>
          </p:nvPr>
        </p:nvSpPr>
        <p:spPr bwMode="auto"/>
        <p:txBody>
          <a:bodyPr>
            <a:normAutofit fontScale="85000" lnSpcReduction="20000"/>
          </a:bodyPr>
          <a:lstStyle/>
          <a:p>
            <a:pPr>
              <a:defRPr/>
            </a:pPr>
            <a:r>
              <a:rPr lang="en-US" dirty="0">
                <a:ea typeface="ＭＳ Ｐゴシック" charset="-128"/>
              </a:rPr>
              <a:t>Marketers need to position their brands clearly in target customers’ minds. They can position brands at any of three levels. </a:t>
            </a:r>
          </a:p>
          <a:p>
            <a:pPr>
              <a:defRPr/>
            </a:pPr>
            <a:endParaRPr lang="en-US" dirty="0">
              <a:ea typeface="ＭＳ Ｐゴシック" charset="-128"/>
            </a:endParaRPr>
          </a:p>
          <a:p>
            <a:pPr>
              <a:defRPr/>
            </a:pPr>
            <a:r>
              <a:rPr lang="en-US" dirty="0">
                <a:ea typeface="ＭＳ Ｐゴシック" charset="-128"/>
              </a:rPr>
              <a:t>At the lowest level, they can position the brand on </a:t>
            </a:r>
            <a:r>
              <a:rPr lang="en-US" i="1" dirty="0">
                <a:ea typeface="ＭＳ Ｐゴシック" charset="-128"/>
              </a:rPr>
              <a:t>product attributes</a:t>
            </a:r>
            <a:r>
              <a:rPr lang="en-US" dirty="0">
                <a:ea typeface="ＭＳ Ｐゴシック" charset="-128"/>
              </a:rPr>
              <a:t>. For example, P&amp;G’s  Pampers’ early marketing focused on attributes such as fluid absorption, fit, and disposability. Attributes are the least desirable level for brand positioning because competitors can easily copy attributes. Customers are not interested in what the attributes are—they are interested in what the attributes will do for them.</a:t>
            </a:r>
          </a:p>
          <a:p>
            <a:pPr>
              <a:defRPr/>
            </a:pPr>
            <a:endParaRPr lang="en-US" dirty="0">
              <a:ea typeface="ＭＳ Ｐゴシック" charset="-128"/>
            </a:endParaRPr>
          </a:p>
          <a:p>
            <a:pPr>
              <a:defRPr/>
            </a:pPr>
            <a:r>
              <a:rPr lang="en-US" dirty="0">
                <a:ea typeface="ＭＳ Ｐゴシック" charset="-128"/>
              </a:rPr>
              <a:t>A brand can be better positioned by associating its name with a desirable </a:t>
            </a:r>
            <a:r>
              <a:rPr lang="en-US" i="1" dirty="0">
                <a:ea typeface="ＭＳ Ｐゴシック" charset="-128"/>
              </a:rPr>
              <a:t>benefit</a:t>
            </a:r>
            <a:r>
              <a:rPr lang="en-US" dirty="0">
                <a:ea typeface="ＭＳ Ｐゴシック" charset="-128"/>
              </a:rPr>
              <a:t>. Thus, Pampers can go beyond technical product attributes and talk about the resulting containment and skin-health benefits from dryness. </a:t>
            </a:r>
          </a:p>
          <a:p>
            <a:pPr>
              <a:defRPr/>
            </a:pPr>
            <a:endParaRPr lang="en-US" dirty="0">
              <a:ea typeface="ＭＳ Ｐゴシック" charset="-128"/>
            </a:endParaRPr>
          </a:p>
          <a:p>
            <a:pPr>
              <a:defRPr/>
            </a:pPr>
            <a:r>
              <a:rPr lang="en-US" dirty="0">
                <a:ea typeface="ＭＳ Ｐゴシック" charset="-128"/>
              </a:rPr>
              <a:t>The strongest brands  are positioned on strong </a:t>
            </a:r>
            <a:r>
              <a:rPr lang="en-US" i="1" dirty="0">
                <a:ea typeface="ＭＳ Ｐゴシック" charset="-128"/>
              </a:rPr>
              <a:t>beliefs and values, </a:t>
            </a:r>
            <a:r>
              <a:rPr lang="en-US" dirty="0">
                <a:ea typeface="ＭＳ Ｐゴシック" charset="-128"/>
              </a:rPr>
              <a:t>engaging customers on a deep, emotional level. For example ,Pampers is positioned as a “love, sleep, and play brand where we grow together” that’s concerned about happy babies, parent-child relationships, and total baby care. </a:t>
            </a:r>
          </a:p>
          <a:p>
            <a:pPr>
              <a:defRPr/>
            </a:pPr>
            <a:endParaRPr lang="en-US" dirty="0">
              <a:ea typeface="ＭＳ Ｐゴシック" charset="-128"/>
            </a:endParaRPr>
          </a:p>
          <a:p>
            <a:pPr>
              <a:defRPr/>
            </a:pPr>
            <a:r>
              <a:rPr lang="en-US" dirty="0">
                <a:ea typeface="ＭＳ Ｐゴシック" charset="-128"/>
              </a:rPr>
              <a:t>Successful brands engage customers on a deep, emotional level. Brands ranging from Apple, Google, Disney, and Coca-Cola to Google and Pinterest have achieved this status with many of their customers. Customers don’t just like these brands, they have strong emotional connections with them and love them unconditionally.</a:t>
            </a:r>
          </a:p>
          <a:p>
            <a:pPr>
              <a:defRPr/>
            </a:pPr>
            <a:r>
              <a:rPr lang="en-US" dirty="0">
                <a:ea typeface="ＭＳ Ｐゴシック" charset="-128"/>
              </a:rPr>
              <a:t> </a:t>
            </a:r>
          </a:p>
          <a:p>
            <a:pPr>
              <a:defRPr/>
            </a:pPr>
            <a:r>
              <a:rPr lang="en-US" dirty="0">
                <a:ea typeface="ＭＳ Ｐゴシック" charset="-128"/>
              </a:rPr>
              <a:t>When positioning a brand, the marketer should establish a mission for the brand and a vision of what the brand must be and do. A brand is the company’s promise to deliver a specific set of features, benefits, services, and experiences consistently to buyers. The brand promise must be simple and honest</a:t>
            </a:r>
          </a:p>
        </p:txBody>
      </p:sp>
      <p:sp>
        <p:nvSpPr>
          <p:cNvPr id="911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ヒラギノ角ゴ Pro W3"/>
                <a:cs typeface="ヒラギノ角ゴ Pro W3"/>
              </a:defRPr>
            </a:lvl1pPr>
            <a:lvl2pPr marL="742950" indent="-285750">
              <a:defRPr>
                <a:solidFill>
                  <a:schemeClr val="tx1"/>
                </a:solidFill>
                <a:latin typeface="Arial" panose="020B0604020202020204" pitchFamily="34" charset="0"/>
                <a:ea typeface="ヒラギノ角ゴ Pro W3"/>
                <a:cs typeface="ヒラギノ角ゴ Pro W3"/>
              </a:defRPr>
            </a:lvl2pPr>
            <a:lvl3pPr marL="1143000" indent="-228600">
              <a:defRPr>
                <a:solidFill>
                  <a:schemeClr val="tx1"/>
                </a:solidFill>
                <a:latin typeface="Arial" panose="020B0604020202020204" pitchFamily="34" charset="0"/>
                <a:ea typeface="ヒラギノ角ゴ Pro W3"/>
                <a:cs typeface="ヒラギノ角ゴ Pro W3"/>
              </a:defRPr>
            </a:lvl3pPr>
            <a:lvl4pPr marL="1600200" indent="-228600">
              <a:defRPr>
                <a:solidFill>
                  <a:schemeClr val="tx1"/>
                </a:solidFill>
                <a:latin typeface="Arial" panose="020B0604020202020204" pitchFamily="34" charset="0"/>
                <a:ea typeface="ヒラギノ角ゴ Pro W3"/>
                <a:cs typeface="ヒラギノ角ゴ Pro W3"/>
              </a:defRPr>
            </a:lvl4pPr>
            <a:lvl5pPr marL="2057400" indent="-228600">
              <a:defRPr>
                <a:solidFill>
                  <a:schemeClr val="tx1"/>
                </a:solidFill>
                <a:latin typeface="Arial" panose="020B0604020202020204" pitchFamily="34" charset="0"/>
                <a:ea typeface="ヒラギノ角ゴ Pro W3"/>
                <a:cs typeface="ヒラギノ角ゴ Pro W3"/>
              </a:defRPr>
            </a:lvl5pPr>
            <a:lvl6pPr marL="25146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6pPr>
            <a:lvl7pPr marL="29718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7pPr>
            <a:lvl8pPr marL="34290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8pPr>
            <a:lvl9pPr marL="3886200" indent="-228600" fontAlgn="base">
              <a:spcBef>
                <a:spcPct val="0"/>
              </a:spcBef>
              <a:spcAft>
                <a:spcPct val="0"/>
              </a:spcAft>
              <a:defRPr>
                <a:solidFill>
                  <a:schemeClr val="tx1"/>
                </a:solidFill>
                <a:latin typeface="Arial" panose="020B0604020202020204" pitchFamily="34" charset="0"/>
                <a:ea typeface="ヒラギノ角ゴ Pro W3"/>
                <a:cs typeface="ヒラギノ角ゴ Pro W3"/>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04B83EAE-751B-4DA0-B928-3714A06E9894}"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ndParaRPr>
          </a:p>
        </p:txBody>
      </p:sp>
    </p:spTree>
    <p:extLst>
      <p:ext uri="{BB962C8B-B14F-4D97-AF65-F5344CB8AC3E}">
        <p14:creationId xmlns:p14="http://schemas.microsoft.com/office/powerpoint/2010/main" val="19107882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longer run, effective branding enhances Brand Equity  or the  market value of the Brand.</a:t>
            </a:r>
          </a:p>
          <a:p>
            <a:endParaRPr lang="en-GB" dirty="0"/>
          </a:p>
          <a:p>
            <a:r>
              <a:rPr lang="en-GB" dirty="0"/>
              <a:t>Effective branding leads to brand loyalty, brand awareness, perceptions of quality and positive  brand associations  which in combination lead to brand equity.</a:t>
            </a:r>
          </a:p>
          <a:p>
            <a:r>
              <a:rPr lang="en-GB" dirty="0"/>
              <a:t>For customers,  retail branding  reduces information processing required , increases consumer confidence by reducing perceived risk and increases brand satisfaction.  </a:t>
            </a:r>
          </a:p>
          <a:p>
            <a:endParaRPr lang="en-GB" dirty="0"/>
          </a:p>
          <a:p>
            <a:r>
              <a:rPr lang="en-GB" dirty="0"/>
              <a:t>This reduces marketing costs, increases margins,  increases power in the supply chain and importantly gives retailer competitive advantage over its rivals.</a:t>
            </a:r>
          </a:p>
        </p:txBody>
      </p:sp>
      <p:sp>
        <p:nvSpPr>
          <p:cNvPr id="4" name="Slide Number Placeholder 3"/>
          <p:cNvSpPr>
            <a:spLocks noGrp="1"/>
          </p:cNvSpPr>
          <p:nvPr>
            <p:ph type="sldNum" sz="quarter" idx="5"/>
          </p:nvPr>
        </p:nvSpPr>
        <p:spPr/>
        <p:txBody>
          <a:bodyPr/>
          <a:lstStyle/>
          <a:p>
            <a:fld id="{BCD3AFA5-514C-40C5-9131-E85550A94993}" type="slidenum">
              <a:rPr lang="en-GB" smtClean="0"/>
              <a:t>11</a:t>
            </a:fld>
            <a:endParaRPr lang="en-GB"/>
          </a:p>
        </p:txBody>
      </p:sp>
    </p:spTree>
    <p:extLst>
      <p:ext uri="{BB962C8B-B14F-4D97-AF65-F5344CB8AC3E}">
        <p14:creationId xmlns:p14="http://schemas.microsoft.com/office/powerpoint/2010/main" val="29198294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F50CC-D1E8-49FA-6CF6-42C011D30E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7E3DEB2-FD0A-B4DE-E5BF-B0A6663896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94ECF26D-2F16-F58B-D689-F8ABD0107083}"/>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5" name="Footer Placeholder 4">
            <a:extLst>
              <a:ext uri="{FF2B5EF4-FFF2-40B4-BE49-F238E27FC236}">
                <a16:creationId xmlns:a16="http://schemas.microsoft.com/office/drawing/2014/main" id="{FAF1A272-95DC-5AD3-66F5-D87D7708932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E053C5-723E-2515-0B7A-3297384E8F12}"/>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25057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84903-7751-43CF-5CCC-AAFF8679AA9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FB62D8E-834C-71A1-5323-00A0A0FA30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7508CD6-F6DB-1603-C158-82DE025D2744}"/>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5" name="Footer Placeholder 4">
            <a:extLst>
              <a:ext uri="{FF2B5EF4-FFF2-40B4-BE49-F238E27FC236}">
                <a16:creationId xmlns:a16="http://schemas.microsoft.com/office/drawing/2014/main" id="{0C5367D5-B84E-1CC1-DA3A-BD580BE5EB1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40E5BC-7599-DB5D-67B2-59BA12941AB3}"/>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242944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1A70BB-885C-FFF9-2F84-26A93B3672C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2BC09BD6-F69A-BD30-6AE8-666802F5B0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C6A060B-752F-A199-2D0F-B144D0D442F0}"/>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5" name="Footer Placeholder 4">
            <a:extLst>
              <a:ext uri="{FF2B5EF4-FFF2-40B4-BE49-F238E27FC236}">
                <a16:creationId xmlns:a16="http://schemas.microsoft.com/office/drawing/2014/main" id="{0A2AE4B4-6E7A-9902-63EA-7D38D76A26C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C12F070-72B5-B4B9-0F7D-64F59998B347}"/>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16733871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lnSpc>
                <a:spcPts val="2700"/>
              </a:lnSpc>
              <a:defRPr sz="3000" b="1"/>
            </a:lvl1p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447800"/>
            <a:ext cx="9550400" cy="381000"/>
          </a:xfrm>
        </p:spPr>
        <p:txBody>
          <a:bodyPr anchor="ctr"/>
          <a:lstStyle>
            <a:lvl1pPr algn="ctr">
              <a:buNone/>
              <a:defRPr sz="2100" b="1" i="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3776293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7" name="Text Placeholder 7"/>
          <p:cNvSpPr>
            <a:spLocks noGrp="1"/>
          </p:cNvSpPr>
          <p:nvPr>
            <p:ph type="body" sz="quarter" idx="13"/>
          </p:nvPr>
        </p:nvSpPr>
        <p:spPr>
          <a:xfrm>
            <a:off x="1219200" y="16002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4" name="Date Placeholder 2"/>
          <p:cNvSpPr>
            <a:spLocks noGrp="1"/>
          </p:cNvSpPr>
          <p:nvPr>
            <p:ph type="dt" sz="half" idx="14"/>
          </p:nvPr>
        </p:nvSpPr>
        <p:spPr>
          <a:xfrm>
            <a:off x="9144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41268792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3" name="Picture Placeholder 21">
            <a:extLst>
              <a:ext uri="{FF2B5EF4-FFF2-40B4-BE49-F238E27FC236}">
                <a16:creationId xmlns:a16="http://schemas.microsoft.com/office/drawing/2014/main" id="{A4E6821E-4262-BAFA-5F9D-D68594E1777E}"/>
              </a:ext>
            </a:extLst>
          </p:cNvPr>
          <p:cNvSpPr>
            <a:spLocks noGrp="1"/>
          </p:cNvSpPr>
          <p:nvPr>
            <p:ph type="pic" sz="quarter" idx="13"/>
          </p:nvPr>
        </p:nvSpPr>
        <p:spPr>
          <a:xfrm>
            <a:off x="6096000" y="0"/>
            <a:ext cx="6096000" cy="6007258"/>
          </a:xfrm>
          <a:prstGeom prst="rect">
            <a:avLst/>
          </a:prstGeom>
        </p:spPr>
        <p:txBody>
          <a:bodyPr anchor="t"/>
          <a:lstStyle>
            <a:lvl1pPr marL="0" indent="0" algn="ctr">
              <a:buNone/>
              <a:defRPr sz="1800"/>
            </a:lvl1pPr>
          </a:lstStyle>
          <a:p>
            <a:endParaRPr lang="en-US"/>
          </a:p>
          <a:p>
            <a:r>
              <a:rPr lang="en-US"/>
              <a:t>Click icon to add image</a:t>
            </a:r>
          </a:p>
        </p:txBody>
      </p:sp>
      <p:sp>
        <p:nvSpPr>
          <p:cNvPr id="7" name="Rectangle 6">
            <a:extLst>
              <a:ext uri="{FF2B5EF4-FFF2-40B4-BE49-F238E27FC236}">
                <a16:creationId xmlns:a16="http://schemas.microsoft.com/office/drawing/2014/main" id="{3913B179-E23A-371F-245E-EDD44E625F2B}"/>
              </a:ext>
            </a:extLst>
          </p:cNvPr>
          <p:cNvSpPr/>
          <p:nvPr userDrawn="1"/>
        </p:nvSpPr>
        <p:spPr>
          <a:xfrm>
            <a:off x="0" y="6007260"/>
            <a:ext cx="12192000" cy="850739"/>
          </a:xfrm>
          <a:prstGeom prst="rect">
            <a:avLst/>
          </a:prstGeom>
          <a:solidFill>
            <a:srgbClr val="06353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green and white logo&#10;&#10;Description automatically generated">
            <a:extLst>
              <a:ext uri="{FF2B5EF4-FFF2-40B4-BE49-F238E27FC236}">
                <a16:creationId xmlns:a16="http://schemas.microsoft.com/office/drawing/2014/main" id="{2FD16C4A-AED4-89BD-64A4-6B8AC4C3D8F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7363" b="7363"/>
          <a:stretch/>
        </p:blipFill>
        <p:spPr>
          <a:xfrm>
            <a:off x="-1" y="6007259"/>
            <a:ext cx="1639229" cy="850739"/>
          </a:xfrm>
          <a:prstGeom prst="rect">
            <a:avLst/>
          </a:prstGeom>
        </p:spPr>
      </p:pic>
      <p:sp>
        <p:nvSpPr>
          <p:cNvPr id="17" name="Text Placeholder 14">
            <a:extLst>
              <a:ext uri="{FF2B5EF4-FFF2-40B4-BE49-F238E27FC236}">
                <a16:creationId xmlns:a16="http://schemas.microsoft.com/office/drawing/2014/main" id="{EDC7EC9E-A16E-D18D-91F9-86F481DF14F0}"/>
              </a:ext>
            </a:extLst>
          </p:cNvPr>
          <p:cNvSpPr>
            <a:spLocks noGrp="1"/>
          </p:cNvSpPr>
          <p:nvPr>
            <p:ph type="body" sz="quarter" idx="10" hasCustomPrompt="1"/>
          </p:nvPr>
        </p:nvSpPr>
        <p:spPr>
          <a:xfrm>
            <a:off x="380590" y="387703"/>
            <a:ext cx="5072063" cy="252413"/>
          </a:xfrm>
          <a:prstGeom prst="rect">
            <a:avLst/>
          </a:prstGeom>
        </p:spPr>
        <p:txBody>
          <a:bodyPr/>
          <a:lstStyle>
            <a:lvl1pPr marL="0" indent="0">
              <a:buNone/>
              <a:defRPr sz="1200" b="1" i="0">
                <a:solidFill>
                  <a:srgbClr val="00A06E"/>
                </a:solidFill>
                <a:latin typeface="Roboto" panose="02000000000000000000" pitchFamily="2" charset="0"/>
                <a:ea typeface="Roboto" panose="02000000000000000000" pitchFamily="2" charset="0"/>
              </a:defRPr>
            </a:lvl1pPr>
          </a:lstStyle>
          <a:p>
            <a:pPr lvl="0"/>
            <a:r>
              <a:rPr lang="en-GB"/>
              <a:t>Insert text – Roboto Bold 12pt</a:t>
            </a:r>
          </a:p>
        </p:txBody>
      </p:sp>
      <p:sp>
        <p:nvSpPr>
          <p:cNvPr id="18" name="Text Placeholder 14">
            <a:extLst>
              <a:ext uri="{FF2B5EF4-FFF2-40B4-BE49-F238E27FC236}">
                <a16:creationId xmlns:a16="http://schemas.microsoft.com/office/drawing/2014/main" id="{8E2F2DD7-43FF-B818-59B8-D5CA9D780247}"/>
              </a:ext>
            </a:extLst>
          </p:cNvPr>
          <p:cNvSpPr>
            <a:spLocks noGrp="1"/>
          </p:cNvSpPr>
          <p:nvPr>
            <p:ph type="body" sz="quarter" idx="11" hasCustomPrompt="1"/>
          </p:nvPr>
        </p:nvSpPr>
        <p:spPr>
          <a:xfrm>
            <a:off x="374944" y="746400"/>
            <a:ext cx="5434186" cy="1164518"/>
          </a:xfrm>
          <a:prstGeom prst="rect">
            <a:avLst/>
          </a:prstGeom>
        </p:spPr>
        <p:txBody>
          <a:bodyPr/>
          <a:lstStyle>
            <a:lvl1pPr marL="0" indent="0">
              <a:lnSpc>
                <a:spcPct val="100000"/>
              </a:lnSpc>
              <a:buNone/>
              <a:defRPr sz="2400" b="0" i="0">
                <a:solidFill>
                  <a:srgbClr val="00A06E"/>
                </a:solidFill>
                <a:latin typeface="Roboto Slab Light" pitchFamily="2" charset="0"/>
                <a:ea typeface="Roboto Slab Light" pitchFamily="2" charset="0"/>
              </a:defRPr>
            </a:lvl1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GB"/>
              <a:t>Insert title – Roboto Slab Light 24pt</a:t>
            </a:r>
            <a:r>
              <a:rPr lang="en-GB" sz="2400">
                <a:solidFill>
                  <a:srgbClr val="00A06E"/>
                </a:solidFill>
                <a:latin typeface="Roboto Slab Light" pitchFamily="2" charset="0"/>
                <a:ea typeface="Roboto Slab Light" pitchFamily="2" charset="0"/>
              </a:rPr>
              <a:t> </a:t>
            </a:r>
            <a:r>
              <a:rPr lang="en-GB" sz="2400">
                <a:solidFill>
                  <a:srgbClr val="00A06E"/>
                </a:solidFill>
                <a:latin typeface="Roboto Slab Light" pitchFamily="2" charset="0"/>
                <a:ea typeface="Roboto Slab Light" pitchFamily="2" charset="0"/>
                <a:cs typeface="Roboto Slab"/>
              </a:rPr>
              <a:t>Lorem ipsum </a:t>
            </a:r>
            <a:r>
              <a:rPr lang="en-GB" sz="2400" err="1">
                <a:solidFill>
                  <a:srgbClr val="00A06E"/>
                </a:solidFill>
                <a:latin typeface="Roboto Slab Light" pitchFamily="2" charset="0"/>
                <a:ea typeface="Roboto Slab Light" pitchFamily="2" charset="0"/>
                <a:cs typeface="Roboto Slab"/>
              </a:rPr>
              <a:t>dolor</a:t>
            </a:r>
            <a:r>
              <a:rPr lang="en-GB" sz="2400">
                <a:solidFill>
                  <a:srgbClr val="00A06E"/>
                </a:solidFill>
                <a:latin typeface="Roboto Slab Light" pitchFamily="2" charset="0"/>
                <a:ea typeface="Roboto Slab Light" pitchFamily="2" charset="0"/>
                <a:cs typeface="Roboto Slab"/>
              </a:rPr>
              <a:t> sit </a:t>
            </a:r>
            <a:r>
              <a:rPr lang="en-GB" sz="2400" err="1">
                <a:solidFill>
                  <a:srgbClr val="00A06E"/>
                </a:solidFill>
                <a:latin typeface="Roboto Slab Light" pitchFamily="2" charset="0"/>
                <a:ea typeface="Roboto Slab Light" pitchFamily="2" charset="0"/>
                <a:cs typeface="Roboto Slab"/>
              </a:rPr>
              <a:t>amet</a:t>
            </a:r>
            <a:r>
              <a:rPr lang="en-GB" sz="2400">
                <a:solidFill>
                  <a:srgbClr val="00A06E"/>
                </a:solidFill>
                <a:latin typeface="Roboto Slab Light" pitchFamily="2" charset="0"/>
                <a:ea typeface="Roboto Slab Light" pitchFamily="2" charset="0"/>
                <a:cs typeface="Roboto Slab"/>
              </a:rPr>
              <a:t>, </a:t>
            </a:r>
            <a:r>
              <a:rPr lang="en-GB" sz="2400" err="1">
                <a:solidFill>
                  <a:srgbClr val="00A06E"/>
                </a:solidFill>
                <a:latin typeface="Roboto Slab Light" pitchFamily="2" charset="0"/>
                <a:ea typeface="Roboto Slab Light" pitchFamily="2" charset="0"/>
                <a:cs typeface="Roboto Slab"/>
              </a:rPr>
              <a:t>consectetur</a:t>
            </a:r>
            <a:r>
              <a:rPr lang="en-GB" sz="2400">
                <a:solidFill>
                  <a:srgbClr val="00A06E"/>
                </a:solidFill>
                <a:latin typeface="Roboto Slab Light" pitchFamily="2" charset="0"/>
                <a:ea typeface="Roboto Slab Light" pitchFamily="2" charset="0"/>
                <a:cs typeface="Roboto Slab"/>
              </a:rPr>
              <a:t> </a:t>
            </a:r>
            <a:r>
              <a:rPr lang="en-GB" sz="2400" err="1">
                <a:solidFill>
                  <a:srgbClr val="00A06E"/>
                </a:solidFill>
                <a:latin typeface="Roboto Slab Light" pitchFamily="2" charset="0"/>
                <a:ea typeface="Roboto Slab Light" pitchFamily="2" charset="0"/>
                <a:cs typeface="Roboto Slab"/>
              </a:rPr>
              <a:t>adipiscing</a:t>
            </a:r>
            <a:r>
              <a:rPr lang="en-GB" sz="2400">
                <a:solidFill>
                  <a:srgbClr val="00A06E"/>
                </a:solidFill>
                <a:latin typeface="Roboto Slab Light" pitchFamily="2" charset="0"/>
                <a:ea typeface="Roboto Slab Light" pitchFamily="2" charset="0"/>
                <a:cs typeface="Roboto Slab"/>
              </a:rPr>
              <a:t> </a:t>
            </a:r>
            <a:r>
              <a:rPr lang="en-GB" sz="2400" err="1">
                <a:solidFill>
                  <a:srgbClr val="00A06E"/>
                </a:solidFill>
                <a:latin typeface="Roboto Slab Light" pitchFamily="2" charset="0"/>
                <a:ea typeface="Roboto Slab Light" pitchFamily="2" charset="0"/>
                <a:cs typeface="Roboto Slab"/>
              </a:rPr>
              <a:t>elit</a:t>
            </a:r>
            <a:r>
              <a:rPr lang="en-GB" sz="2400">
                <a:solidFill>
                  <a:srgbClr val="00A06E"/>
                </a:solidFill>
                <a:latin typeface="Roboto Slab Light" pitchFamily="2" charset="0"/>
                <a:ea typeface="Roboto Slab Light" pitchFamily="2" charset="0"/>
                <a:cs typeface="Roboto Slab"/>
              </a:rPr>
              <a:t>.</a:t>
            </a:r>
          </a:p>
        </p:txBody>
      </p:sp>
      <p:sp>
        <p:nvSpPr>
          <p:cNvPr id="19" name="Text Placeholder 14">
            <a:extLst>
              <a:ext uri="{FF2B5EF4-FFF2-40B4-BE49-F238E27FC236}">
                <a16:creationId xmlns:a16="http://schemas.microsoft.com/office/drawing/2014/main" id="{F471AC3B-DEBE-6AAD-0A7A-2824164B2A47}"/>
              </a:ext>
            </a:extLst>
          </p:cNvPr>
          <p:cNvSpPr>
            <a:spLocks noGrp="1"/>
          </p:cNvSpPr>
          <p:nvPr>
            <p:ph type="body" sz="quarter" idx="12" hasCustomPrompt="1"/>
          </p:nvPr>
        </p:nvSpPr>
        <p:spPr>
          <a:xfrm>
            <a:off x="380590" y="2058459"/>
            <a:ext cx="5072063" cy="3653719"/>
          </a:xfrm>
          <a:prstGeom prst="rect">
            <a:avLst/>
          </a:prstGeom>
        </p:spPr>
        <p:txBody>
          <a:bodyPr/>
          <a:lstStyle>
            <a:lvl1pPr marL="285750" indent="-285750">
              <a:buFont typeface="Arial" panose="020B0604020202020204" pitchFamily="34" charset="0"/>
              <a:buChar char="•"/>
              <a:defRPr sz="1800" b="0" i="0">
                <a:solidFill>
                  <a:srgbClr val="063532"/>
                </a:solidFill>
                <a:latin typeface="Roboto" panose="02000000000000000000" pitchFamily="2" charset="0"/>
                <a:ea typeface="Roboto" panose="02000000000000000000" pitchFamily="2" charset="0"/>
              </a:defRPr>
            </a:lvl1pPr>
          </a:lstStyle>
          <a:p>
            <a:pPr lvl="0"/>
            <a:r>
              <a:rPr lang="en-GB"/>
              <a:t>Insert text – Roboto Regular 18pt</a:t>
            </a:r>
          </a:p>
        </p:txBody>
      </p:sp>
    </p:spTree>
    <p:extLst>
      <p:ext uri="{BB962C8B-B14F-4D97-AF65-F5344CB8AC3E}">
        <p14:creationId xmlns:p14="http://schemas.microsoft.com/office/powerpoint/2010/main" val="3287441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A922BC3-F50E-4B1D-904D-115E2D6A75D4}"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188175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22BC3-F50E-4B1D-904D-115E2D6A75D4}"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4974336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1" y="4589465"/>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22BC3-F50E-4B1D-904D-115E2D6A75D4}"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109030466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A922BC3-F50E-4B1D-904D-115E2D6A75D4}" type="datetimeFigureOut">
              <a:rPr lang="en-US" smtClean="0"/>
              <a:pPr/>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2979505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A922BC3-F50E-4B1D-904D-115E2D6A75D4}" type="datetimeFigureOut">
              <a:rPr lang="en-US" smtClean="0"/>
              <a:pPr/>
              <a:t>7/9/2025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469273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51B24-2C1F-9031-A8BF-CE1754E4382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A945508-2B32-BDA4-5055-60C2A62461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8DFE4DB-E827-4A6B-2849-222F7E58C0B0}"/>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5" name="Footer Placeholder 4">
            <a:extLst>
              <a:ext uri="{FF2B5EF4-FFF2-40B4-BE49-F238E27FC236}">
                <a16:creationId xmlns:a16="http://schemas.microsoft.com/office/drawing/2014/main" id="{82985F82-F004-CB3C-5B52-0B2E23F48C8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F88A53-5587-59DC-5135-DAEC2EFD5EF2}"/>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0768227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A922BC3-F50E-4B1D-904D-115E2D6A75D4}" type="datetimeFigureOut">
              <a:rPr lang="en-US" smtClean="0"/>
              <a:pPr/>
              <a:t>7/9/2025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2203481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922BC3-F50E-4B1D-904D-115E2D6A75D4}" type="datetimeFigureOut">
              <a:rPr lang="en-US" smtClean="0"/>
              <a:pPr/>
              <a:t>7/9/2025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1882696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7"/>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22BC3-F50E-4B1D-904D-115E2D6A75D4}" type="datetimeFigureOut">
              <a:rPr lang="en-US" smtClean="0"/>
              <a:pPr/>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4022232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7"/>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A922BC3-F50E-4B1D-904D-115E2D6A75D4}" type="datetimeFigureOut">
              <a:rPr lang="en-US" smtClean="0"/>
              <a:pPr/>
              <a:t>7/9/2025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315268440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22BC3-F50E-4B1D-904D-115E2D6A75D4}"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243531292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922BC3-F50E-4B1D-904D-115E2D6A75D4}" type="datetimeFigureOut">
              <a:rPr lang="en-US" smtClean="0"/>
              <a:pPr/>
              <a:t>7/9/2025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C4CC49-DA47-4AEB-AAEC-70B235A3DF18}" type="slidenum">
              <a:rPr lang="en-US" smtClean="0"/>
              <a:pPr/>
              <a:t>‹#›</a:t>
            </a:fld>
            <a:endParaRPr lang="en-US"/>
          </a:p>
        </p:txBody>
      </p:sp>
    </p:spTree>
    <p:extLst>
      <p:ext uri="{BB962C8B-B14F-4D97-AF65-F5344CB8AC3E}">
        <p14:creationId xmlns:p14="http://schemas.microsoft.com/office/powerpoint/2010/main" val="14142693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lnSpc>
                <a:spcPts val="2700"/>
              </a:lnSpc>
              <a:defRPr sz="3000" b="1"/>
            </a:lvl1p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447800"/>
            <a:ext cx="9550400" cy="381000"/>
          </a:xfrm>
        </p:spPr>
        <p:txBody>
          <a:bodyPr anchor="ctr"/>
          <a:lstStyle>
            <a:lvl1pPr algn="ctr">
              <a:buNone/>
              <a:defRPr sz="2100" b="1" i="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155100803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7" name="Text Placeholder 7"/>
          <p:cNvSpPr>
            <a:spLocks noGrp="1"/>
          </p:cNvSpPr>
          <p:nvPr>
            <p:ph type="body" sz="quarter" idx="13"/>
          </p:nvPr>
        </p:nvSpPr>
        <p:spPr>
          <a:xfrm>
            <a:off x="1219200" y="16002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4" name="Date Placeholder 2"/>
          <p:cNvSpPr>
            <a:spLocks noGrp="1"/>
          </p:cNvSpPr>
          <p:nvPr>
            <p:ph type="dt" sz="half" idx="14"/>
          </p:nvPr>
        </p:nvSpPr>
        <p:spPr>
          <a:xfrm>
            <a:off x="9144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18382286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7" name="Text Placeholder 7"/>
          <p:cNvSpPr>
            <a:spLocks noGrp="1"/>
          </p:cNvSpPr>
          <p:nvPr>
            <p:ph type="body" sz="quarter" idx="13"/>
          </p:nvPr>
        </p:nvSpPr>
        <p:spPr>
          <a:xfrm>
            <a:off x="1219200" y="1600200"/>
            <a:ext cx="9550400" cy="381000"/>
          </a:xfrm>
        </p:spPr>
        <p:txBody>
          <a:bodyPr/>
          <a:lstStyle>
            <a:lvl1pPr algn="ctr">
              <a:buNone/>
              <a:defRPr sz="2100" b="1" i="0">
                <a:solidFill>
                  <a:schemeClr val="tx2"/>
                </a:solidFill>
              </a:defRPr>
            </a:lvl1pPr>
          </a:lstStyle>
          <a:p>
            <a:pPr lvl="0"/>
            <a:r>
              <a:rPr lang="en-US" dirty="0"/>
              <a:t>Click to edit Master text styles</a:t>
            </a:r>
          </a:p>
        </p:txBody>
      </p:sp>
      <p:sp>
        <p:nvSpPr>
          <p:cNvPr id="4" name="Date Placeholder 2"/>
          <p:cNvSpPr>
            <a:spLocks noGrp="1"/>
          </p:cNvSpPr>
          <p:nvPr>
            <p:ph type="dt" sz="half" idx="14"/>
          </p:nvPr>
        </p:nvSpPr>
        <p:spPr>
          <a:xfrm>
            <a:off x="914400" y="6248400"/>
            <a:ext cx="25400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ヒラギノ角ゴ Pro W3" charset="-128"/>
                <a:cs typeface="+mn-cs"/>
              </a:defRPr>
            </a:lvl1pPr>
          </a:lstStyle>
          <a:p>
            <a:pPr>
              <a:defRPr/>
            </a:pPr>
            <a:endParaRPr lang="en-US"/>
          </a:p>
        </p:txBody>
      </p:sp>
      <p:sp>
        <p:nvSpPr>
          <p:cNvPr id="5" name="Footer Placeholder 3"/>
          <p:cNvSpPr>
            <a:spLocks noGrp="1"/>
          </p:cNvSpPr>
          <p:nvPr>
            <p:ph type="ftr" sz="quarter" idx="15"/>
          </p:nvPr>
        </p:nvSpPr>
        <p:spPr>
          <a:xfrm>
            <a:off x="4165600" y="6248400"/>
            <a:ext cx="3860800" cy="457200"/>
          </a:xfrm>
          <a:prstGeom prst="rect">
            <a:avLst/>
          </a:prstGeom>
        </p:spPr>
        <p:txBody>
          <a:bodyPr vert="horz" wrap="square" lIns="91440" tIns="45720" rIns="91440" bIns="45720" numCol="1" anchor="t" anchorCtr="0" compatLnSpc="1">
            <a:prstTxWarp prst="textNoShape">
              <a:avLst/>
            </a:prstTxWarp>
          </a:bodyPr>
          <a:lstStyle>
            <a:lvl1pPr>
              <a:defRPr>
                <a:latin typeface="Arial" charset="0"/>
                <a:ea typeface="ヒラギノ角ゴ Pro W3" charset="-128"/>
                <a:cs typeface="+mn-cs"/>
              </a:defRPr>
            </a:lvl1pPr>
          </a:lstStyle>
          <a:p>
            <a:pPr>
              <a:defRPr/>
            </a:pPr>
            <a:endParaRPr lang="en-US"/>
          </a:p>
        </p:txBody>
      </p:sp>
    </p:spTree>
    <p:extLst>
      <p:ext uri="{BB962C8B-B14F-4D97-AF65-F5344CB8AC3E}">
        <p14:creationId xmlns:p14="http://schemas.microsoft.com/office/powerpoint/2010/main" val="369754638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17600" y="304800"/>
            <a:ext cx="10390717" cy="1462088"/>
          </a:xfrm>
        </p:spPr>
        <p:txBody>
          <a:bodyPr/>
          <a:lstStyle/>
          <a:p>
            <a:r>
              <a:rPr lang="en-US"/>
              <a:t>Click to edit Master title style</a:t>
            </a:r>
          </a:p>
        </p:txBody>
      </p:sp>
      <p:sp>
        <p:nvSpPr>
          <p:cNvPr id="3" name="Text Placeholder 2"/>
          <p:cNvSpPr>
            <a:spLocks noGrp="1"/>
          </p:cNvSpPr>
          <p:nvPr>
            <p:ph type="body" sz="half" idx="1"/>
          </p:nvPr>
        </p:nvSpPr>
        <p:spPr>
          <a:xfrm>
            <a:off x="15769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endParaRPr lang="en-US" dirty="0">
              <a:solidFill>
                <a:prstClr val="black">
                  <a:tint val="75000"/>
                </a:prstClr>
              </a:solidFill>
            </a:endParaRPr>
          </a:p>
        </p:txBody>
      </p:sp>
      <p:sp>
        <p:nvSpPr>
          <p:cNvPr id="9" name="Footer Placeholder 8"/>
          <p:cNvSpPr>
            <a:spLocks noGrp="1"/>
          </p:cNvSpPr>
          <p:nvPr>
            <p:ph type="ftr" sz="quarter" idx="11"/>
          </p:nvPr>
        </p:nvSpPr>
        <p:spPr/>
        <p:txBody>
          <a:bodyPr/>
          <a:lstStyle/>
          <a:p>
            <a:r>
              <a:rPr lang="en-US" dirty="0">
                <a:solidFill>
                  <a:prstClr val="black">
                    <a:tint val="75000"/>
                  </a:prstClr>
                </a:solidFill>
              </a:rPr>
              <a:t>Copyright © 2016 Pearson Education, Inc.</a:t>
            </a:r>
          </a:p>
        </p:txBody>
      </p:sp>
      <p:sp>
        <p:nvSpPr>
          <p:cNvPr id="10" name="Slide Number Placeholder 9"/>
          <p:cNvSpPr>
            <a:spLocks noGrp="1"/>
          </p:cNvSpPr>
          <p:nvPr>
            <p:ph type="sldNum" sz="quarter" idx="12"/>
          </p:nvPr>
        </p:nvSpPr>
        <p:spPr/>
        <p:txBody>
          <a:bodyPr/>
          <a:lstStyle/>
          <a:p>
            <a:fld id="{FE68747B-410E-4E11-8B3E-2AD7F44A64BD}"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276959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CF2F-C384-E215-8F1A-D1416EFF7C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B204B52-2C60-97AE-BD7D-83AFEE1799D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7B3507-47A7-6FE6-6A1E-DCD4B3A459F4}"/>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5" name="Footer Placeholder 4">
            <a:extLst>
              <a:ext uri="{FF2B5EF4-FFF2-40B4-BE49-F238E27FC236}">
                <a16:creationId xmlns:a16="http://schemas.microsoft.com/office/drawing/2014/main" id="{A0ED1B91-6891-8FD3-28A6-5CB828809D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98BFA50-4132-DE6B-F3C4-3EC8DB46F468}"/>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6963232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1524000" y="1122363"/>
            <a:ext cx="9144000" cy="2387600"/>
          </a:xfrm>
        </p:spPr>
        <p:txBody>
          <a:bodyPr anchor="b"/>
          <a:lstStyle>
            <a:lvl1pPr algn="ctr">
              <a:defRPr sz="6000">
                <a:solidFill>
                  <a:srgbClr val="063532"/>
                </a:solidFill>
              </a:defRPr>
            </a:lvl1pPr>
          </a:lstStyle>
          <a:p>
            <a:r>
              <a:rPr lang="en-US"/>
              <a:t>Click to edit Master title style</a:t>
            </a:r>
            <a:endParaRPr lang="en-GB"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dirty="0"/>
          </a:p>
        </p:txBody>
      </p:sp>
    </p:spTree>
    <p:extLst>
      <p:ext uri="{BB962C8B-B14F-4D97-AF65-F5344CB8AC3E}">
        <p14:creationId xmlns:p14="http://schemas.microsoft.com/office/powerpoint/2010/main" val="103150862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4" name="Date Placeholder 3"/>
          <p:cNvSpPr>
            <a:spLocks noGrp="1"/>
          </p:cNvSpPr>
          <p:nvPr>
            <p:ph type="dt" sz="half" idx="10"/>
          </p:nvPr>
        </p:nvSpPr>
        <p:spPr/>
        <p:txBody>
          <a:bodyPr/>
          <a:lstStyle>
            <a:lvl1pPr>
              <a:defRPr smtClean="0">
                <a:solidFill>
                  <a:srgbClr val="063532"/>
                </a:solidFill>
              </a:defRPr>
            </a:lvl1pPr>
          </a:lstStyle>
          <a:p>
            <a:pPr>
              <a:defRPr/>
            </a:pPr>
            <a:fld id="{A39DBBCA-7DC4-6540-9997-31BE66BFD8BF}" type="datetimeFigureOut">
              <a:rPr lang="en-GB"/>
              <a:pPr>
                <a:defRPr/>
              </a:pPr>
              <a:t>09/07/2025</a:t>
            </a:fld>
            <a:endParaRPr lang="en-GB"/>
          </a:p>
        </p:txBody>
      </p:sp>
      <p:sp>
        <p:nvSpPr>
          <p:cNvPr id="5" name="Footer Placeholder 4"/>
          <p:cNvSpPr>
            <a:spLocks noGrp="1"/>
          </p:cNvSpPr>
          <p:nvPr>
            <p:ph type="ftr" sz="quarter" idx="11"/>
          </p:nvPr>
        </p:nvSpPr>
        <p:spPr/>
        <p:txBody>
          <a:bodyPr/>
          <a:lstStyle>
            <a:lvl1pPr>
              <a:defRPr>
                <a:solidFill>
                  <a:srgbClr val="063532"/>
                </a:solidFill>
              </a:defRPr>
            </a:lvl1pPr>
          </a:lstStyle>
          <a:p>
            <a:pPr>
              <a:defRPr/>
            </a:pPr>
            <a:endParaRPr lang="en-GB"/>
          </a:p>
        </p:txBody>
      </p:sp>
      <p:sp>
        <p:nvSpPr>
          <p:cNvPr id="6" name="Slide Number Placeholder 5"/>
          <p:cNvSpPr>
            <a:spLocks noGrp="1"/>
          </p:cNvSpPr>
          <p:nvPr>
            <p:ph type="sldNum" sz="quarter" idx="12"/>
          </p:nvPr>
        </p:nvSpPr>
        <p:spPr/>
        <p:txBody>
          <a:bodyPr/>
          <a:lstStyle>
            <a:lvl1pPr>
              <a:defRPr smtClean="0">
                <a:solidFill>
                  <a:srgbClr val="063532"/>
                </a:solidFill>
              </a:defRPr>
            </a:lvl1pPr>
          </a:lstStyle>
          <a:p>
            <a:pPr>
              <a:defRPr/>
            </a:pPr>
            <a:fld id="{B4C38821-B49A-9C4E-B57D-3C5DC6EC92FD}" type="slidenum">
              <a:rPr lang="en-GB"/>
              <a:pPr>
                <a:defRPr/>
              </a:pPr>
              <a:t>‹#›</a:t>
            </a:fld>
            <a:endParaRPr lang="en-GB"/>
          </a:p>
        </p:txBody>
      </p:sp>
    </p:spTree>
    <p:extLst>
      <p:ext uri="{BB962C8B-B14F-4D97-AF65-F5344CB8AC3E}">
        <p14:creationId xmlns:p14="http://schemas.microsoft.com/office/powerpoint/2010/main" val="120713970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0C751F77-6922-8A42-8DDB-31B45856657E}" type="datetimeFigureOut">
              <a:rPr lang="en-GB"/>
              <a:pPr>
                <a:defRPr/>
              </a:pPr>
              <a:t>09/07/2025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E9E1F878-75C8-E248-8043-043CBF371125}" type="slidenum">
              <a:rPr lang="en-GB"/>
              <a:pPr>
                <a:defRPr/>
              </a:pPr>
              <a:t>‹#›</a:t>
            </a:fld>
            <a:endParaRPr lang="en-GB"/>
          </a:p>
        </p:txBody>
      </p:sp>
    </p:spTree>
    <p:extLst>
      <p:ext uri="{BB962C8B-B14F-4D97-AF65-F5344CB8AC3E}">
        <p14:creationId xmlns:p14="http://schemas.microsoft.com/office/powerpoint/2010/main" val="376236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C4D3BC86-80CA-6C48-886B-E52FEEAD8B52}" type="datetimeFigureOut">
              <a:rPr lang="en-GB"/>
              <a:pPr>
                <a:defRPr/>
              </a:pPr>
              <a:t>09/07/2025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BBBB19BF-F404-C24D-80BB-50C4F751A7DA}" type="slidenum">
              <a:rPr lang="en-GB"/>
              <a:pPr>
                <a:defRPr/>
              </a:pPr>
              <a:t>‹#›</a:t>
            </a:fld>
            <a:endParaRPr lang="en-GB"/>
          </a:p>
        </p:txBody>
      </p:sp>
    </p:spTree>
    <p:extLst>
      <p:ext uri="{BB962C8B-B14F-4D97-AF65-F5344CB8AC3E}">
        <p14:creationId xmlns:p14="http://schemas.microsoft.com/office/powerpoint/2010/main" val="34435265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9904BD1-2EDD-6F4C-AE02-D5C6CA08777E}" type="datetimeFigureOut">
              <a:rPr lang="en-GB"/>
              <a:pPr>
                <a:defRPr/>
              </a:pPr>
              <a:t>09/07/2025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7AC65407-D129-8D42-9BA8-69A441B514C5}" type="slidenum">
              <a:rPr lang="en-GB"/>
              <a:pPr>
                <a:defRPr/>
              </a:pPr>
              <a:t>‹#›</a:t>
            </a:fld>
            <a:endParaRPr lang="en-GB"/>
          </a:p>
        </p:txBody>
      </p:sp>
    </p:spTree>
    <p:extLst>
      <p:ext uri="{BB962C8B-B14F-4D97-AF65-F5344CB8AC3E}">
        <p14:creationId xmlns:p14="http://schemas.microsoft.com/office/powerpoint/2010/main" val="5647325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10363200" cy="1143000"/>
          </a:xfrm>
        </p:spPr>
        <p:txBody>
          <a:bodyPr/>
          <a:lstStyle>
            <a:lvl1pPr>
              <a:lnSpc>
                <a:spcPts val="3600"/>
              </a:lnSpc>
              <a:defRPr sz="4000" b="1"/>
            </a:lvl1pPr>
          </a:lstStyle>
          <a:p>
            <a:r>
              <a:rPr lang="en-US" dirty="0"/>
              <a:t>Click to edit Master title style</a:t>
            </a:r>
          </a:p>
        </p:txBody>
      </p:sp>
      <p:sp>
        <p:nvSpPr>
          <p:cNvPr id="3" name="Content Placeholder 2"/>
          <p:cNvSpPr>
            <a:spLocks noGrp="1"/>
          </p:cNvSpPr>
          <p:nvPr>
            <p:ph idx="1"/>
          </p:nvPr>
        </p:nvSpPr>
        <p:spPr/>
        <p:txBody>
          <a:bodyPr/>
          <a:lstStyle>
            <a:lvl1pPr>
              <a:defRPr b="0"/>
            </a:lvl1pPr>
            <a:lvl2pPr>
              <a:defRPr b="0"/>
            </a:lvl2pPr>
            <a:lvl3pPr>
              <a:defRPr b="0"/>
            </a:lvl3pPr>
            <a:lvl4pPr>
              <a:defRPr b="0"/>
            </a:lvl4pPr>
            <a:lvl5pPr>
              <a:defRPr b="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3"/>
          </p:nvPr>
        </p:nvSpPr>
        <p:spPr>
          <a:xfrm>
            <a:off x="1219200" y="1371600"/>
            <a:ext cx="9550400" cy="381000"/>
          </a:xfrm>
        </p:spPr>
        <p:txBody>
          <a:bodyPr/>
          <a:lstStyle>
            <a:lvl1pPr algn="ctr">
              <a:buNone/>
              <a:defRPr sz="2800" b="1" i="0">
                <a:solidFill>
                  <a:schemeClr val="tx2"/>
                </a:solidFill>
              </a:defRPr>
            </a:lvl1pPr>
          </a:lstStyle>
          <a:p>
            <a:pPr lvl="0"/>
            <a:r>
              <a:rPr lang="en-US" dirty="0"/>
              <a:t>Click to edit Master text styles</a:t>
            </a:r>
          </a:p>
        </p:txBody>
      </p:sp>
    </p:spTree>
    <p:extLst>
      <p:ext uri="{BB962C8B-B14F-4D97-AF65-F5344CB8AC3E}">
        <p14:creationId xmlns:p14="http://schemas.microsoft.com/office/powerpoint/2010/main" val="2708673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D2FBA-33B0-D9BE-BFC2-223484D0397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5D32AED-2A0B-C9EF-4794-4EAEA461B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F1C20162-6150-1E39-C2CF-0647F1D0A9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5EC51EF-DC22-16F0-0192-1F64AABF7327}"/>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6" name="Footer Placeholder 5">
            <a:extLst>
              <a:ext uri="{FF2B5EF4-FFF2-40B4-BE49-F238E27FC236}">
                <a16:creationId xmlns:a16="http://schemas.microsoft.com/office/drawing/2014/main" id="{734D4950-2E5E-796E-2ECA-A5357E9FDFF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E426DAF-4D50-9C6F-8AAF-94766127CE0B}"/>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939137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BD8D8-DAF4-FA9A-8F2E-B7950A2532F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A7EF69-7462-D7D4-9689-A0D36C62DE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DBDF15F-E13E-CC03-FB13-C8E7CEC54D4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EC17277-03F5-7195-80CF-AAF50CE365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B38326-4590-FE86-7575-AE3A29506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29F58B2F-8A6D-196E-AEB2-7809EF482D15}"/>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8" name="Footer Placeholder 7">
            <a:extLst>
              <a:ext uri="{FF2B5EF4-FFF2-40B4-BE49-F238E27FC236}">
                <a16:creationId xmlns:a16="http://schemas.microsoft.com/office/drawing/2014/main" id="{6586AFEB-FFCA-CB53-B2EF-8BA4A1E2CBA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19A512C-8D64-C046-844F-AC961BD89BFC}"/>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1931614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0CC5-A390-C0C2-01AD-4DE8E9A2A11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F15F9A4-A5F7-0384-1D79-0433A7839D13}"/>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4" name="Footer Placeholder 3">
            <a:extLst>
              <a:ext uri="{FF2B5EF4-FFF2-40B4-BE49-F238E27FC236}">
                <a16:creationId xmlns:a16="http://schemas.microsoft.com/office/drawing/2014/main" id="{A709E220-B340-2B60-F27E-C88047767B1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1D4B7BE-8449-9B95-E64C-27DC4251A3D6}"/>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630681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7A6C2F-8A3D-02F2-404B-692FB962E8B2}"/>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3" name="Footer Placeholder 2">
            <a:extLst>
              <a:ext uri="{FF2B5EF4-FFF2-40B4-BE49-F238E27FC236}">
                <a16:creationId xmlns:a16="http://schemas.microsoft.com/office/drawing/2014/main" id="{7E5DED7D-00CE-5301-46FF-3464A61ADE0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5B9CFA2-EB5E-A7EA-6A56-BD6CC69DAA22}"/>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13221241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E740A-7A4D-AE4D-0A95-EE2AD63F73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A77B4C6-E2D4-6993-BB78-0284BC591B6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9E5FEE6-6390-9799-02BB-32D5CA6349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929CB0-9163-90A3-135A-73A43DCB7DC0}"/>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6" name="Footer Placeholder 5">
            <a:extLst>
              <a:ext uri="{FF2B5EF4-FFF2-40B4-BE49-F238E27FC236}">
                <a16:creationId xmlns:a16="http://schemas.microsoft.com/office/drawing/2014/main" id="{DF6174DB-722F-AF1F-28AA-1DA59EA3E64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AAB95FC-6564-DA29-4AC5-C2A7DEA7CC5F}"/>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9057450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1018B3-0436-6A43-B2B1-460E18E4FD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D628F0E-4D1B-6B61-1272-DD527A4236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6C9FFAB-0B64-531D-85FB-871640542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89C497-30B1-E450-4F6C-D1E6CDA8F143}"/>
              </a:ext>
            </a:extLst>
          </p:cNvPr>
          <p:cNvSpPr>
            <a:spLocks noGrp="1"/>
          </p:cNvSpPr>
          <p:nvPr>
            <p:ph type="dt" sz="half" idx="10"/>
          </p:nvPr>
        </p:nvSpPr>
        <p:spPr/>
        <p:txBody>
          <a:bodyPr/>
          <a:lstStyle/>
          <a:p>
            <a:fld id="{A3B7DF86-A618-41BF-999B-A6164E653C25}" type="datetimeFigureOut">
              <a:rPr lang="en-GB" smtClean="0"/>
              <a:t>09/07/2025</a:t>
            </a:fld>
            <a:endParaRPr lang="en-GB"/>
          </a:p>
        </p:txBody>
      </p:sp>
      <p:sp>
        <p:nvSpPr>
          <p:cNvPr id="6" name="Footer Placeholder 5">
            <a:extLst>
              <a:ext uri="{FF2B5EF4-FFF2-40B4-BE49-F238E27FC236}">
                <a16:creationId xmlns:a16="http://schemas.microsoft.com/office/drawing/2014/main" id="{BA03E5D3-D40E-3927-DFBA-6ABC7597B96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A51F9CF-0466-0E0F-6E8C-1E737C821997}"/>
              </a:ext>
            </a:extLst>
          </p:cNvPr>
          <p:cNvSpPr>
            <a:spLocks noGrp="1"/>
          </p:cNvSpPr>
          <p:nvPr>
            <p:ph type="sldNum" sz="quarter" idx="12"/>
          </p:nvPr>
        </p:nvSpPr>
        <p:spPr/>
        <p:txBody>
          <a:bodyPr/>
          <a:lstStyle/>
          <a:p>
            <a:fld id="{1B6102C7-36F8-4F8B-A6D1-C4B77C5F169C}" type="slidenum">
              <a:rPr lang="en-GB" smtClean="0"/>
              <a:t>‹#›</a:t>
            </a:fld>
            <a:endParaRPr lang="en-GB"/>
          </a:p>
        </p:txBody>
      </p:sp>
    </p:spTree>
    <p:extLst>
      <p:ext uri="{BB962C8B-B14F-4D97-AF65-F5344CB8AC3E}">
        <p14:creationId xmlns:p14="http://schemas.microsoft.com/office/powerpoint/2010/main" val="2817013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6" Type="http://schemas.openxmlformats.org/officeDocument/2006/relationships/theme" Target="../theme/theme2.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32.xml"/><Relationship Id="rId7"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5" Type="http://schemas.openxmlformats.org/officeDocument/2006/relationships/slideLayout" Target="../slideLayouts/slideLayout34.xml"/><Relationship Id="rId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99192-6048-5D75-051B-D4B9C12850F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0471FF42-79F4-1C6A-EDF8-1514D5FA67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7EF80DD-52B5-E62D-BB78-5FE3F2E61D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3B7DF86-A618-41BF-999B-A6164E653C25}" type="datetimeFigureOut">
              <a:rPr lang="en-GB" smtClean="0"/>
              <a:t>09/07/2025</a:t>
            </a:fld>
            <a:endParaRPr lang="en-GB"/>
          </a:p>
        </p:txBody>
      </p:sp>
      <p:sp>
        <p:nvSpPr>
          <p:cNvPr id="5" name="Footer Placeholder 4">
            <a:extLst>
              <a:ext uri="{FF2B5EF4-FFF2-40B4-BE49-F238E27FC236}">
                <a16:creationId xmlns:a16="http://schemas.microsoft.com/office/drawing/2014/main" id="{AC5D09E5-9382-6EEB-6AD1-5F806F94232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73CECE38-91F4-1BAA-C203-DDAB0B3C36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6102C7-36F8-4F8B-A6D1-C4B77C5F169C}" type="slidenum">
              <a:rPr lang="en-GB" smtClean="0"/>
              <a:t>‹#›</a:t>
            </a:fld>
            <a:endParaRPr lang="en-GB"/>
          </a:p>
        </p:txBody>
      </p:sp>
    </p:spTree>
    <p:extLst>
      <p:ext uri="{BB962C8B-B14F-4D97-AF65-F5344CB8AC3E}">
        <p14:creationId xmlns:p14="http://schemas.microsoft.com/office/powerpoint/2010/main" val="33640580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9" r:id="rId13"/>
    <p:sldLayoutId id="2147483680"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922BC3-F50E-4B1D-904D-115E2D6A75D4}" type="datetimeFigureOut">
              <a:rPr lang="en-US" smtClean="0"/>
              <a:pPr/>
              <a:t>7/9/2025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C4CC49-DA47-4AEB-AAEC-70B235A3DF18}" type="slidenum">
              <a:rPr lang="en-US" smtClean="0"/>
              <a:pPr/>
              <a:t>‹#›</a:t>
            </a:fld>
            <a:endParaRPr lang="en-US"/>
          </a:p>
        </p:txBody>
      </p:sp>
    </p:spTree>
    <p:extLst>
      <p:ext uri="{BB962C8B-B14F-4D97-AF65-F5344CB8AC3E}">
        <p14:creationId xmlns:p14="http://schemas.microsoft.com/office/powerpoint/2010/main" val="285570428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ECEBEA"/>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ltLang="x-none"/>
              <a:t>Click to edit Master title style</a:t>
            </a:r>
            <a:endParaRPr lang="en-GB" altLang="x-none"/>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ltLang="x-none"/>
              <a:t>Click to edit Master text styles</a:t>
            </a:r>
          </a:p>
          <a:p>
            <a:pPr lvl="1"/>
            <a:r>
              <a:rPr lang="en-US" altLang="x-none"/>
              <a:t>Second level</a:t>
            </a:r>
          </a:p>
          <a:p>
            <a:pPr lvl="2"/>
            <a:r>
              <a:rPr lang="en-US" altLang="x-none"/>
              <a:t>Third level</a:t>
            </a:r>
          </a:p>
          <a:p>
            <a:pPr lvl="3"/>
            <a:r>
              <a:rPr lang="en-US" altLang="x-none"/>
              <a:t>Fourth level</a:t>
            </a:r>
          </a:p>
          <a:p>
            <a:pPr lvl="4"/>
            <a:r>
              <a:rPr lang="en-US" altLang="x-none"/>
              <a:t>Fifth level</a:t>
            </a:r>
            <a:endParaRPr lang="en-GB" altLang="x-non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smtClean="0">
                <a:solidFill>
                  <a:srgbClr val="063532"/>
                </a:solidFill>
                <a:latin typeface="+mn-lt"/>
              </a:defRPr>
            </a:lvl1pPr>
          </a:lstStyle>
          <a:p>
            <a:pPr>
              <a:defRPr/>
            </a:pPr>
            <a:fld id="{168889EE-97AD-3F4D-BA1D-6B54434E1003}" type="datetimeFigureOut">
              <a:rPr lang="en-GB"/>
              <a:pPr>
                <a:defRPr/>
              </a:pPr>
              <a:t>09/07/2025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smtClean="0">
                <a:solidFill>
                  <a:srgbClr val="063532"/>
                </a:solidFill>
                <a:latin typeface="+mn-lt"/>
              </a:defRPr>
            </a:lvl1pPr>
          </a:lstStyle>
          <a:p>
            <a:pPr>
              <a:defRPr/>
            </a:pPr>
            <a:fld id="{BE201BCD-EAB9-1249-BACA-AF87BAD15DF3}" type="slidenum">
              <a:rPr lang="en-GB"/>
              <a:pPr>
                <a:defRPr/>
              </a:pPr>
              <a:t>‹#›</a:t>
            </a:fld>
            <a:endParaRPr lang="en-GB"/>
          </a:p>
        </p:txBody>
      </p:sp>
    </p:spTree>
    <p:extLst>
      <p:ext uri="{BB962C8B-B14F-4D97-AF65-F5344CB8AC3E}">
        <p14:creationId xmlns:p14="http://schemas.microsoft.com/office/powerpoint/2010/main" val="812369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Lst>
  <p:txStyles>
    <p:titleStyle>
      <a:lvl1pPr algn="l" rtl="0" eaLnBrk="1" fontAlgn="base" hangingPunct="1">
        <a:lnSpc>
          <a:spcPct val="90000"/>
        </a:lnSpc>
        <a:spcBef>
          <a:spcPct val="0"/>
        </a:spcBef>
        <a:spcAft>
          <a:spcPct val="0"/>
        </a:spcAft>
        <a:defRPr sz="4400" kern="1200">
          <a:solidFill>
            <a:srgbClr val="063532"/>
          </a:solidFill>
          <a:latin typeface="+mj-lt"/>
          <a:ea typeface="+mj-ea"/>
          <a:cs typeface="+mj-cs"/>
        </a:defRPr>
      </a:lvl1pPr>
      <a:lvl2pPr algn="l" rtl="0" eaLnBrk="1" fontAlgn="base" hangingPunct="1">
        <a:lnSpc>
          <a:spcPct val="90000"/>
        </a:lnSpc>
        <a:spcBef>
          <a:spcPct val="0"/>
        </a:spcBef>
        <a:spcAft>
          <a:spcPct val="0"/>
        </a:spcAft>
        <a:defRPr sz="4400">
          <a:solidFill>
            <a:srgbClr val="063532"/>
          </a:solidFill>
          <a:latin typeface="Calibri Light" charset="0"/>
        </a:defRPr>
      </a:lvl2pPr>
      <a:lvl3pPr algn="l" rtl="0" eaLnBrk="1" fontAlgn="base" hangingPunct="1">
        <a:lnSpc>
          <a:spcPct val="90000"/>
        </a:lnSpc>
        <a:spcBef>
          <a:spcPct val="0"/>
        </a:spcBef>
        <a:spcAft>
          <a:spcPct val="0"/>
        </a:spcAft>
        <a:defRPr sz="4400">
          <a:solidFill>
            <a:srgbClr val="063532"/>
          </a:solidFill>
          <a:latin typeface="Calibri Light" charset="0"/>
        </a:defRPr>
      </a:lvl3pPr>
      <a:lvl4pPr algn="l" rtl="0" eaLnBrk="1" fontAlgn="base" hangingPunct="1">
        <a:lnSpc>
          <a:spcPct val="90000"/>
        </a:lnSpc>
        <a:spcBef>
          <a:spcPct val="0"/>
        </a:spcBef>
        <a:spcAft>
          <a:spcPct val="0"/>
        </a:spcAft>
        <a:defRPr sz="4400">
          <a:solidFill>
            <a:srgbClr val="063532"/>
          </a:solidFill>
          <a:latin typeface="Calibri Light" charset="0"/>
        </a:defRPr>
      </a:lvl4pPr>
      <a:lvl5pPr algn="l" rtl="0" eaLnBrk="1" fontAlgn="base" hangingPunct="1">
        <a:lnSpc>
          <a:spcPct val="90000"/>
        </a:lnSpc>
        <a:spcBef>
          <a:spcPct val="0"/>
        </a:spcBef>
        <a:spcAft>
          <a:spcPct val="0"/>
        </a:spcAft>
        <a:defRPr sz="4400">
          <a:solidFill>
            <a:srgbClr val="063532"/>
          </a:solidFill>
          <a:latin typeface="Calibri Light" charset="0"/>
        </a:defRPr>
      </a:lvl5pPr>
      <a:lvl6pPr marL="457200" algn="l" rtl="0" eaLnBrk="1" fontAlgn="base" hangingPunct="1">
        <a:lnSpc>
          <a:spcPct val="90000"/>
        </a:lnSpc>
        <a:spcBef>
          <a:spcPct val="0"/>
        </a:spcBef>
        <a:spcAft>
          <a:spcPct val="0"/>
        </a:spcAft>
        <a:defRPr sz="4400">
          <a:solidFill>
            <a:srgbClr val="063532"/>
          </a:solidFill>
          <a:latin typeface="Calibri Light" charset="0"/>
        </a:defRPr>
      </a:lvl6pPr>
      <a:lvl7pPr marL="914400" algn="l" rtl="0" eaLnBrk="1" fontAlgn="base" hangingPunct="1">
        <a:lnSpc>
          <a:spcPct val="90000"/>
        </a:lnSpc>
        <a:spcBef>
          <a:spcPct val="0"/>
        </a:spcBef>
        <a:spcAft>
          <a:spcPct val="0"/>
        </a:spcAft>
        <a:defRPr sz="4400">
          <a:solidFill>
            <a:srgbClr val="063532"/>
          </a:solidFill>
          <a:latin typeface="Calibri Light" charset="0"/>
        </a:defRPr>
      </a:lvl7pPr>
      <a:lvl8pPr marL="1371600" algn="l" rtl="0" eaLnBrk="1" fontAlgn="base" hangingPunct="1">
        <a:lnSpc>
          <a:spcPct val="90000"/>
        </a:lnSpc>
        <a:spcBef>
          <a:spcPct val="0"/>
        </a:spcBef>
        <a:spcAft>
          <a:spcPct val="0"/>
        </a:spcAft>
        <a:defRPr sz="4400">
          <a:solidFill>
            <a:srgbClr val="063532"/>
          </a:solidFill>
          <a:latin typeface="Calibri Light" charset="0"/>
        </a:defRPr>
      </a:lvl8pPr>
      <a:lvl9pPr marL="1828800" algn="l" rtl="0" eaLnBrk="1" fontAlgn="base" hangingPunct="1">
        <a:lnSpc>
          <a:spcPct val="90000"/>
        </a:lnSpc>
        <a:spcBef>
          <a:spcPct val="0"/>
        </a:spcBef>
        <a:spcAft>
          <a:spcPct val="0"/>
        </a:spcAft>
        <a:defRPr sz="4400">
          <a:solidFill>
            <a:srgbClr val="063532"/>
          </a:solidFill>
          <a:latin typeface="Calibri Light" charset="0"/>
        </a:defRPr>
      </a:lvl9pPr>
    </p:titleStyle>
    <p:bodyStyle>
      <a:lvl1pPr marL="228600" indent="-228600" algn="l" rtl="0" eaLnBrk="1" fontAlgn="base" hangingPunct="1">
        <a:lnSpc>
          <a:spcPct val="90000"/>
        </a:lnSpc>
        <a:spcBef>
          <a:spcPts val="1000"/>
        </a:spcBef>
        <a:spcAft>
          <a:spcPct val="0"/>
        </a:spcAft>
        <a:buFont typeface="Arial" charset="0"/>
        <a:buChar char="•"/>
        <a:defRPr sz="2800" kern="1200">
          <a:solidFill>
            <a:srgbClr val="063532"/>
          </a:solidFill>
          <a:latin typeface="+mn-lt"/>
          <a:ea typeface="+mn-ea"/>
          <a:cs typeface="+mn-cs"/>
        </a:defRPr>
      </a:lvl1pPr>
      <a:lvl2pPr marL="685800" indent="-228600" algn="l" rtl="0" eaLnBrk="1" fontAlgn="base" hangingPunct="1">
        <a:lnSpc>
          <a:spcPct val="90000"/>
        </a:lnSpc>
        <a:spcBef>
          <a:spcPts val="500"/>
        </a:spcBef>
        <a:spcAft>
          <a:spcPct val="0"/>
        </a:spcAft>
        <a:buFont typeface="Arial" charset="0"/>
        <a:buChar char="•"/>
        <a:defRPr sz="2400" kern="1200">
          <a:solidFill>
            <a:srgbClr val="063532"/>
          </a:solidFill>
          <a:latin typeface="+mn-lt"/>
          <a:ea typeface="+mn-ea"/>
          <a:cs typeface="+mn-cs"/>
        </a:defRPr>
      </a:lvl2pPr>
      <a:lvl3pPr marL="1143000" indent="-228600" algn="l" rtl="0" eaLnBrk="1" fontAlgn="base" hangingPunct="1">
        <a:lnSpc>
          <a:spcPct val="90000"/>
        </a:lnSpc>
        <a:spcBef>
          <a:spcPts val="500"/>
        </a:spcBef>
        <a:spcAft>
          <a:spcPct val="0"/>
        </a:spcAft>
        <a:buFont typeface="Arial" charset="0"/>
        <a:buChar char="•"/>
        <a:defRPr sz="2000" kern="1200">
          <a:solidFill>
            <a:srgbClr val="063532"/>
          </a:solidFill>
          <a:latin typeface="+mn-lt"/>
          <a:ea typeface="+mn-ea"/>
          <a:cs typeface="+mn-cs"/>
        </a:defRPr>
      </a:lvl3pPr>
      <a:lvl4pPr marL="1600200" indent="-228600" algn="l" rtl="0" eaLnBrk="1" fontAlgn="base" hangingPunct="1">
        <a:lnSpc>
          <a:spcPct val="90000"/>
        </a:lnSpc>
        <a:spcBef>
          <a:spcPts val="500"/>
        </a:spcBef>
        <a:spcAft>
          <a:spcPct val="0"/>
        </a:spcAft>
        <a:buFont typeface="Arial" charset="0"/>
        <a:buChar char="•"/>
        <a:defRPr kern="1200">
          <a:solidFill>
            <a:srgbClr val="063532"/>
          </a:solidFill>
          <a:latin typeface="+mn-lt"/>
          <a:ea typeface="+mn-ea"/>
          <a:cs typeface="+mn-cs"/>
        </a:defRPr>
      </a:lvl4pPr>
      <a:lvl5pPr marL="2057400" indent="-228600" algn="l" rtl="0" eaLnBrk="1" fontAlgn="base" hangingPunct="1">
        <a:lnSpc>
          <a:spcPct val="90000"/>
        </a:lnSpc>
        <a:spcBef>
          <a:spcPts val="500"/>
        </a:spcBef>
        <a:spcAft>
          <a:spcPct val="0"/>
        </a:spcAft>
        <a:buFont typeface="Arial"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2" Type="http://schemas.openxmlformats.org/officeDocument/2006/relationships/hyperlink" Target="https://image1.slideserve.com/2946706/brand-loyalty-l.jp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online.hbs.edu/blog/post/earned-vs-paid-media" TargetMode="External"/><Relationship Id="rId2" Type="http://schemas.openxmlformats.org/officeDocument/2006/relationships/hyperlink" Target="https://online.hbs.edu/blog/post/leadership-communication"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0a0Vm0zHFh0" TargetMode="External"/><Relationship Id="rId2" Type="http://schemas.openxmlformats.org/officeDocument/2006/relationships/hyperlink" Target="https://www.youtube.com/watch?v=y22L-BAFuh0"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dx.doi.org/10.1108/MIP-09-2013-014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app.joinhandshake.co.uk/stu/events/43306" TargetMode="Externa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roehamptonprod.sharepoint.com/sites/portal/nest/newsandevents/Pages/events.aspx?xsdata=MDV8MDJ8R2Fib3IuU2FybG9zQHJvZWhhbXB0b24uYWMudWt8NThlMGU0M2NiN2ViNDBlNTQzNWUwOGRjZWY2YzIyYjd8NWZlNjUwNjM1YzM3NDdmYmI0Y2NlNDI2NTllNjA3ZWR8MHwwfDYzODY0ODQ5NDkzNDk4Mzk3NXxVbmtub3dufFRXRnBiR1pzYjNkOGV5SldJam9pTUM0d0xqQXdNREFpTENKUUlqb2lWMmx1TXpJaUxDSkJUaUk2SWsxaGFXd2lMQ0pYVkNJNk1uMD18MHx8fA%3d%3d&amp;sdata=N1RSR3pwZkM1Rk5YQmV1Qll2TVpzZjhIbE9TMU5ZVHBHU2ROajRIWjMyWT0%3d" TargetMode="Externa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hyperlink" Target="https://image1.slideserve.com/2946706/the-value-of-branding-l.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ctrTitle"/>
          </p:nvPr>
        </p:nvSpPr>
        <p:spPr>
          <a:xfrm>
            <a:off x="1387929" y="1122363"/>
            <a:ext cx="9280071" cy="2878138"/>
          </a:xfrm>
        </p:spPr>
        <p:txBody>
          <a:bodyPr/>
          <a:lstStyle/>
          <a:p>
            <a:pPr>
              <a:defRPr/>
            </a:pPr>
            <a:br>
              <a:rPr lang="en-US"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ea typeface="ＭＳ Ｐゴシック" charset="0"/>
              </a:rPr>
            </a:br>
            <a:br>
              <a:rPr lang="en-US"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ea typeface="ＭＳ Ｐゴシック" charset="0"/>
              </a:rPr>
            </a:br>
            <a:r>
              <a:rPr lang="en-US" sz="3600"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ea typeface="ＭＳ Ｐゴシック" charset="0"/>
              </a:rPr>
              <a:t>STRATEGIC MARKETING </a:t>
            </a:r>
            <a:br>
              <a:rPr lang="en-US" sz="3600"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ea typeface="ＭＳ Ｐゴシック" charset="0"/>
              </a:rPr>
            </a:br>
            <a:endParaRPr lang="en-US" sz="3600" b="1" dirty="0">
              <a:ln w="12700">
                <a:solidFill>
                  <a:schemeClr val="tx2">
                    <a:satMod val="155000"/>
                  </a:schemeClr>
                </a:solidFill>
                <a:prstDash val="solid"/>
              </a:ln>
              <a:solidFill>
                <a:schemeClr val="accent2"/>
              </a:solidFill>
              <a:effectLst>
                <a:outerShdw blurRad="41275" dist="20320" dir="1800000" algn="tl" rotWithShape="0">
                  <a:srgbClr val="000000">
                    <a:alpha val="40000"/>
                  </a:srgbClr>
                </a:outerShdw>
              </a:effectLst>
              <a:ea typeface="ＭＳ Ｐゴシック" charset="0"/>
            </a:endParaRPr>
          </a:p>
        </p:txBody>
      </p:sp>
      <p:sp>
        <p:nvSpPr>
          <p:cNvPr id="4099" name="Subtitle 2"/>
          <p:cNvSpPr>
            <a:spLocks noGrp="1"/>
          </p:cNvSpPr>
          <p:nvPr>
            <p:ph type="subTitle" idx="1"/>
          </p:nvPr>
        </p:nvSpPr>
        <p:spPr>
          <a:xfrm>
            <a:off x="2204357" y="4000501"/>
            <a:ext cx="8463643" cy="2447924"/>
          </a:xfrm>
        </p:spPr>
        <p:txBody>
          <a:bodyPr/>
          <a:lstStyle/>
          <a:p>
            <a:r>
              <a:rPr lang="en-GB" altLang="x-none" sz="3200" dirty="0"/>
              <a:t>Enhancing Employability via Personal Branding</a:t>
            </a:r>
          </a:p>
          <a:p>
            <a:r>
              <a:rPr lang="en-GB" altLang="x-none" sz="3200" dirty="0">
                <a:solidFill>
                  <a:srgbClr val="7030A0"/>
                </a:solidFill>
              </a:rPr>
              <a:t>Prof. Mohammed Rafiq</a:t>
            </a:r>
          </a:p>
          <a:p>
            <a:r>
              <a:rPr lang="en-GB" altLang="x-none" sz="3200" dirty="0">
                <a:solidFill>
                  <a:srgbClr val="7030A0"/>
                </a:solidFill>
              </a:rPr>
              <a:t>Professor of Marketing</a:t>
            </a:r>
          </a:p>
          <a:p>
            <a:endParaRPr lang="en-GB" altLang="x-none" sz="3200" dirty="0"/>
          </a:p>
          <a:p>
            <a:endParaRPr lang="en-GB" altLang="x-none" sz="32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5DD00-57E5-B389-ACF0-4C5FD02B89EE}"/>
              </a:ext>
            </a:extLst>
          </p:cNvPr>
          <p:cNvSpPr>
            <a:spLocks noGrp="1"/>
          </p:cNvSpPr>
          <p:nvPr>
            <p:ph type="title"/>
          </p:nvPr>
        </p:nvSpPr>
        <p:spPr/>
        <p:txBody>
          <a:bodyPr/>
          <a:lstStyle/>
          <a:p>
            <a:pPr algn="ctr"/>
            <a:r>
              <a:rPr lang="en-US" sz="3600" b="1" dirty="0">
                <a:solidFill>
                  <a:srgbClr val="0070C0"/>
                </a:solidFill>
                <a:latin typeface="+mn-lt"/>
                <a:hlinkClick r:id="rId2" tooltip="brand loyalty">
                  <a:extLst>
                    <a:ext uri="{A12FA001-AC4F-418D-AE19-62706E023703}">
                      <ahyp:hlinkClr xmlns:ahyp="http://schemas.microsoft.com/office/drawing/2018/hyperlinkcolor" val="tx"/>
                    </a:ext>
                  </a:extLst>
                </a:hlinkClick>
              </a:rPr>
              <a:t>Brand Loyalty</a:t>
            </a:r>
            <a:r>
              <a:rPr lang="en-US" sz="3600" b="1" dirty="0">
                <a:solidFill>
                  <a:srgbClr val="0070C0"/>
                </a:solidFill>
                <a:latin typeface="+mn-lt"/>
              </a:rPr>
              <a:t> </a:t>
            </a:r>
            <a:br>
              <a:rPr lang="en-US" b="0" i="0" dirty="0">
                <a:solidFill>
                  <a:srgbClr val="212529"/>
                </a:solidFill>
                <a:effectLst/>
                <a:latin typeface="Open Sans" panose="020B0606030504020204" pitchFamily="34" charset="0"/>
              </a:rPr>
            </a:br>
            <a:endParaRPr lang="en-GB" dirty="0"/>
          </a:p>
        </p:txBody>
      </p:sp>
      <p:sp>
        <p:nvSpPr>
          <p:cNvPr id="3" name="Content Placeholder 2">
            <a:extLst>
              <a:ext uri="{FF2B5EF4-FFF2-40B4-BE49-F238E27FC236}">
                <a16:creationId xmlns:a16="http://schemas.microsoft.com/office/drawing/2014/main" id="{3C1D487A-EB2F-DF98-6622-60021D2F4426}"/>
              </a:ext>
            </a:extLst>
          </p:cNvPr>
          <p:cNvSpPr>
            <a:spLocks noGrp="1"/>
          </p:cNvSpPr>
          <p:nvPr>
            <p:ph idx="1"/>
          </p:nvPr>
        </p:nvSpPr>
        <p:spPr/>
        <p:txBody>
          <a:bodyPr/>
          <a:lstStyle/>
          <a:p>
            <a:pPr marL="0" indent="0">
              <a:buNone/>
            </a:pPr>
            <a:r>
              <a:rPr lang="en-US" b="0" i="0" dirty="0">
                <a:solidFill>
                  <a:srgbClr val="212529"/>
                </a:solidFill>
                <a:effectLst/>
                <a:latin typeface="Open Sans" panose="020B0606030504020204" pitchFamily="34" charset="0"/>
              </a:rPr>
              <a:t>• A customer’s favorable attitude toward a specific brand.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Recognition</a:t>
            </a: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aware brand exists </a:t>
            </a:r>
            <a:r>
              <a:rPr lang="en-US" b="0" i="0" dirty="0">
                <a:solidFill>
                  <a:srgbClr val="212529"/>
                </a:solidFill>
                <a:effectLst/>
                <a:latin typeface="Open Sans" panose="020B0606030504020204" pitchFamily="34" charset="0"/>
              </a:rPr>
              <a:t>and is alternative if preferred brand unavailable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Preference</a:t>
            </a:r>
            <a:r>
              <a:rPr lang="en-US" b="0" i="0" dirty="0">
                <a:solidFill>
                  <a:srgbClr val="212529"/>
                </a:solidFill>
                <a:effectLst/>
                <a:latin typeface="Open Sans" panose="020B0606030504020204" pitchFamily="34" charset="0"/>
              </a:rPr>
              <a:t>: preferred over competitive offerings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Insistence:</a:t>
            </a:r>
            <a:r>
              <a:rPr lang="en-US" b="0" i="0" dirty="0">
                <a:solidFill>
                  <a:srgbClr val="212529"/>
                </a:solidFill>
                <a:effectLst/>
                <a:latin typeface="Open Sans" panose="020B0606030504020204" pitchFamily="34" charset="0"/>
              </a:rPr>
              <a:t> strongly preferred, no substitute</a:t>
            </a:r>
          </a:p>
          <a:p>
            <a:r>
              <a:rPr lang="en-US" b="1" i="0" dirty="0">
                <a:solidFill>
                  <a:srgbClr val="212529"/>
                </a:solidFill>
                <a:effectLst/>
                <a:latin typeface="Open Sans" panose="020B0606030504020204" pitchFamily="34" charset="0"/>
              </a:rPr>
              <a:t>Willingness to pay more</a:t>
            </a:r>
          </a:p>
          <a:p>
            <a:r>
              <a:rPr lang="en-US" b="1" dirty="0">
                <a:solidFill>
                  <a:srgbClr val="212529"/>
                </a:solidFill>
                <a:latin typeface="Open Sans" panose="020B0606030504020204" pitchFamily="34" charset="0"/>
              </a:rPr>
              <a:t>Say Positive things about the brand</a:t>
            </a:r>
            <a:endParaRPr lang="en-US" b="1" i="0" dirty="0">
              <a:solidFill>
                <a:srgbClr val="212529"/>
              </a:solidFill>
              <a:effectLst/>
              <a:latin typeface="Open Sans" panose="020B0606030504020204" pitchFamily="34" charset="0"/>
            </a:endParaRPr>
          </a:p>
          <a:p>
            <a:endParaRPr lang="en-GB" dirty="0"/>
          </a:p>
        </p:txBody>
      </p:sp>
    </p:spTree>
    <p:extLst>
      <p:ext uri="{BB962C8B-B14F-4D97-AF65-F5344CB8AC3E}">
        <p14:creationId xmlns:p14="http://schemas.microsoft.com/office/powerpoint/2010/main" val="1904729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5AE3F-6150-4101-93C4-8050138EF224}"/>
              </a:ext>
            </a:extLst>
          </p:cNvPr>
          <p:cNvSpPr>
            <a:spLocks noGrp="1"/>
          </p:cNvSpPr>
          <p:nvPr>
            <p:ph type="title"/>
          </p:nvPr>
        </p:nvSpPr>
        <p:spPr>
          <a:xfrm>
            <a:off x="838200" y="346075"/>
            <a:ext cx="10515600" cy="570845"/>
          </a:xfrm>
        </p:spPr>
        <p:txBody>
          <a:bodyPr>
            <a:noAutofit/>
          </a:bodyPr>
          <a:lstStyle/>
          <a:p>
            <a:pPr algn="ctr"/>
            <a:r>
              <a:rPr lang="en-GB" sz="3600" b="1" dirty="0">
                <a:solidFill>
                  <a:srgbClr val="0070C0"/>
                </a:solidFill>
                <a:latin typeface="+mn-lt"/>
              </a:rPr>
              <a:t>Brand Equity</a:t>
            </a:r>
          </a:p>
        </p:txBody>
      </p:sp>
      <p:sp>
        <p:nvSpPr>
          <p:cNvPr id="4" name="Rectangle 3">
            <a:extLst>
              <a:ext uri="{FF2B5EF4-FFF2-40B4-BE49-F238E27FC236}">
                <a16:creationId xmlns:a16="http://schemas.microsoft.com/office/drawing/2014/main" id="{FE8F3965-5E55-41B6-B03A-9F27159CEED8}"/>
              </a:ext>
            </a:extLst>
          </p:cNvPr>
          <p:cNvSpPr/>
          <p:nvPr/>
        </p:nvSpPr>
        <p:spPr>
          <a:xfrm>
            <a:off x="5512880" y="1914525"/>
            <a:ext cx="1924050" cy="3857625"/>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675D5097-9BAD-4DFF-AE31-578EB9A1EB07}"/>
              </a:ext>
            </a:extLst>
          </p:cNvPr>
          <p:cNvSpPr txBox="1"/>
          <p:nvPr/>
        </p:nvSpPr>
        <p:spPr>
          <a:xfrm>
            <a:off x="5768203" y="2847975"/>
            <a:ext cx="1668727" cy="1446550"/>
          </a:xfrm>
          <a:prstGeom prst="rect">
            <a:avLst/>
          </a:prstGeom>
          <a:noFill/>
        </p:spPr>
        <p:txBody>
          <a:bodyPr wrap="none" rtlCol="0">
            <a:spAutoFit/>
          </a:bodyPr>
          <a:lstStyle/>
          <a:p>
            <a:r>
              <a:rPr lang="en-GB" sz="4400" dirty="0">
                <a:solidFill>
                  <a:srgbClr val="FF0000"/>
                </a:solidFill>
              </a:rPr>
              <a:t>Brand </a:t>
            </a:r>
          </a:p>
          <a:p>
            <a:r>
              <a:rPr lang="en-GB" sz="4400" dirty="0">
                <a:solidFill>
                  <a:srgbClr val="FF0000"/>
                </a:solidFill>
              </a:rPr>
              <a:t>Equity</a:t>
            </a:r>
          </a:p>
        </p:txBody>
      </p:sp>
      <p:sp>
        <p:nvSpPr>
          <p:cNvPr id="6" name="Rectangle 5">
            <a:extLst>
              <a:ext uri="{FF2B5EF4-FFF2-40B4-BE49-F238E27FC236}">
                <a16:creationId xmlns:a16="http://schemas.microsoft.com/office/drawing/2014/main" id="{5CFED628-18AC-4575-B153-6221F33753CE}"/>
              </a:ext>
            </a:extLst>
          </p:cNvPr>
          <p:cNvSpPr/>
          <p:nvPr/>
        </p:nvSpPr>
        <p:spPr>
          <a:xfrm>
            <a:off x="1295400" y="1828800"/>
            <a:ext cx="19240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3032DF20-FE7C-4134-AA46-5D6A7BCC2DA2}"/>
              </a:ext>
            </a:extLst>
          </p:cNvPr>
          <p:cNvSpPr/>
          <p:nvPr/>
        </p:nvSpPr>
        <p:spPr>
          <a:xfrm>
            <a:off x="1295400" y="2805112"/>
            <a:ext cx="19240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5C016EDF-67F5-4C08-A193-785A2A53DAEC}"/>
              </a:ext>
            </a:extLst>
          </p:cNvPr>
          <p:cNvSpPr/>
          <p:nvPr/>
        </p:nvSpPr>
        <p:spPr>
          <a:xfrm>
            <a:off x="1295400" y="3758408"/>
            <a:ext cx="19240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B34439E3-DA03-42DD-BEF9-B04C198911E3}"/>
              </a:ext>
            </a:extLst>
          </p:cNvPr>
          <p:cNvSpPr/>
          <p:nvPr/>
        </p:nvSpPr>
        <p:spPr>
          <a:xfrm>
            <a:off x="1295400" y="4803379"/>
            <a:ext cx="19240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99B5B049-C31E-44D0-84D0-367F5EBA5723}"/>
              </a:ext>
            </a:extLst>
          </p:cNvPr>
          <p:cNvSpPr/>
          <p:nvPr/>
        </p:nvSpPr>
        <p:spPr>
          <a:xfrm>
            <a:off x="1295400" y="5772150"/>
            <a:ext cx="1924050" cy="81915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Box 20">
            <a:extLst>
              <a:ext uri="{FF2B5EF4-FFF2-40B4-BE49-F238E27FC236}">
                <a16:creationId xmlns:a16="http://schemas.microsoft.com/office/drawing/2014/main" id="{D03CFACA-08BF-4E6B-97B5-A634296AF53C}"/>
              </a:ext>
            </a:extLst>
          </p:cNvPr>
          <p:cNvSpPr txBox="1"/>
          <p:nvPr/>
        </p:nvSpPr>
        <p:spPr>
          <a:xfrm flipH="1">
            <a:off x="1626896" y="1876425"/>
            <a:ext cx="1261058" cy="830997"/>
          </a:xfrm>
          <a:prstGeom prst="rect">
            <a:avLst/>
          </a:prstGeom>
          <a:noFill/>
        </p:spPr>
        <p:txBody>
          <a:bodyPr wrap="square" rtlCol="0">
            <a:spAutoFit/>
          </a:bodyPr>
          <a:lstStyle/>
          <a:p>
            <a:pPr algn="ctr"/>
            <a:r>
              <a:rPr lang="en-GB" sz="2400" dirty="0">
                <a:solidFill>
                  <a:srgbClr val="FF0000"/>
                </a:solidFill>
              </a:rPr>
              <a:t>Brand  Loyalty</a:t>
            </a:r>
          </a:p>
        </p:txBody>
      </p:sp>
      <p:sp>
        <p:nvSpPr>
          <p:cNvPr id="22" name="TextBox 21">
            <a:extLst>
              <a:ext uri="{FF2B5EF4-FFF2-40B4-BE49-F238E27FC236}">
                <a16:creationId xmlns:a16="http://schemas.microsoft.com/office/drawing/2014/main" id="{EDD45165-C0B9-4532-9E39-F1C6C1DFA012}"/>
              </a:ext>
            </a:extLst>
          </p:cNvPr>
          <p:cNvSpPr txBox="1"/>
          <p:nvPr/>
        </p:nvSpPr>
        <p:spPr>
          <a:xfrm flipH="1">
            <a:off x="1462987" y="2852600"/>
            <a:ext cx="1628802" cy="830997"/>
          </a:xfrm>
          <a:prstGeom prst="rect">
            <a:avLst/>
          </a:prstGeom>
          <a:noFill/>
        </p:spPr>
        <p:txBody>
          <a:bodyPr wrap="square" rtlCol="0">
            <a:spAutoFit/>
          </a:bodyPr>
          <a:lstStyle/>
          <a:p>
            <a:pPr algn="ctr"/>
            <a:r>
              <a:rPr lang="en-GB" sz="2400" dirty="0">
                <a:solidFill>
                  <a:srgbClr val="FF0000"/>
                </a:solidFill>
              </a:rPr>
              <a:t>Brand Awareness</a:t>
            </a:r>
          </a:p>
        </p:txBody>
      </p:sp>
      <p:sp>
        <p:nvSpPr>
          <p:cNvPr id="23" name="TextBox 22">
            <a:extLst>
              <a:ext uri="{FF2B5EF4-FFF2-40B4-BE49-F238E27FC236}">
                <a16:creationId xmlns:a16="http://schemas.microsoft.com/office/drawing/2014/main" id="{6D977C17-C7FB-48BE-85E0-A9A36A968AF5}"/>
              </a:ext>
            </a:extLst>
          </p:cNvPr>
          <p:cNvSpPr txBox="1"/>
          <p:nvPr/>
        </p:nvSpPr>
        <p:spPr>
          <a:xfrm>
            <a:off x="1335325" y="3758408"/>
            <a:ext cx="1628802" cy="830997"/>
          </a:xfrm>
          <a:prstGeom prst="rect">
            <a:avLst/>
          </a:prstGeom>
          <a:noFill/>
        </p:spPr>
        <p:txBody>
          <a:bodyPr wrap="square" rtlCol="0">
            <a:spAutoFit/>
          </a:bodyPr>
          <a:lstStyle/>
          <a:p>
            <a:pPr algn="ctr"/>
            <a:r>
              <a:rPr lang="en-GB" sz="2400" dirty="0">
                <a:solidFill>
                  <a:srgbClr val="FF0000"/>
                </a:solidFill>
              </a:rPr>
              <a:t>Perceived  Quality</a:t>
            </a:r>
          </a:p>
        </p:txBody>
      </p:sp>
      <p:sp>
        <p:nvSpPr>
          <p:cNvPr id="24" name="TextBox 23">
            <a:extLst>
              <a:ext uri="{FF2B5EF4-FFF2-40B4-BE49-F238E27FC236}">
                <a16:creationId xmlns:a16="http://schemas.microsoft.com/office/drawing/2014/main" id="{C2C52C63-A7F7-43D2-9C6F-408849B57F16}"/>
              </a:ext>
            </a:extLst>
          </p:cNvPr>
          <p:cNvSpPr txBox="1"/>
          <p:nvPr/>
        </p:nvSpPr>
        <p:spPr>
          <a:xfrm>
            <a:off x="1382038" y="4803379"/>
            <a:ext cx="1790700" cy="830997"/>
          </a:xfrm>
          <a:prstGeom prst="rect">
            <a:avLst/>
          </a:prstGeom>
          <a:noFill/>
        </p:spPr>
        <p:txBody>
          <a:bodyPr wrap="square" rtlCol="0">
            <a:spAutoFit/>
          </a:bodyPr>
          <a:lstStyle/>
          <a:p>
            <a:pPr algn="ctr"/>
            <a:r>
              <a:rPr lang="en-GB" sz="2400" dirty="0">
                <a:solidFill>
                  <a:srgbClr val="FF0000"/>
                </a:solidFill>
              </a:rPr>
              <a:t>Brand Associations</a:t>
            </a:r>
          </a:p>
        </p:txBody>
      </p:sp>
      <p:sp>
        <p:nvSpPr>
          <p:cNvPr id="25" name="TextBox 24">
            <a:extLst>
              <a:ext uri="{FF2B5EF4-FFF2-40B4-BE49-F238E27FC236}">
                <a16:creationId xmlns:a16="http://schemas.microsoft.com/office/drawing/2014/main" id="{B4560817-E121-43CE-9756-98E821239828}"/>
              </a:ext>
            </a:extLst>
          </p:cNvPr>
          <p:cNvSpPr txBox="1"/>
          <p:nvPr/>
        </p:nvSpPr>
        <p:spPr>
          <a:xfrm>
            <a:off x="1382038" y="5772150"/>
            <a:ext cx="1837412" cy="830997"/>
          </a:xfrm>
          <a:prstGeom prst="rect">
            <a:avLst/>
          </a:prstGeom>
          <a:noFill/>
        </p:spPr>
        <p:txBody>
          <a:bodyPr wrap="square" rtlCol="0">
            <a:spAutoFit/>
          </a:bodyPr>
          <a:lstStyle/>
          <a:p>
            <a:pPr algn="ctr"/>
            <a:r>
              <a:rPr lang="en-GB" sz="2400" dirty="0">
                <a:solidFill>
                  <a:srgbClr val="FF0000"/>
                </a:solidFill>
              </a:rPr>
              <a:t>Other</a:t>
            </a:r>
          </a:p>
          <a:p>
            <a:pPr algn="ctr"/>
            <a:r>
              <a:rPr lang="en-GB" sz="2400" dirty="0">
                <a:solidFill>
                  <a:srgbClr val="FF0000"/>
                </a:solidFill>
              </a:rPr>
              <a:t>Brand Assets</a:t>
            </a:r>
          </a:p>
        </p:txBody>
      </p:sp>
      <p:cxnSp>
        <p:nvCxnSpPr>
          <p:cNvPr id="29" name="Straight Arrow Connector 28">
            <a:extLst>
              <a:ext uri="{FF2B5EF4-FFF2-40B4-BE49-F238E27FC236}">
                <a16:creationId xmlns:a16="http://schemas.microsoft.com/office/drawing/2014/main" id="{AFEA8CED-F149-446A-87D2-DC0924446D88}"/>
              </a:ext>
            </a:extLst>
          </p:cNvPr>
          <p:cNvCxnSpPr>
            <a:stCxn id="6" idx="3"/>
            <a:endCxn id="4" idx="1"/>
          </p:cNvCxnSpPr>
          <p:nvPr/>
        </p:nvCxnSpPr>
        <p:spPr>
          <a:xfrm>
            <a:off x="3219450" y="2238375"/>
            <a:ext cx="2293430" cy="16049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45272A49-6902-4D81-B568-EB19C187589D}"/>
              </a:ext>
            </a:extLst>
          </p:cNvPr>
          <p:cNvCxnSpPr>
            <a:stCxn id="7" idx="3"/>
            <a:endCxn id="4" idx="1"/>
          </p:cNvCxnSpPr>
          <p:nvPr/>
        </p:nvCxnSpPr>
        <p:spPr>
          <a:xfrm>
            <a:off x="3219450" y="3214687"/>
            <a:ext cx="2293430" cy="628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C469AE7-F749-4C07-A95F-56CAC4D0AF3C}"/>
              </a:ext>
            </a:extLst>
          </p:cNvPr>
          <p:cNvCxnSpPr>
            <a:stCxn id="8" idx="3"/>
            <a:endCxn id="4" idx="1"/>
          </p:cNvCxnSpPr>
          <p:nvPr/>
        </p:nvCxnSpPr>
        <p:spPr>
          <a:xfrm flipV="1">
            <a:off x="3219450" y="3843338"/>
            <a:ext cx="2293430" cy="324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B2B3F931-FB0F-436D-AA0B-37AF43A0171F}"/>
              </a:ext>
            </a:extLst>
          </p:cNvPr>
          <p:cNvCxnSpPr>
            <a:stCxn id="9" idx="3"/>
            <a:endCxn id="4" idx="1"/>
          </p:cNvCxnSpPr>
          <p:nvPr/>
        </p:nvCxnSpPr>
        <p:spPr>
          <a:xfrm flipV="1">
            <a:off x="3219450" y="3843338"/>
            <a:ext cx="2293430" cy="13696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9C088F5-652B-4188-8058-A505B0D6D6B7}"/>
              </a:ext>
            </a:extLst>
          </p:cNvPr>
          <p:cNvCxnSpPr>
            <a:stCxn id="25" idx="3"/>
            <a:endCxn id="4" idx="1"/>
          </p:cNvCxnSpPr>
          <p:nvPr/>
        </p:nvCxnSpPr>
        <p:spPr>
          <a:xfrm flipV="1">
            <a:off x="3219450" y="3843338"/>
            <a:ext cx="2293430" cy="2344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Rectangle 37">
            <a:extLst>
              <a:ext uri="{FF2B5EF4-FFF2-40B4-BE49-F238E27FC236}">
                <a16:creationId xmlns:a16="http://schemas.microsoft.com/office/drawing/2014/main" id="{9A6D7148-FB76-46EF-813A-E3567140ECBA}"/>
              </a:ext>
            </a:extLst>
          </p:cNvPr>
          <p:cNvSpPr/>
          <p:nvPr/>
        </p:nvSpPr>
        <p:spPr>
          <a:xfrm>
            <a:off x="8769735" y="945734"/>
            <a:ext cx="2562225" cy="197568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07A661FC-A84A-4B2E-B44F-F0564A4B124A}"/>
              </a:ext>
            </a:extLst>
          </p:cNvPr>
          <p:cNvSpPr/>
          <p:nvPr/>
        </p:nvSpPr>
        <p:spPr>
          <a:xfrm>
            <a:off x="8791574" y="4015185"/>
            <a:ext cx="2562225" cy="247769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TextBox 39">
            <a:extLst>
              <a:ext uri="{FF2B5EF4-FFF2-40B4-BE49-F238E27FC236}">
                <a16:creationId xmlns:a16="http://schemas.microsoft.com/office/drawing/2014/main" id="{E776B3F7-1846-429E-A2E9-AD30E1FB6C37}"/>
              </a:ext>
            </a:extLst>
          </p:cNvPr>
          <p:cNvSpPr txBox="1"/>
          <p:nvPr/>
        </p:nvSpPr>
        <p:spPr>
          <a:xfrm>
            <a:off x="8919987" y="893594"/>
            <a:ext cx="2497644" cy="2677656"/>
          </a:xfrm>
          <a:prstGeom prst="rect">
            <a:avLst/>
          </a:prstGeom>
          <a:noFill/>
        </p:spPr>
        <p:txBody>
          <a:bodyPr wrap="square" rtlCol="0">
            <a:spAutoFit/>
          </a:bodyPr>
          <a:lstStyle/>
          <a:p>
            <a:pPr algn="ctr"/>
            <a:r>
              <a:rPr lang="en-GB" sz="2400" dirty="0">
                <a:solidFill>
                  <a:srgbClr val="FF0000"/>
                </a:solidFill>
              </a:rPr>
              <a:t>Value to the Consumer</a:t>
            </a:r>
          </a:p>
          <a:p>
            <a:pPr marL="285750" indent="-285750" algn="ctr">
              <a:buFont typeface="Arial" panose="020B0604020202020204" pitchFamily="34" charset="0"/>
              <a:buChar char="•"/>
            </a:pPr>
            <a:r>
              <a:rPr lang="en-GB" dirty="0"/>
              <a:t>Information Processing</a:t>
            </a:r>
          </a:p>
          <a:p>
            <a:pPr marL="285750" indent="-285750" algn="ctr">
              <a:buFont typeface="Arial" panose="020B0604020202020204" pitchFamily="34" charset="0"/>
              <a:buChar char="•"/>
            </a:pPr>
            <a:r>
              <a:rPr lang="en-GB" dirty="0"/>
              <a:t>Confidence</a:t>
            </a:r>
          </a:p>
          <a:p>
            <a:pPr marL="285750" indent="-285750" algn="ctr">
              <a:buFont typeface="Arial" panose="020B0604020202020204" pitchFamily="34" charset="0"/>
              <a:buChar char="•"/>
            </a:pPr>
            <a:r>
              <a:rPr lang="en-GB" dirty="0"/>
              <a:t>Satisfaction</a:t>
            </a:r>
          </a:p>
          <a:p>
            <a:pPr algn="ctr"/>
            <a:endParaRPr lang="en-GB" sz="2400" dirty="0">
              <a:solidFill>
                <a:srgbClr val="FF0000"/>
              </a:solidFill>
            </a:endParaRPr>
          </a:p>
          <a:p>
            <a:pPr algn="ctr"/>
            <a:endParaRPr lang="en-GB" sz="2400" dirty="0"/>
          </a:p>
        </p:txBody>
      </p:sp>
      <p:sp>
        <p:nvSpPr>
          <p:cNvPr id="41" name="TextBox 40">
            <a:extLst>
              <a:ext uri="{FF2B5EF4-FFF2-40B4-BE49-F238E27FC236}">
                <a16:creationId xmlns:a16="http://schemas.microsoft.com/office/drawing/2014/main" id="{28E0F343-A939-4D3C-B896-7B8B2C3F1533}"/>
              </a:ext>
            </a:extLst>
          </p:cNvPr>
          <p:cNvSpPr txBox="1"/>
          <p:nvPr/>
        </p:nvSpPr>
        <p:spPr>
          <a:xfrm>
            <a:off x="8934450" y="4184496"/>
            <a:ext cx="2238375" cy="2215991"/>
          </a:xfrm>
          <a:prstGeom prst="rect">
            <a:avLst/>
          </a:prstGeom>
          <a:noFill/>
        </p:spPr>
        <p:txBody>
          <a:bodyPr wrap="square" rtlCol="0">
            <a:spAutoFit/>
          </a:bodyPr>
          <a:lstStyle/>
          <a:p>
            <a:pPr algn="ctr"/>
            <a:r>
              <a:rPr lang="en-GB" sz="2400" dirty="0">
                <a:solidFill>
                  <a:srgbClr val="FF0000"/>
                </a:solidFill>
              </a:rPr>
              <a:t>Value to the Firm</a:t>
            </a:r>
          </a:p>
          <a:p>
            <a:pPr marL="285750" indent="-285750" algn="ctr">
              <a:buFont typeface="Arial" panose="020B0604020202020204" pitchFamily="34" charset="0"/>
              <a:buChar char="•"/>
            </a:pPr>
            <a:r>
              <a:rPr lang="en-GB" dirty="0"/>
              <a:t>Efficiency</a:t>
            </a:r>
          </a:p>
          <a:p>
            <a:pPr marL="285750" indent="-285750" algn="ctr">
              <a:buFont typeface="Arial" panose="020B0604020202020204" pitchFamily="34" charset="0"/>
              <a:buChar char="•"/>
            </a:pPr>
            <a:r>
              <a:rPr lang="en-GB" dirty="0"/>
              <a:t>Margins</a:t>
            </a:r>
          </a:p>
          <a:p>
            <a:pPr marL="285750" indent="-285750" algn="ctr">
              <a:buFont typeface="Arial" panose="020B0604020202020204" pitchFamily="34" charset="0"/>
              <a:buChar char="•"/>
            </a:pPr>
            <a:r>
              <a:rPr lang="en-GB" dirty="0"/>
              <a:t>Trade Leverage</a:t>
            </a:r>
          </a:p>
          <a:p>
            <a:pPr marL="285750" indent="-285750" algn="ctr">
              <a:buFont typeface="Arial" panose="020B0604020202020204" pitchFamily="34" charset="0"/>
              <a:buChar char="•"/>
            </a:pPr>
            <a:r>
              <a:rPr lang="en-GB" dirty="0"/>
              <a:t>Competitive Advantage</a:t>
            </a:r>
          </a:p>
        </p:txBody>
      </p:sp>
      <p:cxnSp>
        <p:nvCxnSpPr>
          <p:cNvPr id="43" name="Straight Arrow Connector 42">
            <a:extLst>
              <a:ext uri="{FF2B5EF4-FFF2-40B4-BE49-F238E27FC236}">
                <a16:creationId xmlns:a16="http://schemas.microsoft.com/office/drawing/2014/main" id="{B34D5287-8A39-4FDC-8DEB-42B40849EFBE}"/>
              </a:ext>
            </a:extLst>
          </p:cNvPr>
          <p:cNvCxnSpPr>
            <a:cxnSpLocks/>
            <a:stCxn id="5" idx="3"/>
            <a:endCxn id="38" idx="1"/>
          </p:cNvCxnSpPr>
          <p:nvPr/>
        </p:nvCxnSpPr>
        <p:spPr>
          <a:xfrm flipV="1">
            <a:off x="7436930" y="1933578"/>
            <a:ext cx="1332805" cy="16376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0BC586C-8F16-486F-914B-AF8BA9D7AD60}"/>
              </a:ext>
            </a:extLst>
          </p:cNvPr>
          <p:cNvCxnSpPr>
            <a:stCxn id="5" idx="3"/>
            <a:endCxn id="39" idx="1"/>
          </p:cNvCxnSpPr>
          <p:nvPr/>
        </p:nvCxnSpPr>
        <p:spPr>
          <a:xfrm>
            <a:off x="7436930" y="3571250"/>
            <a:ext cx="1354644" cy="1682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90E24A0-957C-4431-9308-7C1848A175D2}"/>
              </a:ext>
            </a:extLst>
          </p:cNvPr>
          <p:cNvSpPr txBox="1"/>
          <p:nvPr/>
        </p:nvSpPr>
        <p:spPr>
          <a:xfrm>
            <a:off x="3600450" y="6579185"/>
            <a:ext cx="6829425" cy="338554"/>
          </a:xfrm>
          <a:prstGeom prst="rect">
            <a:avLst/>
          </a:prstGeom>
          <a:noFill/>
        </p:spPr>
        <p:txBody>
          <a:bodyPr wrap="square" rtlCol="0">
            <a:spAutoFit/>
          </a:bodyPr>
          <a:lstStyle/>
          <a:p>
            <a:r>
              <a:rPr lang="en-US" sz="1600" dirty="0"/>
              <a:t>Source: Aaker, D.A. (1991) Managing Brand Equity. New York: Free Press.</a:t>
            </a:r>
            <a:endParaRPr lang="en-GB" sz="1600" dirty="0"/>
          </a:p>
        </p:txBody>
      </p:sp>
      <p:cxnSp>
        <p:nvCxnSpPr>
          <p:cNvPr id="53" name="Straight Arrow Connector 52">
            <a:extLst>
              <a:ext uri="{FF2B5EF4-FFF2-40B4-BE49-F238E27FC236}">
                <a16:creationId xmlns:a16="http://schemas.microsoft.com/office/drawing/2014/main" id="{8EB75731-25B6-44B8-9E34-B2F0DD60CC86}"/>
              </a:ext>
            </a:extLst>
          </p:cNvPr>
          <p:cNvCxnSpPr>
            <a:endCxn id="39" idx="0"/>
          </p:cNvCxnSpPr>
          <p:nvPr/>
        </p:nvCxnSpPr>
        <p:spPr>
          <a:xfrm flipH="1">
            <a:off x="10072687" y="2921422"/>
            <a:ext cx="23813" cy="1093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0002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3D9C7-C6E9-92D9-2651-B82EB04B2558}"/>
              </a:ext>
            </a:extLst>
          </p:cNvPr>
          <p:cNvSpPr>
            <a:spLocks noGrp="1"/>
          </p:cNvSpPr>
          <p:nvPr>
            <p:ph type="title"/>
          </p:nvPr>
        </p:nvSpPr>
        <p:spPr/>
        <p:txBody>
          <a:bodyPr/>
          <a:lstStyle/>
          <a:p>
            <a:r>
              <a:rPr lang="en-US" sz="3600" b="1" dirty="0">
                <a:solidFill>
                  <a:srgbClr val="0070C0"/>
                </a:solidFill>
                <a:latin typeface="+mn-lt"/>
              </a:rPr>
              <a:t>What Is Personal Branding?</a:t>
            </a:r>
            <a:br>
              <a:rPr lang="en-US" b="0" i="0" cap="all" dirty="0">
                <a:solidFill>
                  <a:srgbClr val="181818"/>
                </a:solidFill>
                <a:effectLst/>
                <a:latin typeface="Trade Gothic W01 Bold 2"/>
              </a:rPr>
            </a:br>
            <a:endParaRPr lang="en-GB" dirty="0"/>
          </a:p>
        </p:txBody>
      </p:sp>
      <p:sp>
        <p:nvSpPr>
          <p:cNvPr id="3" name="Content Placeholder 2">
            <a:extLst>
              <a:ext uri="{FF2B5EF4-FFF2-40B4-BE49-F238E27FC236}">
                <a16:creationId xmlns:a16="http://schemas.microsoft.com/office/drawing/2014/main" id="{C02A473C-3197-C3E7-E0E1-5B2781930EC9}"/>
              </a:ext>
            </a:extLst>
          </p:cNvPr>
          <p:cNvSpPr>
            <a:spLocks noGrp="1"/>
          </p:cNvSpPr>
          <p:nvPr>
            <p:ph idx="1"/>
          </p:nvPr>
        </p:nvSpPr>
        <p:spPr/>
        <p:txBody>
          <a:bodyPr/>
          <a:lstStyle/>
          <a:p>
            <a:pPr algn="l"/>
            <a:r>
              <a:rPr lang="en-US" b="0" i="0" dirty="0">
                <a:solidFill>
                  <a:srgbClr val="181818"/>
                </a:solidFill>
                <a:effectLst/>
                <a:latin typeface="Trade Gothic W01 Bold 2"/>
              </a:rPr>
              <a:t>Personal branding</a:t>
            </a:r>
            <a:r>
              <a:rPr lang="en-US" b="0" i="0" dirty="0">
                <a:solidFill>
                  <a:srgbClr val="181818"/>
                </a:solidFill>
                <a:effectLst/>
                <a:latin typeface="Trade Gothic W01 Roman"/>
              </a:rPr>
              <a:t> is the intentional, strategic practice of defining and expressing your value.</a:t>
            </a:r>
          </a:p>
          <a:p>
            <a:pPr marL="0" indent="0" algn="l">
              <a:buNone/>
            </a:pPr>
            <a:endParaRPr lang="en-US" b="0" i="0" dirty="0">
              <a:solidFill>
                <a:srgbClr val="181818"/>
              </a:solidFill>
              <a:effectLst/>
              <a:latin typeface="Trade Gothic W01 Roman"/>
            </a:endParaRPr>
          </a:p>
          <a:p>
            <a:pPr algn="l"/>
            <a:r>
              <a:rPr lang="en-US" b="0" i="0" dirty="0">
                <a:solidFill>
                  <a:srgbClr val="181818"/>
                </a:solidFill>
                <a:effectLst/>
                <a:latin typeface="Trade Gothic W01 Roman"/>
              </a:rPr>
              <a:t>“It’s the amalgamation of the associations, beliefs, feelings, attitudes, and expectations that people collectively hold about you,”</a:t>
            </a:r>
          </a:p>
          <a:p>
            <a:pPr algn="l"/>
            <a:endParaRPr lang="en-US" dirty="0">
              <a:solidFill>
                <a:srgbClr val="181818"/>
              </a:solidFill>
              <a:latin typeface="Trade Gothic W01 Roman"/>
            </a:endParaRPr>
          </a:p>
          <a:p>
            <a:pPr algn="l"/>
            <a:endParaRPr lang="en-US" b="0" i="0" dirty="0">
              <a:solidFill>
                <a:srgbClr val="181818"/>
              </a:solidFill>
              <a:effectLst/>
              <a:latin typeface="Trade Gothic W01 Roman"/>
            </a:endParaRPr>
          </a:p>
          <a:p>
            <a:pPr marL="0" indent="0" algn="l">
              <a:buNone/>
            </a:pPr>
            <a:r>
              <a:rPr lang="en-US" sz="1600" b="1" dirty="0">
                <a:solidFill>
                  <a:srgbClr val="181818"/>
                </a:solidFill>
                <a:latin typeface="Trade Gothic W01 Roman"/>
              </a:rPr>
              <a:t>Source: Avery, J and Greenwald, (2023) “A new Approach to Building Your Personal Brand” Harvard Business Review (May-June).</a:t>
            </a:r>
            <a:endParaRPr lang="en-US" sz="1600" b="1" i="0" dirty="0">
              <a:solidFill>
                <a:srgbClr val="181818"/>
              </a:solidFill>
              <a:effectLst/>
              <a:latin typeface="Trade Gothic W01 Roman"/>
            </a:endParaRPr>
          </a:p>
          <a:p>
            <a:endParaRPr lang="en-GB" dirty="0"/>
          </a:p>
        </p:txBody>
      </p:sp>
    </p:spTree>
    <p:extLst>
      <p:ext uri="{BB962C8B-B14F-4D97-AF65-F5344CB8AC3E}">
        <p14:creationId xmlns:p14="http://schemas.microsoft.com/office/powerpoint/2010/main" val="786542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89F40-B828-D110-7614-C2D6E6F2AE9F}"/>
              </a:ext>
            </a:extLst>
          </p:cNvPr>
          <p:cNvSpPr>
            <a:spLocks noGrp="1"/>
          </p:cNvSpPr>
          <p:nvPr>
            <p:ph type="title"/>
          </p:nvPr>
        </p:nvSpPr>
        <p:spPr/>
        <p:txBody>
          <a:bodyPr/>
          <a:lstStyle/>
          <a:p>
            <a:pPr algn="ctr"/>
            <a:r>
              <a:rPr lang="en-US" sz="3600" b="1" dirty="0">
                <a:solidFill>
                  <a:srgbClr val="0070C0"/>
                </a:solidFill>
                <a:latin typeface="+mn-lt"/>
              </a:rPr>
              <a:t>Why Is Personal Branding Important?</a:t>
            </a:r>
            <a:br>
              <a:rPr lang="en-US" b="0" i="0" cap="all" dirty="0">
                <a:solidFill>
                  <a:srgbClr val="181818"/>
                </a:solidFill>
                <a:effectLst/>
                <a:latin typeface="Trade Gothic W01 Bold 2"/>
              </a:rPr>
            </a:br>
            <a:endParaRPr lang="en-GB" dirty="0"/>
          </a:p>
        </p:txBody>
      </p:sp>
      <p:sp>
        <p:nvSpPr>
          <p:cNvPr id="3" name="Content Placeholder 2">
            <a:extLst>
              <a:ext uri="{FF2B5EF4-FFF2-40B4-BE49-F238E27FC236}">
                <a16:creationId xmlns:a16="http://schemas.microsoft.com/office/drawing/2014/main" id="{6F191A74-BCC0-7494-0E6F-3AB4F9BC8E58}"/>
              </a:ext>
            </a:extLst>
          </p:cNvPr>
          <p:cNvSpPr>
            <a:spLocks noGrp="1"/>
          </p:cNvSpPr>
          <p:nvPr>
            <p:ph idx="1"/>
          </p:nvPr>
        </p:nvSpPr>
        <p:spPr/>
        <p:txBody>
          <a:bodyPr/>
          <a:lstStyle/>
          <a:p>
            <a:pPr algn="l"/>
            <a:r>
              <a:rPr lang="en-US" b="0" i="0" dirty="0">
                <a:solidFill>
                  <a:srgbClr val="181818"/>
                </a:solidFill>
                <a:effectLst/>
                <a:latin typeface="Trade Gothic W01 Roman"/>
              </a:rPr>
              <a:t>By determining your unique value and living in a way that promotes it, you can become known for your defining attributes. </a:t>
            </a:r>
          </a:p>
          <a:p>
            <a:pPr algn="l"/>
            <a:r>
              <a:rPr lang="en-US" b="0" i="0" dirty="0">
                <a:solidFill>
                  <a:srgbClr val="181818"/>
                </a:solidFill>
                <a:effectLst/>
                <a:latin typeface="Trade Gothic W01 Roman"/>
              </a:rPr>
              <a:t>That reputation can help attract opportunities in your career and life that align with your authentic self.</a:t>
            </a:r>
          </a:p>
          <a:p>
            <a:endParaRPr lang="en-GB" dirty="0"/>
          </a:p>
        </p:txBody>
      </p:sp>
    </p:spTree>
    <p:extLst>
      <p:ext uri="{BB962C8B-B14F-4D97-AF65-F5344CB8AC3E}">
        <p14:creationId xmlns:p14="http://schemas.microsoft.com/office/powerpoint/2010/main" val="931899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1D2EC-CA14-7C2C-364E-31D557895FA6}"/>
              </a:ext>
            </a:extLst>
          </p:cNvPr>
          <p:cNvSpPr>
            <a:spLocks noGrp="1"/>
          </p:cNvSpPr>
          <p:nvPr>
            <p:ph type="title"/>
          </p:nvPr>
        </p:nvSpPr>
        <p:spPr/>
        <p:txBody>
          <a:bodyPr/>
          <a:lstStyle/>
          <a:p>
            <a:pPr algn="ctr"/>
            <a:r>
              <a:rPr lang="en-US" sz="3600" b="1" dirty="0">
                <a:solidFill>
                  <a:srgbClr val="0070C0"/>
                </a:solidFill>
                <a:latin typeface="+mn-lt"/>
              </a:rPr>
              <a:t>Define Your Purpose</a:t>
            </a:r>
            <a:br>
              <a:rPr lang="en-US" b="0" i="0" dirty="0">
                <a:solidFill>
                  <a:srgbClr val="181818"/>
                </a:solidFill>
                <a:effectLst/>
                <a:latin typeface="Trade Gothic W01 Bold 2"/>
              </a:rPr>
            </a:br>
            <a:endParaRPr lang="en-GB" dirty="0"/>
          </a:p>
        </p:txBody>
      </p:sp>
      <p:sp>
        <p:nvSpPr>
          <p:cNvPr id="3" name="Content Placeholder 2">
            <a:extLst>
              <a:ext uri="{FF2B5EF4-FFF2-40B4-BE49-F238E27FC236}">
                <a16:creationId xmlns:a16="http://schemas.microsoft.com/office/drawing/2014/main" id="{641A8A02-E4B5-D850-2CBF-ABD2E460B0B5}"/>
              </a:ext>
            </a:extLst>
          </p:cNvPr>
          <p:cNvSpPr>
            <a:spLocks noGrp="1"/>
          </p:cNvSpPr>
          <p:nvPr>
            <p:ph idx="1"/>
          </p:nvPr>
        </p:nvSpPr>
        <p:spPr/>
        <p:txBody>
          <a:bodyPr>
            <a:normAutofit/>
          </a:bodyPr>
          <a:lstStyle/>
          <a:p>
            <a:pPr marL="0" indent="0" algn="l">
              <a:buNone/>
            </a:pPr>
            <a:r>
              <a:rPr lang="en-US" b="0" i="0" dirty="0">
                <a:solidFill>
                  <a:srgbClr val="181818"/>
                </a:solidFill>
                <a:effectLst/>
                <a:latin typeface="Trade Gothic W01 Roman"/>
              </a:rPr>
              <a:t>The first step to creating your personal brand is identifying your values, goals, and purpose. Start by asking yourself:</a:t>
            </a:r>
          </a:p>
          <a:p>
            <a:pPr algn="l">
              <a:buFont typeface="Arial" panose="020B0604020202020204" pitchFamily="34" charset="0"/>
              <a:buChar char="•"/>
            </a:pPr>
            <a:r>
              <a:rPr lang="en-US" b="0" i="0" dirty="0">
                <a:solidFill>
                  <a:srgbClr val="181818"/>
                </a:solidFill>
                <a:effectLst/>
                <a:latin typeface="Trade Gothic W01 Obl"/>
              </a:rPr>
              <a:t>What do I care about?</a:t>
            </a:r>
            <a:endParaRPr lang="en-US" b="0" i="0" dirty="0">
              <a:solidFill>
                <a:srgbClr val="181818"/>
              </a:solidFill>
              <a:effectLst/>
              <a:latin typeface="Trade Gothic W01 Roman"/>
            </a:endParaRPr>
          </a:p>
          <a:p>
            <a:pPr algn="l">
              <a:buFont typeface="Arial" panose="020B0604020202020204" pitchFamily="34" charset="0"/>
              <a:buChar char="•"/>
            </a:pPr>
            <a:r>
              <a:rPr lang="en-US" b="0" i="0" dirty="0">
                <a:solidFill>
                  <a:srgbClr val="181818"/>
                </a:solidFill>
                <a:effectLst/>
                <a:latin typeface="Trade Gothic W01 Obl"/>
              </a:rPr>
              <a:t>What are my values?</a:t>
            </a:r>
            <a:endParaRPr lang="en-US" b="0" i="0" dirty="0">
              <a:solidFill>
                <a:srgbClr val="181818"/>
              </a:solidFill>
              <a:effectLst/>
              <a:latin typeface="Trade Gothic W01 Roman"/>
            </a:endParaRPr>
          </a:p>
          <a:p>
            <a:pPr algn="l">
              <a:buFont typeface="Arial" panose="020B0604020202020204" pitchFamily="34" charset="0"/>
              <a:buChar char="•"/>
            </a:pPr>
            <a:r>
              <a:rPr lang="en-US" b="0" i="0" dirty="0">
                <a:solidFill>
                  <a:srgbClr val="181818"/>
                </a:solidFill>
                <a:effectLst/>
                <a:latin typeface="Trade Gothic W01 Obl"/>
              </a:rPr>
              <a:t>What do I want people to know about me?</a:t>
            </a:r>
            <a:endParaRPr lang="en-US" b="0" i="0" dirty="0">
              <a:solidFill>
                <a:srgbClr val="181818"/>
              </a:solidFill>
              <a:effectLst/>
              <a:latin typeface="Trade Gothic W01 Roman"/>
            </a:endParaRPr>
          </a:p>
          <a:p>
            <a:pPr algn="l">
              <a:buFont typeface="Arial" panose="020B0604020202020204" pitchFamily="34" charset="0"/>
              <a:buChar char="•"/>
            </a:pPr>
            <a:r>
              <a:rPr lang="en-US" b="0" i="0" dirty="0">
                <a:solidFill>
                  <a:srgbClr val="181818"/>
                </a:solidFill>
                <a:effectLst/>
                <a:latin typeface="Trade Gothic W01 Obl"/>
              </a:rPr>
              <a:t>How do I want to define myself?</a:t>
            </a:r>
            <a:endParaRPr lang="en-US" b="0" i="0" dirty="0">
              <a:solidFill>
                <a:srgbClr val="181818"/>
              </a:solidFill>
              <a:effectLst/>
              <a:latin typeface="Trade Gothic W01 Roman"/>
            </a:endParaRPr>
          </a:p>
          <a:p>
            <a:pPr algn="l">
              <a:buFont typeface="Arial" panose="020B0604020202020204" pitchFamily="34" charset="0"/>
              <a:buChar char="•"/>
            </a:pPr>
            <a:r>
              <a:rPr lang="en-US" b="0" i="0" dirty="0">
                <a:solidFill>
                  <a:srgbClr val="181818"/>
                </a:solidFill>
                <a:effectLst/>
                <a:latin typeface="Trade Gothic W01 Obl"/>
              </a:rPr>
              <a:t>What makes me special?</a:t>
            </a:r>
            <a:endParaRPr lang="en-US" b="0" i="0" dirty="0">
              <a:solidFill>
                <a:srgbClr val="181818"/>
              </a:solidFill>
              <a:effectLst/>
              <a:latin typeface="Trade Gothic W01 Roman"/>
            </a:endParaRPr>
          </a:p>
          <a:p>
            <a:pPr algn="l">
              <a:buFont typeface="Arial" panose="020B0604020202020204" pitchFamily="34" charset="0"/>
              <a:buChar char="•"/>
            </a:pPr>
            <a:r>
              <a:rPr lang="en-US" b="0" i="0" dirty="0">
                <a:solidFill>
                  <a:srgbClr val="181818"/>
                </a:solidFill>
                <a:effectLst/>
                <a:latin typeface="Trade Gothic W01 Obl"/>
              </a:rPr>
              <a:t>How do I provide value to others?</a:t>
            </a:r>
            <a:endParaRPr lang="en-US" b="0" i="0" dirty="0">
              <a:solidFill>
                <a:srgbClr val="181818"/>
              </a:solidFill>
              <a:effectLst/>
              <a:latin typeface="Trade Gothic W01 Roman"/>
            </a:endParaRPr>
          </a:p>
          <a:p>
            <a:endParaRPr lang="en-GB" dirty="0"/>
          </a:p>
        </p:txBody>
      </p:sp>
    </p:spTree>
    <p:extLst>
      <p:ext uri="{BB962C8B-B14F-4D97-AF65-F5344CB8AC3E}">
        <p14:creationId xmlns:p14="http://schemas.microsoft.com/office/powerpoint/2010/main" val="9649046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0CFE5-E131-BE4D-C3F6-4F4872C3459B}"/>
              </a:ext>
            </a:extLst>
          </p:cNvPr>
          <p:cNvSpPr>
            <a:spLocks noGrp="1"/>
          </p:cNvSpPr>
          <p:nvPr>
            <p:ph type="title"/>
          </p:nvPr>
        </p:nvSpPr>
        <p:spPr/>
        <p:txBody>
          <a:bodyPr/>
          <a:lstStyle/>
          <a:p>
            <a:r>
              <a:rPr lang="en-US" sz="3600" b="1" dirty="0">
                <a:solidFill>
                  <a:srgbClr val="0070C0"/>
                </a:solidFill>
                <a:latin typeface="+mn-lt"/>
              </a:rPr>
              <a:t>Audit Your Personal Brand Equity</a:t>
            </a:r>
            <a:endParaRPr lang="en-GB" sz="3600" b="1" dirty="0">
              <a:solidFill>
                <a:srgbClr val="0070C0"/>
              </a:solidFill>
              <a:latin typeface="+mn-lt"/>
            </a:endParaRPr>
          </a:p>
        </p:txBody>
      </p:sp>
      <p:sp>
        <p:nvSpPr>
          <p:cNvPr id="3" name="Content Placeholder 2">
            <a:extLst>
              <a:ext uri="{FF2B5EF4-FFF2-40B4-BE49-F238E27FC236}">
                <a16:creationId xmlns:a16="http://schemas.microsoft.com/office/drawing/2014/main" id="{5C5A334C-4C53-EF7C-6A9D-FBE6FAC7A7E6}"/>
              </a:ext>
            </a:extLst>
          </p:cNvPr>
          <p:cNvSpPr>
            <a:spLocks noGrp="1"/>
          </p:cNvSpPr>
          <p:nvPr>
            <p:ph idx="1"/>
          </p:nvPr>
        </p:nvSpPr>
        <p:spPr/>
        <p:txBody>
          <a:bodyPr>
            <a:normAutofit lnSpcReduction="10000"/>
          </a:bodyPr>
          <a:lstStyle/>
          <a:p>
            <a:pPr algn="l"/>
            <a:endParaRPr lang="en-US" b="0" i="0" dirty="0">
              <a:solidFill>
                <a:srgbClr val="181818"/>
              </a:solidFill>
              <a:effectLst/>
              <a:latin typeface="Trade Gothic W01 Bold 2"/>
            </a:endParaRPr>
          </a:p>
          <a:p>
            <a:pPr algn="l"/>
            <a:r>
              <a:rPr lang="en-US" b="0" i="0" dirty="0">
                <a:solidFill>
                  <a:srgbClr val="181818"/>
                </a:solidFill>
                <a:effectLst/>
                <a:latin typeface="Trade Gothic W01 Roman"/>
              </a:rPr>
              <a:t>Next, take stock of your current personal brand. Even before consciously deciding to craft one, others carry perceptions and knowledge about you.</a:t>
            </a:r>
          </a:p>
          <a:p>
            <a:pPr algn="l"/>
            <a:endParaRPr lang="en-US" dirty="0">
              <a:solidFill>
                <a:srgbClr val="181818"/>
              </a:solidFill>
              <a:latin typeface="Trade Gothic W01 Roman"/>
            </a:endParaRPr>
          </a:p>
          <a:p>
            <a:pPr algn="l">
              <a:buFont typeface="Arial" panose="020B0604020202020204" pitchFamily="34" charset="0"/>
              <a:buChar char="•"/>
            </a:pPr>
            <a:r>
              <a:rPr lang="en-US" b="1" i="0" dirty="0">
                <a:solidFill>
                  <a:srgbClr val="181818"/>
                </a:solidFill>
                <a:effectLst/>
                <a:latin typeface="Trade Gothic W01 Bold 2"/>
              </a:rPr>
              <a:t>Credentials</a:t>
            </a:r>
            <a:r>
              <a:rPr lang="en-US" b="0" i="0" dirty="0">
                <a:solidFill>
                  <a:srgbClr val="181818"/>
                </a:solidFill>
                <a:effectLst/>
                <a:latin typeface="Trade Gothic W01 Bold 2"/>
              </a:rPr>
              <a:t>: </a:t>
            </a:r>
            <a:r>
              <a:rPr lang="en-US" b="0" i="0" dirty="0">
                <a:solidFill>
                  <a:srgbClr val="181818"/>
                </a:solidFill>
                <a:effectLst/>
                <a:latin typeface="Trade Gothic W01 Roman"/>
              </a:rPr>
              <a:t>Your education, awards, and achievements</a:t>
            </a:r>
          </a:p>
          <a:p>
            <a:pPr algn="l">
              <a:buFont typeface="Arial" panose="020B0604020202020204" pitchFamily="34" charset="0"/>
              <a:buChar char="•"/>
            </a:pPr>
            <a:r>
              <a:rPr lang="en-US" b="1" i="0" dirty="0">
                <a:solidFill>
                  <a:srgbClr val="181818"/>
                </a:solidFill>
                <a:effectLst/>
                <a:latin typeface="Trade Gothic W01 Bold 2"/>
              </a:rPr>
              <a:t>Social capital</a:t>
            </a:r>
            <a:r>
              <a:rPr lang="en-US" b="0" i="0" dirty="0">
                <a:solidFill>
                  <a:srgbClr val="181818"/>
                </a:solidFill>
                <a:effectLst/>
                <a:latin typeface="Trade Gothic W01 Bold 2"/>
              </a:rPr>
              <a:t>:</a:t>
            </a:r>
            <a:r>
              <a:rPr lang="en-US" b="0" i="0" dirty="0">
                <a:solidFill>
                  <a:srgbClr val="181818"/>
                </a:solidFill>
                <a:effectLst/>
                <a:latin typeface="Trade Gothic W01 Roman"/>
              </a:rPr>
              <a:t> Personal and professional connections’ quantity and quality</a:t>
            </a:r>
          </a:p>
          <a:p>
            <a:pPr algn="l">
              <a:buFont typeface="Arial" panose="020B0604020202020204" pitchFamily="34" charset="0"/>
              <a:buChar char="•"/>
            </a:pPr>
            <a:r>
              <a:rPr lang="en-US" b="1" i="0" dirty="0">
                <a:solidFill>
                  <a:srgbClr val="181818"/>
                </a:solidFill>
                <a:effectLst/>
                <a:latin typeface="Trade Gothic W01 Bold 2"/>
              </a:rPr>
              <a:t>Cultural capital</a:t>
            </a:r>
            <a:r>
              <a:rPr lang="en-US" b="0" i="0" dirty="0">
                <a:solidFill>
                  <a:srgbClr val="181818"/>
                </a:solidFill>
                <a:effectLst/>
                <a:latin typeface="Trade Gothic W01 Bold 2"/>
              </a:rPr>
              <a:t>: </a:t>
            </a:r>
            <a:r>
              <a:rPr lang="en-US" b="0" i="0" dirty="0">
                <a:solidFill>
                  <a:srgbClr val="181818"/>
                </a:solidFill>
                <a:effectLst/>
                <a:latin typeface="Trade Gothic W01 Roman"/>
              </a:rPr>
              <a:t>Emotional intelligence and expertise you’ve garnered through life experiences</a:t>
            </a:r>
          </a:p>
          <a:p>
            <a:pPr algn="l"/>
            <a:endParaRPr lang="en-US" b="0" i="0" dirty="0">
              <a:solidFill>
                <a:srgbClr val="181818"/>
              </a:solidFill>
              <a:effectLst/>
              <a:latin typeface="Trade Gothic W01 Roman"/>
            </a:endParaRPr>
          </a:p>
          <a:p>
            <a:endParaRPr lang="en-GB" dirty="0"/>
          </a:p>
        </p:txBody>
      </p:sp>
    </p:spTree>
    <p:extLst>
      <p:ext uri="{BB962C8B-B14F-4D97-AF65-F5344CB8AC3E}">
        <p14:creationId xmlns:p14="http://schemas.microsoft.com/office/powerpoint/2010/main" val="40067207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C9D37-6A19-828A-69C4-47BA4EA22F2F}"/>
              </a:ext>
            </a:extLst>
          </p:cNvPr>
          <p:cNvSpPr>
            <a:spLocks noGrp="1"/>
          </p:cNvSpPr>
          <p:nvPr>
            <p:ph type="title"/>
          </p:nvPr>
        </p:nvSpPr>
        <p:spPr/>
        <p:txBody>
          <a:bodyPr/>
          <a:lstStyle/>
          <a:p>
            <a:r>
              <a:rPr lang="en-US" sz="3600" b="1" dirty="0">
                <a:solidFill>
                  <a:srgbClr val="0070C0"/>
                </a:solidFill>
                <a:latin typeface="+mn-lt"/>
              </a:rPr>
              <a:t>Communicate and Embody Your Brand</a:t>
            </a:r>
            <a:endParaRPr lang="en-GB" sz="3600" b="1" dirty="0">
              <a:solidFill>
                <a:srgbClr val="0070C0"/>
              </a:solidFill>
              <a:latin typeface="+mn-lt"/>
            </a:endParaRPr>
          </a:p>
        </p:txBody>
      </p:sp>
      <p:sp>
        <p:nvSpPr>
          <p:cNvPr id="3" name="Content Placeholder 2">
            <a:extLst>
              <a:ext uri="{FF2B5EF4-FFF2-40B4-BE49-F238E27FC236}">
                <a16:creationId xmlns:a16="http://schemas.microsoft.com/office/drawing/2014/main" id="{F3A62F21-E098-5D2A-1255-070829776594}"/>
              </a:ext>
            </a:extLst>
          </p:cNvPr>
          <p:cNvSpPr>
            <a:spLocks noGrp="1"/>
          </p:cNvSpPr>
          <p:nvPr>
            <p:ph idx="1"/>
          </p:nvPr>
        </p:nvSpPr>
        <p:spPr/>
        <p:txBody>
          <a:bodyPr>
            <a:normAutofit lnSpcReduction="10000"/>
          </a:bodyPr>
          <a:lstStyle/>
          <a:p>
            <a:pPr algn="l"/>
            <a:r>
              <a:rPr lang="en-US" b="0" i="0" dirty="0">
                <a:solidFill>
                  <a:srgbClr val="181818"/>
                </a:solidFill>
                <a:effectLst/>
                <a:latin typeface="Trade Gothic W01 Bold 2"/>
              </a:rPr>
              <a:t> </a:t>
            </a:r>
          </a:p>
          <a:p>
            <a:pPr algn="l"/>
            <a:r>
              <a:rPr lang="en-US" b="0" i="0" dirty="0">
                <a:solidFill>
                  <a:srgbClr val="181818"/>
                </a:solidFill>
                <a:effectLst/>
                <a:latin typeface="Trade Gothic W01 Roman"/>
              </a:rPr>
              <a:t>After planning your personal brand, </a:t>
            </a:r>
            <a:r>
              <a:rPr lang="en-US" b="0" i="0" u="sng" dirty="0">
                <a:solidFill>
                  <a:srgbClr val="A41034"/>
                </a:solidFill>
                <a:effectLst/>
                <a:latin typeface="Trade Gothic W01 Roman"/>
                <a:hlinkClick r:id="rId2"/>
              </a:rPr>
              <a:t>communicate it</a:t>
            </a:r>
            <a:r>
              <a:rPr lang="en-US" b="0" i="0" dirty="0">
                <a:solidFill>
                  <a:srgbClr val="181818"/>
                </a:solidFill>
                <a:effectLst/>
                <a:latin typeface="Trade Gothic W01 Roman"/>
              </a:rPr>
              <a:t> by identifying outlets through which you can promote your value.</a:t>
            </a:r>
          </a:p>
          <a:p>
            <a:pPr algn="l"/>
            <a:r>
              <a:rPr lang="en-US" b="0" i="0" dirty="0">
                <a:solidFill>
                  <a:srgbClr val="181818"/>
                </a:solidFill>
                <a:effectLst/>
                <a:latin typeface="Trade Gothic W01 Roman"/>
              </a:rPr>
              <a:t> Just like marketing products and services, you can use a mix of </a:t>
            </a:r>
            <a:r>
              <a:rPr lang="en-US" b="0" i="0" u="none" strike="noStrike" dirty="0">
                <a:solidFill>
                  <a:srgbClr val="A41034"/>
                </a:solidFill>
                <a:effectLst/>
                <a:latin typeface="Trade Gothic W01 Roman"/>
                <a:hlinkClick r:id="rId3"/>
              </a:rPr>
              <a:t>paid, owned, and earned media</a:t>
            </a:r>
            <a:r>
              <a:rPr lang="en-US" b="0" i="0" dirty="0">
                <a:solidFill>
                  <a:srgbClr val="181818"/>
                </a:solidFill>
                <a:effectLst/>
                <a:latin typeface="Trade Gothic W01 Roman"/>
              </a:rPr>
              <a:t> to make your value proposition and stories accessible and visible to a wider network.</a:t>
            </a:r>
          </a:p>
          <a:p>
            <a:pPr algn="l"/>
            <a:r>
              <a:rPr lang="en-US" dirty="0">
                <a:solidFill>
                  <a:srgbClr val="181818"/>
                </a:solidFill>
                <a:latin typeface="Trade Gothic W01 Roman"/>
              </a:rPr>
              <a:t>Word of Mouth Promotion</a:t>
            </a:r>
          </a:p>
          <a:p>
            <a:pPr algn="l"/>
            <a:r>
              <a:rPr lang="en-US" b="0" i="0" dirty="0">
                <a:solidFill>
                  <a:srgbClr val="181818"/>
                </a:solidFill>
                <a:effectLst/>
                <a:latin typeface="Trade Gothic W01 Roman"/>
              </a:rPr>
              <a:t>You can also communicate your personal brand by embodying it in face-to-face interactions. Think of them as chances to show who you are. For instance,</a:t>
            </a:r>
          </a:p>
          <a:p>
            <a:endParaRPr lang="en-GB" dirty="0"/>
          </a:p>
        </p:txBody>
      </p:sp>
    </p:spTree>
    <p:extLst>
      <p:ext uri="{BB962C8B-B14F-4D97-AF65-F5344CB8AC3E}">
        <p14:creationId xmlns:p14="http://schemas.microsoft.com/office/powerpoint/2010/main" val="657932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6534F-61E7-47D1-4259-88C49EE391A6}"/>
              </a:ext>
            </a:extLst>
          </p:cNvPr>
          <p:cNvSpPr>
            <a:spLocks noGrp="1"/>
          </p:cNvSpPr>
          <p:nvPr>
            <p:ph type="title"/>
          </p:nvPr>
        </p:nvSpPr>
        <p:spPr/>
        <p:txBody>
          <a:bodyPr/>
          <a:lstStyle/>
          <a:p>
            <a:r>
              <a:rPr lang="en-US" b="0" i="0" dirty="0">
                <a:solidFill>
                  <a:srgbClr val="181818"/>
                </a:solidFill>
                <a:effectLst/>
                <a:latin typeface="Trade Gothic W01 Bold 2"/>
              </a:rPr>
              <a:t>Socialize Your Brand</a:t>
            </a:r>
            <a:br>
              <a:rPr lang="en-US" b="0" i="0" dirty="0">
                <a:solidFill>
                  <a:srgbClr val="181818"/>
                </a:solidFill>
                <a:effectLst/>
                <a:latin typeface="Trade Gothic W01 Bold 2"/>
              </a:rPr>
            </a:br>
            <a:endParaRPr lang="en-GB" dirty="0"/>
          </a:p>
        </p:txBody>
      </p:sp>
      <p:sp>
        <p:nvSpPr>
          <p:cNvPr id="3" name="Content Placeholder 2">
            <a:extLst>
              <a:ext uri="{FF2B5EF4-FFF2-40B4-BE49-F238E27FC236}">
                <a16:creationId xmlns:a16="http://schemas.microsoft.com/office/drawing/2014/main" id="{736B8F90-6A9B-FFFA-6948-823F4DA79C4B}"/>
              </a:ext>
            </a:extLst>
          </p:cNvPr>
          <p:cNvSpPr>
            <a:spLocks noGrp="1"/>
          </p:cNvSpPr>
          <p:nvPr>
            <p:ph idx="1"/>
          </p:nvPr>
        </p:nvSpPr>
        <p:spPr/>
        <p:txBody>
          <a:bodyPr>
            <a:normAutofit/>
          </a:bodyPr>
          <a:lstStyle/>
          <a:p>
            <a:pPr algn="l"/>
            <a:r>
              <a:rPr lang="en-US" b="0" i="0" dirty="0">
                <a:solidFill>
                  <a:srgbClr val="181818"/>
                </a:solidFill>
                <a:effectLst/>
                <a:latin typeface="Trade Gothic W01 Roman"/>
              </a:rPr>
              <a:t>While you are your best advocate, the next step of personal branding is making sure others share your value. </a:t>
            </a:r>
            <a:r>
              <a:rPr lang="en-US" dirty="0">
                <a:solidFill>
                  <a:srgbClr val="181818"/>
                </a:solidFill>
                <a:latin typeface="Trade Gothic W01 Roman"/>
              </a:rPr>
              <a:t>Key</a:t>
            </a:r>
            <a:r>
              <a:rPr lang="en-US" b="0" i="0" dirty="0">
                <a:solidFill>
                  <a:srgbClr val="181818"/>
                </a:solidFill>
                <a:effectLst/>
                <a:latin typeface="Trade Gothic W01 Roman"/>
              </a:rPr>
              <a:t> groups that can be instrumental in socializing your brand:</a:t>
            </a:r>
          </a:p>
          <a:p>
            <a:pPr algn="l">
              <a:buFont typeface="Arial" panose="020B0604020202020204" pitchFamily="34" charset="0"/>
              <a:buChar char="•"/>
            </a:pPr>
            <a:r>
              <a:rPr lang="en-US" b="1" i="0" dirty="0">
                <a:solidFill>
                  <a:srgbClr val="181818"/>
                </a:solidFill>
                <a:effectLst/>
                <a:latin typeface="Trade Gothic W01 Bold 2"/>
              </a:rPr>
              <a:t>Gatekeepers</a:t>
            </a:r>
            <a:r>
              <a:rPr lang="en-US" b="0" i="0" dirty="0">
                <a:solidFill>
                  <a:srgbClr val="181818"/>
                </a:solidFill>
                <a:effectLst/>
                <a:latin typeface="Trade Gothic W01 Bold 2"/>
              </a:rPr>
              <a:t>:</a:t>
            </a:r>
            <a:r>
              <a:rPr lang="en-US" b="0" i="0" dirty="0">
                <a:solidFill>
                  <a:srgbClr val="181818"/>
                </a:solidFill>
                <a:effectLst/>
                <a:latin typeface="Trade Gothic W01 Roman"/>
              </a:rPr>
              <a:t> Those whose buy-in is critical to reaching your goals</a:t>
            </a:r>
          </a:p>
          <a:p>
            <a:pPr algn="l">
              <a:buFont typeface="Arial" panose="020B0604020202020204" pitchFamily="34" charset="0"/>
              <a:buChar char="•"/>
            </a:pPr>
            <a:r>
              <a:rPr lang="en-US" b="1" i="0" dirty="0">
                <a:solidFill>
                  <a:srgbClr val="181818"/>
                </a:solidFill>
                <a:effectLst/>
                <a:latin typeface="Trade Gothic W01 Bold 2"/>
              </a:rPr>
              <a:t>Influencers: </a:t>
            </a:r>
            <a:r>
              <a:rPr lang="en-US" b="0" i="0" dirty="0">
                <a:solidFill>
                  <a:srgbClr val="181818"/>
                </a:solidFill>
                <a:effectLst/>
                <a:latin typeface="Trade Gothic W01 Roman"/>
              </a:rPr>
              <a:t>People with authority who can provide additional platforms for sharing your brand</a:t>
            </a:r>
          </a:p>
          <a:p>
            <a:pPr algn="l">
              <a:buFont typeface="Arial" panose="020B0604020202020204" pitchFamily="34" charset="0"/>
              <a:buChar char="•"/>
            </a:pPr>
            <a:r>
              <a:rPr lang="en-US" b="1" i="0" dirty="0">
                <a:solidFill>
                  <a:srgbClr val="181818"/>
                </a:solidFill>
                <a:effectLst/>
                <a:latin typeface="Trade Gothic W01 Bold 2"/>
              </a:rPr>
              <a:t>Promoters:</a:t>
            </a:r>
            <a:r>
              <a:rPr lang="en-US" b="0" i="0" dirty="0">
                <a:solidFill>
                  <a:srgbClr val="181818"/>
                </a:solidFill>
                <a:effectLst/>
                <a:latin typeface="Trade Gothic W01 Roman"/>
              </a:rPr>
              <a:t> Those who actively support pursuing your goals</a:t>
            </a:r>
          </a:p>
          <a:p>
            <a:pPr algn="l">
              <a:buFont typeface="Arial" panose="020B0604020202020204" pitchFamily="34" charset="0"/>
              <a:buChar char="•"/>
            </a:pPr>
            <a:r>
              <a:rPr lang="en-US" b="1" i="0" dirty="0">
                <a:solidFill>
                  <a:srgbClr val="181818"/>
                </a:solidFill>
                <a:effectLst/>
                <a:latin typeface="Trade Gothic W01 Bold 2"/>
              </a:rPr>
              <a:t>Communities</a:t>
            </a:r>
            <a:r>
              <a:rPr lang="en-US" b="0" i="0" dirty="0">
                <a:solidFill>
                  <a:srgbClr val="181818"/>
                </a:solidFill>
                <a:effectLst/>
                <a:latin typeface="Trade Gothic W01 Bold 2"/>
              </a:rPr>
              <a:t>:</a:t>
            </a:r>
            <a:r>
              <a:rPr lang="en-US" b="0" i="0" dirty="0">
                <a:solidFill>
                  <a:srgbClr val="181818"/>
                </a:solidFill>
                <a:effectLst/>
                <a:latin typeface="Trade Gothic W01 Roman"/>
              </a:rPr>
              <a:t> Groups who share your mission or interests or seek the value you provide</a:t>
            </a:r>
          </a:p>
          <a:p>
            <a:endParaRPr lang="en-GB" dirty="0"/>
          </a:p>
        </p:txBody>
      </p:sp>
    </p:spTree>
    <p:extLst>
      <p:ext uri="{BB962C8B-B14F-4D97-AF65-F5344CB8AC3E}">
        <p14:creationId xmlns:p14="http://schemas.microsoft.com/office/powerpoint/2010/main" val="14082903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D503A-AD7D-990D-C58E-F42427C99960}"/>
              </a:ext>
            </a:extLst>
          </p:cNvPr>
          <p:cNvSpPr>
            <a:spLocks noGrp="1"/>
          </p:cNvSpPr>
          <p:nvPr>
            <p:ph type="title"/>
          </p:nvPr>
        </p:nvSpPr>
        <p:spPr/>
        <p:txBody>
          <a:bodyPr/>
          <a:lstStyle/>
          <a:p>
            <a:r>
              <a:rPr lang="en-US" b="0" i="0" dirty="0">
                <a:solidFill>
                  <a:srgbClr val="181818"/>
                </a:solidFill>
                <a:effectLst/>
                <a:latin typeface="Trade Gothic W01 Bold 2"/>
              </a:rPr>
              <a:t> </a:t>
            </a:r>
            <a:r>
              <a:rPr lang="en-US" sz="3600" b="1" dirty="0">
                <a:solidFill>
                  <a:srgbClr val="0070C0"/>
                </a:solidFill>
                <a:latin typeface="+mn-lt"/>
              </a:rPr>
              <a:t>Reevaluate and Adjust</a:t>
            </a:r>
            <a:br>
              <a:rPr lang="en-US" b="0" i="0" dirty="0">
                <a:solidFill>
                  <a:srgbClr val="181818"/>
                </a:solidFill>
                <a:effectLst/>
                <a:latin typeface="Trade Gothic W01 Bold 2"/>
              </a:rPr>
            </a:br>
            <a:endParaRPr lang="en-GB" dirty="0"/>
          </a:p>
        </p:txBody>
      </p:sp>
      <p:sp>
        <p:nvSpPr>
          <p:cNvPr id="3" name="Content Placeholder 2">
            <a:extLst>
              <a:ext uri="{FF2B5EF4-FFF2-40B4-BE49-F238E27FC236}">
                <a16:creationId xmlns:a16="http://schemas.microsoft.com/office/drawing/2014/main" id="{97569A31-EBD3-AF78-0B54-7DAA9F0273CB}"/>
              </a:ext>
            </a:extLst>
          </p:cNvPr>
          <p:cNvSpPr>
            <a:spLocks noGrp="1"/>
          </p:cNvSpPr>
          <p:nvPr>
            <p:ph idx="1"/>
          </p:nvPr>
        </p:nvSpPr>
        <p:spPr/>
        <p:txBody>
          <a:bodyPr/>
          <a:lstStyle/>
          <a:p>
            <a:pPr algn="l"/>
            <a:r>
              <a:rPr lang="en-US" b="0" i="0" dirty="0">
                <a:solidFill>
                  <a:srgbClr val="181818"/>
                </a:solidFill>
                <a:effectLst/>
                <a:latin typeface="Trade Gothic W01 Roman"/>
              </a:rPr>
              <a:t>Personal branding isn’t a one-time project—it requires continually reassessing and adjusting to ensure you live and project your intended brand.</a:t>
            </a:r>
          </a:p>
          <a:p>
            <a:pPr algn="l"/>
            <a:r>
              <a:rPr lang="en-US" b="0" i="0" dirty="0">
                <a:solidFill>
                  <a:srgbClr val="181818"/>
                </a:solidFill>
                <a:effectLst/>
                <a:latin typeface="Trade Gothic W01 Roman"/>
              </a:rPr>
              <a:t>Enlist people you trust to help you reevaluate and describe your brand and value, such as</a:t>
            </a:r>
          </a:p>
          <a:p>
            <a:pPr algn="l"/>
            <a:r>
              <a:rPr lang="en-US" b="0" i="0" dirty="0">
                <a:solidFill>
                  <a:srgbClr val="181818"/>
                </a:solidFill>
                <a:effectLst/>
                <a:latin typeface="Trade Gothic W01 Roman"/>
              </a:rPr>
              <a:t> co-workers,</a:t>
            </a:r>
          </a:p>
          <a:p>
            <a:pPr algn="l"/>
            <a:r>
              <a:rPr lang="en-US" b="0" i="0" dirty="0">
                <a:solidFill>
                  <a:srgbClr val="181818"/>
                </a:solidFill>
                <a:effectLst/>
                <a:latin typeface="Trade Gothic W01 Roman"/>
              </a:rPr>
              <a:t> friends, </a:t>
            </a:r>
          </a:p>
          <a:p>
            <a:pPr algn="l"/>
            <a:r>
              <a:rPr lang="en-US" b="0" i="0" dirty="0">
                <a:solidFill>
                  <a:srgbClr val="181818"/>
                </a:solidFill>
                <a:effectLst/>
                <a:latin typeface="Trade Gothic W01 Roman"/>
              </a:rPr>
              <a:t>and industry connections.</a:t>
            </a:r>
          </a:p>
          <a:p>
            <a:endParaRPr lang="en-GB" dirty="0"/>
          </a:p>
        </p:txBody>
      </p:sp>
    </p:spTree>
    <p:extLst>
      <p:ext uri="{BB962C8B-B14F-4D97-AF65-F5344CB8AC3E}">
        <p14:creationId xmlns:p14="http://schemas.microsoft.com/office/powerpoint/2010/main" val="324738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5F12B-C776-53E6-8E41-C044DBACF48A}"/>
              </a:ext>
            </a:extLst>
          </p:cNvPr>
          <p:cNvSpPr>
            <a:spLocks noGrp="1"/>
          </p:cNvSpPr>
          <p:nvPr>
            <p:ph type="title"/>
          </p:nvPr>
        </p:nvSpPr>
        <p:spPr/>
        <p:txBody>
          <a:bodyPr/>
          <a:lstStyle/>
          <a:p>
            <a:r>
              <a:rPr lang="en-US" sz="3600" b="1" dirty="0">
                <a:solidFill>
                  <a:srgbClr val="0070C0"/>
                </a:solidFill>
                <a:latin typeface="+mn-lt"/>
              </a:rPr>
              <a:t>Define Your Value and Make an Impact</a:t>
            </a:r>
            <a:br>
              <a:rPr lang="en-US" b="0" i="0" cap="all" dirty="0">
                <a:solidFill>
                  <a:srgbClr val="181818"/>
                </a:solidFill>
                <a:effectLst/>
                <a:latin typeface="Trade Gothic W01 Bold 2"/>
              </a:rPr>
            </a:br>
            <a:endParaRPr lang="en-GB" dirty="0"/>
          </a:p>
        </p:txBody>
      </p:sp>
      <p:sp>
        <p:nvSpPr>
          <p:cNvPr id="3" name="Content Placeholder 2">
            <a:extLst>
              <a:ext uri="{FF2B5EF4-FFF2-40B4-BE49-F238E27FC236}">
                <a16:creationId xmlns:a16="http://schemas.microsoft.com/office/drawing/2014/main" id="{134F8D4F-0855-E29D-FF0E-307B3689412E}"/>
              </a:ext>
            </a:extLst>
          </p:cNvPr>
          <p:cNvSpPr>
            <a:spLocks noGrp="1"/>
          </p:cNvSpPr>
          <p:nvPr>
            <p:ph idx="1"/>
          </p:nvPr>
        </p:nvSpPr>
        <p:spPr/>
        <p:txBody>
          <a:bodyPr/>
          <a:lstStyle/>
          <a:p>
            <a:pPr algn="l"/>
            <a:r>
              <a:rPr lang="en-US" sz="3200" b="0" i="0" dirty="0">
                <a:solidFill>
                  <a:srgbClr val="181818"/>
                </a:solidFill>
                <a:effectLst/>
                <a:latin typeface="Trade Gothic W01 Roman"/>
              </a:rPr>
              <a:t>A strong personal brand can help you attract the right people, land a job or promotion, and make connections that lead to new opportunities.</a:t>
            </a:r>
          </a:p>
          <a:p>
            <a:pPr algn="l"/>
            <a:endParaRPr lang="en-US" dirty="0">
              <a:solidFill>
                <a:srgbClr val="181818"/>
              </a:solidFill>
              <a:latin typeface="Trade Gothic W01 Roman"/>
            </a:endParaRPr>
          </a:p>
          <a:p>
            <a:pPr algn="l"/>
            <a:endParaRPr lang="en-US" b="0" i="0" dirty="0">
              <a:solidFill>
                <a:srgbClr val="181818"/>
              </a:solidFill>
              <a:effectLst/>
              <a:latin typeface="Trade Gothic W01 Roman"/>
            </a:endParaRPr>
          </a:p>
          <a:p>
            <a:pPr algn="l"/>
            <a:r>
              <a:rPr lang="en-US" sz="3200" b="0" i="0" dirty="0">
                <a:solidFill>
                  <a:srgbClr val="181818"/>
                </a:solidFill>
                <a:effectLst/>
                <a:latin typeface="Trade Gothic W01 Roman"/>
              </a:rPr>
              <a:t>With reflection and intentional actions, you can gain confidence in your personal value and project it in your life and career.</a:t>
            </a:r>
          </a:p>
          <a:p>
            <a:endParaRPr lang="en-GB" dirty="0"/>
          </a:p>
        </p:txBody>
      </p:sp>
    </p:spTree>
    <p:extLst>
      <p:ext uri="{BB962C8B-B14F-4D97-AF65-F5344CB8AC3E}">
        <p14:creationId xmlns:p14="http://schemas.microsoft.com/office/powerpoint/2010/main" val="11949897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2"/>
          <p:cNvSpPr>
            <a:spLocks noGrp="1" noChangeArrowheads="1"/>
          </p:cNvSpPr>
          <p:nvPr>
            <p:ph type="title"/>
          </p:nvPr>
        </p:nvSpPr>
        <p:spPr>
          <a:xfrm>
            <a:off x="2209800" y="219075"/>
            <a:ext cx="7772400" cy="1143000"/>
          </a:xfrm>
        </p:spPr>
        <p:txBody>
          <a:bodyPr/>
          <a:lstStyle/>
          <a:p>
            <a:pPr algn="ctr">
              <a:lnSpc>
                <a:spcPct val="100000"/>
              </a:lnSpc>
            </a:pPr>
            <a:r>
              <a:rPr lang="en-US" sz="3400" dirty="0">
                <a:solidFill>
                  <a:srgbClr val="007FA3"/>
                </a:solidFill>
              </a:rPr>
              <a:t>Personal Branding</a:t>
            </a:r>
          </a:p>
        </p:txBody>
      </p:sp>
      <p:sp>
        <p:nvSpPr>
          <p:cNvPr id="12290" name="Content Placeholder 3"/>
          <p:cNvSpPr>
            <a:spLocks noGrp="1"/>
          </p:cNvSpPr>
          <p:nvPr>
            <p:ph idx="1"/>
          </p:nvPr>
        </p:nvSpPr>
        <p:spPr>
          <a:xfrm>
            <a:off x="2692215" y="2037311"/>
            <a:ext cx="7772400" cy="2677564"/>
          </a:xfrm>
        </p:spPr>
        <p:txBody>
          <a:bodyPr/>
          <a:lstStyle/>
          <a:p>
            <a:r>
              <a:rPr lang="en-US" dirty="0"/>
              <a:t>What is Branding?</a:t>
            </a:r>
          </a:p>
          <a:p>
            <a:r>
              <a:rPr lang="en-US" dirty="0"/>
              <a:t>What is Personal Branding?</a:t>
            </a:r>
          </a:p>
          <a:p>
            <a:r>
              <a:rPr lang="en-US" dirty="0"/>
              <a:t>Importance of Personal Branding</a:t>
            </a:r>
          </a:p>
          <a:p>
            <a:r>
              <a:rPr lang="en-US" dirty="0"/>
              <a:t>How to Create A personal Brand</a:t>
            </a:r>
          </a:p>
          <a:p>
            <a:pPr marL="0" indent="0">
              <a:buNone/>
            </a:pPr>
            <a:endParaRPr lang="en-US" dirty="0"/>
          </a:p>
        </p:txBody>
      </p:sp>
      <p:sp>
        <p:nvSpPr>
          <p:cNvPr id="12291" name="Rectangle 3"/>
          <p:cNvSpPr>
            <a:spLocks noGrp="1" noChangeArrowheads="1"/>
          </p:cNvSpPr>
          <p:nvPr>
            <p:ph type="body" sz="quarter" idx="13"/>
          </p:nvPr>
        </p:nvSpPr>
        <p:spPr>
          <a:xfrm>
            <a:off x="2514600" y="1455876"/>
            <a:ext cx="7162800" cy="457200"/>
          </a:xfrm>
        </p:spPr>
        <p:txBody>
          <a:bodyPr>
            <a:normAutofit lnSpcReduction="10000"/>
          </a:bodyPr>
          <a:lstStyle/>
          <a:p>
            <a:r>
              <a:rPr lang="en-US" dirty="0"/>
              <a:t>Topic outline</a:t>
            </a:r>
          </a:p>
        </p:txBody>
      </p:sp>
    </p:spTree>
    <p:extLst>
      <p:ext uri="{BB962C8B-B14F-4D97-AF65-F5344CB8AC3E}">
        <p14:creationId xmlns:p14="http://schemas.microsoft.com/office/powerpoint/2010/main" val="456365265"/>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FB77-38FD-35EC-F479-AD3EF5FBD9AF}"/>
              </a:ext>
            </a:extLst>
          </p:cNvPr>
          <p:cNvSpPr>
            <a:spLocks noGrp="1"/>
          </p:cNvSpPr>
          <p:nvPr>
            <p:ph type="title"/>
          </p:nvPr>
        </p:nvSpPr>
        <p:spPr/>
        <p:txBody>
          <a:bodyPr>
            <a:normAutofit/>
          </a:bodyPr>
          <a:lstStyle/>
          <a:p>
            <a:pPr algn="ctr"/>
            <a:r>
              <a:rPr lang="en-GB" sz="3600" dirty="0">
                <a:solidFill>
                  <a:srgbClr val="0070C0"/>
                </a:solidFill>
                <a:latin typeface="+mn-lt"/>
              </a:rPr>
              <a:t>PARADOXICALLY IT’S NOT REALLY ABOUT YOU!</a:t>
            </a:r>
          </a:p>
        </p:txBody>
      </p:sp>
      <p:sp>
        <p:nvSpPr>
          <p:cNvPr id="3" name="Content Placeholder 2">
            <a:extLst>
              <a:ext uri="{FF2B5EF4-FFF2-40B4-BE49-F238E27FC236}">
                <a16:creationId xmlns:a16="http://schemas.microsoft.com/office/drawing/2014/main" id="{6F080515-1A27-09C1-DD56-B5FACD80A92F}"/>
              </a:ext>
            </a:extLst>
          </p:cNvPr>
          <p:cNvSpPr>
            <a:spLocks noGrp="1"/>
          </p:cNvSpPr>
          <p:nvPr>
            <p:ph idx="1"/>
          </p:nvPr>
        </p:nvSpPr>
        <p:spPr>
          <a:xfrm>
            <a:off x="838200" y="1371600"/>
            <a:ext cx="10515600" cy="5257800"/>
          </a:xfrm>
        </p:spPr>
        <p:txBody>
          <a:bodyPr>
            <a:noAutofit/>
          </a:bodyPr>
          <a:lstStyle/>
          <a:p>
            <a:pPr marL="0" indent="0" algn="l">
              <a:buNone/>
            </a:pPr>
            <a:r>
              <a:rPr lang="en-GB" b="0" i="0" u="none" strike="noStrike" baseline="0" dirty="0">
                <a:solidFill>
                  <a:srgbClr val="A51034"/>
                </a:solidFill>
                <a:latin typeface="TradeGothicLTStd-Bd2"/>
              </a:rPr>
              <a:t>PERSONAL BRANDING</a:t>
            </a:r>
          </a:p>
          <a:p>
            <a:pPr algn="l"/>
            <a:r>
              <a:rPr lang="en-US" b="0" i="0" u="none" strike="noStrike" baseline="0" dirty="0">
                <a:solidFill>
                  <a:srgbClr val="292829"/>
                </a:solidFill>
                <a:latin typeface="TradeGothicLTStd"/>
              </a:rPr>
              <a:t>A strong personal brand communicates what’s important to potential employers, not to you personally.</a:t>
            </a:r>
          </a:p>
          <a:p>
            <a:pPr marL="0" indent="0" algn="l">
              <a:buNone/>
            </a:pPr>
            <a:r>
              <a:rPr lang="en-GB" b="0" i="0" u="none" strike="noStrike" baseline="0" dirty="0">
                <a:solidFill>
                  <a:srgbClr val="A51034"/>
                </a:solidFill>
                <a:latin typeface="TradeGothicLTStd-Bd2"/>
              </a:rPr>
              <a:t>CORE MESSAGING</a:t>
            </a:r>
          </a:p>
          <a:p>
            <a:pPr algn="l"/>
            <a:r>
              <a:rPr lang="en-US" b="0" i="0" u="none" strike="noStrike" baseline="0" dirty="0">
                <a:solidFill>
                  <a:srgbClr val="292829"/>
                </a:solidFill>
                <a:latin typeface="TradeGothicLTStd"/>
              </a:rPr>
              <a:t>Effective communications speak to the recipient’s needs, </a:t>
            </a:r>
            <a:r>
              <a:rPr lang="en-GB" b="0" i="0" u="none" strike="noStrike" baseline="0" dirty="0">
                <a:solidFill>
                  <a:srgbClr val="292829"/>
                </a:solidFill>
                <a:latin typeface="TradeGothicLTStd"/>
              </a:rPr>
              <a:t>not necessarily yours.</a:t>
            </a:r>
          </a:p>
          <a:p>
            <a:pPr marL="0" indent="0" algn="l">
              <a:buNone/>
            </a:pPr>
            <a:r>
              <a:rPr lang="en-GB" b="0" i="0" u="none" strike="noStrike" baseline="0" dirty="0">
                <a:solidFill>
                  <a:srgbClr val="A51034"/>
                </a:solidFill>
                <a:latin typeface="TradeGothicLTStd-Bd2"/>
              </a:rPr>
              <a:t>NETWORKING</a:t>
            </a:r>
          </a:p>
          <a:p>
            <a:pPr algn="l"/>
            <a:r>
              <a:rPr lang="en-US" b="0" i="0" u="none" strike="noStrike" baseline="0" dirty="0">
                <a:solidFill>
                  <a:srgbClr val="292829"/>
                </a:solidFill>
                <a:latin typeface="TradeGothicLTStd"/>
              </a:rPr>
              <a:t>The best way to build brand awareness is to network in such a way that the people you’re contacting feel that they are getting as much value from the relationship as you are.</a:t>
            </a:r>
            <a:endParaRPr lang="en-GB" dirty="0"/>
          </a:p>
        </p:txBody>
      </p:sp>
    </p:spTree>
    <p:extLst>
      <p:ext uri="{BB962C8B-B14F-4D97-AF65-F5344CB8AC3E}">
        <p14:creationId xmlns:p14="http://schemas.microsoft.com/office/powerpoint/2010/main" val="7224718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33275-5971-77A1-A191-BFC073F14ADD}"/>
              </a:ext>
            </a:extLst>
          </p:cNvPr>
          <p:cNvSpPr>
            <a:spLocks noGrp="1"/>
          </p:cNvSpPr>
          <p:nvPr>
            <p:ph type="title"/>
          </p:nvPr>
        </p:nvSpPr>
        <p:spPr/>
        <p:txBody>
          <a:bodyPr/>
          <a:lstStyle/>
          <a:p>
            <a:r>
              <a:rPr lang="en-GB" dirty="0"/>
              <a:t>Personal Branding Videos</a:t>
            </a:r>
          </a:p>
        </p:txBody>
      </p:sp>
      <p:sp>
        <p:nvSpPr>
          <p:cNvPr id="3" name="Content Placeholder 2">
            <a:extLst>
              <a:ext uri="{FF2B5EF4-FFF2-40B4-BE49-F238E27FC236}">
                <a16:creationId xmlns:a16="http://schemas.microsoft.com/office/drawing/2014/main" id="{4949C5F5-9C50-4232-0723-5DBF96761346}"/>
              </a:ext>
            </a:extLst>
          </p:cNvPr>
          <p:cNvSpPr>
            <a:spLocks noGrp="1"/>
          </p:cNvSpPr>
          <p:nvPr>
            <p:ph idx="1"/>
          </p:nvPr>
        </p:nvSpPr>
        <p:spPr/>
        <p:txBody>
          <a:bodyPr/>
          <a:lstStyle/>
          <a:p>
            <a:endParaRPr lang="en-GB" dirty="0">
              <a:hlinkClick r:id="rId2"/>
            </a:endParaRPr>
          </a:p>
          <a:p>
            <a:r>
              <a:rPr lang="en-GB" dirty="0">
                <a:hlinkClick r:id="rId2"/>
              </a:rPr>
              <a:t>What is Personal Branding?</a:t>
            </a:r>
            <a:endParaRPr lang="en-GB" dirty="0"/>
          </a:p>
          <a:p>
            <a:endParaRPr lang="en-GB" dirty="0"/>
          </a:p>
          <a:p>
            <a:r>
              <a:rPr lang="en-US" dirty="0">
                <a:hlinkClick r:id="rId3"/>
              </a:rPr>
              <a:t>Personal Branding - why is it important?</a:t>
            </a:r>
            <a:endParaRPr lang="en-GB" dirty="0"/>
          </a:p>
        </p:txBody>
      </p:sp>
    </p:spTree>
    <p:extLst>
      <p:ext uri="{BB962C8B-B14F-4D97-AF65-F5344CB8AC3E}">
        <p14:creationId xmlns:p14="http://schemas.microsoft.com/office/powerpoint/2010/main" val="1485760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383-8B3E-A6A4-CFFB-9DC009F39F72}"/>
              </a:ext>
            </a:extLst>
          </p:cNvPr>
          <p:cNvSpPr>
            <a:spLocks noGrp="1"/>
          </p:cNvSpPr>
          <p:nvPr>
            <p:ph type="title"/>
          </p:nvPr>
        </p:nvSpPr>
        <p:spPr/>
        <p:txBody>
          <a:bodyPr/>
          <a:lstStyle/>
          <a:p>
            <a:r>
              <a:rPr lang="en-GB" dirty="0"/>
              <a:t>READING</a:t>
            </a:r>
          </a:p>
        </p:txBody>
      </p:sp>
      <p:sp>
        <p:nvSpPr>
          <p:cNvPr id="3" name="Content Placeholder 2">
            <a:extLst>
              <a:ext uri="{FF2B5EF4-FFF2-40B4-BE49-F238E27FC236}">
                <a16:creationId xmlns:a16="http://schemas.microsoft.com/office/drawing/2014/main" id="{BB91A512-28E9-6E3F-9FB9-7C85551C36B5}"/>
              </a:ext>
            </a:extLst>
          </p:cNvPr>
          <p:cNvSpPr>
            <a:spLocks noGrp="1"/>
          </p:cNvSpPr>
          <p:nvPr>
            <p:ph idx="1"/>
          </p:nvPr>
        </p:nvSpPr>
        <p:spPr>
          <a:xfrm>
            <a:off x="924338" y="1928191"/>
            <a:ext cx="10429461" cy="4248772"/>
          </a:xfrm>
        </p:spPr>
        <p:txBody>
          <a:bodyPr/>
          <a:lstStyle/>
          <a:p>
            <a:pPr algn="l"/>
            <a:endParaRPr lang="en-GB" sz="1800" b="0" i="0" u="none" strike="noStrike" baseline="0" dirty="0">
              <a:solidFill>
                <a:srgbClr val="000000"/>
              </a:solidFill>
              <a:latin typeface="Times New Roman" panose="02020603050405020304" pitchFamily="18" charset="0"/>
            </a:endParaRPr>
          </a:p>
          <a:p>
            <a:r>
              <a:rPr lang="en-US" sz="1800" dirty="0">
                <a:solidFill>
                  <a:srgbClr val="000000"/>
                </a:solidFill>
                <a:latin typeface="Times New Roman" panose="02020603050405020304" pitchFamily="18" charset="0"/>
              </a:rPr>
              <a:t>Avery, J and Greenwald, (2023) “A new Approach to Building Your Personal Brand” Harvard Business Review (May-June).</a:t>
            </a:r>
          </a:p>
          <a:p>
            <a:endParaRPr lang="en-US" sz="1800" b="0" i="0" u="none" strike="noStrike" baseline="0" dirty="0">
              <a:solidFill>
                <a:srgbClr val="000000"/>
              </a:solidFill>
              <a:latin typeface="Times New Roman" panose="02020603050405020304" pitchFamily="18" charset="0"/>
            </a:endParaRPr>
          </a:p>
          <a:p>
            <a:r>
              <a:rPr lang="en-US" sz="1800" b="0" i="0" u="none" strike="noStrike" baseline="0" dirty="0">
                <a:solidFill>
                  <a:srgbClr val="000000"/>
                </a:solidFill>
                <a:latin typeface="Times New Roman" panose="02020603050405020304" pitchFamily="18" charset="0"/>
              </a:rPr>
              <a:t> </a:t>
            </a:r>
            <a:r>
              <a:rPr lang="en-US" sz="1800" b="0" i="0" u="none" strike="noStrike" baseline="0" dirty="0" err="1">
                <a:solidFill>
                  <a:srgbClr val="000000"/>
                </a:solidFill>
                <a:latin typeface="Times New Roman" panose="02020603050405020304" pitchFamily="18" charset="0"/>
              </a:rPr>
              <a:t>Manai</a:t>
            </a:r>
            <a:r>
              <a:rPr lang="en-US" sz="1800" b="0" i="0" u="none" strike="noStrike" baseline="0" dirty="0">
                <a:solidFill>
                  <a:srgbClr val="000000"/>
                </a:solidFill>
                <a:latin typeface="Times New Roman" panose="02020603050405020304" pitchFamily="18" charset="0"/>
              </a:rPr>
              <a:t>, Aicha and </a:t>
            </a:r>
            <a:r>
              <a:rPr lang="en-US" sz="1800" b="0" i="0" u="none" strike="noStrike" baseline="0" dirty="0" err="1">
                <a:solidFill>
                  <a:srgbClr val="000000"/>
                </a:solidFill>
                <a:latin typeface="Times New Roman" panose="02020603050405020304" pitchFamily="18" charset="0"/>
              </a:rPr>
              <a:t>Holmlund</a:t>
            </a:r>
            <a:r>
              <a:rPr lang="en-US" sz="1800" b="0" i="0" u="none" strike="noStrike" baseline="0" dirty="0">
                <a:solidFill>
                  <a:srgbClr val="000000"/>
                </a:solidFill>
                <a:latin typeface="Times New Roman" panose="02020603050405020304" pitchFamily="18" charset="0"/>
              </a:rPr>
              <a:t>, Maria (2015), Self-Marketing Brand Skills for Business Students, Marketing Intelligence &amp; Planning, Vol. 33, Iss.5, 749-762. DOI: </a:t>
            </a:r>
            <a:r>
              <a:rPr lang="en-US" sz="1800" b="0" i="0" u="none" strike="noStrike" baseline="0" dirty="0">
                <a:solidFill>
                  <a:srgbClr val="000000"/>
                </a:solidFill>
                <a:latin typeface="Times New Roman" panose="02020603050405020304" pitchFamily="18" charset="0"/>
                <a:hlinkClick r:id="rId2"/>
              </a:rPr>
              <a:t>http://dx.doi.org/10.1108/MIP-09-2013-0141</a:t>
            </a:r>
            <a:r>
              <a:rPr lang="en-US" sz="1800" b="0" i="0" u="none" strike="noStrike" baseline="0" dirty="0">
                <a:solidFill>
                  <a:srgbClr val="000000"/>
                </a:solidFill>
                <a:latin typeface="Times New Roman" panose="02020603050405020304" pitchFamily="18" charset="0"/>
              </a:rPr>
              <a:t>.</a:t>
            </a:r>
          </a:p>
          <a:p>
            <a:endParaRPr lang="en-GB" dirty="0"/>
          </a:p>
        </p:txBody>
      </p:sp>
    </p:spTree>
    <p:extLst>
      <p:ext uri="{BB962C8B-B14F-4D97-AF65-F5344CB8AC3E}">
        <p14:creationId xmlns:p14="http://schemas.microsoft.com/office/powerpoint/2010/main" val="736959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C2867D14-30A3-166B-D52C-FC8260834615}"/>
              </a:ext>
            </a:extLst>
          </p:cNvPr>
          <p:cNvSpPr>
            <a:spLocks noGrp="1"/>
          </p:cNvSpPr>
          <p:nvPr>
            <p:ph type="body" sz="quarter" idx="11"/>
          </p:nvPr>
        </p:nvSpPr>
        <p:spPr>
          <a:xfrm>
            <a:off x="457425" y="437183"/>
            <a:ext cx="10532706" cy="1164518"/>
          </a:xfrm>
        </p:spPr>
        <p:txBody>
          <a:bodyPr lIns="91440" tIns="45720" rIns="91440" bIns="45720" anchor="t">
            <a:normAutofit/>
          </a:bodyPr>
          <a:lstStyle/>
          <a:p>
            <a:r>
              <a:rPr lang="en-GB" sz="3600" b="1" dirty="0">
                <a:latin typeface="Arial" panose="020B0604020202020204" pitchFamily="34" charset="0"/>
                <a:ea typeface="Roboto Slab Light"/>
                <a:cs typeface="Arial" panose="020B0604020202020204" pitchFamily="34" charset="0"/>
              </a:rPr>
              <a:t>Highlights of the week – </a:t>
            </a:r>
            <a:r>
              <a:rPr lang="en-GB" sz="3600" b="1" dirty="0">
                <a:solidFill>
                  <a:srgbClr val="FF0000"/>
                </a:solidFill>
                <a:latin typeface="Arial" panose="020B0604020202020204" pitchFamily="34" charset="0"/>
                <a:ea typeface="Roboto Slab Light"/>
                <a:cs typeface="Arial" panose="020B0604020202020204" pitchFamily="34" charset="0"/>
              </a:rPr>
              <a:t>Monday, 4 November</a:t>
            </a:r>
            <a:endParaRPr lang="en-GB" sz="3600" b="1" dirty="0">
              <a:solidFill>
                <a:srgbClr val="FF0000"/>
              </a:solidFill>
              <a:latin typeface="Arial" panose="020B0604020202020204" pitchFamily="34" charset="0"/>
              <a:cs typeface="Arial" panose="020B0604020202020204" pitchFamily="34" charset="0"/>
            </a:endParaRPr>
          </a:p>
        </p:txBody>
      </p:sp>
      <p:sp>
        <p:nvSpPr>
          <p:cNvPr id="8" name="Picture Placeholder 7">
            <a:extLst>
              <a:ext uri="{FF2B5EF4-FFF2-40B4-BE49-F238E27FC236}">
                <a16:creationId xmlns:a16="http://schemas.microsoft.com/office/drawing/2014/main" id="{C66097EA-848F-C157-1E8A-B16FEC424165}"/>
              </a:ext>
            </a:extLst>
          </p:cNvPr>
          <p:cNvSpPr>
            <a:spLocks noGrp="1"/>
          </p:cNvSpPr>
          <p:nvPr>
            <p:ph type="pic" sz="quarter" idx="13"/>
          </p:nvPr>
        </p:nvSpPr>
        <p:spPr>
          <a:xfrm>
            <a:off x="457425" y="1325908"/>
            <a:ext cx="8585859" cy="4206184"/>
          </a:xfrm>
        </p:spPr>
        <p:txBody>
          <a:bodyPr>
            <a:noAutofit/>
          </a:bodyPr>
          <a:lstStyle/>
          <a:p>
            <a:pPr algn="l"/>
            <a:r>
              <a:rPr lang="en-GB" sz="3200" b="1" i="0" dirty="0">
                <a:solidFill>
                  <a:srgbClr val="4A2159"/>
                </a:solidFill>
                <a:effectLst/>
                <a:latin typeface="Sohne-Breit-Halbfett"/>
              </a:rPr>
              <a:t>Live brief with Impact:</a:t>
            </a:r>
            <a:r>
              <a:rPr lang="en-GB" sz="3200" b="0" i="0" dirty="0">
                <a:solidFill>
                  <a:srgbClr val="4A2159"/>
                </a:solidFill>
                <a:effectLst/>
                <a:latin typeface="Sohne-Breit-Halbfett"/>
              </a:rPr>
              <a:t> </a:t>
            </a:r>
            <a:r>
              <a:rPr lang="en-GB" sz="3200" b="1" i="0" dirty="0">
                <a:solidFill>
                  <a:srgbClr val="4A2159"/>
                </a:solidFill>
                <a:effectLst/>
                <a:latin typeface="Sohne-Breit-Halbfett"/>
              </a:rPr>
              <a:t>The Local Government Graduate Programme</a:t>
            </a:r>
            <a:endParaRPr lang="en-GB" sz="2800" b="1" i="0" dirty="0">
              <a:solidFill>
                <a:srgbClr val="333333"/>
              </a:solidFill>
              <a:effectLst/>
              <a:latin typeface="Sohne-Buch"/>
            </a:endParaRPr>
          </a:p>
          <a:p>
            <a:pPr algn="l"/>
            <a:r>
              <a:rPr lang="en-GB" sz="2600" b="1" i="0" dirty="0">
                <a:solidFill>
                  <a:srgbClr val="333333"/>
                </a:solidFill>
                <a:effectLst/>
                <a:latin typeface="Sohne-Buch"/>
              </a:rPr>
              <a:t>Time:</a:t>
            </a:r>
            <a:r>
              <a:rPr lang="en-GB" sz="2600" b="0" i="0" dirty="0">
                <a:solidFill>
                  <a:srgbClr val="333333"/>
                </a:solidFill>
                <a:effectLst/>
                <a:latin typeface="Sohne-Buch"/>
              </a:rPr>
              <a:t> 14:00–16:00</a:t>
            </a:r>
            <a:br>
              <a:rPr lang="en-GB" sz="2600" b="0" i="0" dirty="0">
                <a:solidFill>
                  <a:srgbClr val="333333"/>
                </a:solidFill>
                <a:effectLst/>
                <a:latin typeface="Sohne-Buch"/>
              </a:rPr>
            </a:br>
            <a:r>
              <a:rPr lang="en-GB" sz="2600" b="1" i="0" dirty="0">
                <a:solidFill>
                  <a:srgbClr val="333333"/>
                </a:solidFill>
                <a:effectLst/>
                <a:latin typeface="Sohne-Buch"/>
              </a:rPr>
              <a:t>Location:</a:t>
            </a:r>
            <a:r>
              <a:rPr lang="en-GB" sz="2600" b="0" i="0" dirty="0">
                <a:solidFill>
                  <a:srgbClr val="333333"/>
                </a:solidFill>
                <a:effectLst/>
                <a:latin typeface="Sohne-Buch"/>
              </a:rPr>
              <a:t> MA002, Mandela Building, Digby Stuart College</a:t>
            </a:r>
          </a:p>
          <a:p>
            <a:pPr algn="l"/>
            <a:r>
              <a:rPr lang="en-GB" sz="2600" b="1" i="0" dirty="0">
                <a:solidFill>
                  <a:srgbClr val="333333"/>
                </a:solidFill>
                <a:effectLst/>
                <a:latin typeface="Sohne-Buch"/>
              </a:rPr>
              <a:t>Years:</a:t>
            </a:r>
            <a:r>
              <a:rPr lang="en-GB" sz="2600" b="0" i="0" dirty="0">
                <a:solidFill>
                  <a:srgbClr val="333333"/>
                </a:solidFill>
                <a:effectLst/>
                <a:latin typeface="Sohne-Buch"/>
              </a:rPr>
              <a:t> Levels 5 and 6</a:t>
            </a:r>
          </a:p>
          <a:p>
            <a:pPr algn="l"/>
            <a:r>
              <a:rPr lang="en-GB" sz="2600" b="0" i="0" dirty="0">
                <a:solidFill>
                  <a:srgbClr val="333333"/>
                </a:solidFill>
                <a:effectLst/>
                <a:latin typeface="Sohne-Buch"/>
              </a:rPr>
              <a:t>Tips and tricks for answering work related scenario questions and situational judgement tests: A local government perspective </a:t>
            </a:r>
          </a:p>
          <a:p>
            <a:pPr algn="l"/>
            <a:r>
              <a:rPr lang="en-GB" sz="2600" dirty="0">
                <a:solidFill>
                  <a:srgbClr val="333333"/>
                </a:solidFill>
                <a:latin typeface="Sohne-Buch"/>
              </a:rPr>
              <a:t>L</a:t>
            </a:r>
            <a:r>
              <a:rPr lang="en-GB" sz="2600" b="0" i="0" dirty="0">
                <a:solidFill>
                  <a:srgbClr val="333333"/>
                </a:solidFill>
                <a:effectLst/>
                <a:latin typeface="Sohne-Buch"/>
              </a:rPr>
              <a:t>ink: </a:t>
            </a:r>
            <a:r>
              <a:rPr lang="en-GB" sz="2600" b="0" i="0" u="sng" dirty="0">
                <a:solidFill>
                  <a:srgbClr val="337AB7"/>
                </a:solidFill>
                <a:effectLst/>
                <a:latin typeface="Sohne-Buch"/>
                <a:hlinkClick r:id="rId2"/>
              </a:rPr>
              <a:t>https://app.joinhandshake.co.uk/stu/events/43306</a:t>
            </a:r>
            <a:r>
              <a:rPr lang="en-GB" sz="2600" b="0" i="0" dirty="0">
                <a:solidFill>
                  <a:srgbClr val="333333"/>
                </a:solidFill>
                <a:effectLst/>
                <a:latin typeface="Sohne-Buch"/>
              </a:rPr>
              <a:t> (registration required)</a:t>
            </a:r>
            <a:endParaRPr lang="en-GB" sz="2600" dirty="0">
              <a:effectLst/>
              <a:latin typeface="Calibri" panose="020F0502020204030204" pitchFamily="34" charset="0"/>
              <a:ea typeface="Calibri" panose="020F0502020204030204" pitchFamily="34" charset="0"/>
              <a:cs typeface="Arial" panose="020B0604020202020204" pitchFamily="34" charset="0"/>
            </a:endParaRPr>
          </a:p>
          <a:p>
            <a:pPr algn="l"/>
            <a:endParaRPr lang="en-GB" sz="2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7" name="TextBox 6">
            <a:extLst>
              <a:ext uri="{FF2B5EF4-FFF2-40B4-BE49-F238E27FC236}">
                <a16:creationId xmlns:a16="http://schemas.microsoft.com/office/drawing/2014/main" id="{78FDA4F3-516A-EE05-BEC0-32E532B91FE1}"/>
              </a:ext>
            </a:extLst>
          </p:cNvPr>
          <p:cNvSpPr txBox="1"/>
          <p:nvPr/>
        </p:nvSpPr>
        <p:spPr>
          <a:xfrm>
            <a:off x="5597913" y="6201796"/>
            <a:ext cx="6337610" cy="276999"/>
          </a:xfrm>
          <a:prstGeom prst="rect">
            <a:avLst/>
          </a:prstGeom>
          <a:noFill/>
        </p:spPr>
        <p:txBody>
          <a:bodyPr wrap="square" lIns="91440" tIns="45720" rIns="91440" bIns="45720" rtlCol="0" anchor="t">
            <a:spAutoFit/>
          </a:bodyPr>
          <a:lstStyle/>
          <a:p>
            <a:pPr algn="r"/>
            <a:r>
              <a:rPr lang="en-GB" sz="1200" dirty="0">
                <a:solidFill>
                  <a:schemeClr val="bg1"/>
                </a:solidFill>
                <a:latin typeface="Roboto Slab Light" pitchFamily="2" charset="0"/>
                <a:ea typeface="Roboto Slab Light" pitchFamily="2" charset="0"/>
                <a:cs typeface="Roboto Slab"/>
              </a:rPr>
              <a:t>University of Roehampton | FBL </a:t>
            </a:r>
          </a:p>
        </p:txBody>
      </p:sp>
      <p:pic>
        <p:nvPicPr>
          <p:cNvPr id="2" name="Picture 1">
            <a:extLst>
              <a:ext uri="{FF2B5EF4-FFF2-40B4-BE49-F238E27FC236}">
                <a16:creationId xmlns:a16="http://schemas.microsoft.com/office/drawing/2014/main" id="{2FEF06A8-B257-C18D-AABC-5413E89D6E2F}"/>
              </a:ext>
            </a:extLst>
          </p:cNvPr>
          <p:cNvPicPr>
            <a:picLocks noChangeAspect="1"/>
          </p:cNvPicPr>
          <p:nvPr/>
        </p:nvPicPr>
        <p:blipFill>
          <a:blip r:embed="rId3"/>
          <a:stretch>
            <a:fillRect/>
          </a:stretch>
        </p:blipFill>
        <p:spPr>
          <a:xfrm>
            <a:off x="9239497" y="2736523"/>
            <a:ext cx="2857500" cy="2857500"/>
          </a:xfrm>
          <a:prstGeom prst="rect">
            <a:avLst/>
          </a:prstGeom>
        </p:spPr>
      </p:pic>
    </p:spTree>
    <p:extLst>
      <p:ext uri="{BB962C8B-B14F-4D97-AF65-F5344CB8AC3E}">
        <p14:creationId xmlns:p14="http://schemas.microsoft.com/office/powerpoint/2010/main" val="1401367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0CCA3B-808B-30F6-6B2F-DFF8C72108C1}"/>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052209AC-AEEA-2698-C0BD-F397FA086CB8}"/>
              </a:ext>
            </a:extLst>
          </p:cNvPr>
          <p:cNvSpPr>
            <a:spLocks noGrp="1"/>
          </p:cNvSpPr>
          <p:nvPr>
            <p:ph type="body" sz="quarter" idx="11"/>
          </p:nvPr>
        </p:nvSpPr>
        <p:spPr>
          <a:xfrm>
            <a:off x="201878" y="437183"/>
            <a:ext cx="11828645" cy="1164518"/>
          </a:xfrm>
        </p:spPr>
        <p:txBody>
          <a:bodyPr lIns="91440" tIns="45720" rIns="91440" bIns="45720" anchor="t">
            <a:noAutofit/>
          </a:bodyPr>
          <a:lstStyle/>
          <a:p>
            <a:pPr algn="ctr"/>
            <a:r>
              <a:rPr lang="en-GB" sz="3400" b="1" dirty="0">
                <a:solidFill>
                  <a:srgbClr val="007FA3"/>
                </a:solidFill>
                <a:latin typeface="+mj-lt"/>
                <a:ea typeface="+mj-ea"/>
                <a:cs typeface="+mj-cs"/>
              </a:rPr>
              <a:t>Breakdown of all events and registration links also appear on the</a:t>
            </a:r>
          </a:p>
          <a:p>
            <a:pPr algn="ctr"/>
            <a:r>
              <a:rPr lang="en-GB" sz="3200" b="0" i="0" dirty="0">
                <a:solidFill>
                  <a:srgbClr val="000000"/>
                </a:solidFill>
                <a:effectLst/>
                <a:latin typeface="Aptos" panose="020B0004020202020204" pitchFamily="34" charset="0"/>
              </a:rPr>
              <a:t> </a:t>
            </a:r>
            <a:r>
              <a:rPr lang="en-GB" sz="3200" b="0" i="0" u="sng" dirty="0">
                <a:solidFill>
                  <a:srgbClr val="467886"/>
                </a:solidFill>
                <a:effectLst/>
                <a:latin typeface="Aptos" panose="020B0004020202020204" pitchFamily="34" charset="0"/>
                <a:hlinkClick r:id="rId2" tooltip="Original URL: https://roehamptonprod.sharepoint.com/sites/portal/nest/newsandevents/Pages/events.aspx. Click or tap if you trust this link."/>
              </a:rPr>
              <a:t>NEST calendar</a:t>
            </a:r>
            <a:r>
              <a:rPr lang="en-GB" sz="3200" b="0" i="0" dirty="0">
                <a:solidFill>
                  <a:srgbClr val="000000"/>
                </a:solidFill>
                <a:effectLst/>
                <a:latin typeface="Aptos" panose="020B0004020202020204" pitchFamily="34" charset="0"/>
              </a:rPr>
              <a:t> </a:t>
            </a:r>
            <a:endParaRPr lang="en-GB" sz="3200" b="1" i="1" dirty="0">
              <a:solidFill>
                <a:srgbClr val="FF0000"/>
              </a:solidFill>
              <a:latin typeface="Arial" panose="020B0604020202020204" pitchFamily="34" charset="0"/>
              <a:ea typeface="Roboto Slab Light"/>
              <a:cs typeface="Arial" panose="020B0604020202020204" pitchFamily="34" charset="0"/>
            </a:endParaRPr>
          </a:p>
        </p:txBody>
      </p:sp>
      <p:sp>
        <p:nvSpPr>
          <p:cNvPr id="7" name="TextBox 6">
            <a:extLst>
              <a:ext uri="{FF2B5EF4-FFF2-40B4-BE49-F238E27FC236}">
                <a16:creationId xmlns:a16="http://schemas.microsoft.com/office/drawing/2014/main" id="{B7022E9B-1FF0-D1DF-9CB4-EA0F997FCC27}"/>
              </a:ext>
            </a:extLst>
          </p:cNvPr>
          <p:cNvSpPr txBox="1"/>
          <p:nvPr/>
        </p:nvSpPr>
        <p:spPr>
          <a:xfrm>
            <a:off x="5597913" y="6201796"/>
            <a:ext cx="6337610" cy="276999"/>
          </a:xfrm>
          <a:prstGeom prst="rect">
            <a:avLst/>
          </a:prstGeom>
          <a:noFill/>
        </p:spPr>
        <p:txBody>
          <a:bodyPr wrap="square" lIns="91440" tIns="45720" rIns="91440" bIns="45720" rtlCol="0" anchor="t">
            <a:spAutoFit/>
          </a:bodyPr>
          <a:lstStyle/>
          <a:p>
            <a:pPr algn="r"/>
            <a:r>
              <a:rPr lang="en-GB" sz="1200" dirty="0">
                <a:solidFill>
                  <a:schemeClr val="bg1"/>
                </a:solidFill>
                <a:latin typeface="Roboto Slab Light" pitchFamily="2" charset="0"/>
                <a:ea typeface="Roboto Slab Light" pitchFamily="2" charset="0"/>
                <a:cs typeface="Roboto Slab"/>
              </a:rPr>
              <a:t>University of Roehampton | FBL </a:t>
            </a:r>
          </a:p>
        </p:txBody>
      </p:sp>
      <p:pic>
        <p:nvPicPr>
          <p:cNvPr id="2" name="Picture 1">
            <a:extLst>
              <a:ext uri="{FF2B5EF4-FFF2-40B4-BE49-F238E27FC236}">
                <a16:creationId xmlns:a16="http://schemas.microsoft.com/office/drawing/2014/main" id="{A95DBDEB-0A6A-59A0-9B10-EB761533E8C8}"/>
              </a:ext>
            </a:extLst>
          </p:cNvPr>
          <p:cNvPicPr>
            <a:picLocks noChangeAspect="1"/>
          </p:cNvPicPr>
          <p:nvPr/>
        </p:nvPicPr>
        <p:blipFill>
          <a:blip r:embed="rId3"/>
          <a:stretch>
            <a:fillRect/>
          </a:stretch>
        </p:blipFill>
        <p:spPr>
          <a:xfrm>
            <a:off x="4476956" y="2130548"/>
            <a:ext cx="3238088" cy="3238088"/>
          </a:xfrm>
          <a:prstGeom prst="rect">
            <a:avLst/>
          </a:prstGeom>
        </p:spPr>
      </p:pic>
    </p:spTree>
    <p:extLst>
      <p:ext uri="{BB962C8B-B14F-4D97-AF65-F5344CB8AC3E}">
        <p14:creationId xmlns:p14="http://schemas.microsoft.com/office/powerpoint/2010/main" val="24500817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209800" y="121346"/>
            <a:ext cx="7772400" cy="55740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400" b="1" kern="1200">
                <a:solidFill>
                  <a:schemeClr val="tx1"/>
                </a:solidFill>
                <a:latin typeface="+mj-lt"/>
                <a:ea typeface="+mj-ea"/>
                <a:cs typeface="+mj-cs"/>
              </a:defRPr>
            </a:lvl1pPr>
          </a:lstStyle>
          <a:p>
            <a:pPr algn="ctr">
              <a:lnSpc>
                <a:spcPct val="100000"/>
              </a:lnSpc>
            </a:pPr>
            <a:r>
              <a:rPr lang="en-US" altLang="en-US" sz="3600" dirty="0">
                <a:solidFill>
                  <a:srgbClr val="0070C0"/>
                </a:solidFill>
                <a:latin typeface="+mn-lt"/>
              </a:rPr>
              <a:t>What Is a Product?</a:t>
            </a:r>
          </a:p>
        </p:txBody>
      </p:sp>
      <p:sp>
        <p:nvSpPr>
          <p:cNvPr id="20483" name="Rectangle 3"/>
          <p:cNvSpPr>
            <a:spLocks noGrp="1" noChangeArrowheads="1"/>
          </p:cNvSpPr>
          <p:nvPr>
            <p:ph type="body" sz="quarter" idx="13"/>
          </p:nvPr>
        </p:nvSpPr>
        <p:spPr>
          <a:xfrm>
            <a:off x="2903350" y="874541"/>
            <a:ext cx="6183825" cy="464832"/>
          </a:xfrm>
        </p:spPr>
        <p:txBody>
          <a:bodyPr anchor="b">
            <a:noAutofit/>
          </a:bodyPr>
          <a:lstStyle/>
          <a:p>
            <a:r>
              <a:rPr lang="en-US" altLang="en-US" sz="3200" dirty="0">
                <a:solidFill>
                  <a:schemeClr val="accent2"/>
                </a:solidFill>
              </a:rPr>
              <a:t>Levels of Product and Services</a:t>
            </a:r>
            <a:endParaRPr lang="en-US" altLang="en-US" dirty="0">
              <a:solidFill>
                <a:schemeClr val="accent2"/>
              </a:solidFill>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32901" y="1675894"/>
            <a:ext cx="6726198" cy="4180174"/>
          </a:xfrm>
          <a:prstGeom prst="rect">
            <a:avLst/>
          </a:prstGeom>
        </p:spPr>
      </p:pic>
      <p:sp>
        <p:nvSpPr>
          <p:cNvPr id="3" name="TextBox 2"/>
          <p:cNvSpPr txBox="1"/>
          <p:nvPr/>
        </p:nvSpPr>
        <p:spPr>
          <a:xfrm>
            <a:off x="1731278" y="6171655"/>
            <a:ext cx="1678673" cy="646331"/>
          </a:xfrm>
          <a:prstGeom prst="rect">
            <a:avLst/>
          </a:prstGeom>
          <a:noFill/>
        </p:spPr>
        <p:txBody>
          <a:bodyPr wrap="square" rtlCol="0">
            <a:spAutoFit/>
          </a:bodyPr>
          <a:lstStyle/>
          <a:p>
            <a:r>
              <a:rPr lang="en-US" sz="1200" dirty="0"/>
              <a:t>FIGURE | 8.1</a:t>
            </a:r>
          </a:p>
          <a:p>
            <a:r>
              <a:rPr lang="en-US" sz="1200" dirty="0"/>
              <a:t>Three Levels of Product</a:t>
            </a:r>
          </a:p>
        </p:txBody>
      </p:sp>
      <p:sp>
        <p:nvSpPr>
          <p:cNvPr id="7" name="Footer Placeholder 6"/>
          <p:cNvSpPr>
            <a:spLocks noGrp="1"/>
          </p:cNvSpPr>
          <p:nvPr>
            <p:ph type="ftr" sz="quarter" idx="4294967295"/>
          </p:nvPr>
        </p:nvSpPr>
        <p:spPr>
          <a:xfrm>
            <a:off x="4552949" y="6516687"/>
            <a:ext cx="3086100" cy="273844"/>
          </a:xfrm>
          <a:prstGeom prst="rect">
            <a:avLst/>
          </a:prstGeom>
        </p:spPr>
        <p:txBody>
          <a:bodyPr/>
          <a:lstStyle/>
          <a:p>
            <a:pPr algn="ctr"/>
            <a:r>
              <a:rPr lang="en-US" dirty="0">
                <a:solidFill>
                  <a:prstClr val="black"/>
                </a:solidFill>
              </a:rPr>
              <a:t>Copyright © 2016 Pearson Education, Inc.</a:t>
            </a:r>
          </a:p>
        </p:txBody>
      </p:sp>
      <p:sp>
        <p:nvSpPr>
          <p:cNvPr id="8" name="TextBox 7"/>
          <p:cNvSpPr txBox="1"/>
          <p:nvPr/>
        </p:nvSpPr>
        <p:spPr>
          <a:xfrm>
            <a:off x="9811336" y="6477001"/>
            <a:ext cx="875714" cy="276999"/>
          </a:xfrm>
          <a:prstGeom prst="rect">
            <a:avLst/>
          </a:prstGeom>
          <a:noFill/>
        </p:spPr>
        <p:txBody>
          <a:bodyPr wrap="square" rtlCol="0">
            <a:spAutoFit/>
          </a:bodyPr>
          <a:lstStyle/>
          <a:p>
            <a:pPr algn="r"/>
            <a:r>
              <a:rPr lang="en-US" sz="1200" dirty="0">
                <a:solidFill>
                  <a:prstClr val="black"/>
                </a:solidFill>
                <a:latin typeface="Calibri" panose="020F0502020204030204"/>
              </a:rPr>
              <a:t>8-8</a:t>
            </a:r>
          </a:p>
        </p:txBody>
      </p:sp>
    </p:spTree>
    <p:extLst>
      <p:ext uri="{BB962C8B-B14F-4D97-AF65-F5344CB8AC3E}">
        <p14:creationId xmlns:p14="http://schemas.microsoft.com/office/powerpoint/2010/main" val="148376574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a:xfrm>
            <a:off x="2438401" y="109995"/>
            <a:ext cx="7315199" cy="612120"/>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dirty="0">
                <a:solidFill>
                  <a:srgbClr val="0070C0"/>
                </a:solidFill>
                <a:latin typeface="+mn-lt"/>
              </a:rPr>
              <a:t>What is a Brand</a:t>
            </a:r>
          </a:p>
        </p:txBody>
      </p:sp>
      <p:sp>
        <p:nvSpPr>
          <p:cNvPr id="7" name="Text Placeholder 4"/>
          <p:cNvSpPr txBox="1">
            <a:spLocks/>
          </p:cNvSpPr>
          <p:nvPr/>
        </p:nvSpPr>
        <p:spPr>
          <a:xfrm>
            <a:off x="1966913" y="1065015"/>
            <a:ext cx="8258175" cy="495300"/>
          </a:xfrm>
          <a:prstGeom prst="rect">
            <a:avLst/>
          </a:prstGeom>
        </p:spPr>
        <p:txBody>
          <a:bodyPr vert="horz" lIns="91440" tIns="45720" rIns="91440" bIns="45720" rtlCol="0" anchor="b">
            <a:noAutofit/>
          </a:bodyPr>
          <a:lstStyle>
            <a:lvl1pPr marL="228600" indent="-228600" algn="ctr" defTabSz="914400" rtl="0" eaLnBrk="1" latinLnBrk="0" hangingPunct="1">
              <a:lnSpc>
                <a:spcPct val="90000"/>
              </a:lnSpc>
              <a:spcBef>
                <a:spcPts val="1000"/>
              </a:spcBef>
              <a:buFont typeface="Arial" panose="020B0604020202020204" pitchFamily="34" charset="0"/>
              <a:buNone/>
              <a:defRPr sz="2100" b="1" i="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altLang="en-US" sz="3200" dirty="0">
              <a:solidFill>
                <a:schemeClr val="accent2"/>
              </a:solidFill>
            </a:endParaRPr>
          </a:p>
        </p:txBody>
      </p:sp>
      <p:sp>
        <p:nvSpPr>
          <p:cNvPr id="55298" name="Rectangle 3"/>
          <p:cNvSpPr>
            <a:spLocks noGrp="1" noChangeArrowheads="1"/>
          </p:cNvSpPr>
          <p:nvPr>
            <p:ph idx="1"/>
          </p:nvPr>
        </p:nvSpPr>
        <p:spPr>
          <a:xfrm>
            <a:off x="2438401" y="1899345"/>
            <a:ext cx="7315199" cy="2562225"/>
          </a:xfrm>
        </p:spPr>
        <p:txBody>
          <a:bodyPr>
            <a:noAutofit/>
          </a:bodyPr>
          <a:lstStyle/>
          <a:p>
            <a:pPr>
              <a:buNone/>
            </a:pPr>
            <a:r>
              <a:rPr lang="en-US" altLang="en-US" sz="3200" b="1" dirty="0"/>
              <a:t>Brand </a:t>
            </a:r>
            <a:r>
              <a:rPr lang="en-US" altLang="en-US" sz="3200" dirty="0"/>
              <a:t>is the name, term, sign, or design or a combination of these, </a:t>
            </a:r>
            <a:r>
              <a:rPr lang="en-US" sz="3200" dirty="0"/>
              <a:t>that identifies the maker or seller of a product or service.</a:t>
            </a:r>
          </a:p>
          <a:p>
            <a:pPr>
              <a:buNone/>
            </a:pPr>
            <a:endParaRPr lang="en-US" altLang="en-US" sz="3200" dirty="0"/>
          </a:p>
          <a:p>
            <a:pPr>
              <a:buNone/>
            </a:pPr>
            <a:endParaRPr lang="en-US" altLang="en-US" sz="3200" dirty="0"/>
          </a:p>
          <a:p>
            <a:pPr>
              <a:buNone/>
            </a:pPr>
            <a:endParaRPr lang="en-US" altLang="en-US" sz="3200" dirty="0"/>
          </a:p>
          <a:p>
            <a:pPr marL="400050" indent="-400050">
              <a:buNone/>
            </a:pPr>
            <a:endParaRPr lang="en-US" altLang="en-US" sz="3200" dirty="0"/>
          </a:p>
        </p:txBody>
      </p:sp>
      <p:sp>
        <p:nvSpPr>
          <p:cNvPr id="5" name="Footer Placeholder 6"/>
          <p:cNvSpPr txBox="1">
            <a:spLocks/>
          </p:cNvSpPr>
          <p:nvPr/>
        </p:nvSpPr>
        <p:spPr>
          <a:xfrm>
            <a:off x="4552949" y="6516687"/>
            <a:ext cx="3086100" cy="2738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solidFill>
                  <a:prstClr val="black"/>
                </a:solidFill>
              </a:rPr>
              <a:t>Copyright © 2016 Pearson Education, Inc.</a:t>
            </a:r>
            <a:endParaRPr lang="en-US" dirty="0">
              <a:solidFill>
                <a:prstClr val="black"/>
              </a:solidFill>
            </a:endParaRPr>
          </a:p>
        </p:txBody>
      </p:sp>
      <p:sp>
        <p:nvSpPr>
          <p:cNvPr id="8" name="TextBox 7"/>
          <p:cNvSpPr txBox="1"/>
          <p:nvPr/>
        </p:nvSpPr>
        <p:spPr>
          <a:xfrm>
            <a:off x="9811336" y="6477001"/>
            <a:ext cx="875714" cy="276999"/>
          </a:xfrm>
          <a:prstGeom prst="rect">
            <a:avLst/>
          </a:prstGeom>
          <a:noFill/>
        </p:spPr>
        <p:txBody>
          <a:bodyPr wrap="square" rtlCol="0">
            <a:spAutoFit/>
          </a:bodyPr>
          <a:lstStyle/>
          <a:p>
            <a:pPr algn="r"/>
            <a:r>
              <a:rPr lang="en-US" sz="1200" dirty="0">
                <a:solidFill>
                  <a:prstClr val="black"/>
                </a:solidFill>
                <a:latin typeface="Calibri" panose="020F0502020204030204"/>
              </a:rPr>
              <a:t>8-28</a:t>
            </a:r>
          </a:p>
        </p:txBody>
      </p:sp>
      <p:pic>
        <p:nvPicPr>
          <p:cNvPr id="9" name="Picture 8">
            <a:extLst>
              <a:ext uri="{FF2B5EF4-FFF2-40B4-BE49-F238E27FC236}">
                <a16:creationId xmlns:a16="http://schemas.microsoft.com/office/drawing/2014/main" id="{C38C2B0A-C056-3076-E7E9-36A42F74C720}"/>
              </a:ext>
            </a:extLst>
          </p:cNvPr>
          <p:cNvPicPr>
            <a:picLocks noChangeAspect="1"/>
          </p:cNvPicPr>
          <p:nvPr/>
        </p:nvPicPr>
        <p:blipFill>
          <a:blip r:embed="rId3"/>
          <a:stretch>
            <a:fillRect/>
          </a:stretch>
        </p:blipFill>
        <p:spPr>
          <a:xfrm>
            <a:off x="3329194" y="4306934"/>
            <a:ext cx="3028950" cy="1647825"/>
          </a:xfrm>
          <a:prstGeom prst="rect">
            <a:avLst/>
          </a:prstGeom>
        </p:spPr>
      </p:pic>
      <p:pic>
        <p:nvPicPr>
          <p:cNvPr id="11" name="Picture 10">
            <a:extLst>
              <a:ext uri="{FF2B5EF4-FFF2-40B4-BE49-F238E27FC236}">
                <a16:creationId xmlns:a16="http://schemas.microsoft.com/office/drawing/2014/main" id="{C6F5C350-756A-1737-84C3-613351C3AD6C}"/>
              </a:ext>
            </a:extLst>
          </p:cNvPr>
          <p:cNvPicPr>
            <a:picLocks noChangeAspect="1"/>
          </p:cNvPicPr>
          <p:nvPr/>
        </p:nvPicPr>
        <p:blipFill>
          <a:blip r:embed="rId4"/>
          <a:stretch>
            <a:fillRect/>
          </a:stretch>
        </p:blipFill>
        <p:spPr>
          <a:xfrm>
            <a:off x="7783996" y="4248052"/>
            <a:ext cx="1752600" cy="1676400"/>
          </a:xfrm>
          <a:prstGeom prst="rect">
            <a:avLst/>
          </a:prstGeom>
        </p:spPr>
      </p:pic>
    </p:spTree>
    <p:extLst>
      <p:ext uri="{BB962C8B-B14F-4D97-AF65-F5344CB8AC3E}">
        <p14:creationId xmlns:p14="http://schemas.microsoft.com/office/powerpoint/2010/main" val="74411318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C80BEF-D003-1785-0739-88F7CDF73AC7}"/>
              </a:ext>
            </a:extLst>
          </p:cNvPr>
          <p:cNvSpPr>
            <a:spLocks noGrp="1"/>
          </p:cNvSpPr>
          <p:nvPr>
            <p:ph type="title"/>
          </p:nvPr>
        </p:nvSpPr>
        <p:spPr/>
        <p:txBody>
          <a:bodyPr/>
          <a:lstStyle/>
          <a:p>
            <a:pPr algn="ctr"/>
            <a:r>
              <a:rPr lang="en-US" sz="3600" b="1" dirty="0">
                <a:solidFill>
                  <a:srgbClr val="0070C0"/>
                </a:solidFill>
                <a:latin typeface="+mn-lt"/>
                <a:hlinkClick r:id="rId2" tooltip="the value of branding">
                  <a:extLst>
                    <a:ext uri="{A12FA001-AC4F-418D-AE19-62706E023703}">
                      <ahyp:hlinkClr xmlns:ahyp="http://schemas.microsoft.com/office/drawing/2018/hyperlinkcolor" val="tx"/>
                    </a:ext>
                  </a:extLst>
                </a:hlinkClick>
              </a:rPr>
              <a:t>The Value of Branding</a:t>
            </a:r>
            <a:r>
              <a:rPr lang="en-US" sz="3600" b="1" dirty="0">
                <a:solidFill>
                  <a:srgbClr val="0070C0"/>
                </a:solidFill>
                <a:latin typeface="+mn-lt"/>
              </a:rPr>
              <a:t> </a:t>
            </a:r>
            <a:br>
              <a:rPr lang="en-US" b="0" i="0" dirty="0">
                <a:solidFill>
                  <a:srgbClr val="212529"/>
                </a:solidFill>
                <a:effectLst/>
                <a:latin typeface="Open Sans" panose="020B0606030504020204" pitchFamily="34" charset="0"/>
              </a:rPr>
            </a:br>
            <a:endParaRPr lang="en-GB" dirty="0"/>
          </a:p>
        </p:txBody>
      </p:sp>
      <p:sp>
        <p:nvSpPr>
          <p:cNvPr id="3" name="Content Placeholder 2">
            <a:extLst>
              <a:ext uri="{FF2B5EF4-FFF2-40B4-BE49-F238E27FC236}">
                <a16:creationId xmlns:a16="http://schemas.microsoft.com/office/drawing/2014/main" id="{28349D2C-61CE-5EBA-A341-4E7819277F2E}"/>
              </a:ext>
            </a:extLst>
          </p:cNvPr>
          <p:cNvSpPr>
            <a:spLocks noGrp="1"/>
          </p:cNvSpPr>
          <p:nvPr>
            <p:ph idx="1"/>
          </p:nvPr>
        </p:nvSpPr>
        <p:spPr>
          <a:xfrm>
            <a:off x="838200" y="1431235"/>
            <a:ext cx="10515600" cy="5061640"/>
          </a:xfrm>
        </p:spPr>
        <p:txBody>
          <a:bodyPr>
            <a:normAutofit fontScale="85000" lnSpcReduction="20000"/>
          </a:bodyPr>
          <a:lstStyle/>
          <a:p>
            <a:pPr marL="0" indent="0">
              <a:buNone/>
            </a:pPr>
            <a:r>
              <a:rPr lang="en-US" b="1" i="0" dirty="0">
                <a:solidFill>
                  <a:srgbClr val="FF0000"/>
                </a:solidFill>
                <a:effectLst/>
                <a:latin typeface="Open Sans" panose="020B0606030504020204" pitchFamily="34" charset="0"/>
              </a:rPr>
              <a:t>To Buyers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Helps speed consumer purchases by identifying specific preferred products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Facilitates Evaluation of product quality </a:t>
            </a:r>
            <a:r>
              <a:rPr lang="en-US" b="0" i="0" dirty="0">
                <a:solidFill>
                  <a:srgbClr val="212529"/>
                </a:solidFill>
                <a:effectLst/>
                <a:latin typeface="Open Sans" panose="020B0606030504020204" pitchFamily="34" charset="0"/>
              </a:rPr>
              <a:t>to reduce the risk of purchase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Provides a form of self-expression and status </a:t>
            </a:r>
          </a:p>
          <a:p>
            <a:pPr marL="0" indent="0">
              <a:buNone/>
            </a:pPr>
            <a:endParaRPr lang="en-US" b="0" i="0" dirty="0">
              <a:solidFill>
                <a:srgbClr val="212529"/>
              </a:solidFill>
              <a:effectLst/>
              <a:latin typeface="Open Sans" panose="020B0606030504020204" pitchFamily="34" charset="0"/>
            </a:endParaRPr>
          </a:p>
          <a:p>
            <a:pPr marL="0" indent="0">
              <a:buNone/>
            </a:pPr>
            <a:r>
              <a:rPr lang="en-US" b="0" i="0" dirty="0">
                <a:solidFill>
                  <a:srgbClr val="212529"/>
                </a:solidFill>
                <a:effectLst/>
                <a:latin typeface="Open Sans" panose="020B0606030504020204" pitchFamily="34" charset="0"/>
              </a:rPr>
              <a:t> </a:t>
            </a:r>
          </a:p>
          <a:p>
            <a:pPr marL="0" indent="0">
              <a:buNone/>
            </a:pPr>
            <a:r>
              <a:rPr lang="en-US" b="1" i="0" dirty="0">
                <a:solidFill>
                  <a:srgbClr val="FF0000"/>
                </a:solidFill>
                <a:effectLst/>
                <a:latin typeface="Open Sans" panose="020B0606030504020204" pitchFamily="34" charset="0"/>
              </a:rPr>
              <a:t>To Sellers</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Identifies and differentiates </a:t>
            </a:r>
            <a:r>
              <a:rPr lang="en-US" b="0" i="0" dirty="0">
                <a:solidFill>
                  <a:srgbClr val="212529"/>
                </a:solidFill>
                <a:effectLst/>
                <a:latin typeface="Open Sans" panose="020B0606030504020204" pitchFamily="34" charset="0"/>
              </a:rPr>
              <a:t>a firm’s products from competing products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Helps in the introduction of new products</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Facilitates the promotion </a:t>
            </a:r>
            <a:r>
              <a:rPr lang="en-US" b="0" i="0" dirty="0">
                <a:solidFill>
                  <a:srgbClr val="212529"/>
                </a:solidFill>
                <a:effectLst/>
                <a:latin typeface="Open Sans" panose="020B0606030504020204" pitchFamily="34" charset="0"/>
              </a:rPr>
              <a:t>of all same-brand products </a:t>
            </a:r>
          </a:p>
          <a:p>
            <a:pPr marL="0" indent="0">
              <a:buNone/>
            </a:pPr>
            <a:r>
              <a:rPr lang="en-US" b="0" i="0" dirty="0">
                <a:solidFill>
                  <a:srgbClr val="212529"/>
                </a:solidFill>
                <a:effectLst/>
                <a:latin typeface="Open Sans" panose="020B0606030504020204" pitchFamily="34" charset="0"/>
              </a:rPr>
              <a:t>• </a:t>
            </a:r>
            <a:r>
              <a:rPr lang="en-US" b="1" i="0" dirty="0">
                <a:solidFill>
                  <a:srgbClr val="212529"/>
                </a:solidFill>
                <a:effectLst/>
                <a:latin typeface="Open Sans" panose="020B0606030504020204" pitchFamily="34" charset="0"/>
              </a:rPr>
              <a:t>Fosters the development of brand loyalty</a:t>
            </a:r>
          </a:p>
          <a:p>
            <a:endParaRPr lang="en-GB" dirty="0"/>
          </a:p>
        </p:txBody>
      </p:sp>
    </p:spTree>
    <p:extLst>
      <p:ext uri="{BB962C8B-B14F-4D97-AF65-F5344CB8AC3E}">
        <p14:creationId xmlns:p14="http://schemas.microsoft.com/office/powerpoint/2010/main" val="4228814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noChangeArrowheads="1"/>
          </p:cNvSpPr>
          <p:nvPr>
            <p:ph type="title"/>
          </p:nvPr>
        </p:nvSpPr>
        <p:spPr>
          <a:xfrm>
            <a:off x="2209800" y="741048"/>
            <a:ext cx="7772400" cy="1143000"/>
          </a:xfrm>
        </p:spPr>
        <p:txBody>
          <a:bodyPr/>
          <a:lstStyle/>
          <a:p>
            <a:r>
              <a:rPr lang="en-US" sz="3600" dirty="0">
                <a:solidFill>
                  <a:srgbClr val="007FA3"/>
                </a:solidFill>
              </a:rPr>
              <a:t>Differentiation and positioning </a:t>
            </a:r>
            <a:br>
              <a:rPr lang="en-US" sz="3600" dirty="0">
                <a:solidFill>
                  <a:srgbClr val="007FA3"/>
                </a:solidFill>
              </a:rPr>
            </a:br>
            <a:endParaRPr lang="en-US" sz="3600" dirty="0">
              <a:solidFill>
                <a:srgbClr val="007FA3"/>
              </a:solidFill>
            </a:endParaRPr>
          </a:p>
        </p:txBody>
      </p:sp>
      <p:sp>
        <p:nvSpPr>
          <p:cNvPr id="63490" name="Content Placeholder 4"/>
          <p:cNvSpPr>
            <a:spLocks noGrp="1"/>
          </p:cNvSpPr>
          <p:nvPr>
            <p:ph idx="1"/>
          </p:nvPr>
        </p:nvSpPr>
        <p:spPr>
          <a:xfrm>
            <a:off x="2695081" y="1475852"/>
            <a:ext cx="7938386" cy="4114800"/>
          </a:xfrm>
        </p:spPr>
        <p:txBody>
          <a:bodyPr/>
          <a:lstStyle/>
          <a:p>
            <a:pPr marL="352425" indent="-352425">
              <a:buNone/>
            </a:pPr>
            <a:r>
              <a:rPr lang="en-US" b="1" dirty="0">
                <a:solidFill>
                  <a:srgbClr val="FF0000"/>
                </a:solidFill>
              </a:rPr>
              <a:t>Product positioning </a:t>
            </a:r>
            <a:r>
              <a:rPr lang="en-US" dirty="0"/>
              <a:t>is the way the product is defined by consumers on important attributes—the place the product occupies in consumers’ minds relative to competing products.</a:t>
            </a:r>
          </a:p>
          <a:p>
            <a:pPr marL="687388" lvl="1" indent="-334963"/>
            <a:r>
              <a:rPr lang="en-US" b="1" dirty="0"/>
              <a:t>Perceptions</a:t>
            </a:r>
          </a:p>
          <a:p>
            <a:pPr marL="687388" lvl="1" indent="-334963"/>
            <a:r>
              <a:rPr lang="en-US" b="1" dirty="0"/>
              <a:t>Impressions</a:t>
            </a:r>
          </a:p>
          <a:p>
            <a:pPr marL="687388" lvl="1" indent="-334963"/>
            <a:r>
              <a:rPr lang="en-US" b="1" dirty="0"/>
              <a:t>Feelings.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a:xfrm>
            <a:off x="1979831" y="137786"/>
            <a:ext cx="8232339" cy="539794"/>
          </a:xfrm>
          <a:prstGeom prst="rect">
            <a:avLst/>
          </a:prstGeom>
        </p:spPr>
        <p:txBody>
          <a:bodyPr vert="horz" lIns="91440" tIns="45720" rIns="91440" bIns="45720" rtlCol="0" anchor="b">
            <a:noAutofit/>
          </a:bodyPr>
          <a:lstStyle>
            <a:lvl1pPr algn="l" defTabSz="914400" rtl="0" eaLnBrk="1" latinLnBrk="0" hangingPunct="1">
              <a:lnSpc>
                <a:spcPts val="2700"/>
              </a:lnSpc>
              <a:spcBef>
                <a:spcPct val="0"/>
              </a:spcBef>
              <a:buNone/>
              <a:defRPr sz="3000" b="1" kern="1200">
                <a:solidFill>
                  <a:schemeClr val="tx1"/>
                </a:solidFill>
                <a:latin typeface="+mj-lt"/>
                <a:ea typeface="+mj-ea"/>
                <a:cs typeface="+mj-cs"/>
              </a:defRPr>
            </a:lvl1pPr>
          </a:lstStyle>
          <a:p>
            <a:pPr algn="ctr"/>
            <a:r>
              <a:rPr lang="en-US" altLang="en-US" sz="3600">
                <a:solidFill>
                  <a:srgbClr val="0070C0"/>
                </a:solidFill>
                <a:latin typeface="Calibri"/>
              </a:rPr>
              <a:t>Branding Strategy: Building Strong Brands</a:t>
            </a:r>
            <a:endParaRPr lang="en-US" altLang="en-US" sz="3600" dirty="0">
              <a:solidFill>
                <a:srgbClr val="0070C0"/>
              </a:solidFill>
              <a:latin typeface="Calibri"/>
            </a:endParaRPr>
          </a:p>
        </p:txBody>
      </p:sp>
      <p:sp>
        <p:nvSpPr>
          <p:cNvPr id="90114" name="Rectangle 2"/>
          <p:cNvSpPr>
            <a:spLocks noGrp="1" noChangeArrowheads="1"/>
          </p:cNvSpPr>
          <p:nvPr>
            <p:ph type="title"/>
          </p:nvPr>
        </p:nvSpPr>
        <p:spPr>
          <a:xfrm>
            <a:off x="2209800" y="1086654"/>
            <a:ext cx="7772400" cy="465420"/>
          </a:xfrm>
        </p:spPr>
        <p:txBody>
          <a:bodyPr anchor="b">
            <a:normAutofit/>
          </a:bodyPr>
          <a:lstStyle/>
          <a:p>
            <a:pPr algn="ctr"/>
            <a:r>
              <a:rPr lang="en-US" altLang="en-US" sz="3200" dirty="0">
                <a:solidFill>
                  <a:schemeClr val="accent2"/>
                </a:solidFill>
                <a:latin typeface="+mn-lt"/>
              </a:rPr>
              <a:t>Building Strong Brands</a:t>
            </a:r>
          </a:p>
        </p:txBody>
      </p:sp>
      <p:sp>
        <p:nvSpPr>
          <p:cNvPr id="90115" name="Rectangle 3"/>
          <p:cNvSpPr>
            <a:spLocks noGrp="1" noChangeArrowheads="1"/>
          </p:cNvSpPr>
          <p:nvPr>
            <p:ph idx="1"/>
          </p:nvPr>
        </p:nvSpPr>
        <p:spPr>
          <a:xfrm>
            <a:off x="2122570" y="2386901"/>
            <a:ext cx="7946858" cy="3086100"/>
          </a:xfrm>
        </p:spPr>
        <p:txBody>
          <a:bodyPr>
            <a:normAutofit/>
          </a:bodyPr>
          <a:lstStyle/>
          <a:p>
            <a:pPr marL="0" indent="0" algn="ctr">
              <a:buNone/>
            </a:pPr>
            <a:r>
              <a:rPr lang="en-US" altLang="en-US" b="1" dirty="0"/>
              <a:t>Brand Positioning</a:t>
            </a:r>
          </a:p>
          <a:p>
            <a:pPr marL="0" indent="0">
              <a:buNone/>
            </a:pPr>
            <a:r>
              <a:rPr lang="en-US" dirty="0">
                <a:ea typeface="ＭＳ Ｐゴシック" charset="-128"/>
              </a:rPr>
              <a:t>Marketers can position brands at any of three levels.</a:t>
            </a:r>
          </a:p>
          <a:p>
            <a:pPr lvl="1"/>
            <a:r>
              <a:rPr lang="en-US" altLang="en-US" sz="2800" dirty="0">
                <a:solidFill>
                  <a:srgbClr val="0070C0"/>
                </a:solidFill>
              </a:rPr>
              <a:t>Attributes</a:t>
            </a:r>
          </a:p>
          <a:p>
            <a:pPr lvl="1"/>
            <a:r>
              <a:rPr lang="en-US" altLang="en-US" sz="2800" dirty="0">
                <a:solidFill>
                  <a:srgbClr val="0070C0"/>
                </a:solidFill>
              </a:rPr>
              <a:t>Benefits</a:t>
            </a:r>
          </a:p>
          <a:p>
            <a:pPr lvl="1"/>
            <a:r>
              <a:rPr lang="en-US" altLang="en-US" sz="2800" dirty="0">
                <a:solidFill>
                  <a:srgbClr val="0070C0"/>
                </a:solidFill>
              </a:rPr>
              <a:t>Beliefs and values</a:t>
            </a:r>
          </a:p>
        </p:txBody>
      </p:sp>
      <p:sp>
        <p:nvSpPr>
          <p:cNvPr id="6" name="Footer Placeholder 6"/>
          <p:cNvSpPr txBox="1">
            <a:spLocks/>
          </p:cNvSpPr>
          <p:nvPr/>
        </p:nvSpPr>
        <p:spPr>
          <a:xfrm>
            <a:off x="4552949" y="6516687"/>
            <a:ext cx="3086100" cy="273844"/>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prstClr val="black"/>
                </a:solidFill>
                <a:latin typeface="Calibri"/>
              </a:rPr>
              <a:t>Copyright © 2016 Pearson Education, Inc.</a:t>
            </a:r>
          </a:p>
        </p:txBody>
      </p:sp>
      <p:sp>
        <p:nvSpPr>
          <p:cNvPr id="8" name="TextBox 7"/>
          <p:cNvSpPr txBox="1"/>
          <p:nvPr/>
        </p:nvSpPr>
        <p:spPr>
          <a:xfrm>
            <a:off x="9811336" y="6477001"/>
            <a:ext cx="875714" cy="276999"/>
          </a:xfrm>
          <a:prstGeom prst="rect">
            <a:avLst/>
          </a:prstGeom>
          <a:noFill/>
        </p:spPr>
        <p:txBody>
          <a:bodyPr wrap="square" rtlCol="0">
            <a:spAutoFit/>
          </a:bodyPr>
          <a:lstStyle/>
          <a:p>
            <a:pPr algn="r"/>
            <a:r>
              <a:rPr lang="en-US" sz="1200" dirty="0">
                <a:solidFill>
                  <a:prstClr val="black"/>
                </a:solidFill>
                <a:latin typeface="Calibri" panose="020F0502020204030204"/>
              </a:rPr>
              <a:t>8-49</a:t>
            </a:r>
          </a:p>
        </p:txBody>
      </p:sp>
    </p:spTree>
    <p:extLst>
      <p:ext uri="{BB962C8B-B14F-4D97-AF65-F5344CB8AC3E}">
        <p14:creationId xmlns:p14="http://schemas.microsoft.com/office/powerpoint/2010/main" val="424919152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niversity of Roehampton PowerPoint Template [Compatibility Mode]" id="{E5B5E309-F8AA-487B-8D1A-F3FF829A02BB}" vid="{DF524CFD-4E3D-45F1-941A-862A0545FB0E}"/>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341</TotalTime>
  <Words>2060</Words>
  <Application>Microsoft Office PowerPoint</Application>
  <PresentationFormat>Widescreen</PresentationFormat>
  <Paragraphs>195</Paragraphs>
  <Slides>22</Slides>
  <Notes>7</Notes>
  <HiddenSlides>0</HiddenSlides>
  <MMClips>0</MMClips>
  <ScaleCrop>false</ScaleCrop>
  <HeadingPairs>
    <vt:vector size="6" baseType="variant">
      <vt:variant>
        <vt:lpstr>Fonts Used</vt:lpstr>
      </vt:variant>
      <vt:variant>
        <vt:i4>17</vt:i4>
      </vt:variant>
      <vt:variant>
        <vt:lpstr>Theme</vt:lpstr>
      </vt:variant>
      <vt:variant>
        <vt:i4>3</vt:i4>
      </vt:variant>
      <vt:variant>
        <vt:lpstr>Slide Titles</vt:lpstr>
      </vt:variant>
      <vt:variant>
        <vt:i4>22</vt:i4>
      </vt:variant>
    </vt:vector>
  </HeadingPairs>
  <TitlesOfParts>
    <vt:vector size="42" baseType="lpstr">
      <vt:lpstr>ＭＳ Ｐゴシック</vt:lpstr>
      <vt:lpstr>Aptos</vt:lpstr>
      <vt:lpstr>Aptos Display</vt:lpstr>
      <vt:lpstr>Arial</vt:lpstr>
      <vt:lpstr>Calibri</vt:lpstr>
      <vt:lpstr>Calibri Light</vt:lpstr>
      <vt:lpstr>Open Sans</vt:lpstr>
      <vt:lpstr>Roboto</vt:lpstr>
      <vt:lpstr>Roboto Slab Light</vt:lpstr>
      <vt:lpstr>Sohne-Breit-Halbfett</vt:lpstr>
      <vt:lpstr>Sohne-Buch</vt:lpstr>
      <vt:lpstr>Times New Roman</vt:lpstr>
      <vt:lpstr>Trade Gothic W01 Bold 2</vt:lpstr>
      <vt:lpstr>Trade Gothic W01 Obl</vt:lpstr>
      <vt:lpstr>Trade Gothic W01 Roman</vt:lpstr>
      <vt:lpstr>TradeGothicLTStd</vt:lpstr>
      <vt:lpstr>TradeGothicLTStd-Bd2</vt:lpstr>
      <vt:lpstr>Office Theme</vt:lpstr>
      <vt:lpstr>1_Office Theme</vt:lpstr>
      <vt:lpstr>University of Roehampton</vt:lpstr>
      <vt:lpstr>  STRATEGIC MARKETING  </vt:lpstr>
      <vt:lpstr>Personal Branding</vt:lpstr>
      <vt:lpstr>PowerPoint Presentation</vt:lpstr>
      <vt:lpstr>PowerPoint Presentation</vt:lpstr>
      <vt:lpstr>PowerPoint Presentation</vt:lpstr>
      <vt:lpstr>PowerPoint Presentation</vt:lpstr>
      <vt:lpstr>The Value of Branding  </vt:lpstr>
      <vt:lpstr>Differentiation and positioning  </vt:lpstr>
      <vt:lpstr>Building Strong Brands</vt:lpstr>
      <vt:lpstr>Brand Loyalty  </vt:lpstr>
      <vt:lpstr>Brand Equity</vt:lpstr>
      <vt:lpstr>What Is Personal Branding? </vt:lpstr>
      <vt:lpstr>Why Is Personal Branding Important? </vt:lpstr>
      <vt:lpstr>Define Your Purpose </vt:lpstr>
      <vt:lpstr>Audit Your Personal Brand Equity</vt:lpstr>
      <vt:lpstr>Communicate and Embody Your Brand</vt:lpstr>
      <vt:lpstr>Socialize Your Brand </vt:lpstr>
      <vt:lpstr> Reevaluate and Adjust </vt:lpstr>
      <vt:lpstr>Define Your Value and Make an Impact </vt:lpstr>
      <vt:lpstr>PARADOXICALLY IT’S NOT REALLY ABOUT YOU!</vt:lpstr>
      <vt:lpstr>Personal Branding Videos</vt:lpstr>
      <vt:lpstr>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Mohammed Rafiq</dc:creator>
  <cp:lastModifiedBy>Dumebi Konwea</cp:lastModifiedBy>
  <cp:revision>3</cp:revision>
  <dcterms:created xsi:type="dcterms:W3CDTF">2024-11-03T13:43:37Z</dcterms:created>
  <dcterms:modified xsi:type="dcterms:W3CDTF">2025-07-09T08:23:15Z</dcterms:modified>
</cp:coreProperties>
</file>