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</p:sldMasterIdLst>
  <p:notesMasterIdLst>
    <p:notesMasterId r:id="rId42"/>
  </p:notesMasterIdLst>
  <p:handoutMasterIdLst>
    <p:handoutMasterId r:id="rId43"/>
  </p:handoutMasterIdLst>
  <p:sldIdLst>
    <p:sldId id="258" r:id="rId5"/>
    <p:sldId id="260" r:id="rId6"/>
    <p:sldId id="295" r:id="rId7"/>
    <p:sldId id="296" r:id="rId8"/>
    <p:sldId id="261" r:id="rId9"/>
    <p:sldId id="262" r:id="rId10"/>
    <p:sldId id="294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x="12192000" cy="6858000"/>
  <p:notesSz cx="6797675" cy="99266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w_dlf" initials="l" lastIdx="2" clrIdx="0"/>
  <p:cmAuthor id="2" name="Samson, Akshay" initials="SA" lastIdx="1" clrIdx="1">
    <p:extLst>
      <p:ext uri="{19B8F6BF-5375-455C-9EA6-DF929625EA0E}">
        <p15:presenceInfo xmlns:p15="http://schemas.microsoft.com/office/powerpoint/2012/main" userId="Samson, Aksha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3532"/>
    <a:srgbClr val="ECEBEA"/>
    <a:srgbClr val="00A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46154" autoAdjust="0"/>
  </p:normalViewPr>
  <p:slideViewPr>
    <p:cSldViewPr snapToGrid="0">
      <p:cViewPr varScale="1">
        <p:scale>
          <a:sx n="35" d="100"/>
          <a:sy n="35" d="100"/>
        </p:scale>
        <p:origin x="18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1" d="100"/>
        <a:sy n="8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3-08T16:53:54.599" idx="2">
    <p:pos x="669" y="1776"/>
    <p:text>Archana: “Sequential new product development” is not given in the main book . Please confirm if it needs to be retained as-is.  </p:text>
  </p:cm>
  <p:cm authorId="2" dt="2017-04-11T16:41:50.807" idx="1">
    <p:pos x="669" y="1872"/>
    <p:text>Leave as is.</p:text>
    <p:extLst>
      <p:ext uri="{C676402C-5697-4E1C-873F-D02D1690AC5C}">
        <p15:threadingInfo xmlns:p15="http://schemas.microsoft.com/office/powerpoint/2012/main" timeZoneBias="-330">
          <p15:parentCm authorId="1" idx="2"/>
        </p15:threadingInfo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DCAF1E-EE97-40EA-959F-D2D381EBC00E}" type="doc">
      <dgm:prSet loTypeId="urn:microsoft.com/office/officeart/2005/8/layout/vList2" loCatId="list" qsTypeId="urn:microsoft.com/office/officeart/2005/8/quickstyle/simple1#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6F65B45-B3BF-456B-930E-A43C570B8301}">
      <dgm:prSet custT="1"/>
      <dgm:spPr/>
      <dgm:t>
        <a:bodyPr/>
        <a:lstStyle/>
        <a:p>
          <a:pPr rtl="0"/>
          <a:r>
            <a:rPr lang="en-US" sz="3200" b="1" dirty="0"/>
            <a:t>Simulated test markets</a:t>
          </a:r>
          <a:endParaRPr lang="en-US" sz="3200" dirty="0"/>
        </a:p>
      </dgm:t>
    </dgm:pt>
    <dgm:pt modelId="{BDC03AEB-768D-4F09-B608-5E1F8CF38CFE}" type="sibTrans" cxnId="{4D75DCF7-CC1E-4CDF-A2C8-6FA2297E6F0F}">
      <dgm:prSet/>
      <dgm:spPr/>
      <dgm:t>
        <a:bodyPr/>
        <a:lstStyle/>
        <a:p>
          <a:endParaRPr lang="en-US" sz="1600"/>
        </a:p>
      </dgm:t>
    </dgm:pt>
    <dgm:pt modelId="{ECC4140E-F3CC-4ECB-800E-FCDDE9EF203B}" type="parTrans" cxnId="{4D75DCF7-CC1E-4CDF-A2C8-6FA2297E6F0F}">
      <dgm:prSet/>
      <dgm:spPr/>
      <dgm:t>
        <a:bodyPr/>
        <a:lstStyle/>
        <a:p>
          <a:endParaRPr lang="en-US" sz="1600"/>
        </a:p>
      </dgm:t>
    </dgm:pt>
    <dgm:pt modelId="{17F3FDA3-65A8-4771-94E1-FCB2EBEA6F59}">
      <dgm:prSet custT="1"/>
      <dgm:spPr/>
      <dgm:t>
        <a:bodyPr/>
        <a:lstStyle/>
        <a:p>
          <a:pPr rtl="0"/>
          <a:r>
            <a:rPr lang="en-US" sz="3200" b="1" dirty="0"/>
            <a:t>Standard </a:t>
          </a:r>
          <a:r>
            <a:rPr lang="en-US" sz="2800" b="1" dirty="0"/>
            <a:t>test</a:t>
          </a:r>
          <a:r>
            <a:rPr lang="en-US" sz="3200" b="1" dirty="0"/>
            <a:t> markets</a:t>
          </a:r>
          <a:r>
            <a:rPr lang="en-US" sz="3200" dirty="0"/>
            <a:t> </a:t>
          </a:r>
          <a:endParaRPr lang="en-US" sz="3200" b="1" i="1" dirty="0"/>
        </a:p>
      </dgm:t>
    </dgm:pt>
    <dgm:pt modelId="{F9AD631C-4179-4DA7-9F3B-A245B4BD1D2E}" type="sibTrans" cxnId="{2020741F-74C4-4660-B0FC-7C2FA9759225}">
      <dgm:prSet/>
      <dgm:spPr/>
      <dgm:t>
        <a:bodyPr/>
        <a:lstStyle/>
        <a:p>
          <a:endParaRPr lang="en-US" sz="1600"/>
        </a:p>
      </dgm:t>
    </dgm:pt>
    <dgm:pt modelId="{154DF69F-42C5-4187-84B7-E001D9668D05}" type="parTrans" cxnId="{2020741F-74C4-4660-B0FC-7C2FA9759225}">
      <dgm:prSet/>
      <dgm:spPr/>
      <dgm:t>
        <a:bodyPr/>
        <a:lstStyle/>
        <a:p>
          <a:endParaRPr lang="en-US" sz="1600"/>
        </a:p>
      </dgm:t>
    </dgm:pt>
    <dgm:pt modelId="{5E804687-5B8A-47CF-9CFE-716039857C31}">
      <dgm:prSet custT="1"/>
      <dgm:spPr/>
      <dgm:t>
        <a:bodyPr/>
        <a:lstStyle/>
        <a:p>
          <a:pPr rtl="0"/>
          <a:r>
            <a:rPr lang="en-US" sz="3200" b="1" dirty="0"/>
            <a:t>Controlled test markets</a:t>
          </a:r>
          <a:endParaRPr lang="en-US" sz="3200" b="1" i="1" dirty="0"/>
        </a:p>
      </dgm:t>
    </dgm:pt>
    <dgm:pt modelId="{3D5928B4-5EC7-4141-BDAE-711217E16E95}" type="sibTrans" cxnId="{BA3F6E2F-2B7C-4780-9DA4-D4330552403A}">
      <dgm:prSet/>
      <dgm:spPr/>
      <dgm:t>
        <a:bodyPr/>
        <a:lstStyle/>
        <a:p>
          <a:endParaRPr lang="en-US" sz="1600"/>
        </a:p>
      </dgm:t>
    </dgm:pt>
    <dgm:pt modelId="{B8EAB5CB-3C06-4D3B-AD92-7651B57374C9}" type="parTrans" cxnId="{BA3F6E2F-2B7C-4780-9DA4-D4330552403A}">
      <dgm:prSet/>
      <dgm:spPr/>
      <dgm:t>
        <a:bodyPr/>
        <a:lstStyle/>
        <a:p>
          <a:endParaRPr lang="en-US" sz="1600"/>
        </a:p>
      </dgm:t>
    </dgm:pt>
    <dgm:pt modelId="{F4174CD8-DB9D-436C-B9CF-C58844E588CD}" type="pres">
      <dgm:prSet presAssocID="{CFDCAF1E-EE97-40EA-959F-D2D381EBC00E}" presName="linear" presStyleCnt="0">
        <dgm:presLayoutVars>
          <dgm:animLvl val="lvl"/>
          <dgm:resizeHandles val="exact"/>
        </dgm:presLayoutVars>
      </dgm:prSet>
      <dgm:spPr/>
    </dgm:pt>
    <dgm:pt modelId="{439A37D0-E4DF-4D0E-AB2F-5806DA1DA756}" type="pres">
      <dgm:prSet presAssocID="{17F3FDA3-65A8-4771-94E1-FCB2EBEA6F5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828EA8A-D530-4E1A-8326-947C60F53ADC}" type="pres">
      <dgm:prSet presAssocID="{F9AD631C-4179-4DA7-9F3B-A245B4BD1D2E}" presName="spacer" presStyleCnt="0"/>
      <dgm:spPr/>
    </dgm:pt>
    <dgm:pt modelId="{487BF59E-E501-45CC-9FC6-624A127DCDAC}" type="pres">
      <dgm:prSet presAssocID="{5E804687-5B8A-47CF-9CFE-716039857C3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817B83E-2510-4FDC-80DB-EA9B01C6A5A8}" type="pres">
      <dgm:prSet presAssocID="{3D5928B4-5EC7-4141-BDAE-711217E16E95}" presName="spacer" presStyleCnt="0"/>
      <dgm:spPr/>
    </dgm:pt>
    <dgm:pt modelId="{159F3165-7AB3-4BE7-8E6F-1EFEC2AC7C87}" type="pres">
      <dgm:prSet presAssocID="{D6F65B45-B3BF-456B-930E-A43C570B8301}" presName="parentText" presStyleLbl="node1" presStyleIdx="2" presStyleCnt="3" custLinFactY="119596" custLinFactNeighborX="-20290" custLinFactNeighborY="200000">
        <dgm:presLayoutVars>
          <dgm:chMax val="0"/>
          <dgm:bulletEnabled val="1"/>
        </dgm:presLayoutVars>
      </dgm:prSet>
      <dgm:spPr/>
    </dgm:pt>
  </dgm:ptLst>
  <dgm:cxnLst>
    <dgm:cxn modelId="{130DD70D-8EEC-400E-B87B-89974874DAA5}" type="presOf" srcId="{CFDCAF1E-EE97-40EA-959F-D2D381EBC00E}" destId="{F4174CD8-DB9D-436C-B9CF-C58844E588CD}" srcOrd="0" destOrd="0" presId="urn:microsoft.com/office/officeart/2005/8/layout/vList2"/>
    <dgm:cxn modelId="{2020741F-74C4-4660-B0FC-7C2FA9759225}" srcId="{CFDCAF1E-EE97-40EA-959F-D2D381EBC00E}" destId="{17F3FDA3-65A8-4771-94E1-FCB2EBEA6F59}" srcOrd="0" destOrd="0" parTransId="{154DF69F-42C5-4187-84B7-E001D9668D05}" sibTransId="{F9AD631C-4179-4DA7-9F3B-A245B4BD1D2E}"/>
    <dgm:cxn modelId="{BA3F6E2F-2B7C-4780-9DA4-D4330552403A}" srcId="{CFDCAF1E-EE97-40EA-959F-D2D381EBC00E}" destId="{5E804687-5B8A-47CF-9CFE-716039857C31}" srcOrd="1" destOrd="0" parTransId="{B8EAB5CB-3C06-4D3B-AD92-7651B57374C9}" sibTransId="{3D5928B4-5EC7-4141-BDAE-711217E16E95}"/>
    <dgm:cxn modelId="{BA8A9790-85F8-4C27-BDF9-B87B86B62B49}" type="presOf" srcId="{17F3FDA3-65A8-4771-94E1-FCB2EBEA6F59}" destId="{439A37D0-E4DF-4D0E-AB2F-5806DA1DA756}" srcOrd="0" destOrd="0" presId="urn:microsoft.com/office/officeart/2005/8/layout/vList2"/>
    <dgm:cxn modelId="{A25C1CBF-F5F3-4FA8-986A-758996416A2D}" type="presOf" srcId="{D6F65B45-B3BF-456B-930E-A43C570B8301}" destId="{159F3165-7AB3-4BE7-8E6F-1EFEC2AC7C87}" srcOrd="0" destOrd="0" presId="urn:microsoft.com/office/officeart/2005/8/layout/vList2"/>
    <dgm:cxn modelId="{593B6AE9-FC77-40A3-8748-8AB5D66F23EE}" type="presOf" srcId="{5E804687-5B8A-47CF-9CFE-716039857C31}" destId="{487BF59E-E501-45CC-9FC6-624A127DCDAC}" srcOrd="0" destOrd="0" presId="urn:microsoft.com/office/officeart/2005/8/layout/vList2"/>
    <dgm:cxn modelId="{4D75DCF7-CC1E-4CDF-A2C8-6FA2297E6F0F}" srcId="{CFDCAF1E-EE97-40EA-959F-D2D381EBC00E}" destId="{D6F65B45-B3BF-456B-930E-A43C570B8301}" srcOrd="2" destOrd="0" parTransId="{ECC4140E-F3CC-4ECB-800E-FCDDE9EF203B}" sibTransId="{BDC03AEB-768D-4F09-B608-5E1F8CF38CFE}"/>
    <dgm:cxn modelId="{C666E371-E522-4A9F-BFA5-9AF86F49FDEE}" type="presParOf" srcId="{F4174CD8-DB9D-436C-B9CF-C58844E588CD}" destId="{439A37D0-E4DF-4D0E-AB2F-5806DA1DA756}" srcOrd="0" destOrd="0" presId="urn:microsoft.com/office/officeart/2005/8/layout/vList2"/>
    <dgm:cxn modelId="{2B8DF930-F000-4435-8AAC-EACA2FCD8E47}" type="presParOf" srcId="{F4174CD8-DB9D-436C-B9CF-C58844E588CD}" destId="{B828EA8A-D530-4E1A-8326-947C60F53ADC}" srcOrd="1" destOrd="0" presId="urn:microsoft.com/office/officeart/2005/8/layout/vList2"/>
    <dgm:cxn modelId="{43E8CC97-BA99-439A-96DB-A1E206C78E93}" type="presParOf" srcId="{F4174CD8-DB9D-436C-B9CF-C58844E588CD}" destId="{487BF59E-E501-45CC-9FC6-624A127DCDAC}" srcOrd="2" destOrd="0" presId="urn:microsoft.com/office/officeart/2005/8/layout/vList2"/>
    <dgm:cxn modelId="{5A2BEC0B-0D3F-4DD0-BD78-A083E40E894A}" type="presParOf" srcId="{F4174CD8-DB9D-436C-B9CF-C58844E588CD}" destId="{8817B83E-2510-4FDC-80DB-EA9B01C6A5A8}" srcOrd="3" destOrd="0" presId="urn:microsoft.com/office/officeart/2005/8/layout/vList2"/>
    <dgm:cxn modelId="{69B3DF2B-08D0-4B96-96B5-315A380E916C}" type="presParOf" srcId="{F4174CD8-DB9D-436C-B9CF-C58844E588CD}" destId="{159F3165-7AB3-4BE7-8E6F-1EFEC2AC7C8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C43F41-DD12-4198-A1B4-6F73D84DCC68}" type="doc">
      <dgm:prSet loTypeId="urn:microsoft.com/office/officeart/2005/8/layout/hList1" loCatId="list" qsTypeId="urn:microsoft.com/office/officeart/2005/8/quickstyle/simple1#2" qsCatId="simple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B54C9045-CAB0-4AF4-B940-B192EE9E151D}">
      <dgm:prSet/>
      <dgm:spPr/>
      <dgm:t>
        <a:bodyPr/>
        <a:lstStyle/>
        <a:p>
          <a:r>
            <a:rPr lang="en-US" u="none" dirty="0"/>
            <a:t>When firms test market</a:t>
          </a:r>
        </a:p>
      </dgm:t>
    </dgm:pt>
    <dgm:pt modelId="{230F1187-1B8E-4B1D-ACB8-F0D9524375EB}" type="parTrans" cxnId="{A8AE734A-9A1A-4E67-90C2-B56EC9BBD8A2}">
      <dgm:prSet/>
      <dgm:spPr/>
      <dgm:t>
        <a:bodyPr/>
        <a:lstStyle/>
        <a:p>
          <a:endParaRPr lang="en-US"/>
        </a:p>
      </dgm:t>
    </dgm:pt>
    <dgm:pt modelId="{5415077A-04F1-4D6B-B6C1-18D0E40442BE}" type="sibTrans" cxnId="{A8AE734A-9A1A-4E67-90C2-B56EC9BBD8A2}">
      <dgm:prSet/>
      <dgm:spPr/>
      <dgm:t>
        <a:bodyPr/>
        <a:lstStyle/>
        <a:p>
          <a:endParaRPr lang="en-US"/>
        </a:p>
      </dgm:t>
    </dgm:pt>
    <dgm:pt modelId="{193F78A4-CC2F-4C24-ACF6-8E47CFC0AE96}">
      <dgm:prSet/>
      <dgm:spPr/>
      <dgm:t>
        <a:bodyPr/>
        <a:lstStyle/>
        <a:p>
          <a:r>
            <a:rPr lang="en-US" dirty="0"/>
            <a:t>New product with large investment</a:t>
          </a:r>
        </a:p>
      </dgm:t>
    </dgm:pt>
    <dgm:pt modelId="{B1CA2F17-B222-4134-9D47-38300C790061}" type="parTrans" cxnId="{8743D295-8B0A-4283-994C-12B4F088E1A7}">
      <dgm:prSet/>
      <dgm:spPr/>
      <dgm:t>
        <a:bodyPr/>
        <a:lstStyle/>
        <a:p>
          <a:endParaRPr lang="en-US"/>
        </a:p>
      </dgm:t>
    </dgm:pt>
    <dgm:pt modelId="{6E8C28C6-29E9-4AA6-9479-BDB8B9C79DF9}" type="sibTrans" cxnId="{8743D295-8B0A-4283-994C-12B4F088E1A7}">
      <dgm:prSet/>
      <dgm:spPr/>
      <dgm:t>
        <a:bodyPr/>
        <a:lstStyle/>
        <a:p>
          <a:endParaRPr lang="en-US"/>
        </a:p>
      </dgm:t>
    </dgm:pt>
    <dgm:pt modelId="{0A0C9280-3F57-401E-8EC1-694584987721}">
      <dgm:prSet/>
      <dgm:spPr/>
      <dgm:t>
        <a:bodyPr/>
        <a:lstStyle/>
        <a:p>
          <a:r>
            <a:rPr lang="en-US" dirty="0"/>
            <a:t>Uncertainty about product or marketing programme</a:t>
          </a:r>
        </a:p>
      </dgm:t>
    </dgm:pt>
    <dgm:pt modelId="{5D40D177-A486-4380-B857-0BF6199AA402}" type="parTrans" cxnId="{912953B5-AF5E-404E-B009-F81944147062}">
      <dgm:prSet/>
      <dgm:spPr/>
      <dgm:t>
        <a:bodyPr/>
        <a:lstStyle/>
        <a:p>
          <a:endParaRPr lang="en-US"/>
        </a:p>
      </dgm:t>
    </dgm:pt>
    <dgm:pt modelId="{40302CE3-11BD-4C1A-A950-BCF2677229F7}" type="sibTrans" cxnId="{912953B5-AF5E-404E-B009-F81944147062}">
      <dgm:prSet/>
      <dgm:spPr/>
      <dgm:t>
        <a:bodyPr/>
        <a:lstStyle/>
        <a:p>
          <a:endParaRPr lang="en-US"/>
        </a:p>
      </dgm:t>
    </dgm:pt>
    <dgm:pt modelId="{F520897E-CB2E-42EF-B2E0-EEBED97B9C32}">
      <dgm:prSet/>
      <dgm:spPr/>
      <dgm:t>
        <a:bodyPr/>
        <a:lstStyle/>
        <a:p>
          <a:r>
            <a:rPr lang="en-US" u="none" dirty="0"/>
            <a:t>When firms may not test market</a:t>
          </a:r>
        </a:p>
      </dgm:t>
    </dgm:pt>
    <dgm:pt modelId="{FBB8238E-3DD1-401E-AE6F-0177BB19922D}" type="parTrans" cxnId="{C561C8F0-E071-4DB3-B751-6C653154413C}">
      <dgm:prSet/>
      <dgm:spPr/>
      <dgm:t>
        <a:bodyPr/>
        <a:lstStyle/>
        <a:p>
          <a:endParaRPr lang="en-US"/>
        </a:p>
      </dgm:t>
    </dgm:pt>
    <dgm:pt modelId="{DDD89992-F2AC-42B1-BCD7-C010716E17EB}" type="sibTrans" cxnId="{C561C8F0-E071-4DB3-B751-6C653154413C}">
      <dgm:prSet/>
      <dgm:spPr/>
      <dgm:t>
        <a:bodyPr/>
        <a:lstStyle/>
        <a:p>
          <a:endParaRPr lang="en-US"/>
        </a:p>
      </dgm:t>
    </dgm:pt>
    <dgm:pt modelId="{1B43C59E-C701-4220-BD59-56130031B87B}">
      <dgm:prSet/>
      <dgm:spPr/>
      <dgm:t>
        <a:bodyPr/>
        <a:lstStyle/>
        <a:p>
          <a:r>
            <a:rPr lang="en-US" dirty="0"/>
            <a:t>Simple line extension</a:t>
          </a:r>
        </a:p>
      </dgm:t>
    </dgm:pt>
    <dgm:pt modelId="{25A43208-1FD9-462B-9A1B-E72ACDA1E410}" type="parTrans" cxnId="{3FC1F526-11BE-4816-B3FF-79035FB29B23}">
      <dgm:prSet/>
      <dgm:spPr/>
      <dgm:t>
        <a:bodyPr/>
        <a:lstStyle/>
        <a:p>
          <a:endParaRPr lang="en-US"/>
        </a:p>
      </dgm:t>
    </dgm:pt>
    <dgm:pt modelId="{C1027328-6A8B-4D12-97CF-F55CF5EBB32B}" type="sibTrans" cxnId="{3FC1F526-11BE-4816-B3FF-79035FB29B23}">
      <dgm:prSet/>
      <dgm:spPr/>
      <dgm:t>
        <a:bodyPr/>
        <a:lstStyle/>
        <a:p>
          <a:endParaRPr lang="en-US"/>
        </a:p>
      </dgm:t>
    </dgm:pt>
    <dgm:pt modelId="{8B4234C7-BC24-4A5D-903C-CA79D1B3B60E}">
      <dgm:prSet/>
      <dgm:spPr/>
      <dgm:t>
        <a:bodyPr/>
        <a:lstStyle/>
        <a:p>
          <a:r>
            <a:rPr lang="en-US"/>
            <a:t>Copy of competitor product</a:t>
          </a:r>
          <a:endParaRPr lang="en-US" dirty="0"/>
        </a:p>
      </dgm:t>
    </dgm:pt>
    <dgm:pt modelId="{E5E84346-7198-4BB6-9C28-45D3670C41E6}" type="parTrans" cxnId="{3E61D521-6F21-48E4-A9C4-29F089EA9E21}">
      <dgm:prSet/>
      <dgm:spPr/>
      <dgm:t>
        <a:bodyPr/>
        <a:lstStyle/>
        <a:p>
          <a:endParaRPr lang="en-US"/>
        </a:p>
      </dgm:t>
    </dgm:pt>
    <dgm:pt modelId="{A592C7ED-9219-4F89-AE53-75007C2528C1}" type="sibTrans" cxnId="{3E61D521-6F21-48E4-A9C4-29F089EA9E21}">
      <dgm:prSet/>
      <dgm:spPr/>
      <dgm:t>
        <a:bodyPr/>
        <a:lstStyle/>
        <a:p>
          <a:endParaRPr lang="en-US"/>
        </a:p>
      </dgm:t>
    </dgm:pt>
    <dgm:pt modelId="{1A834F9B-F574-4A14-8A0B-2E19376ED038}">
      <dgm:prSet/>
      <dgm:spPr/>
      <dgm:t>
        <a:bodyPr/>
        <a:lstStyle/>
        <a:p>
          <a:r>
            <a:rPr lang="en-US"/>
            <a:t>Low costs</a:t>
          </a:r>
          <a:endParaRPr lang="en-US" dirty="0"/>
        </a:p>
      </dgm:t>
    </dgm:pt>
    <dgm:pt modelId="{2E8E263F-5B41-4700-9BF2-9CE2E287EA67}" type="parTrans" cxnId="{FA3704C1-DB55-44A3-B30A-CD10E7455243}">
      <dgm:prSet/>
      <dgm:spPr/>
      <dgm:t>
        <a:bodyPr/>
        <a:lstStyle/>
        <a:p>
          <a:endParaRPr lang="en-US"/>
        </a:p>
      </dgm:t>
    </dgm:pt>
    <dgm:pt modelId="{3B147451-7236-4314-AE2D-DCD4464D7426}" type="sibTrans" cxnId="{FA3704C1-DB55-44A3-B30A-CD10E7455243}">
      <dgm:prSet/>
      <dgm:spPr/>
      <dgm:t>
        <a:bodyPr/>
        <a:lstStyle/>
        <a:p>
          <a:endParaRPr lang="en-US"/>
        </a:p>
      </dgm:t>
    </dgm:pt>
    <dgm:pt modelId="{F40583C2-0F07-4B01-AE2F-0D772B7B3717}">
      <dgm:prSet/>
      <dgm:spPr/>
      <dgm:t>
        <a:bodyPr/>
        <a:lstStyle/>
        <a:p>
          <a:r>
            <a:rPr lang="en-US"/>
            <a:t>Management confidence</a:t>
          </a:r>
          <a:endParaRPr lang="en-US" dirty="0"/>
        </a:p>
      </dgm:t>
    </dgm:pt>
    <dgm:pt modelId="{EC61DE5A-BFB3-4DAA-B0FB-1D241A5D46BF}" type="parTrans" cxnId="{87C95099-7EB3-48A8-A96F-FB4744C4FDC7}">
      <dgm:prSet/>
      <dgm:spPr/>
      <dgm:t>
        <a:bodyPr/>
        <a:lstStyle/>
        <a:p>
          <a:endParaRPr lang="en-US"/>
        </a:p>
      </dgm:t>
    </dgm:pt>
    <dgm:pt modelId="{B714C016-C968-48E6-9CB2-7F6A6C2556FA}" type="sibTrans" cxnId="{87C95099-7EB3-48A8-A96F-FB4744C4FDC7}">
      <dgm:prSet/>
      <dgm:spPr/>
      <dgm:t>
        <a:bodyPr/>
        <a:lstStyle/>
        <a:p>
          <a:endParaRPr lang="en-US"/>
        </a:p>
      </dgm:t>
    </dgm:pt>
    <dgm:pt modelId="{370298C9-9ACB-4031-A90F-B9AC5DA707F1}" type="pres">
      <dgm:prSet presAssocID="{58C43F41-DD12-4198-A1B4-6F73D84DCC68}" presName="Name0" presStyleCnt="0">
        <dgm:presLayoutVars>
          <dgm:dir/>
          <dgm:animLvl val="lvl"/>
          <dgm:resizeHandles val="exact"/>
        </dgm:presLayoutVars>
      </dgm:prSet>
      <dgm:spPr/>
    </dgm:pt>
    <dgm:pt modelId="{3815B123-70A3-4255-A2F5-E140F4BA3AE4}" type="pres">
      <dgm:prSet presAssocID="{B54C9045-CAB0-4AF4-B940-B192EE9E151D}" presName="composite" presStyleCnt="0"/>
      <dgm:spPr/>
    </dgm:pt>
    <dgm:pt modelId="{3C0BC8AC-C877-4E72-B205-5E676D6B61FC}" type="pres">
      <dgm:prSet presAssocID="{B54C9045-CAB0-4AF4-B940-B192EE9E151D}" presName="parTx" presStyleLbl="alignNode1" presStyleIdx="0" presStyleCnt="2" custLinFactNeighborX="-1" custLinFactNeighborY="-19135">
        <dgm:presLayoutVars>
          <dgm:chMax val="0"/>
          <dgm:chPref val="0"/>
          <dgm:bulletEnabled val="1"/>
        </dgm:presLayoutVars>
      </dgm:prSet>
      <dgm:spPr/>
    </dgm:pt>
    <dgm:pt modelId="{77150CF9-7DB6-4887-9C2D-CD5694B87C8E}" type="pres">
      <dgm:prSet presAssocID="{B54C9045-CAB0-4AF4-B940-B192EE9E151D}" presName="desTx" presStyleLbl="alignAccFollowNode1" presStyleIdx="0" presStyleCnt="2" custLinFactNeighborX="-2676" custLinFactNeighborY="1974">
        <dgm:presLayoutVars>
          <dgm:bulletEnabled val="1"/>
        </dgm:presLayoutVars>
      </dgm:prSet>
      <dgm:spPr/>
    </dgm:pt>
    <dgm:pt modelId="{A8409D34-4613-46E3-9BC0-49939C873D8D}" type="pres">
      <dgm:prSet presAssocID="{5415077A-04F1-4D6B-B6C1-18D0E40442BE}" presName="space" presStyleCnt="0"/>
      <dgm:spPr/>
    </dgm:pt>
    <dgm:pt modelId="{EFC830B9-2F43-41DF-8F3E-BDE71EA5833F}" type="pres">
      <dgm:prSet presAssocID="{F520897E-CB2E-42EF-B2E0-EEBED97B9C32}" presName="composite" presStyleCnt="0"/>
      <dgm:spPr/>
    </dgm:pt>
    <dgm:pt modelId="{5E3975C0-4B73-4A9E-9E33-51C92E3C8954}" type="pres">
      <dgm:prSet presAssocID="{F520897E-CB2E-42EF-B2E0-EEBED97B9C32}" presName="parTx" presStyleLbl="alignNode1" presStyleIdx="1" presStyleCnt="2" custLinFactNeighborX="6375" custLinFactNeighborY="-10317">
        <dgm:presLayoutVars>
          <dgm:chMax val="0"/>
          <dgm:chPref val="0"/>
          <dgm:bulletEnabled val="1"/>
        </dgm:presLayoutVars>
      </dgm:prSet>
      <dgm:spPr/>
    </dgm:pt>
    <dgm:pt modelId="{8A36C206-FD27-4D75-AB23-655A5B931FBC}" type="pres">
      <dgm:prSet presAssocID="{F520897E-CB2E-42EF-B2E0-EEBED97B9C32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99443F03-07AB-406B-BE48-6F94A65A991E}" type="presOf" srcId="{F520897E-CB2E-42EF-B2E0-EEBED97B9C32}" destId="{5E3975C0-4B73-4A9E-9E33-51C92E3C8954}" srcOrd="0" destOrd="0" presId="urn:microsoft.com/office/officeart/2005/8/layout/hList1"/>
    <dgm:cxn modelId="{3E61D521-6F21-48E4-A9C4-29F089EA9E21}" srcId="{F520897E-CB2E-42EF-B2E0-EEBED97B9C32}" destId="{8B4234C7-BC24-4A5D-903C-CA79D1B3B60E}" srcOrd="1" destOrd="0" parTransId="{E5E84346-7198-4BB6-9C28-45D3670C41E6}" sibTransId="{A592C7ED-9219-4F89-AE53-75007C2528C1}"/>
    <dgm:cxn modelId="{3FC1F526-11BE-4816-B3FF-79035FB29B23}" srcId="{F520897E-CB2E-42EF-B2E0-EEBED97B9C32}" destId="{1B43C59E-C701-4220-BD59-56130031B87B}" srcOrd="0" destOrd="0" parTransId="{25A43208-1FD9-462B-9A1B-E72ACDA1E410}" sibTransId="{C1027328-6A8B-4D12-97CF-F55CF5EBB32B}"/>
    <dgm:cxn modelId="{D73D1C40-CFF8-4CD2-B3A5-6A2160315D23}" type="presOf" srcId="{0A0C9280-3F57-401E-8EC1-694584987721}" destId="{77150CF9-7DB6-4887-9C2D-CD5694B87C8E}" srcOrd="0" destOrd="1" presId="urn:microsoft.com/office/officeart/2005/8/layout/hList1"/>
    <dgm:cxn modelId="{CB0B105B-5E1C-4BB1-AC55-8147C4927F58}" type="presOf" srcId="{193F78A4-CC2F-4C24-ACF6-8E47CFC0AE96}" destId="{77150CF9-7DB6-4887-9C2D-CD5694B87C8E}" srcOrd="0" destOrd="0" presId="urn:microsoft.com/office/officeart/2005/8/layout/hList1"/>
    <dgm:cxn modelId="{A8AE734A-9A1A-4E67-90C2-B56EC9BBD8A2}" srcId="{58C43F41-DD12-4198-A1B4-6F73D84DCC68}" destId="{B54C9045-CAB0-4AF4-B940-B192EE9E151D}" srcOrd="0" destOrd="0" parTransId="{230F1187-1B8E-4B1D-ACB8-F0D9524375EB}" sibTransId="{5415077A-04F1-4D6B-B6C1-18D0E40442BE}"/>
    <dgm:cxn modelId="{8DC7B572-6634-4061-A803-77C9F3B51588}" type="presOf" srcId="{B54C9045-CAB0-4AF4-B940-B192EE9E151D}" destId="{3C0BC8AC-C877-4E72-B205-5E676D6B61FC}" srcOrd="0" destOrd="0" presId="urn:microsoft.com/office/officeart/2005/8/layout/hList1"/>
    <dgm:cxn modelId="{2F8C5374-5C2A-4804-96CC-73ABF76B4997}" type="presOf" srcId="{1A834F9B-F574-4A14-8A0B-2E19376ED038}" destId="{8A36C206-FD27-4D75-AB23-655A5B931FBC}" srcOrd="0" destOrd="2" presId="urn:microsoft.com/office/officeart/2005/8/layout/hList1"/>
    <dgm:cxn modelId="{C6B5C155-2C2B-4BF6-BA1C-1D2AE80066EC}" type="presOf" srcId="{8B4234C7-BC24-4A5D-903C-CA79D1B3B60E}" destId="{8A36C206-FD27-4D75-AB23-655A5B931FBC}" srcOrd="0" destOrd="1" presId="urn:microsoft.com/office/officeart/2005/8/layout/hList1"/>
    <dgm:cxn modelId="{89A46280-17D3-4E56-9F58-06346DF4C4FC}" type="presOf" srcId="{1B43C59E-C701-4220-BD59-56130031B87B}" destId="{8A36C206-FD27-4D75-AB23-655A5B931FBC}" srcOrd="0" destOrd="0" presId="urn:microsoft.com/office/officeart/2005/8/layout/hList1"/>
    <dgm:cxn modelId="{8743D295-8B0A-4283-994C-12B4F088E1A7}" srcId="{B54C9045-CAB0-4AF4-B940-B192EE9E151D}" destId="{193F78A4-CC2F-4C24-ACF6-8E47CFC0AE96}" srcOrd="0" destOrd="0" parTransId="{B1CA2F17-B222-4134-9D47-38300C790061}" sibTransId="{6E8C28C6-29E9-4AA6-9479-BDB8B9C79DF9}"/>
    <dgm:cxn modelId="{87C95099-7EB3-48A8-A96F-FB4744C4FDC7}" srcId="{F520897E-CB2E-42EF-B2E0-EEBED97B9C32}" destId="{F40583C2-0F07-4B01-AE2F-0D772B7B3717}" srcOrd="3" destOrd="0" parTransId="{EC61DE5A-BFB3-4DAA-B0FB-1D241A5D46BF}" sibTransId="{B714C016-C968-48E6-9CB2-7F6A6C2556FA}"/>
    <dgm:cxn modelId="{912953B5-AF5E-404E-B009-F81944147062}" srcId="{B54C9045-CAB0-4AF4-B940-B192EE9E151D}" destId="{0A0C9280-3F57-401E-8EC1-694584987721}" srcOrd="1" destOrd="0" parTransId="{5D40D177-A486-4380-B857-0BF6199AA402}" sibTransId="{40302CE3-11BD-4C1A-A950-BCF2677229F7}"/>
    <dgm:cxn modelId="{EF5EF0BE-23B3-4C8D-BB97-DD37812458AF}" type="presOf" srcId="{F40583C2-0F07-4B01-AE2F-0D772B7B3717}" destId="{8A36C206-FD27-4D75-AB23-655A5B931FBC}" srcOrd="0" destOrd="3" presId="urn:microsoft.com/office/officeart/2005/8/layout/hList1"/>
    <dgm:cxn modelId="{FA3704C1-DB55-44A3-B30A-CD10E7455243}" srcId="{F520897E-CB2E-42EF-B2E0-EEBED97B9C32}" destId="{1A834F9B-F574-4A14-8A0B-2E19376ED038}" srcOrd="2" destOrd="0" parTransId="{2E8E263F-5B41-4700-9BF2-9CE2E287EA67}" sibTransId="{3B147451-7236-4314-AE2D-DCD4464D7426}"/>
    <dgm:cxn modelId="{C561C8F0-E071-4DB3-B751-6C653154413C}" srcId="{58C43F41-DD12-4198-A1B4-6F73D84DCC68}" destId="{F520897E-CB2E-42EF-B2E0-EEBED97B9C32}" srcOrd="1" destOrd="0" parTransId="{FBB8238E-3DD1-401E-AE6F-0177BB19922D}" sibTransId="{DDD89992-F2AC-42B1-BCD7-C010716E17EB}"/>
    <dgm:cxn modelId="{CAAA27FE-8E97-4942-963A-F038ED9C155D}" type="presOf" srcId="{58C43F41-DD12-4198-A1B4-6F73D84DCC68}" destId="{370298C9-9ACB-4031-A90F-B9AC5DA707F1}" srcOrd="0" destOrd="0" presId="urn:microsoft.com/office/officeart/2005/8/layout/hList1"/>
    <dgm:cxn modelId="{30D10092-B68E-420F-8D2C-3E3695C8DB4C}" type="presParOf" srcId="{370298C9-9ACB-4031-A90F-B9AC5DA707F1}" destId="{3815B123-70A3-4255-A2F5-E140F4BA3AE4}" srcOrd="0" destOrd="0" presId="urn:microsoft.com/office/officeart/2005/8/layout/hList1"/>
    <dgm:cxn modelId="{18900D20-8507-4DB1-88D1-6841DEF304CB}" type="presParOf" srcId="{3815B123-70A3-4255-A2F5-E140F4BA3AE4}" destId="{3C0BC8AC-C877-4E72-B205-5E676D6B61FC}" srcOrd="0" destOrd="0" presId="urn:microsoft.com/office/officeart/2005/8/layout/hList1"/>
    <dgm:cxn modelId="{0CBFF444-39CD-491D-8F1B-1AC4EFAD2C8E}" type="presParOf" srcId="{3815B123-70A3-4255-A2F5-E140F4BA3AE4}" destId="{77150CF9-7DB6-4887-9C2D-CD5694B87C8E}" srcOrd="1" destOrd="0" presId="urn:microsoft.com/office/officeart/2005/8/layout/hList1"/>
    <dgm:cxn modelId="{F6E13904-0461-4EE8-87FA-5DE9992DFC3F}" type="presParOf" srcId="{370298C9-9ACB-4031-A90F-B9AC5DA707F1}" destId="{A8409D34-4613-46E3-9BC0-49939C873D8D}" srcOrd="1" destOrd="0" presId="urn:microsoft.com/office/officeart/2005/8/layout/hList1"/>
    <dgm:cxn modelId="{A455D597-2F97-4F9A-9094-7509B6FEC65C}" type="presParOf" srcId="{370298C9-9ACB-4031-A90F-B9AC5DA707F1}" destId="{EFC830B9-2F43-41DF-8F3E-BDE71EA5833F}" srcOrd="2" destOrd="0" presId="urn:microsoft.com/office/officeart/2005/8/layout/hList1"/>
    <dgm:cxn modelId="{69D9A290-B1AF-4CE4-9580-4F37B0481323}" type="presParOf" srcId="{EFC830B9-2F43-41DF-8F3E-BDE71EA5833F}" destId="{5E3975C0-4B73-4A9E-9E33-51C92E3C8954}" srcOrd="0" destOrd="0" presId="urn:microsoft.com/office/officeart/2005/8/layout/hList1"/>
    <dgm:cxn modelId="{0F6AC315-EF00-4D64-B7DC-9FD45467FEB0}" type="presParOf" srcId="{EFC830B9-2F43-41DF-8F3E-BDE71EA5833F}" destId="{8A36C206-FD27-4D75-AB23-655A5B931FB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9A37D0-E4DF-4D0E-AB2F-5806DA1DA756}">
      <dsp:nvSpPr>
        <dsp:cNvPr id="0" name=""/>
        <dsp:cNvSpPr/>
      </dsp:nvSpPr>
      <dsp:spPr>
        <a:xfrm>
          <a:off x="0" y="758"/>
          <a:ext cx="5257800" cy="70282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Standard </a:t>
          </a:r>
          <a:r>
            <a:rPr lang="en-US" sz="2800" b="1" kern="1200" dirty="0"/>
            <a:t>test</a:t>
          </a:r>
          <a:r>
            <a:rPr lang="en-US" sz="3200" b="1" kern="1200" dirty="0"/>
            <a:t> markets</a:t>
          </a:r>
          <a:r>
            <a:rPr lang="en-US" sz="3200" kern="1200" dirty="0"/>
            <a:t> </a:t>
          </a:r>
          <a:endParaRPr lang="en-US" sz="3200" b="1" i="1" kern="1200" dirty="0"/>
        </a:p>
      </dsp:txBody>
      <dsp:txXfrm>
        <a:off x="34309" y="35067"/>
        <a:ext cx="5189182" cy="634204"/>
      </dsp:txXfrm>
    </dsp:sp>
    <dsp:sp modelId="{487BF59E-E501-45CC-9FC6-624A127DCDAC}">
      <dsp:nvSpPr>
        <dsp:cNvPr id="0" name=""/>
        <dsp:cNvSpPr/>
      </dsp:nvSpPr>
      <dsp:spPr>
        <a:xfrm>
          <a:off x="0" y="716687"/>
          <a:ext cx="5257800" cy="702822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Controlled test markets</a:t>
          </a:r>
          <a:endParaRPr lang="en-US" sz="3200" b="1" i="1" kern="1200" dirty="0"/>
        </a:p>
      </dsp:txBody>
      <dsp:txXfrm>
        <a:off x="34309" y="750996"/>
        <a:ext cx="5189182" cy="634204"/>
      </dsp:txXfrm>
    </dsp:sp>
    <dsp:sp modelId="{159F3165-7AB3-4BE7-8E6F-1EFEC2AC7C87}">
      <dsp:nvSpPr>
        <dsp:cNvPr id="0" name=""/>
        <dsp:cNvSpPr/>
      </dsp:nvSpPr>
      <dsp:spPr>
        <a:xfrm>
          <a:off x="0" y="1433375"/>
          <a:ext cx="5257800" cy="702822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Simulated test markets</a:t>
          </a:r>
          <a:endParaRPr lang="en-US" sz="3200" kern="1200" dirty="0"/>
        </a:p>
      </dsp:txBody>
      <dsp:txXfrm>
        <a:off x="34309" y="1467684"/>
        <a:ext cx="5189182" cy="6342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0BC8AC-C877-4E72-B205-5E676D6B61FC}">
      <dsp:nvSpPr>
        <dsp:cNvPr id="0" name=""/>
        <dsp:cNvSpPr/>
      </dsp:nvSpPr>
      <dsp:spPr>
        <a:xfrm>
          <a:off x="1" y="63380"/>
          <a:ext cx="2848570" cy="8412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u="none" kern="1200" dirty="0"/>
            <a:t>When firms test market</a:t>
          </a:r>
        </a:p>
      </dsp:txBody>
      <dsp:txXfrm>
        <a:off x="1" y="63380"/>
        <a:ext cx="2848570" cy="841285"/>
      </dsp:txXfrm>
    </dsp:sp>
    <dsp:sp modelId="{77150CF9-7DB6-4887-9C2D-CD5694B87C8E}">
      <dsp:nvSpPr>
        <dsp:cNvPr id="0" name=""/>
        <dsp:cNvSpPr/>
      </dsp:nvSpPr>
      <dsp:spPr>
        <a:xfrm>
          <a:off x="0" y="1120404"/>
          <a:ext cx="2848570" cy="27739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New product with large investment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Uncertainty about product or marketing programme</a:t>
          </a:r>
        </a:p>
      </dsp:txBody>
      <dsp:txXfrm>
        <a:off x="0" y="1120404"/>
        <a:ext cx="2848570" cy="2773994"/>
      </dsp:txXfrm>
    </dsp:sp>
    <dsp:sp modelId="{5E3975C0-4B73-4A9E-9E33-51C92E3C8954}">
      <dsp:nvSpPr>
        <dsp:cNvPr id="0" name=""/>
        <dsp:cNvSpPr/>
      </dsp:nvSpPr>
      <dsp:spPr>
        <a:xfrm>
          <a:off x="3247429" y="137564"/>
          <a:ext cx="2848570" cy="8412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u="none" kern="1200" dirty="0"/>
            <a:t>When firms may not test market</a:t>
          </a:r>
        </a:p>
      </dsp:txBody>
      <dsp:txXfrm>
        <a:off x="3247429" y="137564"/>
        <a:ext cx="2848570" cy="841285"/>
      </dsp:txXfrm>
    </dsp:sp>
    <dsp:sp modelId="{8A36C206-FD27-4D75-AB23-655A5B931FBC}">
      <dsp:nvSpPr>
        <dsp:cNvPr id="0" name=""/>
        <dsp:cNvSpPr/>
      </dsp:nvSpPr>
      <dsp:spPr>
        <a:xfrm>
          <a:off x="3247399" y="1065645"/>
          <a:ext cx="2848570" cy="277399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Simple line extension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Copy of competitor product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Low costs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Management confidence</a:t>
          </a:r>
          <a:endParaRPr lang="en-US" sz="2300" kern="1200" dirty="0"/>
        </a:p>
      </dsp:txBody>
      <dsp:txXfrm>
        <a:off x="3247399" y="1065645"/>
        <a:ext cx="2848570" cy="27739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E4B67-9A42-45D2-8C44-8EB999E70E52}" type="datetimeFigureOut">
              <a:rPr lang="en-GB" smtClean="0"/>
              <a:t>09/07/2025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D13AE-E162-4E2D-997D-F4532A1EB0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702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DE2C0-EADD-43EE-B0F6-CB40060AFEF7}" type="datetimeFigureOut">
              <a:rPr lang="en-GB" smtClean="0"/>
              <a:t>09/07/2025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0B614-D744-4AF5-BDEE-992D071DE1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959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 dirty="0">
              <a:ea typeface="ＭＳ Ｐゴシック"/>
            </a:endParaRP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D314768-0C86-4735-9D7D-A082C0B6CE22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2</a:t>
            </a:fld>
            <a:endParaRPr lang="en-US">
              <a:latin typeface="Calibri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211884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>
              <a:ea typeface="ＭＳ Ｐゴシック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B8ACA6-9D93-4C02-A5F3-D5744ACCB34E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14</a:t>
            </a:fld>
            <a:endParaRPr lang="en-US">
              <a:latin typeface="Calibri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093898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>
              <a:ea typeface="ＭＳ Ｐゴシック"/>
            </a:endParaRPr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68532EC-A9EC-4FF9-8EF9-56E8F408FD87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15</a:t>
            </a:fld>
            <a:endParaRPr lang="en-US">
              <a:latin typeface="Calibri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86623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>
              <a:ea typeface="ＭＳ Ｐゴシック"/>
            </a:endParaRP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0A62823-45AD-44A0-9919-DA60F1DA4F54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16</a:t>
            </a:fld>
            <a:endParaRPr lang="en-US">
              <a:latin typeface="Calibri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273334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>
              <a:ea typeface="ＭＳ Ｐゴシック"/>
            </a:endParaRP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4D8F6E7-E894-4658-AF87-3F82B82F4F11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17</a:t>
            </a:fld>
            <a:endParaRPr lang="en-US">
              <a:latin typeface="Calibri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363309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F7C8AF6-24A7-4C10-B6C3-55F60134DD0A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18</a:t>
            </a:fld>
            <a:endParaRPr lang="en-US">
              <a:latin typeface="Calibri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444920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8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79768" y="4549709"/>
            <a:ext cx="5438140" cy="4466987"/>
          </a:xfrm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399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5EA1502-AE14-4AC3-A2AD-70F6E1B3C11F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19</a:t>
            </a:fld>
            <a:endParaRPr lang="en-US">
              <a:latin typeface="Calibri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786226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419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6195EA0-345F-4D91-9DC0-CCBB92C0A7C9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20</a:t>
            </a:fld>
            <a:endParaRPr lang="en-US">
              <a:latin typeface="Calibri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2852333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>
              <a:ea typeface="ＭＳ Ｐゴシック"/>
            </a:endParaRPr>
          </a:p>
        </p:txBody>
      </p:sp>
      <p:sp>
        <p:nvSpPr>
          <p:cNvPr id="440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216564-609E-40FF-A525-AC330BFB8B49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21</a:t>
            </a:fld>
            <a:endParaRPr lang="en-US">
              <a:latin typeface="Calibri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9173664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>
              <a:ea typeface="ＭＳ Ｐゴシック"/>
            </a:endParaRPr>
          </a:p>
        </p:txBody>
      </p:sp>
      <p:sp>
        <p:nvSpPr>
          <p:cNvPr id="460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613346E-CB9D-4FAC-B11D-6857F25C64DA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22</a:t>
            </a:fld>
            <a:endParaRPr lang="en-US">
              <a:latin typeface="Calibri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4406132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 dirty="0">
              <a:ea typeface="ＭＳ Ｐゴシック"/>
            </a:endParaRPr>
          </a:p>
        </p:txBody>
      </p:sp>
      <p:sp>
        <p:nvSpPr>
          <p:cNvPr id="481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478B58E-2F56-4DEC-8A93-10583473DA07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23</a:t>
            </a:fld>
            <a:endParaRPr lang="en-US">
              <a:latin typeface="Calibri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497564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 dirty="0">
              <a:ea typeface="ＭＳ Ｐゴシック"/>
              <a:cs typeface="ＭＳ Ｐゴシック"/>
            </a:endParaRP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D66EDD8-A530-4DB3-95E8-3F8FAA34D08B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3</a:t>
            </a:fld>
            <a:endParaRPr lang="en-US" dirty="0">
              <a:latin typeface="Calibri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7629636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 dirty="0">
              <a:ea typeface="ＭＳ Ｐゴシック"/>
            </a:endParaRPr>
          </a:p>
        </p:txBody>
      </p:sp>
      <p:sp>
        <p:nvSpPr>
          <p:cNvPr id="501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A3928B7-67C1-460B-9CB7-3CE39EA7CEF3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24</a:t>
            </a:fld>
            <a:endParaRPr lang="en-US">
              <a:latin typeface="Calibri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8571720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>
              <a:ea typeface="ＭＳ Ｐゴシック"/>
            </a:endParaRPr>
          </a:p>
        </p:txBody>
      </p:sp>
      <p:sp>
        <p:nvSpPr>
          <p:cNvPr id="522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7ED087B-EB5E-489C-973D-CD6A307E4F87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25</a:t>
            </a:fld>
            <a:endParaRPr lang="en-US">
              <a:latin typeface="Calibri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3393893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>
              <a:ea typeface="ＭＳ Ｐゴシック"/>
            </a:endParaRPr>
          </a:p>
        </p:txBody>
      </p:sp>
      <p:sp>
        <p:nvSpPr>
          <p:cNvPr id="542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1A89D3C-C83D-4901-941C-9ADCCBB6E3B0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26</a:t>
            </a:fld>
            <a:endParaRPr lang="en-US">
              <a:latin typeface="Calibri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2426874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>
              <a:ea typeface="ＭＳ Ｐゴシック"/>
            </a:endParaRP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DD37FC0-906E-42A0-BEDD-FB0D84BE29EB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27</a:t>
            </a:fld>
            <a:endParaRPr lang="en-US">
              <a:latin typeface="Calibri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1782438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>
              <a:ea typeface="ＭＳ Ｐゴシック"/>
            </a:endParaRPr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7735789-5498-4EC9-B8C4-54413075E494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28</a:t>
            </a:fld>
            <a:endParaRPr lang="en-US">
              <a:latin typeface="Calibri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7362849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04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E736297-2145-42FA-9BC9-141FA22F5FCE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29</a:t>
            </a:fld>
            <a:endParaRPr lang="en-US">
              <a:latin typeface="Calibri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0899616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>
              <a:ea typeface="ＭＳ Ｐゴシック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AAF485B-4079-4CA3-A842-790FF4E2EDDB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30</a:t>
            </a:fld>
            <a:endParaRPr lang="en-US">
              <a:latin typeface="Calibri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5452052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marL="533400" indent="-533400"/>
            <a:endParaRPr lang="en-US" dirty="0"/>
          </a:p>
        </p:txBody>
      </p:sp>
      <p:sp>
        <p:nvSpPr>
          <p:cNvPr id="645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23CC3C5-01A6-414E-8B09-AB717788F817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31</a:t>
            </a:fld>
            <a:endParaRPr lang="en-US">
              <a:latin typeface="Calibri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40363150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>
              <a:ea typeface="ＭＳ Ｐゴシック"/>
            </a:endParaRPr>
          </a:p>
        </p:txBody>
      </p:sp>
      <p:sp>
        <p:nvSpPr>
          <p:cNvPr id="665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AFF5EFA-E3AB-4793-84FB-A0BE4944E0C7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32</a:t>
            </a:fld>
            <a:endParaRPr lang="en-US">
              <a:latin typeface="Calibri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1108217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>
              <a:ea typeface="ＭＳ Ｐゴシック"/>
            </a:endParaRPr>
          </a:p>
        </p:txBody>
      </p:sp>
      <p:sp>
        <p:nvSpPr>
          <p:cNvPr id="686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FE73F49-C36A-46FA-AE2A-CDB9B0DE6B36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33</a:t>
            </a:fld>
            <a:endParaRPr lang="en-US">
              <a:latin typeface="Calibri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687247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C93B33-59D4-4A3C-B286-7E0B3461A4FD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4</a:t>
            </a:fld>
            <a:endParaRPr lang="en-US" dirty="0">
              <a:latin typeface="Calibri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0293905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>
              <a:ea typeface="ＭＳ Ｐゴシック"/>
            </a:endParaRPr>
          </a:p>
        </p:txBody>
      </p:sp>
      <p:sp>
        <p:nvSpPr>
          <p:cNvPr id="706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2C59694-14D8-4C01-93CC-88AF23E5D19A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34</a:t>
            </a:fld>
            <a:endParaRPr lang="en-US">
              <a:latin typeface="Calibri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4456021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>
              <a:ea typeface="ＭＳ Ｐゴシック"/>
            </a:endParaRPr>
          </a:p>
        </p:txBody>
      </p:sp>
      <p:sp>
        <p:nvSpPr>
          <p:cNvPr id="727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427FFD8-1530-46E2-9180-46D17ACF1C6E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35</a:t>
            </a:fld>
            <a:endParaRPr lang="en-US">
              <a:latin typeface="Calibri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7284675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>
              <a:ea typeface="ＭＳ Ｐゴシック"/>
            </a:endParaRPr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8B91EDC-367B-4DDB-A3B4-1C17CFA4AC79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36</a:t>
            </a:fld>
            <a:endParaRPr lang="en-US">
              <a:latin typeface="Calibri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7851162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166C463-DE7C-4998-BB33-9B1EECF66376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37</a:t>
            </a:fld>
            <a:endParaRPr lang="en-US">
              <a:latin typeface="Calibri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83963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D8DBDF-07C0-4EE6-BFBD-A963E9DE8E3B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8</a:t>
            </a:fld>
            <a:endParaRPr lang="en-US">
              <a:latin typeface="Calibri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51144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29CC789-1CE9-4D2F-8FF1-E28EC0F15DAC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9</a:t>
            </a:fld>
            <a:endParaRPr lang="en-US">
              <a:latin typeface="Calibri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505512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5021D02-606D-4EDC-9328-6072F97D417F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10</a:t>
            </a:fld>
            <a:endParaRPr lang="en-US">
              <a:latin typeface="Calibri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940855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9AEC4CC-290C-43F2-B419-B37CB49D7F4E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11</a:t>
            </a:fld>
            <a:endParaRPr lang="en-US">
              <a:latin typeface="Calibri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489078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>
              <a:ea typeface="ＭＳ Ｐゴシック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28C7E4-8636-4E4E-80E7-60C3C4B7733E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12</a:t>
            </a:fld>
            <a:endParaRPr lang="en-US">
              <a:latin typeface="Calibri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944628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GB">
              <a:ea typeface="ＭＳ Ｐゴシック"/>
            </a:endParaRP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0B65A97-8E90-420B-ACE4-3317D81F1B5E}" type="slidenum">
              <a:rPr lang="en-US" smtClean="0">
                <a:latin typeface="Calibri" pitchFamily="34" charset="0"/>
                <a:ea typeface="ヒラギノ角ゴ Pro W3"/>
                <a:cs typeface="ヒラギノ角ゴ Pro W3"/>
              </a:rPr>
              <a:pPr/>
              <a:t>13</a:t>
            </a:fld>
            <a:endParaRPr lang="en-US">
              <a:latin typeface="Calibri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361430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52913" cy="258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6353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6353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621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219200" y="1600200"/>
            <a:ext cx="9550400" cy="381000"/>
          </a:xfrm>
        </p:spPr>
        <p:txBody>
          <a:bodyPr/>
          <a:lstStyle>
            <a:lvl1pPr algn="ctr">
              <a:buNone/>
              <a:defRPr sz="2800" b="1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4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5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79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6353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63532"/>
                </a:solidFill>
              </a:defRPr>
            </a:lvl1pPr>
            <a:lvl2pPr>
              <a:defRPr>
                <a:solidFill>
                  <a:srgbClr val="063532"/>
                </a:solidFill>
              </a:defRPr>
            </a:lvl2pPr>
            <a:lvl3pPr>
              <a:defRPr>
                <a:solidFill>
                  <a:srgbClr val="063532"/>
                </a:solidFill>
              </a:defRPr>
            </a:lvl3pPr>
            <a:lvl4pPr>
              <a:defRPr>
                <a:solidFill>
                  <a:srgbClr val="063532"/>
                </a:solidFill>
              </a:defRPr>
            </a:lvl4pPr>
            <a:lvl5pPr>
              <a:defRPr>
                <a:solidFill>
                  <a:srgbClr val="06353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0C4353-5199-4B2C-AD4B-E350F1A9BB6F}" type="datetimeFigureOut">
              <a:rPr lang="en-GB"/>
              <a:pPr>
                <a:defRPr/>
              </a:pPr>
              <a:t>09/07/2025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F14AF-372A-45DF-A813-20949B25975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95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1A945-8C14-4CE2-92AB-533C69210275}" type="datetimeFigureOut">
              <a:rPr lang="en-GB"/>
              <a:pPr>
                <a:defRPr/>
              </a:pPr>
              <a:t>09/07/2025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0AE4A-39F8-4B87-9930-A88B9765EE1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50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7E764-A68F-40B9-A5D4-411B8EA2E59C}" type="datetimeFigureOut">
              <a:rPr lang="en-GB"/>
              <a:pPr>
                <a:defRPr/>
              </a:pPr>
              <a:t>09/07/2025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716B4-9A2E-4568-84F0-34881376613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284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7D1DD-C764-4AF3-B8C2-C0F07C2A0068}" type="datetimeFigureOut">
              <a:rPr lang="en-GB"/>
              <a:pPr>
                <a:defRPr/>
              </a:pPr>
              <a:t>09/07/2025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3C173-FFD8-40DC-8679-2A71BB160BF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57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0363200" cy="1143000"/>
          </a:xfrm>
        </p:spPr>
        <p:txBody>
          <a:bodyPr/>
          <a:lstStyle>
            <a:lvl1pPr>
              <a:lnSpc>
                <a:spcPts val="3600"/>
              </a:lnSpc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219200" y="1447800"/>
            <a:ext cx="9550400" cy="381000"/>
          </a:xfrm>
        </p:spPr>
        <p:txBody>
          <a:bodyPr/>
          <a:lstStyle>
            <a:lvl1pPr algn="ctr">
              <a:buNone/>
              <a:defRPr sz="2800" b="1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7941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228600"/>
            <a:ext cx="103632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17600" y="1752600"/>
            <a:ext cx="9550400" cy="381000"/>
          </a:xfrm>
        </p:spPr>
        <p:txBody>
          <a:bodyPr/>
          <a:lstStyle>
            <a:lvl1pPr algn="ctr">
              <a:buNone/>
              <a:defRPr sz="2800" b="1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4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5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2133600" y="6429345"/>
            <a:ext cx="9550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800" b="1" i="0" kern="1200" dirty="0">
                <a:solidFill>
                  <a:schemeClr val="tx1"/>
                </a:solidFill>
                <a:effectLst/>
                <a:latin typeface="Arial" charset="0"/>
                <a:ea typeface="ヒラギノ角ゴ Pro W3"/>
                <a:cs typeface="ヒラギノ角ゴ Pro W3"/>
              </a:rPr>
              <a:t>Copyright © 2017, 2014, 2009  Pearson  Education, Inc. All Rights Reserved</a:t>
            </a:r>
            <a:endParaRPr lang="en-US" altLang="en-US" sz="8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376790"/>
            <a:ext cx="1224000" cy="2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228600"/>
            <a:ext cx="103632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17600" y="1752600"/>
            <a:ext cx="9550400" cy="381000"/>
          </a:xfrm>
        </p:spPr>
        <p:txBody>
          <a:bodyPr/>
          <a:lstStyle>
            <a:lvl1pPr algn="ctr">
              <a:buNone/>
              <a:defRPr sz="2800" b="1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4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5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2133600" y="6429345"/>
            <a:ext cx="9550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800" b="1" i="0" kern="1200" dirty="0">
                <a:solidFill>
                  <a:schemeClr val="tx1"/>
                </a:solidFill>
                <a:effectLst/>
                <a:latin typeface="Arial" charset="0"/>
                <a:ea typeface="ヒラギノ角ゴ Pro W3"/>
                <a:cs typeface="ヒラギノ角ゴ Pro W3"/>
              </a:rPr>
              <a:t>Copyright © 2017, 2014, 2009  Pearson  Education, Inc. All Rights Reserved</a:t>
            </a:r>
            <a:endParaRPr lang="en-US" altLang="en-US" sz="8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376790"/>
            <a:ext cx="1224000" cy="2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97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228600"/>
            <a:ext cx="103632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17600" y="1752600"/>
            <a:ext cx="9550400" cy="381000"/>
          </a:xfrm>
        </p:spPr>
        <p:txBody>
          <a:bodyPr/>
          <a:lstStyle>
            <a:lvl1pPr algn="ctr">
              <a:buNone/>
              <a:defRPr sz="2800" b="1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4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5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ヒラギノ角ゴ Pro W3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2133600" y="6429345"/>
            <a:ext cx="9550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800" b="1" i="0" kern="1200" dirty="0">
                <a:solidFill>
                  <a:schemeClr val="tx1"/>
                </a:solidFill>
                <a:effectLst/>
                <a:latin typeface="Arial" charset="0"/>
                <a:ea typeface="ヒラギノ角ゴ Pro W3"/>
                <a:cs typeface="ヒラギノ角ゴ Pro W3"/>
              </a:rPr>
              <a:t>Copyright © 2017, 2014, 2009  Pearson  Education, Inc. All Rights Reserved</a:t>
            </a:r>
            <a:endParaRPr lang="en-US" altLang="en-US" sz="800" b="1" dirty="0"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4" name="Picture 13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6376790"/>
            <a:ext cx="1224000" cy="2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74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63532"/>
                </a:solidFill>
                <a:latin typeface="+mn-lt"/>
              </a:defRPr>
            </a:lvl1pPr>
          </a:lstStyle>
          <a:p>
            <a:pPr>
              <a:defRPr/>
            </a:pPr>
            <a:fld id="{491ADA0D-8C22-475C-A268-69ADE6BF977D}" type="datetimeFigureOut">
              <a:rPr lang="en-GB"/>
              <a:pPr>
                <a:defRPr/>
              </a:pPr>
              <a:t>09/07/2025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63532"/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63532"/>
                </a:solidFill>
                <a:latin typeface="+mn-lt"/>
              </a:defRPr>
            </a:lvl1pPr>
          </a:lstStyle>
          <a:p>
            <a:pPr>
              <a:defRPr/>
            </a:pPr>
            <a:fld id="{6D4E3F04-4ADE-4A6E-9FDF-A36B27ABCAA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6" r:id="rId2"/>
    <p:sldLayoutId id="2147483677" r:id="rId3"/>
    <p:sldLayoutId id="2147483678" r:id="rId4"/>
    <p:sldLayoutId id="2147483679" r:id="rId5"/>
    <p:sldLayoutId id="2147483682" r:id="rId6"/>
    <p:sldLayoutId id="2147483683" r:id="rId7"/>
    <p:sldLayoutId id="2147483684" r:id="rId8"/>
    <p:sldLayoutId id="2147483685" r:id="rId9"/>
    <p:sldLayoutId id="2147483686" r:id="rId10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06353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63532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63532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63532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63532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63532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63532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63532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63532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063532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63532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063532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63532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6353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1387929" y="1122363"/>
            <a:ext cx="9280071" cy="2935288"/>
          </a:xfrm>
        </p:spPr>
        <p:txBody>
          <a:bodyPr/>
          <a:lstStyle/>
          <a:p>
            <a:pPr>
              <a:defRPr/>
            </a:pPr>
            <a:b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ea typeface="ＭＳ Ｐゴシック" charset="0"/>
              </a:rPr>
            </a:br>
            <a:b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ea typeface="ＭＳ Ｐゴシック" charset="0"/>
              </a:rPr>
            </a:br>
            <a: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ea typeface="ＭＳ Ｐゴシック" charset="0"/>
              </a:rPr>
              <a:t>STRATEGIC MARKETING </a:t>
            </a:r>
            <a:br>
              <a:rPr lang="en-US" sz="36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ea typeface="ＭＳ Ｐゴシック" charset="0"/>
              </a:rPr>
            </a:br>
            <a:endParaRPr lang="en-US" sz="3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accent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ea typeface="ＭＳ Ｐゴシック" charset="0"/>
            </a:endParaRP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2204356" y="3981450"/>
            <a:ext cx="8463643" cy="2256063"/>
          </a:xfrm>
        </p:spPr>
        <p:txBody>
          <a:bodyPr/>
          <a:lstStyle/>
          <a:p>
            <a:r>
              <a:rPr lang="en-GB" altLang="x-none" sz="3200" dirty="0"/>
              <a:t>Implementing Marketing Strategies: </a:t>
            </a:r>
          </a:p>
          <a:p>
            <a:r>
              <a:rPr lang="en-GB" altLang="x-none" sz="3200" dirty="0"/>
              <a:t>Managing and Developing New Products</a:t>
            </a:r>
          </a:p>
          <a:p>
            <a:r>
              <a:rPr lang="en-GB" altLang="x-none" sz="3200" dirty="0">
                <a:solidFill>
                  <a:srgbClr val="7030A0"/>
                </a:solidFill>
              </a:rPr>
              <a:t>Prof. Mohammed Rafiq</a:t>
            </a:r>
          </a:p>
          <a:p>
            <a:r>
              <a:rPr lang="en-GB" altLang="x-none" sz="3200" dirty="0">
                <a:solidFill>
                  <a:srgbClr val="7030A0"/>
                </a:solidFill>
              </a:rPr>
              <a:t>Professor of Marketing</a:t>
            </a:r>
          </a:p>
          <a:p>
            <a:endParaRPr lang="en-GB" altLang="x-none" sz="3200" dirty="0"/>
          </a:p>
        </p:txBody>
      </p:sp>
    </p:spTree>
    <p:extLst>
      <p:ext uri="{BB962C8B-B14F-4D97-AF65-F5344CB8AC3E}">
        <p14:creationId xmlns:p14="http://schemas.microsoft.com/office/powerpoint/2010/main" val="2207603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2735563" y="2104690"/>
            <a:ext cx="7772400" cy="4114800"/>
          </a:xfrm>
        </p:spPr>
        <p:txBody>
          <a:bodyPr/>
          <a:lstStyle/>
          <a:p>
            <a:pPr marL="352425" indent="-352425">
              <a:buNone/>
            </a:pPr>
            <a:r>
              <a:rPr lang="en-US" b="1" dirty="0"/>
              <a:t>Idea generation</a:t>
            </a:r>
            <a:r>
              <a:rPr lang="en-US" dirty="0"/>
              <a:t> is the systematic search for new product ideas.</a:t>
            </a:r>
          </a:p>
          <a:p>
            <a:pPr marL="352425" indent="-352425">
              <a:buNone/>
            </a:pPr>
            <a:r>
              <a:rPr lang="en-US" dirty="0"/>
              <a:t>Sources of new product ideas</a:t>
            </a:r>
          </a:p>
          <a:p>
            <a:pPr marL="338138" indent="-338138"/>
            <a:r>
              <a:rPr lang="en-US" dirty="0"/>
              <a:t>Internal </a:t>
            </a:r>
          </a:p>
          <a:p>
            <a:pPr marL="338138" indent="-338138"/>
            <a:r>
              <a:rPr lang="en-US" dirty="0"/>
              <a:t>External.</a:t>
            </a:r>
          </a:p>
        </p:txBody>
      </p:sp>
      <p:sp>
        <p:nvSpPr>
          <p:cNvPr id="20483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2514600" y="1459928"/>
            <a:ext cx="7162800" cy="533400"/>
          </a:xfrm>
        </p:spPr>
        <p:txBody>
          <a:bodyPr/>
          <a:lstStyle/>
          <a:p>
            <a:r>
              <a:rPr lang="en-US" dirty="0"/>
              <a:t>Idea generation</a:t>
            </a:r>
          </a:p>
          <a:p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19547"/>
            <a:ext cx="8229600" cy="1143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7FA3"/>
                </a:solidFill>
              </a:rPr>
              <a:t>New product development process (Continued) </a:t>
            </a:r>
          </a:p>
        </p:txBody>
      </p:sp>
    </p:spTree>
    <p:extLst>
      <p:ext uri="{BB962C8B-B14F-4D97-AF65-F5344CB8AC3E}">
        <p14:creationId xmlns:p14="http://schemas.microsoft.com/office/powerpoint/2010/main" val="283541203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idx="1"/>
          </p:nvPr>
        </p:nvSpPr>
        <p:spPr>
          <a:xfrm>
            <a:off x="2735563" y="2072811"/>
            <a:ext cx="6629400" cy="4572000"/>
          </a:xfrm>
        </p:spPr>
        <p:txBody>
          <a:bodyPr/>
          <a:lstStyle/>
          <a:p>
            <a:pPr marL="352425" indent="-352425">
              <a:buNone/>
            </a:pPr>
            <a:r>
              <a:rPr lang="en-US" sz="3000" b="1" dirty="0"/>
              <a:t>Internal idea sources </a:t>
            </a:r>
            <a:r>
              <a:rPr lang="en-US" sz="3000" dirty="0"/>
              <a:t>refer to the company’s own formal research and development, management and staff, and </a:t>
            </a:r>
            <a:r>
              <a:rPr lang="en-US" sz="3000" dirty="0" err="1"/>
              <a:t>intrapreneurial</a:t>
            </a:r>
            <a:r>
              <a:rPr lang="en-US" sz="3000" dirty="0"/>
              <a:t> </a:t>
            </a:r>
            <a:r>
              <a:rPr lang="en-US" sz="3000" dirty="0" err="1"/>
              <a:t>programmes</a:t>
            </a:r>
            <a:r>
              <a:rPr lang="en-US" sz="3000" dirty="0"/>
              <a:t>.</a:t>
            </a:r>
          </a:p>
          <a:p>
            <a:pPr marL="352425" indent="-352425">
              <a:buNone/>
            </a:pPr>
            <a:r>
              <a:rPr lang="en-US" sz="3000" b="1" dirty="0"/>
              <a:t>External sources</a:t>
            </a:r>
            <a:r>
              <a:rPr lang="en-US" sz="3000" dirty="0"/>
              <a:t> refer to sources outside the company such as customers, competitors, distributors, suppliers and outside design firms.</a:t>
            </a:r>
          </a:p>
        </p:txBody>
      </p:sp>
      <p:sp>
        <p:nvSpPr>
          <p:cNvPr id="2253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581400" y="1459165"/>
            <a:ext cx="5029200" cy="609600"/>
          </a:xfrm>
        </p:spPr>
        <p:txBody>
          <a:bodyPr/>
          <a:lstStyle/>
          <a:p>
            <a:r>
              <a:rPr lang="en-US" dirty="0"/>
              <a:t>Idea generation</a:t>
            </a:r>
          </a:p>
          <a:p>
            <a:endParaRPr lang="en-US" dirty="0"/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4800600" y="19685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35285" imgH="677109" progId="Equation.DSMT4">
                  <p:embed/>
                </p:oleObj>
              </mc:Choice>
              <mc:Fallback>
                <p:oleObj name="Equation" r:id="rId3" imgW="435285" imgH="677109" progId="Equation.DSMT4">
                  <p:embed/>
                  <p:pic>
                    <p:nvPicPr>
                      <p:cNvPr id="225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9685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19547"/>
            <a:ext cx="8229600" cy="1143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7FA3"/>
                </a:solidFill>
              </a:rPr>
              <a:t>New product development process (Continued) </a:t>
            </a:r>
          </a:p>
        </p:txBody>
      </p:sp>
    </p:spTree>
    <p:extLst>
      <p:ext uri="{BB962C8B-B14F-4D97-AF65-F5344CB8AC3E}">
        <p14:creationId xmlns:p14="http://schemas.microsoft.com/office/powerpoint/2010/main" val="127363049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5"/>
          <p:cNvSpPr>
            <a:spLocks noGrp="1"/>
          </p:cNvSpPr>
          <p:nvPr>
            <p:ph idx="1"/>
          </p:nvPr>
        </p:nvSpPr>
        <p:spPr>
          <a:xfrm>
            <a:off x="2229794" y="2062164"/>
            <a:ext cx="7772400" cy="41148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dirty="0"/>
              <a:t>Inviting broad communities of people—</a:t>
            </a:r>
          </a:p>
          <a:p>
            <a:pPr marL="254000" indent="-76200" algn="ctr">
              <a:buNone/>
            </a:pPr>
            <a:r>
              <a:rPr lang="en-US" dirty="0"/>
              <a:t>customers, employees, independent</a:t>
            </a:r>
          </a:p>
          <a:p>
            <a:pPr algn="ctr">
              <a:buFontTx/>
              <a:buNone/>
            </a:pPr>
            <a:r>
              <a:rPr lang="en-US" dirty="0"/>
              <a:t>scientists and researchers and even the</a:t>
            </a:r>
          </a:p>
          <a:p>
            <a:pPr marL="908050" indent="-571500" algn="ctr" defTabSz="946150">
              <a:buNone/>
              <a:tabLst>
                <a:tab pos="495300" algn="l"/>
              </a:tabLst>
            </a:pPr>
            <a:r>
              <a:rPr lang="en-US" dirty="0"/>
              <a:t>public at large—into the new product</a:t>
            </a:r>
          </a:p>
          <a:p>
            <a:pPr algn="ctr">
              <a:buFontTx/>
              <a:buNone/>
            </a:pPr>
            <a:r>
              <a:rPr lang="en-US" dirty="0"/>
              <a:t>innovation process.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514600" y="1459925"/>
            <a:ext cx="7162800" cy="381000"/>
          </a:xfrm>
        </p:spPr>
        <p:txBody>
          <a:bodyPr/>
          <a:lstStyle/>
          <a:p>
            <a:r>
              <a:rPr lang="en-US" dirty="0"/>
              <a:t>Crowdsourcing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19547"/>
            <a:ext cx="8229600" cy="1143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7FA3"/>
                </a:solidFill>
              </a:rPr>
              <a:t>New product development process (Continued) </a:t>
            </a:r>
          </a:p>
        </p:txBody>
      </p:sp>
    </p:spTree>
    <p:extLst>
      <p:ext uri="{BB962C8B-B14F-4D97-AF65-F5344CB8AC3E}">
        <p14:creationId xmlns:p14="http://schemas.microsoft.com/office/powerpoint/2010/main" val="14832183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5"/>
          <p:cNvSpPr>
            <a:spLocks noGrp="1"/>
          </p:cNvSpPr>
          <p:nvPr>
            <p:ph idx="1"/>
          </p:nvPr>
        </p:nvSpPr>
        <p:spPr>
          <a:xfrm>
            <a:off x="2726982" y="2053882"/>
            <a:ext cx="7772400" cy="4114800"/>
          </a:xfrm>
        </p:spPr>
        <p:txBody>
          <a:bodyPr/>
          <a:lstStyle/>
          <a:p>
            <a:r>
              <a:rPr lang="en-US" dirty="0"/>
              <a:t>Identify good ideas and drop poor ideas. </a:t>
            </a:r>
          </a:p>
          <a:p>
            <a:r>
              <a:rPr lang="en-US" dirty="0"/>
              <a:t>R-W-W screening framework:</a:t>
            </a:r>
          </a:p>
          <a:p>
            <a:pPr marL="723900" lvl="1" indent="-352425">
              <a:tabLst>
                <a:tab pos="647700" algn="l"/>
              </a:tabLst>
            </a:pPr>
            <a:r>
              <a:rPr lang="en-US" dirty="0"/>
              <a:t>Is it </a:t>
            </a:r>
            <a:r>
              <a:rPr lang="en-US" sz="3200" b="1" dirty="0"/>
              <a:t>real</a:t>
            </a:r>
            <a:r>
              <a:rPr lang="en-US" dirty="0"/>
              <a:t>?</a:t>
            </a:r>
          </a:p>
          <a:p>
            <a:pPr marL="723900" lvl="1" indent="-352425">
              <a:tabLst>
                <a:tab pos="647700" algn="l"/>
              </a:tabLst>
            </a:pPr>
            <a:r>
              <a:rPr lang="en-US" dirty="0"/>
              <a:t>Can we </a:t>
            </a:r>
            <a:r>
              <a:rPr lang="en-US" sz="3200" b="1" dirty="0"/>
              <a:t>win</a:t>
            </a:r>
            <a:r>
              <a:rPr lang="en-US" dirty="0"/>
              <a:t>?</a:t>
            </a:r>
          </a:p>
          <a:p>
            <a:pPr marL="723900" lvl="1" indent="-352425">
              <a:tabLst>
                <a:tab pos="647700" algn="l"/>
              </a:tabLst>
            </a:pPr>
            <a:r>
              <a:rPr lang="en-US" dirty="0"/>
              <a:t>Is it </a:t>
            </a:r>
            <a:r>
              <a:rPr lang="en-US" sz="3200" b="1" dirty="0"/>
              <a:t>worth</a:t>
            </a:r>
            <a:r>
              <a:rPr lang="en-US" dirty="0"/>
              <a:t> doing?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514600" y="1459825"/>
            <a:ext cx="7162800" cy="480588"/>
          </a:xfrm>
        </p:spPr>
        <p:txBody>
          <a:bodyPr/>
          <a:lstStyle/>
          <a:p>
            <a:r>
              <a:rPr lang="en-US" dirty="0"/>
              <a:t>Idea screening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19547"/>
            <a:ext cx="8229600" cy="1143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7FA3"/>
                </a:solidFill>
              </a:rPr>
              <a:t>New product development process (Continued) </a:t>
            </a:r>
          </a:p>
        </p:txBody>
      </p:sp>
    </p:spTree>
    <p:extLst>
      <p:ext uri="{BB962C8B-B14F-4D97-AF65-F5344CB8AC3E}">
        <p14:creationId xmlns:p14="http://schemas.microsoft.com/office/powerpoint/2010/main" val="423176073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2741312" y="2088687"/>
            <a:ext cx="7696200" cy="4114800"/>
          </a:xfrm>
        </p:spPr>
        <p:txBody>
          <a:bodyPr/>
          <a:lstStyle/>
          <a:p>
            <a:pPr marL="352425" indent="-352425">
              <a:buNone/>
            </a:pPr>
            <a:r>
              <a:rPr lang="en-US" b="1" dirty="0"/>
              <a:t>Product idea</a:t>
            </a:r>
            <a:r>
              <a:rPr lang="en-US" dirty="0"/>
              <a:t> is an idea for a possible product that the company can see itself offering to the market.</a:t>
            </a:r>
          </a:p>
          <a:p>
            <a:pPr marL="352425" indent="-352425">
              <a:buNone/>
            </a:pPr>
            <a:r>
              <a:rPr lang="en-US" b="1" dirty="0"/>
              <a:t>Product concept</a:t>
            </a:r>
            <a:r>
              <a:rPr lang="en-US" dirty="0"/>
              <a:t> is a detailed version of the idea stated in meaningful consumer terms.</a:t>
            </a:r>
          </a:p>
          <a:p>
            <a:pPr marL="352425" indent="-352425">
              <a:buNone/>
            </a:pPr>
            <a:r>
              <a:rPr lang="en-US" b="1" dirty="0"/>
              <a:t>Product image</a:t>
            </a:r>
            <a:r>
              <a:rPr lang="en-US" dirty="0"/>
              <a:t> is the way consumers perceive an actual or potential product.</a:t>
            </a:r>
          </a:p>
        </p:txBody>
      </p:sp>
      <p:sp>
        <p:nvSpPr>
          <p:cNvPr id="2867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514600" y="1450200"/>
            <a:ext cx="7162800" cy="609600"/>
          </a:xfrm>
        </p:spPr>
        <p:txBody>
          <a:bodyPr/>
          <a:lstStyle/>
          <a:p>
            <a:r>
              <a:rPr lang="en-US" dirty="0"/>
              <a:t>Concept development and testing</a:t>
            </a:r>
          </a:p>
          <a:p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19547"/>
            <a:ext cx="8229600" cy="1143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7FA3"/>
                </a:solidFill>
              </a:rPr>
              <a:t>New product development process (Continued) </a:t>
            </a:r>
          </a:p>
        </p:txBody>
      </p:sp>
    </p:spTree>
    <p:extLst>
      <p:ext uri="{BB962C8B-B14F-4D97-AF65-F5344CB8AC3E}">
        <p14:creationId xmlns:p14="http://schemas.microsoft.com/office/powerpoint/2010/main" val="121933185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2745088" y="2058224"/>
            <a:ext cx="7772400" cy="2704724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Concept testing</a:t>
            </a:r>
            <a:r>
              <a:rPr lang="en-US" dirty="0"/>
              <a:t> refers to testing new product concepts with a group of target consumers to find out if the concepts have strong consumer appeal.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514600" y="1450200"/>
            <a:ext cx="7162800" cy="609600"/>
          </a:xfrm>
        </p:spPr>
        <p:txBody>
          <a:bodyPr/>
          <a:lstStyle/>
          <a:p>
            <a:r>
              <a:rPr lang="en-US" dirty="0"/>
              <a:t>Concept development and testing</a:t>
            </a:r>
          </a:p>
          <a:p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19547"/>
            <a:ext cx="8229600" cy="1143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7FA3"/>
                </a:solidFill>
              </a:rPr>
              <a:t>New product development process (Continued) </a:t>
            </a:r>
          </a:p>
        </p:txBody>
      </p:sp>
    </p:spTree>
    <p:extLst>
      <p:ext uri="{BB962C8B-B14F-4D97-AF65-F5344CB8AC3E}">
        <p14:creationId xmlns:p14="http://schemas.microsoft.com/office/powerpoint/2010/main" val="214385818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/>
          <p:cNvSpPr>
            <a:spLocks noGrp="1" noChangeArrowheads="1"/>
          </p:cNvSpPr>
          <p:nvPr>
            <p:ph idx="1"/>
          </p:nvPr>
        </p:nvSpPr>
        <p:spPr>
          <a:xfrm>
            <a:off x="2704156" y="2055984"/>
            <a:ext cx="7772400" cy="4114800"/>
          </a:xfrm>
        </p:spPr>
        <p:txBody>
          <a:bodyPr/>
          <a:lstStyle/>
          <a:p>
            <a:pPr marL="371475" indent="-361950"/>
            <a:r>
              <a:rPr lang="en-US" dirty="0"/>
              <a:t>Marketing strategy development involves designing an initial marketing strategy for a new product based on the product concept. </a:t>
            </a:r>
          </a:p>
          <a:p>
            <a:r>
              <a:rPr lang="en-US" dirty="0"/>
              <a:t>Marketing strategy statement includes:</a:t>
            </a:r>
          </a:p>
          <a:p>
            <a:pPr marL="733425" lvl="1" indent="-342900"/>
            <a:r>
              <a:rPr lang="en-US" dirty="0"/>
              <a:t>Description of the target market</a:t>
            </a:r>
          </a:p>
          <a:p>
            <a:pPr marL="733425" lvl="1" indent="-342900"/>
            <a:r>
              <a:rPr lang="en-US" dirty="0"/>
              <a:t>Value proposition</a:t>
            </a:r>
          </a:p>
          <a:p>
            <a:pPr marL="733425" lvl="1" indent="-342900"/>
            <a:r>
              <a:rPr lang="en-US" dirty="0"/>
              <a:t>Sales and profit goals.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514600" y="1440286"/>
            <a:ext cx="7162800" cy="493414"/>
          </a:xfrm>
        </p:spPr>
        <p:txBody>
          <a:bodyPr/>
          <a:lstStyle/>
          <a:p>
            <a:r>
              <a:rPr lang="en-US" dirty="0"/>
              <a:t>Marketing strategy development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19547"/>
            <a:ext cx="8229600" cy="1143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7FA3"/>
                </a:solidFill>
              </a:rPr>
              <a:t>New product development process (Continued) </a:t>
            </a:r>
          </a:p>
        </p:txBody>
      </p:sp>
    </p:spTree>
    <p:extLst>
      <p:ext uri="{BB962C8B-B14F-4D97-AF65-F5344CB8AC3E}">
        <p14:creationId xmlns:p14="http://schemas.microsoft.com/office/powerpoint/2010/main" val="82490764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2741312" y="2035175"/>
            <a:ext cx="7772400" cy="4114800"/>
          </a:xfrm>
        </p:spPr>
        <p:txBody>
          <a:bodyPr/>
          <a:lstStyle/>
          <a:p>
            <a:pPr marL="352425" indent="-352425">
              <a:buNone/>
            </a:pPr>
            <a:r>
              <a:rPr lang="en-US" b="1" dirty="0"/>
              <a:t>Business analysis</a:t>
            </a:r>
            <a:r>
              <a:rPr lang="en-US" dirty="0"/>
              <a:t> involves a review of the sales, costs and profit projections to find out whether they satisfy the company’s objectives.</a:t>
            </a:r>
          </a:p>
        </p:txBody>
      </p:sp>
      <p:sp>
        <p:nvSpPr>
          <p:cNvPr id="3481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514600" y="1438275"/>
            <a:ext cx="7162800" cy="609600"/>
          </a:xfrm>
        </p:spPr>
        <p:txBody>
          <a:bodyPr/>
          <a:lstStyle/>
          <a:p>
            <a:r>
              <a:rPr lang="en-US" dirty="0"/>
              <a:t>Marketing strategy development</a:t>
            </a:r>
          </a:p>
          <a:p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19547"/>
            <a:ext cx="8229600" cy="1143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7FA3"/>
                </a:solidFill>
              </a:rPr>
              <a:t>New product development process (Continued) </a:t>
            </a:r>
          </a:p>
        </p:txBody>
      </p:sp>
    </p:spTree>
    <p:extLst>
      <p:ext uri="{BB962C8B-B14F-4D97-AF65-F5344CB8AC3E}">
        <p14:creationId xmlns:p14="http://schemas.microsoft.com/office/powerpoint/2010/main" val="144716152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2732259" y="2436040"/>
            <a:ext cx="7086600" cy="3124200"/>
          </a:xfrm>
        </p:spPr>
        <p:txBody>
          <a:bodyPr/>
          <a:lstStyle/>
          <a:p>
            <a:pPr marL="368300" indent="-368300"/>
            <a:r>
              <a:rPr lang="en-US" dirty="0"/>
              <a:t>Involves the creation and testing of one or more physical versions by the R&amp;D or engineering departments.</a:t>
            </a:r>
          </a:p>
          <a:p>
            <a:pPr marL="368300" indent="-368300"/>
            <a:r>
              <a:rPr lang="en-US" dirty="0"/>
              <a:t>Requires an increase in investment. </a:t>
            </a:r>
          </a:p>
          <a:p>
            <a:pPr marL="368300" indent="-368300"/>
            <a:r>
              <a:rPr lang="en-US" dirty="0"/>
              <a:t>Shows whether the product idea can be turned into a workable product.</a:t>
            </a:r>
          </a:p>
        </p:txBody>
      </p:sp>
      <p:sp>
        <p:nvSpPr>
          <p:cNvPr id="3686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514600" y="1440675"/>
            <a:ext cx="7162800" cy="1017006"/>
          </a:xfrm>
        </p:spPr>
        <p:txBody>
          <a:bodyPr/>
          <a:lstStyle/>
          <a:p>
            <a:r>
              <a:rPr lang="en-US" dirty="0"/>
              <a:t>Marketing strategy development</a:t>
            </a:r>
            <a:br>
              <a:rPr lang="en-US" dirty="0"/>
            </a:br>
            <a:r>
              <a:rPr lang="en-US" dirty="0"/>
              <a:t>Product development </a:t>
            </a:r>
          </a:p>
          <a:p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19547"/>
            <a:ext cx="8229600" cy="1143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7FA3"/>
                </a:solidFill>
              </a:rPr>
              <a:t>New product development process (Continued) </a:t>
            </a:r>
          </a:p>
        </p:txBody>
      </p:sp>
    </p:spTree>
    <p:extLst>
      <p:ext uri="{BB962C8B-B14F-4D97-AF65-F5344CB8AC3E}">
        <p14:creationId xmlns:p14="http://schemas.microsoft.com/office/powerpoint/2010/main" val="103074912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2753669" y="2147255"/>
            <a:ext cx="7976102" cy="3777269"/>
          </a:xfrm>
        </p:spPr>
        <p:txBody>
          <a:bodyPr/>
          <a:lstStyle/>
          <a:p>
            <a:pPr marL="334963" indent="-334963">
              <a:lnSpc>
                <a:spcPct val="80000"/>
              </a:lnSpc>
              <a:buNone/>
            </a:pPr>
            <a:r>
              <a:rPr lang="en-US" b="1" dirty="0"/>
              <a:t>Test marketing </a:t>
            </a:r>
            <a:r>
              <a:rPr lang="en-US" dirty="0"/>
              <a:t>is the stage at which the product and marketing programme are introduced into more realistic marketing settings.</a:t>
            </a:r>
          </a:p>
          <a:p>
            <a:pPr marL="334963" indent="-334963">
              <a:lnSpc>
                <a:spcPct val="80000"/>
              </a:lnSpc>
              <a:buNone/>
            </a:pPr>
            <a:endParaRPr lang="en-US" dirty="0"/>
          </a:p>
          <a:p>
            <a:pPr marL="334963" indent="-334963">
              <a:lnSpc>
                <a:spcPct val="80000"/>
              </a:lnSpc>
              <a:buNone/>
            </a:pPr>
            <a:r>
              <a:rPr lang="en-US" dirty="0"/>
              <a:t>Provides the marketer with experience in testing the product and entire marketing programme before full introduction.</a:t>
            </a:r>
          </a:p>
        </p:txBody>
      </p:sp>
      <p:sp>
        <p:nvSpPr>
          <p:cNvPr id="3891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514600" y="1440016"/>
            <a:ext cx="7162800" cy="471535"/>
          </a:xfrm>
        </p:spPr>
        <p:txBody>
          <a:bodyPr/>
          <a:lstStyle/>
          <a:p>
            <a:r>
              <a:rPr lang="en-US" dirty="0"/>
              <a:t>Marketing strategy development</a:t>
            </a:r>
          </a:p>
          <a:p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19547"/>
            <a:ext cx="8229600" cy="1143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7FA3"/>
                </a:solidFill>
              </a:rPr>
              <a:t>New product development process (Continued) </a:t>
            </a:r>
          </a:p>
        </p:txBody>
      </p:sp>
    </p:spTree>
    <p:extLst>
      <p:ext uri="{BB962C8B-B14F-4D97-AF65-F5344CB8AC3E}">
        <p14:creationId xmlns:p14="http://schemas.microsoft.com/office/powerpoint/2010/main" val="152866430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19547"/>
            <a:ext cx="7772400" cy="1143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7FA3"/>
                </a:solidFill>
              </a:rPr>
              <a:t>New product development and product life-cycle strategies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2713681" y="2047672"/>
            <a:ext cx="6781800" cy="3429000"/>
          </a:xfrm>
        </p:spPr>
        <p:txBody>
          <a:bodyPr/>
          <a:lstStyle/>
          <a:p>
            <a:pPr marL="379413" indent="-379413"/>
            <a:r>
              <a:rPr lang="en-US" dirty="0"/>
              <a:t>New product development strategy</a:t>
            </a:r>
          </a:p>
          <a:p>
            <a:pPr marL="379413" indent="-379413"/>
            <a:r>
              <a:rPr lang="en-US" dirty="0"/>
              <a:t>New product development process</a:t>
            </a:r>
          </a:p>
          <a:p>
            <a:pPr marL="379413" indent="-379413"/>
            <a:r>
              <a:rPr lang="en-US" dirty="0"/>
              <a:t>Managing new product development</a:t>
            </a:r>
          </a:p>
          <a:p>
            <a:pPr marL="379413" indent="-379413"/>
            <a:r>
              <a:rPr lang="en-US" dirty="0"/>
              <a:t>Product life-cycle strategies</a:t>
            </a:r>
          </a:p>
        </p:txBody>
      </p:sp>
      <p:sp>
        <p:nvSpPr>
          <p:cNvPr id="1433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514600" y="1447800"/>
            <a:ext cx="7162800" cy="381000"/>
          </a:xfrm>
        </p:spPr>
        <p:txBody>
          <a:bodyPr/>
          <a:lstStyle/>
          <a:p>
            <a:r>
              <a:rPr lang="en-US" dirty="0"/>
              <a:t>Topic outline</a:t>
            </a:r>
          </a:p>
        </p:txBody>
      </p:sp>
    </p:spTree>
    <p:extLst>
      <p:ext uri="{BB962C8B-B14F-4D97-AF65-F5344CB8AC3E}">
        <p14:creationId xmlns:p14="http://schemas.microsoft.com/office/powerpoint/2010/main" val="248790028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439255"/>
            <a:ext cx="7162800" cy="609600"/>
          </a:xfrm>
        </p:spPr>
        <p:txBody>
          <a:bodyPr/>
          <a:lstStyle/>
          <a:p>
            <a:r>
              <a:rPr lang="en-US" dirty="0"/>
              <a:t>Types of test markets</a:t>
            </a:r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3467100" y="2597255"/>
          <a:ext cx="5257800" cy="2136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19547"/>
            <a:ext cx="8229600" cy="1143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7FA3"/>
                </a:solidFill>
              </a:rPr>
              <a:t>New product development process (Continued) </a:t>
            </a:r>
          </a:p>
        </p:txBody>
      </p:sp>
    </p:spTree>
    <p:extLst>
      <p:ext uri="{BB962C8B-B14F-4D97-AF65-F5344CB8AC3E}">
        <p14:creationId xmlns:p14="http://schemas.microsoft.com/office/powerpoint/2010/main" val="353651195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idx="1"/>
          </p:nvPr>
        </p:nvSpPr>
        <p:spPr>
          <a:xfrm>
            <a:off x="2713681" y="2060839"/>
            <a:ext cx="7467600" cy="4114800"/>
          </a:xfrm>
        </p:spPr>
        <p:txBody>
          <a:bodyPr/>
          <a:lstStyle/>
          <a:p>
            <a:pPr marL="393700" indent="-393700"/>
            <a:r>
              <a:rPr lang="en-US" dirty="0"/>
              <a:t>Advantages of simulated test markets</a:t>
            </a:r>
          </a:p>
          <a:p>
            <a:pPr marL="704850" lvl="1" indent="-327025"/>
            <a:r>
              <a:rPr lang="en-US" dirty="0"/>
              <a:t>Less expensive than other test methods</a:t>
            </a:r>
          </a:p>
          <a:p>
            <a:pPr marL="704850" lvl="1" indent="-327025"/>
            <a:r>
              <a:rPr lang="en-US" dirty="0"/>
              <a:t>Faster</a:t>
            </a:r>
          </a:p>
          <a:p>
            <a:pPr marL="704850" lvl="1" indent="-327025"/>
            <a:r>
              <a:rPr lang="en-US" dirty="0"/>
              <a:t>Restricts access by competitors.</a:t>
            </a:r>
          </a:p>
          <a:p>
            <a:r>
              <a:rPr lang="en-US" dirty="0"/>
              <a:t>Disadvantages</a:t>
            </a:r>
          </a:p>
          <a:p>
            <a:pPr marL="711200" lvl="1" indent="-339725"/>
            <a:r>
              <a:rPr lang="en-US" dirty="0"/>
              <a:t>Not considered as reliable and accurate due to the controlled setting.</a:t>
            </a:r>
          </a:p>
        </p:txBody>
      </p:sp>
      <p:sp>
        <p:nvSpPr>
          <p:cNvPr id="4301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514600" y="1439916"/>
            <a:ext cx="7162800" cy="462481"/>
          </a:xfrm>
        </p:spPr>
        <p:txBody>
          <a:bodyPr/>
          <a:lstStyle/>
          <a:p>
            <a:r>
              <a:rPr lang="en-US" dirty="0"/>
              <a:t>Marketing strategy development</a:t>
            </a:r>
          </a:p>
          <a:p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19547"/>
            <a:ext cx="8229600" cy="1143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7FA3"/>
                </a:solidFill>
              </a:rPr>
              <a:t>New product development process (Continued) </a:t>
            </a:r>
          </a:p>
        </p:txBody>
      </p:sp>
    </p:spTree>
    <p:extLst>
      <p:ext uri="{BB962C8B-B14F-4D97-AF65-F5344CB8AC3E}">
        <p14:creationId xmlns:p14="http://schemas.microsoft.com/office/powerpoint/2010/main" val="235299564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4505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14600" y="1440575"/>
            <a:ext cx="7162800" cy="489642"/>
          </a:xfrm>
        </p:spPr>
        <p:txBody>
          <a:bodyPr/>
          <a:lstStyle/>
          <a:p>
            <a:r>
              <a:rPr lang="en-US" dirty="0"/>
              <a:t>Marketing strategy development</a:t>
            </a:r>
          </a:p>
          <a:p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3429000" y="22606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19547"/>
            <a:ext cx="8229600" cy="1143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7FA3"/>
                </a:solidFill>
              </a:rPr>
              <a:t>New product development process (Continued) </a:t>
            </a:r>
          </a:p>
        </p:txBody>
      </p:sp>
    </p:spTree>
    <p:extLst>
      <p:ext uri="{BB962C8B-B14F-4D97-AF65-F5344CB8AC3E}">
        <p14:creationId xmlns:p14="http://schemas.microsoft.com/office/powerpoint/2010/main" val="67362716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2744616" y="2054996"/>
            <a:ext cx="7951959" cy="4114800"/>
          </a:xfrm>
        </p:spPr>
        <p:txBody>
          <a:bodyPr/>
          <a:lstStyle/>
          <a:p>
            <a:pPr marL="344488" indent="-344488">
              <a:buNone/>
            </a:pPr>
            <a:r>
              <a:rPr lang="en-US" b="1" dirty="0"/>
              <a:t>Commercialisation</a:t>
            </a:r>
            <a:r>
              <a:rPr lang="en-US" dirty="0"/>
              <a:t> is the introduction of the </a:t>
            </a:r>
            <a:br>
              <a:rPr lang="en-US" dirty="0"/>
            </a:br>
            <a:r>
              <a:rPr lang="en-US" dirty="0"/>
              <a:t>new product.</a:t>
            </a:r>
          </a:p>
          <a:p>
            <a:pPr marL="344488" indent="-344488"/>
            <a:r>
              <a:rPr lang="en-US" dirty="0"/>
              <a:t>When to launch</a:t>
            </a:r>
          </a:p>
          <a:p>
            <a:pPr marL="344488" indent="-344488"/>
            <a:r>
              <a:rPr lang="en-US" dirty="0"/>
              <a:t>Where to launch</a:t>
            </a:r>
          </a:p>
          <a:p>
            <a:pPr marL="344488" indent="-344488"/>
            <a:r>
              <a:rPr lang="en-US" dirty="0"/>
              <a:t>Planned market rollout.</a:t>
            </a:r>
          </a:p>
        </p:txBody>
      </p:sp>
      <p:sp>
        <p:nvSpPr>
          <p:cNvPr id="4710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514600" y="1440575"/>
            <a:ext cx="7162800" cy="489642"/>
          </a:xfrm>
        </p:spPr>
        <p:txBody>
          <a:bodyPr/>
          <a:lstStyle/>
          <a:p>
            <a:r>
              <a:rPr lang="en-US" dirty="0"/>
              <a:t>Marketing strategy development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19547"/>
            <a:ext cx="8229600" cy="1143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7FA3"/>
                </a:solidFill>
              </a:rPr>
              <a:t>New product development process (Continued) </a:t>
            </a:r>
          </a:p>
        </p:txBody>
      </p:sp>
    </p:spTree>
    <p:extLst>
      <p:ext uri="{BB962C8B-B14F-4D97-AF65-F5344CB8AC3E}">
        <p14:creationId xmlns:p14="http://schemas.microsoft.com/office/powerpoint/2010/main" val="350030536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19547"/>
            <a:ext cx="7772400" cy="1143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7FA3"/>
                </a:solidFill>
              </a:rPr>
              <a:t>Managing new product development 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2747061" y="1448744"/>
            <a:ext cx="7772400" cy="4876800"/>
          </a:xfrm>
        </p:spPr>
        <p:txBody>
          <a:bodyPr/>
          <a:lstStyle/>
          <a:p>
            <a:pPr marL="371475" indent="-371475">
              <a:buNone/>
            </a:pPr>
            <a:r>
              <a:rPr lang="en-US" dirty="0"/>
              <a:t>Successful new product development should be:</a:t>
            </a:r>
          </a:p>
          <a:p>
            <a:pPr marL="371475" indent="-371475">
              <a:tabLst>
                <a:tab pos="328613" algn="l"/>
              </a:tabLst>
            </a:pPr>
            <a:r>
              <a:rPr lang="en-US" dirty="0"/>
              <a:t>customer-</a:t>
            </a:r>
            <a:r>
              <a:rPr lang="en-US" dirty="0" err="1"/>
              <a:t>centred</a:t>
            </a:r>
            <a:endParaRPr lang="en-US" dirty="0"/>
          </a:p>
          <a:p>
            <a:pPr marL="371475" indent="-371475">
              <a:tabLst>
                <a:tab pos="328613" algn="l"/>
              </a:tabLst>
            </a:pPr>
            <a:r>
              <a:rPr lang="en-US" dirty="0"/>
              <a:t>team-based</a:t>
            </a:r>
          </a:p>
          <a:p>
            <a:pPr marL="371475" indent="-371475">
              <a:tabLst>
                <a:tab pos="328613" algn="l"/>
              </a:tabLst>
            </a:pPr>
            <a:r>
              <a:rPr lang="en-US" dirty="0"/>
              <a:t>systematic.</a:t>
            </a:r>
          </a:p>
        </p:txBody>
      </p:sp>
    </p:spTree>
    <p:extLst>
      <p:ext uri="{BB962C8B-B14F-4D97-AF65-F5344CB8AC3E}">
        <p14:creationId xmlns:p14="http://schemas.microsoft.com/office/powerpoint/2010/main" val="9308044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2746118" y="2039558"/>
            <a:ext cx="8164723" cy="1944232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Customer-</a:t>
            </a:r>
            <a:r>
              <a:rPr lang="en-US" b="1" dirty="0" err="1"/>
              <a:t>centred</a:t>
            </a:r>
            <a:r>
              <a:rPr lang="en-US" b="1" dirty="0"/>
              <a:t> new product development:</a:t>
            </a:r>
            <a:r>
              <a:rPr lang="en-US" dirty="0"/>
              <a:t> new ways to solve customer problems and create more customer satisfying experiences.</a:t>
            </a:r>
          </a:p>
        </p:txBody>
      </p:sp>
      <p:sp>
        <p:nvSpPr>
          <p:cNvPr id="5120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514600" y="1440475"/>
            <a:ext cx="7162800" cy="444374"/>
          </a:xfrm>
        </p:spPr>
        <p:txBody>
          <a:bodyPr/>
          <a:lstStyle/>
          <a:p>
            <a:r>
              <a:rPr lang="en-US" dirty="0"/>
              <a:t>New product development strategies</a:t>
            </a:r>
          </a:p>
          <a:p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19547"/>
            <a:ext cx="7772400" cy="1143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7FA3"/>
                </a:solidFill>
              </a:rPr>
              <a:t>Managing new product development (Continued)</a:t>
            </a:r>
          </a:p>
        </p:txBody>
      </p:sp>
    </p:spTree>
    <p:extLst>
      <p:ext uri="{BB962C8B-B14F-4D97-AF65-F5344CB8AC3E}">
        <p14:creationId xmlns:p14="http://schemas.microsoft.com/office/powerpoint/2010/main" val="272928313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2750365" y="2095972"/>
            <a:ext cx="7086600" cy="3733800"/>
          </a:xfrm>
        </p:spPr>
        <p:txBody>
          <a:bodyPr/>
          <a:lstStyle/>
          <a:p>
            <a:pPr marL="344488" indent="-344488">
              <a:buNone/>
            </a:pPr>
            <a:r>
              <a:rPr lang="en-US" b="1" dirty="0"/>
              <a:t>Sequential new product development:</a:t>
            </a:r>
            <a:r>
              <a:rPr lang="en-US" dirty="0"/>
              <a:t> company departments work closely together individually to complete each stage of the process before passing it along to the next department or stage.</a:t>
            </a:r>
          </a:p>
          <a:p>
            <a:pPr marL="344488" indent="-344488"/>
            <a:r>
              <a:rPr lang="en-US" dirty="0"/>
              <a:t>Increased control in risky or complex projects but may be slow.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514600" y="1440475"/>
            <a:ext cx="7162800" cy="444374"/>
          </a:xfrm>
        </p:spPr>
        <p:txBody>
          <a:bodyPr/>
          <a:lstStyle/>
          <a:p>
            <a:r>
              <a:rPr lang="en-US" dirty="0"/>
              <a:t>New product development strategies</a:t>
            </a:r>
          </a:p>
          <a:p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19547"/>
            <a:ext cx="7772400" cy="1143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7FA3"/>
                </a:solidFill>
              </a:rPr>
              <a:t>Managing new product development (Continued)</a:t>
            </a:r>
          </a:p>
        </p:txBody>
      </p:sp>
    </p:spTree>
    <p:extLst>
      <p:ext uri="{BB962C8B-B14F-4D97-AF65-F5344CB8AC3E}">
        <p14:creationId xmlns:p14="http://schemas.microsoft.com/office/powerpoint/2010/main" val="87658925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>
          <a:xfrm>
            <a:off x="2763194" y="2041182"/>
            <a:ext cx="7162800" cy="4114800"/>
          </a:xfrm>
        </p:spPr>
        <p:txBody>
          <a:bodyPr/>
          <a:lstStyle/>
          <a:p>
            <a:pPr marL="334963" indent="-334963">
              <a:buNone/>
            </a:pPr>
            <a:r>
              <a:rPr lang="en-US" b="1" dirty="0"/>
              <a:t>Team-based new product development:</a:t>
            </a:r>
            <a:r>
              <a:rPr lang="en-US" dirty="0"/>
              <a:t>   Various company departments work closely together, overlapping the steps in the product development process to save time and increase effectiveness.</a:t>
            </a:r>
          </a:p>
        </p:txBody>
      </p:sp>
      <p:sp>
        <p:nvSpPr>
          <p:cNvPr id="55299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514600" y="1432323"/>
            <a:ext cx="7162800" cy="520574"/>
          </a:xfrm>
        </p:spPr>
        <p:txBody>
          <a:bodyPr/>
          <a:lstStyle/>
          <a:p>
            <a:r>
              <a:rPr lang="en-US" dirty="0"/>
              <a:t>New product development strategies</a:t>
            </a:r>
          </a:p>
          <a:p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19547"/>
            <a:ext cx="7772400" cy="1143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7FA3"/>
                </a:solidFill>
              </a:rPr>
              <a:t>Managing new product development (Continued)</a:t>
            </a:r>
          </a:p>
        </p:txBody>
      </p:sp>
    </p:spTree>
    <p:extLst>
      <p:ext uri="{BB962C8B-B14F-4D97-AF65-F5344CB8AC3E}">
        <p14:creationId xmlns:p14="http://schemas.microsoft.com/office/powerpoint/2010/main" val="71359231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>
          <a:xfrm>
            <a:off x="2744616" y="2061954"/>
            <a:ext cx="7924800" cy="3039703"/>
          </a:xfrm>
        </p:spPr>
        <p:txBody>
          <a:bodyPr/>
          <a:lstStyle/>
          <a:p>
            <a:pPr marL="344488" indent="-344488">
              <a:buNone/>
            </a:pPr>
            <a:r>
              <a:rPr lang="en-US" b="1" dirty="0"/>
              <a:t>Systematic new product development:</a:t>
            </a:r>
          </a:p>
          <a:p>
            <a:pPr marL="344488" indent="0">
              <a:buNone/>
            </a:pPr>
            <a:r>
              <a:rPr lang="en-US" dirty="0"/>
              <a:t>innovative development approach that collects, reviews, evaluates and manages new product ideas.</a:t>
            </a:r>
          </a:p>
          <a:p>
            <a:pPr marL="344488" indent="-344488"/>
            <a:r>
              <a:rPr lang="en-US" dirty="0"/>
              <a:t>Creates an innovation-oriented culture.</a:t>
            </a:r>
          </a:p>
          <a:p>
            <a:pPr marL="344488" indent="-344488"/>
            <a:r>
              <a:rPr lang="en-US" dirty="0"/>
              <a:t>Yields a large number of new product ideas.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514600" y="1432323"/>
            <a:ext cx="7162800" cy="520574"/>
          </a:xfrm>
        </p:spPr>
        <p:txBody>
          <a:bodyPr/>
          <a:lstStyle/>
          <a:p>
            <a:r>
              <a:rPr lang="en-US" dirty="0"/>
              <a:t>New product development strategies</a:t>
            </a:r>
          </a:p>
          <a:p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19547"/>
            <a:ext cx="7772400" cy="1143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7FA3"/>
                </a:solidFill>
              </a:rPr>
              <a:t>Managing new product development (Continued)</a:t>
            </a:r>
          </a:p>
        </p:txBody>
      </p:sp>
    </p:spTree>
    <p:extLst>
      <p:ext uri="{BB962C8B-B14F-4D97-AF65-F5344CB8AC3E}">
        <p14:creationId xmlns:p14="http://schemas.microsoft.com/office/powerpoint/2010/main" val="196527781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7FA3"/>
                </a:solidFill>
              </a:rPr>
              <a:t>Product life-cycle strategies </a:t>
            </a:r>
            <a:br>
              <a:rPr lang="en-US" dirty="0">
                <a:solidFill>
                  <a:srgbClr val="007FA3"/>
                </a:solidFill>
              </a:rPr>
            </a:br>
            <a:endParaRPr lang="en-US" dirty="0">
              <a:solidFill>
                <a:srgbClr val="007FA3"/>
              </a:solidFill>
            </a:endParaRP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514600" y="1056952"/>
            <a:ext cx="7162800" cy="507749"/>
          </a:xfrm>
        </p:spPr>
        <p:txBody>
          <a:bodyPr/>
          <a:lstStyle/>
          <a:p>
            <a:r>
              <a:rPr lang="en-US" dirty="0"/>
              <a:t>Product life cycle</a:t>
            </a:r>
          </a:p>
        </p:txBody>
      </p:sp>
      <p:pic>
        <p:nvPicPr>
          <p:cNvPr id="59395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0200" y="2209801"/>
            <a:ext cx="8945468" cy="3468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5786630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007FA3"/>
                </a:solidFill>
              </a:rPr>
              <a:t>What is a product? 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2700563" y="2071801"/>
            <a:ext cx="6629400" cy="3505200"/>
          </a:xfrm>
        </p:spPr>
        <p:txBody>
          <a:bodyPr/>
          <a:lstStyle/>
          <a:p>
            <a:pPr marL="311150" indent="-311150">
              <a:buNone/>
            </a:pPr>
            <a:r>
              <a:rPr lang="en-US" b="1" dirty="0"/>
              <a:t>Product</a:t>
            </a:r>
            <a:r>
              <a:rPr lang="en-US" dirty="0"/>
              <a:t> is anything that can be offered in a market for attention, acquisition, use or consumption that might satisfy a need or want.</a:t>
            </a:r>
          </a:p>
          <a:p>
            <a:pPr marL="301625" indent="-301625">
              <a:buNone/>
              <a:tabLst>
                <a:tab pos="350838" algn="l"/>
              </a:tabLst>
            </a:pPr>
            <a:r>
              <a:rPr lang="en-US" b="1" dirty="0"/>
              <a:t>Service</a:t>
            </a:r>
            <a:r>
              <a:rPr lang="en-US" dirty="0"/>
              <a:t> is a product that consists of activities, benefits or satisfaction that is essentially intangible and does not result in the ownership of anything.</a:t>
            </a:r>
          </a:p>
          <a:p>
            <a:pPr>
              <a:buFontTx/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1638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514600" y="1153195"/>
            <a:ext cx="7162800" cy="381000"/>
          </a:xfrm>
        </p:spPr>
        <p:txBody>
          <a:bodyPr/>
          <a:lstStyle/>
          <a:p>
            <a:r>
              <a:rPr lang="en-US" dirty="0"/>
              <a:t>Products, services and experiences</a:t>
            </a:r>
          </a:p>
        </p:txBody>
      </p:sp>
    </p:spTree>
    <p:extLst>
      <p:ext uri="{BB962C8B-B14F-4D97-AF65-F5344CB8AC3E}">
        <p14:creationId xmlns:p14="http://schemas.microsoft.com/office/powerpoint/2010/main" val="392376683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3"/>
          <p:cNvSpPr>
            <a:spLocks noGrp="1" noChangeArrowheads="1"/>
          </p:cNvSpPr>
          <p:nvPr>
            <p:ph idx="1"/>
          </p:nvPr>
        </p:nvSpPr>
        <p:spPr>
          <a:xfrm>
            <a:off x="2736035" y="1552382"/>
            <a:ext cx="7010400" cy="5105400"/>
          </a:xfrm>
        </p:spPr>
        <p:txBody>
          <a:bodyPr/>
          <a:lstStyle/>
          <a:p>
            <a:pPr>
              <a:lnSpc>
                <a:spcPts val="2500"/>
              </a:lnSpc>
            </a:pPr>
            <a:r>
              <a:rPr lang="en-US" dirty="0"/>
              <a:t>Product development </a:t>
            </a:r>
          </a:p>
          <a:p>
            <a:pPr marL="715963" lvl="1" indent="-354013">
              <a:lnSpc>
                <a:spcPts val="2500"/>
              </a:lnSpc>
            </a:pPr>
            <a:r>
              <a:rPr lang="en-US" dirty="0"/>
              <a:t>Sales are zero and investment costs mount.</a:t>
            </a:r>
          </a:p>
          <a:p>
            <a:pPr>
              <a:lnSpc>
                <a:spcPts val="2500"/>
              </a:lnSpc>
            </a:pPr>
            <a:r>
              <a:rPr lang="en-US" dirty="0"/>
              <a:t>Introduction </a:t>
            </a:r>
          </a:p>
          <a:p>
            <a:pPr marL="715963" lvl="1" indent="-354013">
              <a:lnSpc>
                <a:spcPts val="2500"/>
              </a:lnSpc>
            </a:pPr>
            <a:r>
              <a:rPr lang="en-US" dirty="0"/>
              <a:t>Slow sales growth and profits are non-existent.</a:t>
            </a:r>
          </a:p>
          <a:p>
            <a:pPr>
              <a:lnSpc>
                <a:spcPts val="2500"/>
              </a:lnSpc>
            </a:pPr>
            <a:r>
              <a:rPr lang="en-US" dirty="0"/>
              <a:t>Growth</a:t>
            </a:r>
          </a:p>
          <a:p>
            <a:pPr marL="715963" lvl="1" indent="-354013">
              <a:lnSpc>
                <a:spcPts val="2500"/>
              </a:lnSpc>
            </a:pPr>
            <a:r>
              <a:rPr lang="en-US" dirty="0"/>
              <a:t>Rapid market acceptance and increasing profits.</a:t>
            </a:r>
          </a:p>
          <a:p>
            <a:pPr>
              <a:lnSpc>
                <a:spcPts val="2500"/>
              </a:lnSpc>
            </a:pPr>
            <a:r>
              <a:rPr lang="en-US" dirty="0"/>
              <a:t>Maturity </a:t>
            </a:r>
          </a:p>
          <a:p>
            <a:pPr marL="715963" lvl="1" indent="-354013">
              <a:lnSpc>
                <a:spcPts val="2500"/>
              </a:lnSpc>
            </a:pPr>
            <a:r>
              <a:rPr lang="en-US" dirty="0"/>
              <a:t>Slowdown in sales growth and profits level off or decline.</a:t>
            </a:r>
          </a:p>
          <a:p>
            <a:pPr>
              <a:lnSpc>
                <a:spcPts val="2500"/>
              </a:lnSpc>
            </a:pPr>
            <a:r>
              <a:rPr lang="en-US" dirty="0"/>
              <a:t>Decline</a:t>
            </a:r>
          </a:p>
          <a:p>
            <a:pPr marL="715963" lvl="1" indent="-354013">
              <a:lnSpc>
                <a:spcPts val="2500"/>
              </a:lnSpc>
            </a:pPr>
            <a:r>
              <a:rPr lang="en-US" dirty="0"/>
              <a:t>Sales fall off and profits drop.</a:t>
            </a:r>
            <a:endParaRPr lang="en-US" b="1" i="1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007FA3"/>
                </a:solidFill>
              </a:rPr>
              <a:t>Product life-cycle strategies </a:t>
            </a:r>
            <a:br>
              <a:rPr lang="en-US" dirty="0">
                <a:solidFill>
                  <a:srgbClr val="007FA3"/>
                </a:solidFill>
              </a:rPr>
            </a:br>
            <a:r>
              <a:rPr lang="en-US" dirty="0">
                <a:solidFill>
                  <a:srgbClr val="007FA3"/>
                </a:solidFill>
              </a:rPr>
              <a:t>(Continued)</a:t>
            </a:r>
          </a:p>
        </p:txBody>
      </p:sp>
    </p:spTree>
    <p:extLst>
      <p:ext uri="{BB962C8B-B14F-4D97-AF65-F5344CB8AC3E}">
        <p14:creationId xmlns:p14="http://schemas.microsoft.com/office/powerpoint/2010/main" val="367113129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6901" y="2397479"/>
            <a:ext cx="8658198" cy="2664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007FA3"/>
                </a:solidFill>
              </a:rPr>
              <a:t>Product life-cycle strategies </a:t>
            </a:r>
            <a:br>
              <a:rPr lang="en-US" dirty="0">
                <a:solidFill>
                  <a:srgbClr val="007FA3"/>
                </a:solidFill>
              </a:rPr>
            </a:br>
            <a:r>
              <a:rPr lang="en-US" dirty="0">
                <a:solidFill>
                  <a:srgbClr val="007FA3"/>
                </a:solidFill>
              </a:rPr>
              <a:t>(Continued)</a:t>
            </a:r>
          </a:p>
        </p:txBody>
      </p:sp>
    </p:spTree>
    <p:extLst>
      <p:ext uri="{BB962C8B-B14F-4D97-AF65-F5344CB8AC3E}">
        <p14:creationId xmlns:p14="http://schemas.microsoft.com/office/powerpoint/2010/main" val="264457050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Placeholder 6"/>
          <p:cNvSpPr>
            <a:spLocks noGrp="1"/>
          </p:cNvSpPr>
          <p:nvPr>
            <p:ph type="body" sz="half" idx="4294967295"/>
          </p:nvPr>
        </p:nvSpPr>
        <p:spPr>
          <a:xfrm>
            <a:off x="2734619" y="2152651"/>
            <a:ext cx="7351412" cy="2922007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/>
              <a:t>Fads </a:t>
            </a:r>
            <a:r>
              <a:rPr lang="en-US" dirty="0"/>
              <a:t>are temporary periods of unusually high sales driven by consumer enthusiasm and immediate product or brand popularity.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007FA3"/>
                </a:solidFill>
              </a:rPr>
              <a:t>Product life-cycle strategies </a:t>
            </a:r>
            <a:br>
              <a:rPr lang="en-US" dirty="0">
                <a:solidFill>
                  <a:srgbClr val="007FA3"/>
                </a:solidFill>
              </a:rPr>
            </a:br>
            <a:r>
              <a:rPr lang="en-US" dirty="0">
                <a:solidFill>
                  <a:srgbClr val="007FA3"/>
                </a:solidFill>
              </a:rPr>
              <a:t>(Continued)</a:t>
            </a:r>
          </a:p>
        </p:txBody>
      </p:sp>
    </p:spTree>
    <p:extLst>
      <p:ext uri="{BB962C8B-B14F-4D97-AF65-F5344CB8AC3E}">
        <p14:creationId xmlns:p14="http://schemas.microsoft.com/office/powerpoint/2010/main" val="331467974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Content Placeholder 3"/>
          <p:cNvSpPr>
            <a:spLocks noGrp="1"/>
          </p:cNvSpPr>
          <p:nvPr>
            <p:ph idx="1"/>
          </p:nvPr>
        </p:nvSpPr>
        <p:spPr>
          <a:xfrm>
            <a:off x="2380306" y="2056285"/>
            <a:ext cx="7772400" cy="2288265"/>
          </a:xfrm>
        </p:spPr>
        <p:txBody>
          <a:bodyPr/>
          <a:lstStyle/>
          <a:p>
            <a:pPr marL="381000" indent="-381000"/>
            <a:r>
              <a:rPr lang="en-US" dirty="0"/>
              <a:t>Slow sales growth</a:t>
            </a:r>
          </a:p>
          <a:p>
            <a:pPr marL="381000" indent="-381000"/>
            <a:r>
              <a:rPr lang="en-US" dirty="0"/>
              <a:t>Little or no profit</a:t>
            </a:r>
          </a:p>
          <a:p>
            <a:pPr marL="381000" indent="-381000"/>
            <a:r>
              <a:rPr lang="en-US" dirty="0"/>
              <a:t>High distribution and promotion expense.</a:t>
            </a:r>
          </a:p>
          <a:p>
            <a:endParaRPr lang="en-US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514600" y="1440775"/>
            <a:ext cx="7162800" cy="381000"/>
          </a:xfrm>
        </p:spPr>
        <p:txBody>
          <a:bodyPr/>
          <a:lstStyle/>
          <a:p>
            <a:r>
              <a:rPr lang="en-US" dirty="0"/>
              <a:t>Introduction stage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7FA3"/>
                </a:solidFill>
              </a:rPr>
              <a:t>Product life-cycle strategies </a:t>
            </a:r>
            <a:br>
              <a:rPr lang="en-US" dirty="0">
                <a:solidFill>
                  <a:srgbClr val="007FA3"/>
                </a:solidFill>
              </a:rPr>
            </a:br>
            <a:r>
              <a:rPr lang="en-US" dirty="0">
                <a:solidFill>
                  <a:srgbClr val="007FA3"/>
                </a:solidFill>
              </a:rPr>
              <a:t>(Continued)</a:t>
            </a:r>
          </a:p>
        </p:txBody>
      </p:sp>
    </p:spTree>
    <p:extLst>
      <p:ext uri="{BB962C8B-B14F-4D97-AF65-F5344CB8AC3E}">
        <p14:creationId xmlns:p14="http://schemas.microsoft.com/office/powerpoint/2010/main" val="95476835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Content Placeholder 5"/>
          <p:cNvSpPr>
            <a:spLocks noGrp="1"/>
          </p:cNvSpPr>
          <p:nvPr>
            <p:ph idx="1"/>
          </p:nvPr>
        </p:nvSpPr>
        <p:spPr>
          <a:xfrm>
            <a:off x="2732259" y="2060132"/>
            <a:ext cx="7010400" cy="4114800"/>
          </a:xfrm>
        </p:spPr>
        <p:txBody>
          <a:bodyPr/>
          <a:lstStyle/>
          <a:p>
            <a:r>
              <a:rPr lang="en-US" dirty="0"/>
              <a:t>Sales increase</a:t>
            </a:r>
          </a:p>
          <a:p>
            <a:r>
              <a:rPr lang="en-US" dirty="0"/>
              <a:t>New competitors enter the market</a:t>
            </a:r>
          </a:p>
          <a:p>
            <a:r>
              <a:rPr lang="en-US" dirty="0"/>
              <a:t>Price stability or decline to increase volume</a:t>
            </a:r>
          </a:p>
          <a:p>
            <a:r>
              <a:rPr lang="en-US" dirty="0"/>
              <a:t>Consumer education </a:t>
            </a:r>
          </a:p>
          <a:p>
            <a:r>
              <a:rPr lang="en-US" dirty="0"/>
              <a:t>Profits increase</a:t>
            </a:r>
          </a:p>
          <a:p>
            <a:r>
              <a:rPr lang="en-US" dirty="0"/>
              <a:t>Promotion and manufacturing costs gain economies of scale.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514600" y="1450200"/>
            <a:ext cx="7162800" cy="381000"/>
          </a:xfrm>
        </p:spPr>
        <p:txBody>
          <a:bodyPr/>
          <a:lstStyle/>
          <a:p>
            <a:r>
              <a:rPr lang="en-US" dirty="0"/>
              <a:t>Growth stage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7FA3"/>
                </a:solidFill>
              </a:rPr>
              <a:t>Product life-cycle strategies </a:t>
            </a:r>
            <a:br>
              <a:rPr lang="en-US" dirty="0">
                <a:solidFill>
                  <a:srgbClr val="007FA3"/>
                </a:solidFill>
              </a:rPr>
            </a:br>
            <a:r>
              <a:rPr lang="en-US" dirty="0">
                <a:solidFill>
                  <a:srgbClr val="007FA3"/>
                </a:solidFill>
              </a:rPr>
              <a:t>(Continued)</a:t>
            </a:r>
          </a:p>
        </p:txBody>
      </p:sp>
    </p:spTree>
    <p:extLst>
      <p:ext uri="{BB962C8B-B14F-4D97-AF65-F5344CB8AC3E}">
        <p14:creationId xmlns:p14="http://schemas.microsoft.com/office/powerpoint/2010/main" val="86365964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Content Placeholder 3"/>
          <p:cNvSpPr>
            <a:spLocks noGrp="1"/>
          </p:cNvSpPr>
          <p:nvPr>
            <p:ph idx="1"/>
          </p:nvPr>
        </p:nvSpPr>
        <p:spPr>
          <a:xfrm>
            <a:off x="2717457" y="2056456"/>
            <a:ext cx="7010400" cy="4114800"/>
          </a:xfrm>
        </p:spPr>
        <p:txBody>
          <a:bodyPr/>
          <a:lstStyle/>
          <a:p>
            <a:pPr marL="368300" indent="-368300"/>
            <a:r>
              <a:rPr lang="en-US" dirty="0"/>
              <a:t>Slowdown in sales</a:t>
            </a:r>
          </a:p>
          <a:p>
            <a:pPr marL="368300" indent="-368300"/>
            <a:r>
              <a:rPr lang="en-US" dirty="0"/>
              <a:t>Many suppliers</a:t>
            </a:r>
          </a:p>
          <a:p>
            <a:pPr marL="368300" indent="-368300"/>
            <a:r>
              <a:rPr lang="en-US" dirty="0"/>
              <a:t>Substitute products</a:t>
            </a:r>
          </a:p>
          <a:p>
            <a:pPr marL="368300" indent="-368300"/>
            <a:r>
              <a:rPr lang="en-US" dirty="0"/>
              <a:t>Overcapacity leads to competition</a:t>
            </a:r>
          </a:p>
          <a:p>
            <a:pPr marL="368300" indent="-368300"/>
            <a:r>
              <a:rPr lang="en-US" dirty="0"/>
              <a:t>Increased promotion and R&amp;D to support sales and profits.</a:t>
            </a:r>
          </a:p>
          <a:p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514600" y="1430950"/>
            <a:ext cx="7162800" cy="381000"/>
          </a:xfrm>
        </p:spPr>
        <p:txBody>
          <a:bodyPr/>
          <a:lstStyle/>
          <a:p>
            <a:r>
              <a:rPr lang="en-US" dirty="0"/>
              <a:t>Maturity stage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7FA3"/>
                </a:solidFill>
              </a:rPr>
              <a:t>Product life-cycle strategies </a:t>
            </a:r>
            <a:br>
              <a:rPr lang="en-US" dirty="0">
                <a:solidFill>
                  <a:srgbClr val="007FA3"/>
                </a:solidFill>
              </a:rPr>
            </a:br>
            <a:r>
              <a:rPr lang="en-US" dirty="0">
                <a:solidFill>
                  <a:srgbClr val="007FA3"/>
                </a:solidFill>
              </a:rPr>
              <a:t>(Continued)</a:t>
            </a:r>
          </a:p>
        </p:txBody>
      </p:sp>
    </p:spTree>
    <p:extLst>
      <p:ext uri="{BB962C8B-B14F-4D97-AF65-F5344CB8AC3E}">
        <p14:creationId xmlns:p14="http://schemas.microsoft.com/office/powerpoint/2010/main" val="1569065474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Content Placeholder 5"/>
          <p:cNvSpPr>
            <a:spLocks noGrp="1"/>
          </p:cNvSpPr>
          <p:nvPr>
            <p:ph idx="1"/>
          </p:nvPr>
        </p:nvSpPr>
        <p:spPr>
          <a:xfrm>
            <a:off x="2704156" y="2030681"/>
            <a:ext cx="7391400" cy="3657600"/>
          </a:xfrm>
        </p:spPr>
        <p:txBody>
          <a:bodyPr/>
          <a:lstStyle/>
          <a:p>
            <a:pPr marL="358775"/>
            <a:r>
              <a:rPr lang="en-US" dirty="0"/>
              <a:t>Market modifying</a:t>
            </a:r>
          </a:p>
          <a:p>
            <a:pPr marL="358775"/>
            <a:r>
              <a:rPr lang="en-US" dirty="0"/>
              <a:t>Product modifying</a:t>
            </a:r>
          </a:p>
          <a:p>
            <a:pPr marL="358775"/>
            <a:r>
              <a:rPr lang="en-US" dirty="0"/>
              <a:t>Marketing mix modifying.</a:t>
            </a:r>
          </a:p>
          <a:p>
            <a:endParaRPr lang="en-US" dirty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514600" y="1439256"/>
            <a:ext cx="7162800" cy="498695"/>
          </a:xfrm>
        </p:spPr>
        <p:txBody>
          <a:bodyPr/>
          <a:lstStyle/>
          <a:p>
            <a:r>
              <a:rPr lang="en-US" dirty="0"/>
              <a:t>Maturity stage modifying strategies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7FA3"/>
                </a:solidFill>
              </a:rPr>
              <a:t>Product life-cycle strategies </a:t>
            </a:r>
            <a:br>
              <a:rPr lang="en-US" dirty="0">
                <a:solidFill>
                  <a:srgbClr val="007FA3"/>
                </a:solidFill>
              </a:rPr>
            </a:br>
            <a:r>
              <a:rPr lang="en-US" dirty="0">
                <a:solidFill>
                  <a:srgbClr val="007FA3"/>
                </a:solidFill>
              </a:rPr>
              <a:t>(Continued)</a:t>
            </a:r>
          </a:p>
        </p:txBody>
      </p:sp>
    </p:spTree>
    <p:extLst>
      <p:ext uri="{BB962C8B-B14F-4D97-AF65-F5344CB8AC3E}">
        <p14:creationId xmlns:p14="http://schemas.microsoft.com/office/powerpoint/2010/main" val="535258958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Content Placeholder 3"/>
          <p:cNvSpPr>
            <a:spLocks noGrp="1"/>
          </p:cNvSpPr>
          <p:nvPr>
            <p:ph idx="1"/>
          </p:nvPr>
        </p:nvSpPr>
        <p:spPr>
          <a:xfrm>
            <a:off x="2726982" y="2032114"/>
            <a:ext cx="4419600" cy="2197730"/>
          </a:xfrm>
        </p:spPr>
        <p:txBody>
          <a:bodyPr/>
          <a:lstStyle/>
          <a:p>
            <a:pPr>
              <a:tabLst>
                <a:tab pos="400050" algn="l"/>
              </a:tabLst>
            </a:pPr>
            <a:r>
              <a:rPr lang="en-US" dirty="0"/>
              <a:t>Maintain the product</a:t>
            </a:r>
          </a:p>
          <a:p>
            <a:pPr>
              <a:tabLst>
                <a:tab pos="400050" algn="l"/>
              </a:tabLst>
            </a:pPr>
            <a:r>
              <a:rPr lang="en-US" dirty="0"/>
              <a:t>Harvest the product</a:t>
            </a:r>
          </a:p>
          <a:p>
            <a:pPr>
              <a:tabLst>
                <a:tab pos="400050" algn="l"/>
              </a:tabLst>
            </a:pPr>
            <a:r>
              <a:rPr lang="en-US" dirty="0"/>
              <a:t>Drop the product.</a:t>
            </a:r>
          </a:p>
          <a:p>
            <a:pPr>
              <a:tabLst>
                <a:tab pos="400050" algn="l"/>
              </a:tabLst>
            </a:pPr>
            <a:endParaRPr lang="en-US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514600" y="1431610"/>
            <a:ext cx="7162800" cy="381000"/>
          </a:xfrm>
        </p:spPr>
        <p:txBody>
          <a:bodyPr/>
          <a:lstStyle/>
          <a:p>
            <a:r>
              <a:rPr lang="en-US" dirty="0"/>
              <a:t>Decline stage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007FA3"/>
                </a:solidFill>
              </a:rPr>
              <a:t>Product life-cycle strategies </a:t>
            </a:r>
            <a:br>
              <a:rPr lang="en-US" dirty="0">
                <a:solidFill>
                  <a:srgbClr val="007FA3"/>
                </a:solidFill>
              </a:rPr>
            </a:br>
            <a:r>
              <a:rPr lang="en-US" dirty="0">
                <a:solidFill>
                  <a:srgbClr val="007FA3"/>
                </a:solidFill>
              </a:rPr>
              <a:t>(Continued)</a:t>
            </a:r>
          </a:p>
        </p:txBody>
      </p:sp>
    </p:spTree>
    <p:extLst>
      <p:ext uri="{BB962C8B-B14F-4D97-AF65-F5344CB8AC3E}">
        <p14:creationId xmlns:p14="http://schemas.microsoft.com/office/powerpoint/2010/main" val="397340982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62100" y="1752815"/>
            <a:ext cx="8515350" cy="4638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514600" y="1079031"/>
            <a:ext cx="7162800" cy="381000"/>
          </a:xfrm>
        </p:spPr>
        <p:txBody>
          <a:bodyPr/>
          <a:lstStyle/>
          <a:p>
            <a:r>
              <a:rPr lang="en-US" dirty="0"/>
              <a:t>Levels of product and services</a:t>
            </a:r>
          </a:p>
          <a:p>
            <a:endParaRPr lang="en-US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-51955"/>
            <a:ext cx="7772400" cy="1143000"/>
          </a:xfrm>
        </p:spPr>
        <p:txBody>
          <a:bodyPr/>
          <a:lstStyle/>
          <a:p>
            <a:r>
              <a:rPr lang="en-US" sz="3600" dirty="0">
                <a:solidFill>
                  <a:srgbClr val="007FA3"/>
                </a:solidFill>
              </a:rPr>
              <a:t>What is a product? (Continued)</a:t>
            </a:r>
          </a:p>
        </p:txBody>
      </p:sp>
    </p:spTree>
    <p:extLst>
      <p:ext uri="{BB962C8B-B14F-4D97-AF65-F5344CB8AC3E}">
        <p14:creationId xmlns:p14="http://schemas.microsoft.com/office/powerpoint/2010/main" val="16497052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09800" y="6248400"/>
            <a:ext cx="2971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900" dirty="0"/>
          </a:p>
        </p:txBody>
      </p:sp>
      <p:sp>
        <p:nvSpPr>
          <p:cNvPr id="16387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733800" y="7010400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900" dirty="0"/>
              <a:t> </a:t>
            </a:r>
            <a:r>
              <a:rPr lang="en-US" altLang="en-US" sz="900" b="1" dirty="0"/>
              <a:t>8 - </a:t>
            </a:r>
            <a:fld id="{1223317D-ADFA-4D72-9A92-999A3A280495}" type="slidenum">
              <a:rPr lang="en-US" altLang="en-US" sz="900" b="1"/>
              <a:pPr eaLnBrk="1" hangingPunct="1"/>
              <a:t>5</a:t>
            </a:fld>
            <a:endParaRPr lang="en-US" altLang="en-US" sz="900" b="1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952625" y="2057400"/>
            <a:ext cx="3962400" cy="4494212"/>
          </a:xfrm>
        </p:spPr>
        <p:txBody>
          <a:bodyPr/>
          <a:lstStyle/>
          <a:p>
            <a:pPr marL="344488" indent="-344488" algn="ctr">
              <a:lnSpc>
                <a:spcPct val="80000"/>
              </a:lnSpc>
              <a:spcBef>
                <a:spcPct val="15000"/>
              </a:spcBef>
              <a:buNone/>
              <a:tabLst>
                <a:tab pos="165100" algn="l"/>
              </a:tabLst>
            </a:pPr>
            <a:r>
              <a:rPr lang="en-US" altLang="en-US" sz="2400" b="1" i="1" dirty="0"/>
              <a:t>Google’s Success</a:t>
            </a:r>
          </a:p>
          <a:p>
            <a:pPr marL="344488" indent="-344488" algn="ctr">
              <a:lnSpc>
                <a:spcPct val="80000"/>
              </a:lnSpc>
              <a:spcBef>
                <a:spcPct val="15000"/>
              </a:spcBef>
              <a:buNone/>
              <a:tabLst>
                <a:tab pos="165100" algn="l"/>
              </a:tabLst>
            </a:pPr>
            <a:endParaRPr lang="en-US" altLang="en-US" sz="400" b="1" i="1" dirty="0"/>
          </a:p>
          <a:p>
            <a:pPr marL="344488" indent="-344488">
              <a:lnSpc>
                <a:spcPct val="80000"/>
              </a:lnSpc>
              <a:tabLst>
                <a:tab pos="165100" algn="l"/>
              </a:tabLst>
            </a:pPr>
            <a:r>
              <a:rPr lang="en-US" altLang="en-US" sz="2000" b="1" i="1" dirty="0"/>
              <a:t>Highly Innovative:</a:t>
            </a:r>
            <a:r>
              <a:rPr lang="en-US" altLang="en-US" sz="2000" dirty="0"/>
              <a:t> Google regularly tops list of the world’s most innovative firms, </a:t>
            </a:r>
          </a:p>
          <a:p>
            <a:pPr marL="344488" indent="-344488">
              <a:lnSpc>
                <a:spcPct val="80000"/>
              </a:lnSpc>
              <a:tabLst>
                <a:tab pos="165100" algn="l"/>
              </a:tabLst>
            </a:pPr>
            <a:r>
              <a:rPr lang="en-US" altLang="en-US" sz="2000" b="1" i="1" dirty="0"/>
              <a:t>Market Share:</a:t>
            </a:r>
            <a:r>
              <a:rPr lang="en-US" altLang="en-US" sz="2000" dirty="0"/>
              <a:t> In a competitive market, Google’s core business (online search) market share of 86% is 5 times  the combined share of all its competitors.  </a:t>
            </a:r>
          </a:p>
          <a:p>
            <a:pPr marL="344488" indent="-344488">
              <a:lnSpc>
                <a:spcPct val="80000"/>
              </a:lnSpc>
              <a:tabLst>
                <a:tab pos="165100" algn="l"/>
              </a:tabLst>
            </a:pPr>
            <a:r>
              <a:rPr lang="en-US" altLang="en-US" sz="2000" b="1" i="1" dirty="0"/>
              <a:t>Ad Revenues:</a:t>
            </a:r>
            <a:r>
              <a:rPr lang="en-US" altLang="en-US" sz="2000" dirty="0"/>
              <a:t> Google captures 70% of all U.S. search-related ad revenues.</a:t>
            </a:r>
          </a:p>
          <a:p>
            <a:pPr marL="344488" indent="-344488">
              <a:lnSpc>
                <a:spcPct val="80000"/>
              </a:lnSpc>
              <a:tabLst>
                <a:tab pos="165100" algn="l"/>
              </a:tabLst>
            </a:pPr>
            <a:endParaRPr lang="en-US" altLang="en-US" sz="2000" dirty="0">
              <a:solidFill>
                <a:schemeClr val="tx2"/>
              </a:solidFill>
            </a:endParaRPr>
          </a:p>
        </p:txBody>
      </p:sp>
      <p:sp>
        <p:nvSpPr>
          <p:cNvPr id="16390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69887"/>
            <a:ext cx="7772400" cy="11430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Calibri" panose="020F0502020204030204" pitchFamily="34" charset="0"/>
              </a:rPr>
              <a:t>Google: Innovation Excellence</a:t>
            </a:r>
          </a:p>
        </p:txBody>
      </p:sp>
      <p:sp>
        <p:nvSpPr>
          <p:cNvPr id="16391" name="Rectangle 6"/>
          <p:cNvSpPr>
            <a:spLocks noChangeArrowheads="1"/>
          </p:cNvSpPr>
          <p:nvPr/>
        </p:nvSpPr>
        <p:spPr bwMode="auto">
          <a:xfrm flipH="1">
            <a:off x="5791200" y="2057400"/>
            <a:ext cx="76200" cy="4267200"/>
          </a:xfrm>
          <a:prstGeom prst="rect">
            <a:avLst/>
          </a:prstGeom>
          <a:solidFill>
            <a:schemeClr val="bg2"/>
          </a:solidFill>
          <a:ln w="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US" altLang="en-US" sz="1800">
              <a:solidFill>
                <a:srgbClr val="FFCC00"/>
              </a:solidFill>
            </a:endParaRPr>
          </a:p>
        </p:txBody>
      </p:sp>
      <p:sp>
        <p:nvSpPr>
          <p:cNvPr id="16392" name="Rectangle 7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19800" y="1981200"/>
            <a:ext cx="4191000" cy="5257800"/>
          </a:xfrm>
          <a:noFill/>
        </p:spPr>
        <p:txBody>
          <a:bodyPr/>
          <a:lstStyle/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altLang="en-US" b="1" i="1" dirty="0"/>
              <a:t> </a:t>
            </a:r>
            <a:r>
              <a:rPr lang="en-US" altLang="en-US" sz="2400" b="1" i="1" dirty="0"/>
              <a:t>How Do They Do It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altLang="en-US" sz="500" i="1" dirty="0"/>
          </a:p>
          <a:p>
            <a:pPr eaLnBrk="1" hangingPunct="1">
              <a:lnSpc>
                <a:spcPct val="80000"/>
              </a:lnSpc>
            </a:pPr>
            <a:r>
              <a:rPr lang="en-US" altLang="en-US" sz="2000" b="1" i="1" dirty="0">
                <a:solidFill>
                  <a:schemeClr val="tx2"/>
                </a:solidFill>
              </a:rPr>
              <a:t>Light Speed Innovation: </a:t>
            </a:r>
            <a:r>
              <a:rPr lang="en-US" altLang="en-US" sz="2000" dirty="0">
                <a:solidFill>
                  <a:schemeClr val="tx2"/>
                </a:solidFill>
              </a:rPr>
              <a:t>New product planning looks ahead only four to five months; firm strives to take the fastest path to new product development.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 i="1" dirty="0"/>
              <a:t>Idea Generation: </a:t>
            </a:r>
            <a:r>
              <a:rPr lang="en-US" altLang="en-US" sz="2000" dirty="0"/>
              <a:t>Ideas come from any source or employee. Engineers spend 20% of time developing their own new ideas.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000" b="1" i="1" dirty="0"/>
              <a:t>New Product Testing:</a:t>
            </a:r>
            <a:r>
              <a:rPr lang="en-US" altLang="en-US" sz="2000" dirty="0"/>
              <a:t> New applications are launched at early stage (beta) users test and provide feedback. Product development is iterative.</a:t>
            </a:r>
          </a:p>
        </p:txBody>
      </p:sp>
    </p:spTree>
    <p:extLst>
      <p:ext uri="{BB962C8B-B14F-4D97-AF65-F5344CB8AC3E}">
        <p14:creationId xmlns:p14="http://schemas.microsoft.com/office/powerpoint/2010/main" val="92904533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2057400" y="6553200"/>
            <a:ext cx="49530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900" dirty="0"/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696200" y="6553200"/>
            <a:ext cx="2133600" cy="30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900" b="1" dirty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New-Product Failures</a:t>
            </a:r>
          </a:p>
        </p:txBody>
      </p:sp>
      <p:sp>
        <p:nvSpPr>
          <p:cNvPr id="18437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en-US" sz="3600" dirty="0"/>
              <a:t>Why do new products fail?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 sz="3200" dirty="0">
                <a:ea typeface="ＭＳ Ｐゴシック" panose="020B0600070205080204" pitchFamily="34" charset="-128"/>
              </a:rPr>
              <a:t>Overestimation of market size.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 sz="3200" dirty="0">
                <a:ea typeface="ＭＳ Ｐゴシック" panose="020B0600070205080204" pitchFamily="34" charset="-128"/>
              </a:rPr>
              <a:t>Product design problems.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 sz="3200" dirty="0">
                <a:ea typeface="ＭＳ Ｐゴシック" panose="020B0600070205080204" pitchFamily="34" charset="-128"/>
              </a:rPr>
              <a:t>Incorrectly positioned, priced, or advertised.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 sz="3200" dirty="0">
                <a:ea typeface="ＭＳ Ｐゴシック" panose="020B0600070205080204" pitchFamily="34" charset="-128"/>
              </a:rPr>
              <a:t>Pushed by high level executives despite poor marketing research findings.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 sz="3200" dirty="0">
                <a:ea typeface="ＭＳ Ｐゴシック" panose="020B0600070205080204" pitchFamily="34" charset="-128"/>
              </a:rPr>
              <a:t>Excessive development costs.</a:t>
            </a:r>
          </a:p>
          <a:p>
            <a:pPr lvl="1" eaLnBrk="1" hangingPunct="1">
              <a:lnSpc>
                <a:spcPct val="85000"/>
              </a:lnSpc>
            </a:pPr>
            <a:r>
              <a:rPr lang="en-US" altLang="en-US" sz="3200" dirty="0">
                <a:ea typeface="ＭＳ Ｐゴシック" panose="020B0600070205080204" pitchFamily="34" charset="-128"/>
              </a:rPr>
              <a:t>Competitive reaction.</a:t>
            </a:r>
          </a:p>
        </p:txBody>
      </p:sp>
    </p:spTree>
    <p:extLst>
      <p:ext uri="{BB962C8B-B14F-4D97-AF65-F5344CB8AC3E}">
        <p14:creationId xmlns:p14="http://schemas.microsoft.com/office/powerpoint/2010/main" val="1392904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NPD Failure is High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4000" dirty="0"/>
              <a:t>It is estimated that 90% of new consumer products launched in Europe fail!</a:t>
            </a:r>
          </a:p>
          <a:p>
            <a:r>
              <a:rPr lang="en-GB" sz="4000" dirty="0"/>
              <a:t>66% fail within 2 years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560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>
          <a:xfrm>
            <a:off x="1776367" y="201041"/>
            <a:ext cx="8639269" cy="774071"/>
          </a:xfrm>
        </p:spPr>
        <p:txBody>
          <a:bodyPr/>
          <a:lstStyle/>
          <a:p>
            <a:r>
              <a:rPr lang="en-US" dirty="0">
                <a:solidFill>
                  <a:srgbClr val="007FA3"/>
                </a:solidFill>
              </a:rPr>
              <a:t>New product development strategy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2754141" y="2101088"/>
            <a:ext cx="7086600" cy="4114800"/>
          </a:xfrm>
        </p:spPr>
        <p:txBody>
          <a:bodyPr/>
          <a:lstStyle/>
          <a:p>
            <a:pPr marL="344488" indent="-344488">
              <a:buNone/>
            </a:pPr>
            <a:r>
              <a:rPr lang="en-US" b="1" dirty="0"/>
              <a:t>Acquisition</a:t>
            </a:r>
            <a:r>
              <a:rPr lang="en-US" dirty="0"/>
              <a:t> refers to the buying of a whole company, a patent or a license to produce someone else’s product.</a:t>
            </a:r>
          </a:p>
          <a:p>
            <a:pPr marL="344488" indent="-344488">
              <a:buNone/>
            </a:pPr>
            <a:endParaRPr lang="en-US" sz="1800" dirty="0"/>
          </a:p>
          <a:p>
            <a:pPr marL="344488" indent="-344488">
              <a:buNone/>
            </a:pPr>
            <a:r>
              <a:rPr lang="en-US" b="1" dirty="0"/>
              <a:t>New product development</a:t>
            </a:r>
            <a:r>
              <a:rPr lang="en-US" dirty="0"/>
              <a:t> refers to the development of original products, product improvements, product modifications and new brands through the firm’s own product development efforts.</a:t>
            </a:r>
          </a:p>
        </p:txBody>
      </p:sp>
      <p:sp>
        <p:nvSpPr>
          <p:cNvPr id="16387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514600" y="1108524"/>
            <a:ext cx="7162800" cy="38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Two ways to obtain new products</a:t>
            </a:r>
          </a:p>
        </p:txBody>
      </p:sp>
    </p:spTree>
    <p:extLst>
      <p:ext uri="{BB962C8B-B14F-4D97-AF65-F5344CB8AC3E}">
        <p14:creationId xmlns:p14="http://schemas.microsoft.com/office/powerpoint/2010/main" val="231912416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7931"/>
            <a:ext cx="8229600" cy="999653"/>
          </a:xfrm>
        </p:spPr>
        <p:txBody>
          <a:bodyPr/>
          <a:lstStyle/>
          <a:p>
            <a:r>
              <a:rPr lang="en-US" dirty="0">
                <a:solidFill>
                  <a:srgbClr val="007FA3"/>
                </a:solidFill>
              </a:rPr>
              <a:t>New product development process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18435" name="Text Box 6"/>
          <p:cNvSpPr txBox="1">
            <a:spLocks noChangeArrowheads="1"/>
          </p:cNvSpPr>
          <p:nvPr/>
        </p:nvSpPr>
        <p:spPr bwMode="auto">
          <a:xfrm>
            <a:off x="2849087" y="1447800"/>
            <a:ext cx="649382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Major stages in new product development</a:t>
            </a:r>
          </a:p>
        </p:txBody>
      </p:sp>
      <p:pic>
        <p:nvPicPr>
          <p:cNvPr id="18436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9650" y="2009774"/>
            <a:ext cx="10334625" cy="340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184100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University of Roehampt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ehampton-Powerpoint-Template-2017-Brand.pot [Read-Only] [Compatibility Mode]" id="{73B11BDD-0FF5-47F1-BDEF-47682B828FF0}" vid="{2B42B497-A512-4263-9A8A-D2375C06AC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LongProperties xmlns="http://schemas.microsoft.com/office/2006/metadata/longProperties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8A673D2473E2439BE64E26C794AC56" ma:contentTypeVersion="1" ma:contentTypeDescription="Create a new document." ma:contentTypeScope="" ma:versionID="2499bf996f7f8fb20f5f7472d4c4be53">
  <xsd:schema xmlns:xsd="http://www.w3.org/2001/XMLSchema" xmlns:xs="http://www.w3.org/2001/XMLSchema" xmlns:p="http://schemas.microsoft.com/office/2006/metadata/properties" xmlns:ns1="http://schemas.microsoft.com/sharepoint/v3" xmlns:ns2="93fef078-daf5-4ef7-8fde-c2fad20c0449" targetNamespace="http://schemas.microsoft.com/office/2006/metadata/properties" ma:root="true" ma:fieldsID="a80321079ca9816655e11641657b2392" ns1:_="" ns2:_="">
    <xsd:import namespace="http://schemas.microsoft.com/sharepoint/v3"/>
    <xsd:import namespace="93fef078-daf5-4ef7-8fde-c2fad20c0449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1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2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fef078-daf5-4ef7-8fde-c2fad20c044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0FF4E3E-C1B4-4C97-B492-9DE287D30438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157DC178-320F-46DA-B3A3-E6BDD53F182E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schemas.microsoft.com/sharepoint/v3"/>
    <ds:schemaRef ds:uri="http://schemas.openxmlformats.org/package/2006/metadata/core-properties"/>
    <ds:schemaRef ds:uri="http://schemas.microsoft.com/office/infopath/2007/PartnerControls"/>
    <ds:schemaRef ds:uri="93fef078-daf5-4ef7-8fde-c2fad20c0449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CD77F1A-052D-4081-9D04-9ED1CC152D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3fef078-daf5-4ef7-8fde-c2fad20c04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Roehampton-Powerpoint-Template-2017-Brand</Template>
  <TotalTime>1</TotalTime>
  <Words>1399</Words>
  <Application>Microsoft Office PowerPoint</Application>
  <PresentationFormat>Widescreen</PresentationFormat>
  <Paragraphs>231</Paragraphs>
  <Slides>37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ＭＳ Ｐゴシック</vt:lpstr>
      <vt:lpstr>Arial</vt:lpstr>
      <vt:lpstr>Calibri</vt:lpstr>
      <vt:lpstr>Calibri Light</vt:lpstr>
      <vt:lpstr>Verdana</vt:lpstr>
      <vt:lpstr>ヒラギノ角ゴ Pro W3</vt:lpstr>
      <vt:lpstr>University of Roehampton</vt:lpstr>
      <vt:lpstr>Equation</vt:lpstr>
      <vt:lpstr>  STRATEGIC MARKETING  </vt:lpstr>
      <vt:lpstr>New product development and product life-cycle strategies</vt:lpstr>
      <vt:lpstr>What is a product? </vt:lpstr>
      <vt:lpstr>What is a product? (Continued)</vt:lpstr>
      <vt:lpstr>Google: Innovation Excellence</vt:lpstr>
      <vt:lpstr>New-Product Failures</vt:lpstr>
      <vt:lpstr>NPD Failure is High</vt:lpstr>
      <vt:lpstr>New product development strategy</vt:lpstr>
      <vt:lpstr>New product development process</vt:lpstr>
      <vt:lpstr>New product development process (Continued) </vt:lpstr>
      <vt:lpstr>New product development process (Continued) </vt:lpstr>
      <vt:lpstr>New product development process (Continued) </vt:lpstr>
      <vt:lpstr>New product development process (Continued) </vt:lpstr>
      <vt:lpstr>New product development process (Continued) </vt:lpstr>
      <vt:lpstr>New product development process (Continued) </vt:lpstr>
      <vt:lpstr>New product development process (Continued) </vt:lpstr>
      <vt:lpstr>New product development process (Continued) </vt:lpstr>
      <vt:lpstr>New product development process (Continued) </vt:lpstr>
      <vt:lpstr>New product development process (Continued) </vt:lpstr>
      <vt:lpstr>New product development process (Continued) </vt:lpstr>
      <vt:lpstr>New product development process (Continued) </vt:lpstr>
      <vt:lpstr>New product development process (Continued) </vt:lpstr>
      <vt:lpstr>New product development process (Continued) </vt:lpstr>
      <vt:lpstr>Managing new product development </vt:lpstr>
      <vt:lpstr>Managing new product development (Continued)</vt:lpstr>
      <vt:lpstr>Managing new product development (Continued)</vt:lpstr>
      <vt:lpstr>Managing new product development (Continued)</vt:lpstr>
      <vt:lpstr>Managing new product development (Continued)</vt:lpstr>
      <vt:lpstr>Product life-cycle strategies  </vt:lpstr>
      <vt:lpstr>Product life-cycle strategies  (Continued)</vt:lpstr>
      <vt:lpstr>Product life-cycle strategies  (Continued)</vt:lpstr>
      <vt:lpstr>Product life-cycle strategies  (Continued)</vt:lpstr>
      <vt:lpstr>Product life-cycle strategies  (Continued)</vt:lpstr>
      <vt:lpstr>Product life-cycle strategies  (Continued)</vt:lpstr>
      <vt:lpstr>Product life-cycle strategies  (Continued)</vt:lpstr>
      <vt:lpstr>Product life-cycle strategies  (Continued)</vt:lpstr>
      <vt:lpstr>Product life-cycle strategies  (Continued)</vt:lpstr>
    </vt:vector>
  </TitlesOfParts>
  <Company>University Of Roehampton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MARKETING</dc:title>
  <dc:creator>Mohammed Rafiq</dc:creator>
  <cp:lastModifiedBy>Dumebi Konwea</cp:lastModifiedBy>
  <cp:revision>9</cp:revision>
  <cp:lastPrinted>2019-10-14T01:04:34Z</cp:lastPrinted>
  <dcterms:created xsi:type="dcterms:W3CDTF">2019-10-14T00:23:32Z</dcterms:created>
  <dcterms:modified xsi:type="dcterms:W3CDTF">2025-07-09T07:56:03Z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">
    <vt:lpwstr>EX52UCZS3WNW-50-7</vt:lpwstr>
  </property>
  <property fmtid="{D5CDD505-2E9C-101B-9397-08002B2CF9AE}" pid="3" name="_dlc_DocIdItemGuid">
    <vt:lpwstr>9921b913-4ad3-4564-a374-b22e9e4eb2ae</vt:lpwstr>
  </property>
  <property fmtid="{D5CDD505-2E9C-101B-9397-08002B2CF9AE}" pid="4" name="_dlc_DocIdUrl">
    <vt:lpwstr>https://portal.roehampton.ac.uk/information/_layouts/15/DocIdRedir.aspx?ID=EX52UCZS3WNW-50-7, EX52UCZS3WNW-50-7</vt:lpwstr>
  </property>
  <property fmtid="{D5CDD505-2E9C-101B-9397-08002B2CF9AE}" pid="5" name="PublishingExpirationDate">
    <vt:lpwstr/>
  </property>
  <property fmtid="{D5CDD505-2E9C-101B-9397-08002B2CF9AE}" pid="6" name="PublishingStartDate">
    <vt:lpwstr/>
  </property>
</Properties>
</file>