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3"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52913"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lstStyle>
            <a:lvl1pPr algn="ctr">
              <a:defRPr sz="6000">
                <a:solidFill>
                  <a:srgbClr val="063532"/>
                </a:solidFill>
              </a:defRPr>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6353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318414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63532"/>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solidFill>
                  <a:srgbClr val="063532"/>
                </a:solidFill>
              </a:defRPr>
            </a:lvl1pPr>
            <a:lvl2pPr>
              <a:defRPr>
                <a:solidFill>
                  <a:srgbClr val="063532"/>
                </a:solidFill>
              </a:defRPr>
            </a:lvl2pPr>
            <a:lvl3pPr>
              <a:defRPr>
                <a:solidFill>
                  <a:srgbClr val="063532"/>
                </a:solidFill>
              </a:defRPr>
            </a:lvl3pPr>
            <a:lvl4pPr>
              <a:defRPr>
                <a:solidFill>
                  <a:srgbClr val="063532"/>
                </a:solidFill>
              </a:defRPr>
            </a:lvl4pPr>
            <a:lvl5pPr>
              <a:defRPr>
                <a:solidFill>
                  <a:srgbClr val="06353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a:lvl1pPr>
          </a:lstStyle>
          <a:p>
            <a:pPr>
              <a:defRPr/>
            </a:pPr>
            <a:fld id="{1083CD2D-347F-417C-886D-273536740474}" type="datetimeFigureOut">
              <a:rPr lang="en-GB"/>
              <a:pPr>
                <a:defRPr/>
              </a:pPr>
              <a:t>08/07/2025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3D35F60-FE4A-4476-B52F-29F8950812DF}" type="slidenum">
              <a:rPr lang="en-GB"/>
              <a:pPr>
                <a:defRPr/>
              </a:pPr>
              <a:t>‹#›</a:t>
            </a:fld>
            <a:endParaRPr lang="en-GB"/>
          </a:p>
        </p:txBody>
      </p:sp>
    </p:spTree>
    <p:extLst>
      <p:ext uri="{BB962C8B-B14F-4D97-AF65-F5344CB8AC3E}">
        <p14:creationId xmlns:p14="http://schemas.microsoft.com/office/powerpoint/2010/main" val="266421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BB69004D-800C-4230-8BED-3D981703420C}" type="datetimeFigureOut">
              <a:rPr lang="en-GB"/>
              <a:pPr>
                <a:defRPr/>
              </a:pPr>
              <a:t>08/07/2025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F425C34-A69D-4402-B7D8-BAB5A48CF0B5}" type="slidenum">
              <a:rPr lang="en-GB"/>
              <a:pPr>
                <a:defRPr/>
              </a:pPr>
              <a:t>‹#›</a:t>
            </a:fld>
            <a:endParaRPr lang="en-GB"/>
          </a:p>
        </p:txBody>
      </p:sp>
    </p:spTree>
    <p:extLst>
      <p:ext uri="{BB962C8B-B14F-4D97-AF65-F5344CB8AC3E}">
        <p14:creationId xmlns:p14="http://schemas.microsoft.com/office/powerpoint/2010/main" val="377228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6EBAD35B-FA32-400E-B001-5FD5168C6B39}" type="datetimeFigureOut">
              <a:rPr lang="en-GB"/>
              <a:pPr>
                <a:defRPr/>
              </a:pPr>
              <a:t>08/07/2025</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50086A5D-7A97-4E2E-A328-5E1595936FF6}" type="slidenum">
              <a:rPr lang="en-GB"/>
              <a:pPr>
                <a:defRPr/>
              </a:pPr>
              <a:t>‹#›</a:t>
            </a:fld>
            <a:endParaRPr lang="en-GB"/>
          </a:p>
        </p:txBody>
      </p:sp>
    </p:spTree>
    <p:extLst>
      <p:ext uri="{BB962C8B-B14F-4D97-AF65-F5344CB8AC3E}">
        <p14:creationId xmlns:p14="http://schemas.microsoft.com/office/powerpoint/2010/main" val="308942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898F702-7B2B-4191-AADB-9326B959CBB1}" type="datetimeFigureOut">
              <a:rPr lang="en-GB"/>
              <a:pPr>
                <a:defRPr/>
              </a:pPr>
              <a:t>08/07/2025</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FEDF13A9-6EEC-43E7-807C-7954534FE44F}" type="slidenum">
              <a:rPr lang="en-GB"/>
              <a:pPr>
                <a:defRPr/>
              </a:pPr>
              <a:t>‹#›</a:t>
            </a:fld>
            <a:endParaRPr lang="en-GB"/>
          </a:p>
        </p:txBody>
      </p:sp>
    </p:spTree>
    <p:extLst>
      <p:ext uri="{BB962C8B-B14F-4D97-AF65-F5344CB8AC3E}">
        <p14:creationId xmlns:p14="http://schemas.microsoft.com/office/powerpoint/2010/main" val="18023091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BEA"/>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63532"/>
                </a:solidFill>
                <a:latin typeface="+mn-lt"/>
              </a:defRPr>
            </a:lvl1pPr>
          </a:lstStyle>
          <a:p>
            <a:pPr>
              <a:defRPr/>
            </a:pPr>
            <a:fld id="{CE7D3133-C8CC-49B1-BACB-6866EED8069D}" type="datetimeFigureOut">
              <a:rPr lang="en-GB"/>
              <a:pPr>
                <a:defRPr/>
              </a:pPr>
              <a:t>08/07/2025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63532"/>
                </a:solidFill>
                <a:latin typeface="+mn-lt"/>
              </a:defRPr>
            </a:lvl1pPr>
          </a:lstStyle>
          <a:p>
            <a:pPr>
              <a:defRPr/>
            </a:pP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rgbClr val="063532"/>
                </a:solidFill>
                <a:latin typeface="+mn-lt"/>
              </a:defRPr>
            </a:lvl1pPr>
          </a:lstStyle>
          <a:p>
            <a:pPr>
              <a:defRPr/>
            </a:pPr>
            <a:fld id="{C8F75B9A-495D-4CA4-9D63-CBFCE0B35005}" type="slidenum">
              <a:rPr lang="en-GB"/>
              <a:pPr>
                <a:defRPr/>
              </a:pPr>
              <a:t>‹#›</a:t>
            </a:fld>
            <a:endParaRPr lang="en-GB"/>
          </a:p>
        </p:txBody>
      </p:sp>
    </p:spTree>
    <p:extLst>
      <p:ext uri="{BB962C8B-B14F-4D97-AF65-F5344CB8AC3E}">
        <p14:creationId xmlns:p14="http://schemas.microsoft.com/office/powerpoint/2010/main" val="3380362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0" fontAlgn="base" hangingPunct="0">
        <a:lnSpc>
          <a:spcPct val="90000"/>
        </a:lnSpc>
        <a:spcBef>
          <a:spcPct val="0"/>
        </a:spcBef>
        <a:spcAft>
          <a:spcPct val="0"/>
        </a:spcAft>
        <a:defRPr sz="4400" kern="1200">
          <a:solidFill>
            <a:srgbClr val="063532"/>
          </a:solidFill>
          <a:latin typeface="+mj-lt"/>
          <a:ea typeface="+mj-ea"/>
          <a:cs typeface="+mj-cs"/>
        </a:defRPr>
      </a:lvl1pPr>
      <a:lvl2pPr algn="l" rtl="0" eaLnBrk="0" fontAlgn="base" hangingPunct="0">
        <a:lnSpc>
          <a:spcPct val="90000"/>
        </a:lnSpc>
        <a:spcBef>
          <a:spcPct val="0"/>
        </a:spcBef>
        <a:spcAft>
          <a:spcPct val="0"/>
        </a:spcAft>
        <a:defRPr sz="4400">
          <a:solidFill>
            <a:srgbClr val="063532"/>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rgbClr val="063532"/>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rgbClr val="063532"/>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rgbClr val="063532"/>
          </a:solidFill>
          <a:latin typeface="Calibri Light" panose="020F0302020204030204" pitchFamily="34" charset="0"/>
        </a:defRPr>
      </a:lvl5pPr>
      <a:lvl6pPr marL="457200" algn="l" rtl="0" fontAlgn="base">
        <a:lnSpc>
          <a:spcPct val="90000"/>
        </a:lnSpc>
        <a:spcBef>
          <a:spcPct val="0"/>
        </a:spcBef>
        <a:spcAft>
          <a:spcPct val="0"/>
        </a:spcAft>
        <a:defRPr sz="4400">
          <a:solidFill>
            <a:srgbClr val="063532"/>
          </a:solidFill>
          <a:latin typeface="Calibri Light" panose="020F0302020204030204" pitchFamily="34" charset="0"/>
        </a:defRPr>
      </a:lvl6pPr>
      <a:lvl7pPr marL="914400" algn="l" rtl="0" fontAlgn="base">
        <a:lnSpc>
          <a:spcPct val="90000"/>
        </a:lnSpc>
        <a:spcBef>
          <a:spcPct val="0"/>
        </a:spcBef>
        <a:spcAft>
          <a:spcPct val="0"/>
        </a:spcAft>
        <a:defRPr sz="4400">
          <a:solidFill>
            <a:srgbClr val="063532"/>
          </a:solidFill>
          <a:latin typeface="Calibri Light" panose="020F0302020204030204" pitchFamily="34" charset="0"/>
        </a:defRPr>
      </a:lvl7pPr>
      <a:lvl8pPr marL="1371600" algn="l" rtl="0" fontAlgn="base">
        <a:lnSpc>
          <a:spcPct val="90000"/>
        </a:lnSpc>
        <a:spcBef>
          <a:spcPct val="0"/>
        </a:spcBef>
        <a:spcAft>
          <a:spcPct val="0"/>
        </a:spcAft>
        <a:defRPr sz="4400">
          <a:solidFill>
            <a:srgbClr val="063532"/>
          </a:solidFill>
          <a:latin typeface="Calibri Light" panose="020F0302020204030204" pitchFamily="34" charset="0"/>
        </a:defRPr>
      </a:lvl8pPr>
      <a:lvl9pPr marL="1828800" algn="l" rtl="0" fontAlgn="base">
        <a:lnSpc>
          <a:spcPct val="90000"/>
        </a:lnSpc>
        <a:spcBef>
          <a:spcPct val="0"/>
        </a:spcBef>
        <a:spcAft>
          <a:spcPct val="0"/>
        </a:spcAft>
        <a:defRPr sz="4400">
          <a:solidFill>
            <a:srgbClr val="063532"/>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rgbClr val="063532"/>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rgbClr val="063532"/>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rgbClr val="06353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rgbClr val="063532"/>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rgbClr val="0635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p:txBody>
          <a:bodyPr/>
          <a:lstStyle/>
          <a:p>
            <a:pPr eaLnBrk="1" hangingPunct="1"/>
            <a:r>
              <a:rPr lang="en-US" altLang="en-US" dirty="0"/>
              <a:t>Strategic Marketing</a:t>
            </a:r>
          </a:p>
        </p:txBody>
      </p:sp>
      <p:sp>
        <p:nvSpPr>
          <p:cNvPr id="3075" name="Subtitle 2"/>
          <p:cNvSpPr>
            <a:spLocks noGrp="1"/>
          </p:cNvSpPr>
          <p:nvPr>
            <p:ph type="subTitle" idx="1"/>
          </p:nvPr>
        </p:nvSpPr>
        <p:spPr/>
        <p:txBody>
          <a:bodyPr/>
          <a:lstStyle/>
          <a:p>
            <a:pPr eaLnBrk="1" hangingPunct="1"/>
            <a:r>
              <a:rPr lang="en-US" altLang="en-US" sz="3600" dirty="0"/>
              <a:t>Week1 – Seminar Discussion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837C2C-C33A-4996-8B30-1EF748D09E23}"/>
              </a:ext>
            </a:extLst>
          </p:cNvPr>
          <p:cNvSpPr txBox="1"/>
          <p:nvPr/>
        </p:nvSpPr>
        <p:spPr>
          <a:xfrm>
            <a:off x="657225" y="420404"/>
            <a:ext cx="10877550" cy="6597640"/>
          </a:xfrm>
          <a:prstGeom prst="rect">
            <a:avLst/>
          </a:prstGeom>
          <a:noFill/>
        </p:spPr>
        <p:txBody>
          <a:bodyPr wrap="square">
            <a:spAutoFit/>
          </a:bodyPr>
          <a:lstStyle/>
          <a:p>
            <a:pPr indent="-6350">
              <a:lnSpc>
                <a:spcPct val="104000"/>
              </a:lnSpc>
              <a:spcAft>
                <a:spcPts val="1075"/>
              </a:spcAft>
            </a:pPr>
            <a:r>
              <a:rPr lang="en-GB" sz="24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Pegasus Airlines: delighting a new type of travelling </a:t>
            </a:r>
            <a:r>
              <a:rPr lang="en-GB" sz="2400" b="1" i="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customer:</a:t>
            </a:r>
            <a:r>
              <a:rPr lang="en-GB" sz="24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Synopsis</a:t>
            </a:r>
            <a:r>
              <a:rPr lang="en-GB" sz="24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indent="-6350" algn="just">
              <a:lnSpc>
                <a:spcPct val="103000"/>
              </a:lnSpc>
              <a:spcAft>
                <a:spcPts val="1085"/>
              </a:spcAft>
            </a:pP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Pegasus was created in 1989 as a charter airline partnered with Aer Lingus to create all-inclusive holidays. As of 2010, Pegasus has a fleet of 27 Boeing planes with a further 24 on order. Pegasus Airlines flies from Istanbul’s second main hub, </a:t>
            </a:r>
            <a:r>
              <a:rPr lang="en-GB"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Sabiha</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Gökçen</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International Airport. Its on-time departure rate is 93 per cent, which is well above the European average of 81 per cent, demonstrating the importance the company attaches to customer service. Pegasus has developed a specific customer satisfaction guarantee policy that provides customers with (</a:t>
            </a:r>
            <a:r>
              <a:rPr lang="en-GB"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 the case of a delay greater than 3 hours, a refund of the ticket and (ii) in the case of a delay greater than 5 hours, a refund and a free ticket. Pegasus also offers a customer service experience at the airport it provides exclusive allotments for the first 72 hours of parking with a valet parking option, VIP and Business Class lounges, car rental and many hotel partners where customers can get some discount. It is a personal culture that gives Pegasus’ customer service an edge. Pegasus’ employees work as a team with their goal being a common understanding of the airline’s long-term objective to provide a democratic environment in which everyone shares their ideas freely. Training, as well as continuous development is provided to ensure regular career progression and high levels of motivation through a solid performance system and regular personal feedback. Early in the process, Pegasus selects the people who best exhibit these values while directing the right person to the right department at the right time. The last tenet of Pegasus’ customer-service strategy lies in the regularly scheduled and innovative destinations it offers. Since 2005, Pegasus has shown that a low-cost airline can deliver low fares, excellent service and steady profits. It has demonstrated that even in the airline business, entry barriers can be lowered and a powerful brand can be created. Pegasus embodies success in four marketing cornerstones: (</a:t>
            </a:r>
            <a:r>
              <a:rPr lang="en-GB"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GB"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ensures successful service through safety, training and its devoted employees, (ii) it employs creative communication with its customers, (iii) it offers great destinations and easy access to international hubs and (iv) it uses efficient management techniques, delivering low prices with a high-quality service experience.</a:t>
            </a:r>
            <a:r>
              <a:rPr lang="en-GB"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9033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92C2-7090-4027-B8B9-31E941EFD264}"/>
              </a:ext>
            </a:extLst>
          </p:cNvPr>
          <p:cNvSpPr>
            <a:spLocks noGrp="1"/>
          </p:cNvSpPr>
          <p:nvPr>
            <p:ph type="title"/>
          </p:nvPr>
        </p:nvSpPr>
        <p:spPr/>
        <p:txBody>
          <a:bodyPr/>
          <a:lstStyle/>
          <a:p>
            <a:pPr algn="ctr"/>
            <a:r>
              <a:rPr lang="en-GB" sz="4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Week 1 Seminar Discussion Questions – Pegasus Airlines</a:t>
            </a:r>
            <a:endParaRPr lang="en-GB" dirty="0"/>
          </a:p>
        </p:txBody>
      </p:sp>
      <p:sp>
        <p:nvSpPr>
          <p:cNvPr id="3" name="Content Placeholder 2">
            <a:extLst>
              <a:ext uri="{FF2B5EF4-FFF2-40B4-BE49-F238E27FC236}">
                <a16:creationId xmlns:a16="http://schemas.microsoft.com/office/drawing/2014/main" id="{DAC6B5F9-938F-46E8-9A82-4275B517C15E}"/>
              </a:ext>
            </a:extLst>
          </p:cNvPr>
          <p:cNvSpPr>
            <a:spLocks noGrp="1"/>
          </p:cNvSpPr>
          <p:nvPr>
            <p:ph idx="1"/>
          </p:nvPr>
        </p:nvSpPr>
        <p:spPr/>
        <p:txBody>
          <a:bodyPr/>
          <a:lstStyle/>
          <a:p>
            <a:pPr marL="0" indent="0" algn="just">
              <a:lnSpc>
                <a:spcPct val="103000"/>
              </a:lnSpc>
              <a:spcAft>
                <a:spcPts val="1185"/>
              </a:spcAft>
              <a:buNone/>
            </a:pPr>
            <a:r>
              <a:rPr lang="en-GB"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Case: Pegasus Airlines </a:t>
            </a:r>
            <a:r>
              <a:rPr lang="en-GB"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(click  on the Resource in Moodle to read the case)</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fontAlgn="base">
              <a:lnSpc>
                <a:spcPct val="103000"/>
              </a:lnSpc>
              <a:spcAft>
                <a:spcPts val="1185"/>
              </a:spcAft>
              <a:buClr>
                <a:srgbClr val="000000"/>
              </a:buClr>
              <a:buSzPts val="950"/>
              <a:buNone/>
            </a:pPr>
            <a:r>
              <a:rPr lang="en-GB" b="1" u="none" strike="noStrike"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1. Give examples of needs, wants and demands that Pegasus customers demonstrate, differentiating these three concepts. What are the implications of each for Pegasus’ practices? </a:t>
            </a:r>
            <a:endParaRPr lang="en-GB" u="none" strike="noStrike" dirty="0">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lnSpc>
                <a:spcPct val="103000"/>
              </a:lnSpc>
              <a:spcAft>
                <a:spcPts val="1185"/>
              </a:spcAft>
              <a:buClr>
                <a:srgbClr val="000000"/>
              </a:buClr>
              <a:buSzPts val="950"/>
              <a:buNone/>
            </a:pPr>
            <a:r>
              <a:rPr lang="en-GB" b="1" u="none" strike="noStrike"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2. Describe in detail all the facets of Pegasus’ product. What is being exchanged in a Pegasus transaction? </a:t>
            </a:r>
            <a:endParaRPr lang="en-GB" u="none" strike="noStrike" dirty="0">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399770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E13E4-51F4-418C-9AD8-D75B47D88E04}"/>
              </a:ext>
            </a:extLst>
          </p:cNvPr>
          <p:cNvSpPr>
            <a:spLocks noGrp="1"/>
          </p:cNvSpPr>
          <p:nvPr>
            <p:ph type="title"/>
          </p:nvPr>
        </p:nvSpPr>
        <p:spPr/>
        <p:txBody>
          <a:bodyPr/>
          <a:lstStyle/>
          <a:p>
            <a:pPr algn="ctr"/>
            <a:r>
              <a:rPr lang="en-GB"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Seminar Discussion Questions – Pegasus Airlines</a:t>
            </a:r>
            <a:endParaRPr lang="en-GB" sz="3600" dirty="0"/>
          </a:p>
        </p:txBody>
      </p:sp>
      <p:sp>
        <p:nvSpPr>
          <p:cNvPr id="3" name="Content Placeholder 2">
            <a:extLst>
              <a:ext uri="{FF2B5EF4-FFF2-40B4-BE49-F238E27FC236}">
                <a16:creationId xmlns:a16="http://schemas.microsoft.com/office/drawing/2014/main" id="{1C9F90D3-CE1B-4311-85CF-1349158D1BD4}"/>
              </a:ext>
            </a:extLst>
          </p:cNvPr>
          <p:cNvSpPr>
            <a:spLocks noGrp="1"/>
          </p:cNvSpPr>
          <p:nvPr>
            <p:ph idx="1"/>
          </p:nvPr>
        </p:nvSpPr>
        <p:spPr/>
        <p:txBody>
          <a:bodyPr/>
          <a:lstStyle/>
          <a:p>
            <a:pPr marL="0" lvl="0" indent="0" algn="just" fontAlgn="base">
              <a:lnSpc>
                <a:spcPct val="103000"/>
              </a:lnSpc>
              <a:spcAft>
                <a:spcPts val="1185"/>
              </a:spcAft>
              <a:buClr>
                <a:srgbClr val="000000"/>
              </a:buClr>
              <a:buSzPts val="950"/>
              <a:buNone/>
            </a:pPr>
            <a:endParaRPr lang="en-GB" b="1" u="none" strike="noStrike"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lnSpc>
                <a:spcPct val="103000"/>
              </a:lnSpc>
              <a:spcAft>
                <a:spcPts val="1185"/>
              </a:spcAft>
              <a:buClr>
                <a:srgbClr val="000000"/>
              </a:buClr>
              <a:buSzPts val="950"/>
              <a:buNone/>
            </a:pPr>
            <a:r>
              <a:rPr lang="en-GB" b="1" u="none" strike="noStrike"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3. Which of the five marketing management concepts best applies to Pegasus?  </a:t>
            </a:r>
            <a:endParaRPr lang="en-GB" u="none" strike="noStrike" dirty="0">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lnSpc>
                <a:spcPct val="103000"/>
              </a:lnSpc>
              <a:spcAft>
                <a:spcPts val="1185"/>
              </a:spcAft>
              <a:buClr>
                <a:srgbClr val="000000"/>
              </a:buClr>
              <a:buSzPts val="950"/>
              <a:buNone/>
            </a:pPr>
            <a:r>
              <a:rPr lang="en-GB" b="1" u="none" strike="noStrike"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4. What value does Pegasus create for its customers?  </a:t>
            </a:r>
            <a:endParaRPr lang="en-GB" u="none" strike="noStrike" dirty="0">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lnSpc>
                <a:spcPct val="103000"/>
              </a:lnSpc>
              <a:spcAft>
                <a:spcPts val="1185"/>
              </a:spcAft>
              <a:buClr>
                <a:srgbClr val="000000"/>
              </a:buClr>
              <a:buSzPts val="950"/>
              <a:buNone/>
            </a:pPr>
            <a:r>
              <a:rPr lang="en-GB" b="1" u="none" strike="noStrike" dirty="0">
                <a:solidFill>
                  <a:srgbClr val="000000"/>
                </a:solidFill>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rPr>
              <a:t>5.Is Pegasus likely to continue being successful in building customer relationships? Why or why not?  </a:t>
            </a:r>
            <a:endParaRPr lang="en-GB" u="none" strike="noStrike" dirty="0">
              <a:effectLst/>
              <a:uFill>
                <a:solidFill>
                  <a:srgbClr val="000000"/>
                </a:solidFill>
              </a:uFill>
              <a:latin typeface="Arial" panose="020B0604020202020204" pitchFamily="34" charset="0"/>
              <a:ea typeface="Times New Roman" panose="02020603050405020304" pitchFamily="18" charset="0"/>
              <a:cs typeface="Arial" panose="020B0604020202020204" pitchFamily="34" charset="0"/>
            </a:endParaRPr>
          </a:p>
          <a:p>
            <a:endParaRPr lang="en-GB" dirty="0"/>
          </a:p>
        </p:txBody>
      </p:sp>
    </p:spTree>
    <p:extLst>
      <p:ext uri="{BB962C8B-B14F-4D97-AF65-F5344CB8AC3E}">
        <p14:creationId xmlns:p14="http://schemas.microsoft.com/office/powerpoint/2010/main" val="2415600693"/>
      </p:ext>
    </p:extLst>
  </p:cSld>
  <p:clrMapOvr>
    <a:masterClrMapping/>
  </p:clrMapOvr>
</p:sld>
</file>

<file path=ppt/theme/theme1.xml><?xml version="1.0" encoding="utf-8"?>
<a:theme xmlns:a="http://schemas.openxmlformats.org/drawingml/2006/main" name="University of Roehampt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ek 1- Seminar Discussion Questions.pot [Compatibility Mode]" id="{707DB747-BDAE-43B9-9D86-1EFC7F82B10D}" vid="{EFE640EC-0A76-4F5C-B490-EA066F06D30F}"/>
    </a:ext>
  </a:extLst>
</a:theme>
</file>

<file path=docProps/app.xml><?xml version="1.0" encoding="utf-8"?>
<Properties xmlns="http://schemas.openxmlformats.org/officeDocument/2006/extended-properties" xmlns:vt="http://schemas.openxmlformats.org/officeDocument/2006/docPropsVTypes">
  <TotalTime>128</TotalTime>
  <Words>561</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University of Roehampton</vt:lpstr>
      <vt:lpstr>Strategic Marketing</vt:lpstr>
      <vt:lpstr>PowerPoint Presentation</vt:lpstr>
      <vt:lpstr>Week 1 Seminar Discussion Questions – Pegasus Airlines</vt:lpstr>
      <vt:lpstr>Seminar Discussion Questions – Pegasus Airlines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Marketing</dc:title>
  <dc:creator>Mohammed Rafiq</dc:creator>
  <cp:lastModifiedBy>Dumebi Konwea</cp:lastModifiedBy>
  <cp:revision>7</cp:revision>
  <dcterms:created xsi:type="dcterms:W3CDTF">2020-09-10T09:09:59Z</dcterms:created>
  <dcterms:modified xsi:type="dcterms:W3CDTF">2025-07-08T13:44:55Z</dcterms:modified>
</cp:coreProperties>
</file>