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solidFill>
                  <a:srgbClr val="063532"/>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1841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1083CD2D-347F-417C-886D-273536740474}" type="datetimeFigureOut">
              <a:rPr lang="en-GB"/>
              <a:pPr>
                <a:defRPr/>
              </a:pPr>
              <a:t>08/07/2025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3D35F60-FE4A-4476-B52F-29F8950812DF}" type="slidenum">
              <a:rPr lang="en-GB"/>
              <a:pPr>
                <a:defRPr/>
              </a:pPr>
              <a:t>‹#›</a:t>
            </a:fld>
            <a:endParaRPr lang="en-GB"/>
          </a:p>
        </p:txBody>
      </p:sp>
    </p:spTree>
    <p:extLst>
      <p:ext uri="{BB962C8B-B14F-4D97-AF65-F5344CB8AC3E}">
        <p14:creationId xmlns:p14="http://schemas.microsoft.com/office/powerpoint/2010/main" val="266421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B69004D-800C-4230-8BED-3D981703420C}" type="datetimeFigureOut">
              <a:rPr lang="en-GB"/>
              <a:pPr>
                <a:defRPr/>
              </a:pPr>
              <a:t>08/07/2025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F425C34-A69D-4402-B7D8-BAB5A48CF0B5}" type="slidenum">
              <a:rPr lang="en-GB"/>
              <a:pPr>
                <a:defRPr/>
              </a:pPr>
              <a:t>‹#›</a:t>
            </a:fld>
            <a:endParaRPr lang="en-GB"/>
          </a:p>
        </p:txBody>
      </p:sp>
    </p:spTree>
    <p:extLst>
      <p:ext uri="{BB962C8B-B14F-4D97-AF65-F5344CB8AC3E}">
        <p14:creationId xmlns:p14="http://schemas.microsoft.com/office/powerpoint/2010/main" val="377228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EBAD35B-FA32-400E-B001-5FD5168C6B39}" type="datetimeFigureOut">
              <a:rPr lang="en-GB"/>
              <a:pPr>
                <a:defRPr/>
              </a:pPr>
              <a:t>08/07/2025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0086A5D-7A97-4E2E-A328-5E1595936FF6}" type="slidenum">
              <a:rPr lang="en-GB"/>
              <a:pPr>
                <a:defRPr/>
              </a:pPr>
              <a:t>‹#›</a:t>
            </a:fld>
            <a:endParaRPr lang="en-GB"/>
          </a:p>
        </p:txBody>
      </p:sp>
    </p:spTree>
    <p:extLst>
      <p:ext uri="{BB962C8B-B14F-4D97-AF65-F5344CB8AC3E}">
        <p14:creationId xmlns:p14="http://schemas.microsoft.com/office/powerpoint/2010/main" val="30894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98F702-7B2B-4191-AADB-9326B959CBB1}" type="datetimeFigureOut">
              <a:rPr lang="en-GB"/>
              <a:pPr>
                <a:defRPr/>
              </a:pPr>
              <a:t>08/07/2025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EDF13A9-6EEC-43E7-807C-7954534FE44F}" type="slidenum">
              <a:rPr lang="en-GB"/>
              <a:pPr>
                <a:defRPr/>
              </a:pPr>
              <a:t>‹#›</a:t>
            </a:fld>
            <a:endParaRPr lang="en-GB"/>
          </a:p>
        </p:txBody>
      </p:sp>
    </p:spTree>
    <p:extLst>
      <p:ext uri="{BB962C8B-B14F-4D97-AF65-F5344CB8AC3E}">
        <p14:creationId xmlns:p14="http://schemas.microsoft.com/office/powerpoint/2010/main" val="1802309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CE7D3133-C8CC-49B1-BACB-6866EED8069D}" type="datetimeFigureOut">
              <a:rPr lang="en-GB"/>
              <a:pPr>
                <a:defRPr/>
              </a:pPr>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C8F75B9A-495D-4CA4-9D63-CBFCE0B35005}" type="slidenum">
              <a:rPr lang="en-GB"/>
              <a:pPr>
                <a:defRPr/>
              </a:pPr>
              <a:t>‹#›</a:t>
            </a:fld>
            <a:endParaRPr lang="en-GB"/>
          </a:p>
        </p:txBody>
      </p:sp>
    </p:spTree>
    <p:extLst>
      <p:ext uri="{BB962C8B-B14F-4D97-AF65-F5344CB8AC3E}">
        <p14:creationId xmlns:p14="http://schemas.microsoft.com/office/powerpoint/2010/main" val="338036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0" fontAlgn="base" hangingPunct="0">
        <a:lnSpc>
          <a:spcPct val="90000"/>
        </a:lnSpc>
        <a:spcBef>
          <a:spcPct val="0"/>
        </a:spcBef>
        <a:spcAft>
          <a:spcPct val="0"/>
        </a:spcAft>
        <a:defRPr sz="4400" kern="1200">
          <a:solidFill>
            <a:srgbClr val="063532"/>
          </a:solidFill>
          <a:latin typeface="+mj-lt"/>
          <a:ea typeface="+mj-ea"/>
          <a:cs typeface="+mj-cs"/>
        </a:defRPr>
      </a:lvl1pPr>
      <a:lvl2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5pPr>
      <a:lvl6pPr marL="457200" algn="l" rtl="0" fontAlgn="base">
        <a:lnSpc>
          <a:spcPct val="90000"/>
        </a:lnSpc>
        <a:spcBef>
          <a:spcPct val="0"/>
        </a:spcBef>
        <a:spcAft>
          <a:spcPct val="0"/>
        </a:spcAft>
        <a:defRPr sz="4400">
          <a:solidFill>
            <a:srgbClr val="063532"/>
          </a:solidFill>
          <a:latin typeface="Calibri Light" panose="020F0302020204030204" pitchFamily="34" charset="0"/>
        </a:defRPr>
      </a:lvl6pPr>
      <a:lvl7pPr marL="914400" algn="l" rtl="0" fontAlgn="base">
        <a:lnSpc>
          <a:spcPct val="90000"/>
        </a:lnSpc>
        <a:spcBef>
          <a:spcPct val="0"/>
        </a:spcBef>
        <a:spcAft>
          <a:spcPct val="0"/>
        </a:spcAft>
        <a:defRPr sz="4400">
          <a:solidFill>
            <a:srgbClr val="063532"/>
          </a:solidFill>
          <a:latin typeface="Calibri Light" panose="020F0302020204030204" pitchFamily="34" charset="0"/>
        </a:defRPr>
      </a:lvl7pPr>
      <a:lvl8pPr marL="1371600" algn="l" rtl="0" fontAlgn="base">
        <a:lnSpc>
          <a:spcPct val="90000"/>
        </a:lnSpc>
        <a:spcBef>
          <a:spcPct val="0"/>
        </a:spcBef>
        <a:spcAft>
          <a:spcPct val="0"/>
        </a:spcAft>
        <a:defRPr sz="4400">
          <a:solidFill>
            <a:srgbClr val="063532"/>
          </a:solidFill>
          <a:latin typeface="Calibri Light" panose="020F0302020204030204" pitchFamily="34" charset="0"/>
        </a:defRPr>
      </a:lvl8pPr>
      <a:lvl9pPr marL="1828800" algn="l" rtl="0" fontAlgn="base">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dirty="0"/>
              <a:t>Strategic Marketing</a:t>
            </a:r>
          </a:p>
        </p:txBody>
      </p:sp>
      <p:sp>
        <p:nvSpPr>
          <p:cNvPr id="3075" name="Subtitle 2"/>
          <p:cNvSpPr>
            <a:spLocks noGrp="1"/>
          </p:cNvSpPr>
          <p:nvPr>
            <p:ph type="subTitle" idx="1"/>
          </p:nvPr>
        </p:nvSpPr>
        <p:spPr/>
        <p:txBody>
          <a:bodyPr/>
          <a:lstStyle/>
          <a:p>
            <a:pPr eaLnBrk="1" hangingPunct="1"/>
            <a:r>
              <a:rPr lang="en-US" altLang="en-US" sz="3600" dirty="0"/>
              <a:t>Week 2 – Seminar Discussion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92C2-7090-4027-B8B9-31E941EFD264}"/>
              </a:ext>
            </a:extLst>
          </p:cNvPr>
          <p:cNvSpPr>
            <a:spLocks noGrp="1"/>
          </p:cNvSpPr>
          <p:nvPr>
            <p:ph type="title"/>
          </p:nvPr>
        </p:nvSpPr>
        <p:spPr/>
        <p:txBody>
          <a:bodyPr/>
          <a:lstStyle/>
          <a:p>
            <a:pPr algn="ct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Week 2 Seminar Discussion Questions – LEGO</a:t>
            </a:r>
            <a:endParaRPr lang="en-GB" dirty="0"/>
          </a:p>
        </p:txBody>
      </p:sp>
      <p:sp>
        <p:nvSpPr>
          <p:cNvPr id="3" name="Content Placeholder 2">
            <a:extLst>
              <a:ext uri="{FF2B5EF4-FFF2-40B4-BE49-F238E27FC236}">
                <a16:creationId xmlns:a16="http://schemas.microsoft.com/office/drawing/2014/main" id="{DAC6B5F9-938F-46E8-9A82-4275B517C15E}"/>
              </a:ext>
            </a:extLst>
          </p:cNvPr>
          <p:cNvSpPr>
            <a:spLocks noGrp="1"/>
          </p:cNvSpPr>
          <p:nvPr>
            <p:ph idx="1"/>
          </p:nvPr>
        </p:nvSpPr>
        <p:spPr/>
        <p:txBody>
          <a:bodyPr/>
          <a:lstStyle/>
          <a:p>
            <a:pPr marL="0" indent="0" algn="just">
              <a:lnSpc>
                <a:spcPct val="103000"/>
              </a:lnSpc>
              <a:spcAft>
                <a:spcPts val="1185"/>
              </a:spcAft>
              <a:buNone/>
            </a:pPr>
            <a:r>
              <a:rPr lang="en-GB"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Case: </a:t>
            </a: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(click  on the Resource in Moodle to read the case)</a:t>
            </a:r>
          </a:p>
          <a:p>
            <a:pPr marL="914400" marR="0" lvl="1" indent="-457200" algn="just" rtl="0">
              <a:buClr>
                <a:srgbClr val="000000"/>
              </a:buClr>
              <a:buFont typeface="+mj-lt"/>
              <a:buAutoNum type="arabicPeriod"/>
            </a:pPr>
            <a:r>
              <a:rPr lang="en-US" b="1" i="0" u="none" strike="noStrike" baseline="0" dirty="0">
                <a:solidFill>
                  <a:srgbClr val="000000"/>
                </a:solidFill>
                <a:latin typeface="Arial" panose="020B0604020202020204" pitchFamily="34" charset="0"/>
              </a:rPr>
              <a:t>In the early 2000s, was Lego focused on its products or its marketplace? Why? </a:t>
            </a:r>
            <a:endParaRPr lang="en-US" b="0" i="0" u="none" strike="noStrike" baseline="0" dirty="0">
              <a:solidFill>
                <a:srgbClr val="000000"/>
              </a:solidFill>
              <a:latin typeface="Times New Roman" panose="02020603050405020304" pitchFamily="18" charset="0"/>
            </a:endParaRPr>
          </a:p>
          <a:p>
            <a:pPr marL="914400" marR="0" lvl="1" indent="-457200" algn="just" rtl="0">
              <a:buClr>
                <a:srgbClr val="000000"/>
              </a:buClr>
              <a:buFont typeface="+mj-lt"/>
              <a:buAutoNum type="arabicPeriod"/>
            </a:pPr>
            <a:r>
              <a:rPr lang="en-US" b="1" i="0" u="none" strike="noStrike" baseline="0" dirty="0">
                <a:solidFill>
                  <a:srgbClr val="000000"/>
                </a:solidFill>
                <a:latin typeface="Arial" panose="020B0604020202020204" pitchFamily="34" charset="0"/>
              </a:rPr>
              <a:t>Using the product/market expansion grid, which approach has Lego adopted under the leadership of Jorgen? Is this different to past approaches? </a:t>
            </a:r>
            <a:endParaRPr lang="en-US" b="0" i="0" u="none" strike="noStrike" baseline="0" dirty="0">
              <a:solidFill>
                <a:srgbClr val="000000"/>
              </a:solidFill>
              <a:latin typeface="Times New Roman" panose="02020603050405020304" pitchFamily="18" charset="0"/>
            </a:endParaRPr>
          </a:p>
          <a:p>
            <a:pPr marL="914400" lvl="1" indent="-457200" algn="just">
              <a:buClr>
                <a:srgbClr val="000000"/>
              </a:buClr>
              <a:buFont typeface="+mj-lt"/>
              <a:buAutoNum type="arabicPeriod"/>
            </a:pPr>
            <a:r>
              <a:rPr lang="en-US" b="1" dirty="0">
                <a:solidFill>
                  <a:srgbClr val="000000"/>
                </a:solidFill>
                <a:latin typeface="Arial" panose="020B0604020202020204" pitchFamily="34" charset="0"/>
              </a:rPr>
              <a:t>On which internal and external partners did Jochen’s approach concentrate? Why? </a:t>
            </a:r>
          </a:p>
          <a:p>
            <a:pPr marL="914400" lvl="1" indent="-457200" algn="just">
              <a:buClr>
                <a:srgbClr val="000000"/>
              </a:buClr>
              <a:buFont typeface="+mj-lt"/>
              <a:buAutoNum type="arabicPeriod"/>
            </a:pPr>
            <a:r>
              <a:rPr lang="en-US" b="1" dirty="0">
                <a:solidFill>
                  <a:srgbClr val="000000"/>
                </a:solidFill>
                <a:latin typeface="Arial" panose="020B0604020202020204" pitchFamily="34" charset="0"/>
              </a:rPr>
              <a:t>Implementing change is never easy. In implementing their plans, what did Lego do right and what did they do wrong? How would you have done things differently? </a:t>
            </a:r>
          </a:p>
          <a:p>
            <a:pPr marL="0" indent="0" algn="just">
              <a:lnSpc>
                <a:spcPct val="103000"/>
              </a:lnSpc>
              <a:spcAft>
                <a:spcPts val="1185"/>
              </a:spcAft>
              <a:buNone/>
            </a:pP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99770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37C2C-C33A-4996-8B30-1EF748D09E23}"/>
              </a:ext>
            </a:extLst>
          </p:cNvPr>
          <p:cNvSpPr txBox="1"/>
          <p:nvPr/>
        </p:nvSpPr>
        <p:spPr>
          <a:xfrm>
            <a:off x="657225" y="420404"/>
            <a:ext cx="10877550" cy="5909310"/>
          </a:xfrm>
          <a:prstGeom prst="rect">
            <a:avLst/>
          </a:prstGeom>
          <a:noFill/>
        </p:spPr>
        <p:txBody>
          <a:bodyPr wrap="square">
            <a:spAutoFit/>
          </a:bodyPr>
          <a:lstStyle/>
          <a:p>
            <a:pPr marR="0" algn="l" rtl="0"/>
            <a:r>
              <a:rPr lang="en-US" sz="1800" b="1" i="1" u="none" strike="noStrike" baseline="0" dirty="0">
                <a:solidFill>
                  <a:srgbClr val="000000"/>
                </a:solidFill>
                <a:latin typeface="Arial" panose="020B0604020202020204" pitchFamily="34" charset="0"/>
              </a:rPr>
              <a:t>LEGO: one more brick in the wall? </a:t>
            </a:r>
            <a:endParaRPr lang="en-US" sz="1800" b="0" i="0" u="none" strike="noStrike" baseline="0" dirty="0">
              <a:solidFill>
                <a:srgbClr val="000000"/>
              </a:solidFill>
              <a:latin typeface="Times New Roman" panose="02020603050405020304" pitchFamily="18" charset="0"/>
            </a:endParaRPr>
          </a:p>
          <a:p>
            <a:pPr marR="0" algn="l" rtl="0"/>
            <a:endParaRPr lang="en-GB" sz="1800" b="1" i="0" u="none" strike="noStrike" baseline="0" dirty="0">
              <a:solidFill>
                <a:srgbClr val="000000"/>
              </a:solidFill>
              <a:latin typeface="Arial" panose="020B0604020202020204" pitchFamily="34" charset="0"/>
            </a:endParaRPr>
          </a:p>
          <a:p>
            <a:pPr marR="0" algn="l" rtl="0"/>
            <a:r>
              <a:rPr lang="en-GB" sz="1800" b="1" i="0" u="none" strike="noStrike" baseline="0" dirty="0">
                <a:solidFill>
                  <a:srgbClr val="000000"/>
                </a:solidFill>
                <a:latin typeface="Arial" panose="020B0604020202020204" pitchFamily="34" charset="0"/>
              </a:rPr>
              <a:t>Synopsis </a:t>
            </a:r>
          </a:p>
          <a:p>
            <a:pPr marR="0" algn="l" rtl="0"/>
            <a:endParaRPr lang="en-GB" sz="1800" b="1" i="0" u="none" strike="noStrike" baseline="0" dirty="0">
              <a:solidFill>
                <a:srgbClr val="000000"/>
              </a:solidFill>
              <a:latin typeface="Arial" panose="020B0604020202020204" pitchFamily="34" charset="0"/>
            </a:endParaRPr>
          </a:p>
          <a:p>
            <a:pPr marR="1770" algn="just" rtl="0"/>
            <a:r>
              <a:rPr lang="en-US" sz="1800" b="0" i="0" u="none" strike="noStrike" baseline="0" dirty="0">
                <a:solidFill>
                  <a:srgbClr val="000000"/>
                </a:solidFill>
                <a:latin typeface="Times New Roman" panose="02020603050405020304" pitchFamily="18" charset="0"/>
              </a:rPr>
              <a:t>The name ‘LEGO’ is an abbreviation of the two Danish words ‘leg’ and ‘</a:t>
            </a:r>
            <a:r>
              <a:rPr lang="en-US" sz="1800" b="0" i="0" u="none" strike="noStrike" baseline="0" dirty="0" err="1">
                <a:solidFill>
                  <a:srgbClr val="000000"/>
                </a:solidFill>
                <a:latin typeface="Times New Roman" panose="02020603050405020304" pitchFamily="18" charset="0"/>
              </a:rPr>
              <a:t>godt</a:t>
            </a:r>
            <a:r>
              <a:rPr lang="en-US" sz="1800" b="0" i="0" u="none" strike="noStrike" baseline="0" dirty="0">
                <a:solidFill>
                  <a:srgbClr val="000000"/>
                </a:solidFill>
                <a:latin typeface="Times New Roman" panose="02020603050405020304" pitchFamily="18" charset="0"/>
              </a:rPr>
              <a:t>’, meaning ‘play’ and ‘well’. Since its formation to the late 1990s, Lego experienced steady (if not necessarily spectacular growth) growth. However, in 1998 the company started losing money – fast. In 2004, Kjeld Kirk Kristiansen the grandson of the founder of the Lego toy empire, took a brave decision and stepped down as chief executive after forecasting the largest annual loss in the history of the firm. Kjeld relinquished control of the firm to Jorgen </a:t>
            </a:r>
            <a:r>
              <a:rPr lang="en-US" sz="1800" b="0" i="0" u="none" strike="noStrike" baseline="0" dirty="0" err="1">
                <a:solidFill>
                  <a:srgbClr val="000000"/>
                </a:solidFill>
                <a:latin typeface="Times New Roman" panose="02020603050405020304" pitchFamily="18" charset="0"/>
              </a:rPr>
              <a:t>Vig</a:t>
            </a:r>
            <a:r>
              <a:rPr lang="en-US" sz="1800" b="0" i="0" u="none" strike="noStrike" baseline="0" dirty="0">
                <a:solidFill>
                  <a:srgbClr val="000000"/>
                </a:solidFill>
                <a:latin typeface="Times New Roman" panose="02020603050405020304" pitchFamily="18" charset="0"/>
              </a:rPr>
              <a:t> Knudstorp. Jochen </a:t>
            </a:r>
            <a:r>
              <a:rPr lang="en-US" sz="1800" b="0" i="0" u="none" strike="noStrike" baseline="0" dirty="0" err="1">
                <a:solidFill>
                  <a:srgbClr val="000000"/>
                </a:solidFill>
                <a:latin typeface="Times New Roman" panose="02020603050405020304" pitchFamily="18" charset="0"/>
              </a:rPr>
              <a:t>recognised</a:t>
            </a:r>
            <a:r>
              <a:rPr lang="en-US" sz="1800" b="0" i="0" u="none" strike="noStrike" baseline="0" dirty="0">
                <a:solidFill>
                  <a:srgbClr val="000000"/>
                </a:solidFill>
                <a:latin typeface="Times New Roman" panose="02020603050405020304" pitchFamily="18" charset="0"/>
              </a:rPr>
              <a:t> that the firm needed rapid restructuring, cultural change and refocused effort if it were to be saved from financial collapse. The company’s internal focus on creativity, innovation and superior quality had created high complexity that was far from market or customer oriented. The process of planned change lead to a five-year plan called ‘Shared Vision’. This plan pivoted on developing and maintaining effective partnerships (both internally and externally) and was supported with a truly market-oriented mission. As part of the wider strategy the portfolio was slimmed as the company’s flagship Legoland theme parks were sold (although a minority share was retained) and non-core products scrapped as part of a back-to-basics strategy focused on its classic bricks and mini-figures. Possibly, most crucially Jochen and his team focused on their partnerships of its suppliers, distributors and customers. As with all plans, implementation was not always easy but problems were overcome. When Jochen took charge in the gloomy days of 2004, Lego was so deeply in the red that it faced genuine questions over its short term survival in an era of online computer games and ever-increasing digital gadgets. Eight years later, those doubts have been emphatically answered and the future seems bright (and slightly brick shaped).  </a:t>
            </a:r>
          </a:p>
        </p:txBody>
      </p:sp>
    </p:spTree>
    <p:extLst>
      <p:ext uri="{BB962C8B-B14F-4D97-AF65-F5344CB8AC3E}">
        <p14:creationId xmlns:p14="http://schemas.microsoft.com/office/powerpoint/2010/main" val="2029033113"/>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ek 1- Seminar Discussion Questions.pot [Compatibility Mode]" id="{707DB747-BDAE-43B9-9D86-1EFC7F82B10D}" vid="{EFE640EC-0A76-4F5C-B490-EA066F06D30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08C9299421240B6D995644B6E3C3E" ma:contentTypeVersion="5" ma:contentTypeDescription="Create a new document." ma:contentTypeScope="" ma:versionID="f3baa54f500732990aa009a1c76f0bac">
  <xsd:schema xmlns:xsd="http://www.w3.org/2001/XMLSchema" xmlns:xs="http://www.w3.org/2001/XMLSchema" xmlns:p="http://schemas.microsoft.com/office/2006/metadata/properties" xmlns:ns3="8cba260e-3241-4289-a037-e391f31897a2" targetNamespace="http://schemas.microsoft.com/office/2006/metadata/properties" ma:root="true" ma:fieldsID="c255195508ac04f43878341bffda53dc" ns3:_="">
    <xsd:import namespace="8cba260e-3241-4289-a037-e391f31897a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ba260e-3241-4289-a037-e391f3189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EDA316-5FDF-4B9E-B21B-E2AA8FFDA426}">
  <ds:schemaRefs>
    <ds:schemaRef ds:uri="http://schemas.microsoft.com/sharepoint/v3/contenttype/forms"/>
  </ds:schemaRefs>
</ds:datastoreItem>
</file>

<file path=customXml/itemProps2.xml><?xml version="1.0" encoding="utf-8"?>
<ds:datastoreItem xmlns:ds="http://schemas.openxmlformats.org/officeDocument/2006/customXml" ds:itemID="{897305C1-37B5-4130-9C61-AAD7E2A076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ba260e-3241-4289-a037-e391f31897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86241D-E382-4045-B8AC-B728F7D45C98}">
  <ds:schemaRefs>
    <ds:schemaRef ds:uri="http://purl.org/dc/terms/"/>
    <ds:schemaRef ds:uri="http://schemas.openxmlformats.org/package/2006/metadata/core-properties"/>
    <ds:schemaRef ds:uri="8cba260e-3241-4289-a037-e391f31897a2"/>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156</TotalTime>
  <Words>465</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University of Roehampton</vt:lpstr>
      <vt:lpstr>Strategic Marketing</vt:lpstr>
      <vt:lpstr>Week 2 Seminar Discussion Questions – LEGO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Marketing</dc:title>
  <dc:creator>Mohammed Rafiq</dc:creator>
  <cp:lastModifiedBy>Dumebi Konwea</cp:lastModifiedBy>
  <cp:revision>11</cp:revision>
  <dcterms:created xsi:type="dcterms:W3CDTF">2020-09-10T09:09:59Z</dcterms:created>
  <dcterms:modified xsi:type="dcterms:W3CDTF">2025-07-08T14:10:06Z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0x01010002C08C9299421240B6D995644B6E3C3E</vt:lpwstr>
  </property>
</Properties>
</file>