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30"/>
  </p:notesMasterIdLst>
  <p:sldIdLst>
    <p:sldId id="288" r:id="rId6"/>
    <p:sldId id="292" r:id="rId7"/>
    <p:sldId id="259" r:id="rId8"/>
    <p:sldId id="289" r:id="rId9"/>
    <p:sldId id="291" r:id="rId10"/>
    <p:sldId id="261" r:id="rId11"/>
    <p:sldId id="262" r:id="rId12"/>
    <p:sldId id="263" r:id="rId13"/>
    <p:sldId id="264" r:id="rId14"/>
    <p:sldId id="290" r:id="rId15"/>
    <p:sldId id="266" r:id="rId16"/>
    <p:sldId id="267" r:id="rId17"/>
    <p:sldId id="268" r:id="rId18"/>
    <p:sldId id="273" r:id="rId19"/>
    <p:sldId id="275" r:id="rId20"/>
    <p:sldId id="278" r:id="rId21"/>
    <p:sldId id="287" r:id="rId22"/>
    <p:sldId id="279" r:id="rId23"/>
    <p:sldId id="280" r:id="rId24"/>
    <p:sldId id="282" r:id="rId25"/>
    <p:sldId id="283" r:id="rId26"/>
    <p:sldId id="284" r:id="rId27"/>
    <p:sldId id="285" r:id="rId28"/>
    <p:sldId id="286" r:id="rId29"/>
  </p:sldIdLst>
  <p:sldSz cx="12192000" cy="6858000"/>
  <p:notesSz cx="7102475" cy="9388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532"/>
    <a:srgbClr val="ECEBEA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018" autoAdjust="0"/>
    <p:restoredTop sz="76252" autoAdjust="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/>
    </p:cSldViewPr>
  </p:slideViewPr>
  <p:outlineViewPr>
    <p:cViewPr>
      <p:scale>
        <a:sx n="33" d="100"/>
        <a:sy n="33" d="100"/>
      </p:scale>
      <p:origin x="0" y="-95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A98F0-66C1-4156-B47E-BB4564178630}" type="doc">
      <dgm:prSet loTypeId="urn:microsoft.com/office/officeart/2005/8/layout/vList5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CD5F30-3D72-4D20-9F49-16B076A3CB59}">
      <dgm:prSet/>
      <dgm:spPr/>
      <dgm:t>
        <a:bodyPr/>
        <a:lstStyle/>
        <a:p>
          <a:pPr rtl="0"/>
          <a:r>
            <a:rPr lang="en-US" b="1" dirty="0"/>
            <a:t>Needs</a:t>
          </a:r>
          <a:endParaRPr lang="en-US" dirty="0"/>
        </a:p>
      </dgm:t>
    </dgm:pt>
    <dgm:pt modelId="{D030CF8B-E9C7-4FCE-A769-3A0DC9C70BBA}" type="parTrans" cxnId="{E56C1436-93FD-4884-B7B1-E8D2B3D5F235}">
      <dgm:prSet/>
      <dgm:spPr/>
      <dgm:t>
        <a:bodyPr/>
        <a:lstStyle/>
        <a:p>
          <a:endParaRPr lang="en-US"/>
        </a:p>
      </dgm:t>
    </dgm:pt>
    <dgm:pt modelId="{CF489775-8A91-44DB-A892-9C94F58E5C50}" type="sibTrans" cxnId="{E56C1436-93FD-4884-B7B1-E8D2B3D5F235}">
      <dgm:prSet/>
      <dgm:spPr/>
      <dgm:t>
        <a:bodyPr/>
        <a:lstStyle/>
        <a:p>
          <a:endParaRPr lang="en-US"/>
        </a:p>
      </dgm:t>
    </dgm:pt>
    <dgm:pt modelId="{E52B7C57-7A30-4797-BDB0-27D4BF63BE9D}">
      <dgm:prSet custT="1"/>
      <dgm:spPr/>
      <dgm:t>
        <a:bodyPr/>
        <a:lstStyle/>
        <a:p>
          <a:pPr rtl="0"/>
          <a:r>
            <a:rPr lang="en-US" sz="1800" b="1" dirty="0"/>
            <a:t>Physical—food, clothing, warmth and safety</a:t>
          </a:r>
          <a:endParaRPr lang="en-US" sz="1800" dirty="0"/>
        </a:p>
      </dgm:t>
    </dgm:pt>
    <dgm:pt modelId="{1A497329-44B9-4858-8A94-8BF0C6794DEE}" type="parTrans" cxnId="{CC8102D2-08D3-4796-A4E9-5BF1209BD19B}">
      <dgm:prSet/>
      <dgm:spPr/>
      <dgm:t>
        <a:bodyPr/>
        <a:lstStyle/>
        <a:p>
          <a:endParaRPr lang="en-US"/>
        </a:p>
      </dgm:t>
    </dgm:pt>
    <dgm:pt modelId="{84DA3CEF-FC7D-4B2E-A249-FCF22FAD71C6}" type="sibTrans" cxnId="{CC8102D2-08D3-4796-A4E9-5BF1209BD19B}">
      <dgm:prSet/>
      <dgm:spPr/>
      <dgm:t>
        <a:bodyPr/>
        <a:lstStyle/>
        <a:p>
          <a:endParaRPr lang="en-US"/>
        </a:p>
      </dgm:t>
    </dgm:pt>
    <dgm:pt modelId="{EF74BC82-6A08-4525-9C47-2A8FBB8DEA38}">
      <dgm:prSet custT="1"/>
      <dgm:spPr/>
      <dgm:t>
        <a:bodyPr/>
        <a:lstStyle/>
        <a:p>
          <a:pPr rtl="0"/>
          <a:r>
            <a:rPr lang="en-US" sz="1800" b="1" dirty="0"/>
            <a:t>Social—belonging and affection</a:t>
          </a:r>
          <a:endParaRPr lang="en-US" sz="1800" dirty="0"/>
        </a:p>
      </dgm:t>
    </dgm:pt>
    <dgm:pt modelId="{324FE5F1-951E-4A3A-9BA4-08C94277B736}" type="parTrans" cxnId="{47BCE92B-DF80-433F-8968-6E44CA5990F2}">
      <dgm:prSet/>
      <dgm:spPr/>
      <dgm:t>
        <a:bodyPr/>
        <a:lstStyle/>
        <a:p>
          <a:endParaRPr lang="en-US"/>
        </a:p>
      </dgm:t>
    </dgm:pt>
    <dgm:pt modelId="{931A1B9E-E83A-473F-AE15-66F62E0F4740}" type="sibTrans" cxnId="{47BCE92B-DF80-433F-8968-6E44CA5990F2}">
      <dgm:prSet/>
      <dgm:spPr/>
      <dgm:t>
        <a:bodyPr/>
        <a:lstStyle/>
        <a:p>
          <a:endParaRPr lang="en-US"/>
        </a:p>
      </dgm:t>
    </dgm:pt>
    <dgm:pt modelId="{94B30C34-37C5-4616-B835-D26784176F9D}">
      <dgm:prSet custT="1"/>
      <dgm:spPr/>
      <dgm:t>
        <a:bodyPr/>
        <a:lstStyle/>
        <a:p>
          <a:pPr rtl="0"/>
          <a:r>
            <a:rPr lang="en-US" sz="1800" b="1" dirty="0"/>
            <a:t>Individual—knowledge and self-expression</a:t>
          </a:r>
          <a:endParaRPr lang="en-US" sz="1800" dirty="0"/>
        </a:p>
      </dgm:t>
    </dgm:pt>
    <dgm:pt modelId="{061B8D9F-2BCA-4135-A919-40566ECABAE9}" type="parTrans" cxnId="{54603CE5-8F0D-4376-A593-0BFB43A4B7A3}">
      <dgm:prSet/>
      <dgm:spPr/>
      <dgm:t>
        <a:bodyPr/>
        <a:lstStyle/>
        <a:p>
          <a:endParaRPr lang="en-US"/>
        </a:p>
      </dgm:t>
    </dgm:pt>
    <dgm:pt modelId="{AA6A6B74-2620-4213-8AE5-CB60D695552F}" type="sibTrans" cxnId="{54603CE5-8F0D-4376-A593-0BFB43A4B7A3}">
      <dgm:prSet/>
      <dgm:spPr/>
      <dgm:t>
        <a:bodyPr/>
        <a:lstStyle/>
        <a:p>
          <a:endParaRPr lang="en-US"/>
        </a:p>
      </dgm:t>
    </dgm:pt>
    <dgm:pt modelId="{78FE3310-C57A-4E68-B7AF-50135B3E53D8}">
      <dgm:prSet/>
      <dgm:spPr/>
      <dgm:t>
        <a:bodyPr/>
        <a:lstStyle/>
        <a:p>
          <a:pPr rtl="0"/>
          <a:r>
            <a:rPr lang="en-US" b="1" dirty="0"/>
            <a:t>Wants</a:t>
          </a:r>
          <a:endParaRPr lang="en-US" dirty="0"/>
        </a:p>
      </dgm:t>
    </dgm:pt>
    <dgm:pt modelId="{CB0669B9-2E20-4271-8AC8-3DCB85EB8272}" type="parTrans" cxnId="{5701F7D0-6190-458E-824A-CAF8D1EF164F}">
      <dgm:prSet/>
      <dgm:spPr/>
      <dgm:t>
        <a:bodyPr/>
        <a:lstStyle/>
        <a:p>
          <a:endParaRPr lang="en-US"/>
        </a:p>
      </dgm:t>
    </dgm:pt>
    <dgm:pt modelId="{9F4428F1-8CA9-48DE-9E78-A2E07B6074C7}" type="sibTrans" cxnId="{5701F7D0-6190-458E-824A-CAF8D1EF164F}">
      <dgm:prSet/>
      <dgm:spPr/>
      <dgm:t>
        <a:bodyPr/>
        <a:lstStyle/>
        <a:p>
          <a:endParaRPr lang="en-US"/>
        </a:p>
      </dgm:t>
    </dgm:pt>
    <dgm:pt modelId="{AF15EFE8-0835-4D53-893D-4EFAB1F8D267}">
      <dgm:prSet/>
      <dgm:spPr/>
      <dgm:t>
        <a:bodyPr/>
        <a:lstStyle/>
        <a:p>
          <a:pPr rtl="0"/>
          <a:r>
            <a:rPr lang="en-US" b="1" dirty="0"/>
            <a:t>Demands</a:t>
          </a:r>
          <a:endParaRPr lang="en-US" dirty="0"/>
        </a:p>
      </dgm:t>
    </dgm:pt>
    <dgm:pt modelId="{A2B52590-DE12-4D48-B521-5680BAFDCC79}" type="parTrans" cxnId="{593FDE5E-6BBC-4908-8D11-F3FFDB1B4486}">
      <dgm:prSet/>
      <dgm:spPr/>
      <dgm:t>
        <a:bodyPr/>
        <a:lstStyle/>
        <a:p>
          <a:endParaRPr lang="en-US"/>
        </a:p>
      </dgm:t>
    </dgm:pt>
    <dgm:pt modelId="{584D5765-49A1-4DA5-BD4D-521AD60AA4F2}" type="sibTrans" cxnId="{593FDE5E-6BBC-4908-8D11-F3FFDB1B4486}">
      <dgm:prSet/>
      <dgm:spPr/>
      <dgm:t>
        <a:bodyPr/>
        <a:lstStyle/>
        <a:p>
          <a:endParaRPr lang="en-US"/>
        </a:p>
      </dgm:t>
    </dgm:pt>
    <dgm:pt modelId="{A0675FF7-EC9E-4F26-8DF8-F76D7BFDB4B9}">
      <dgm:prSet/>
      <dgm:spPr/>
      <dgm:t>
        <a:bodyPr/>
        <a:lstStyle/>
        <a:p>
          <a:pPr rtl="0"/>
          <a:r>
            <a:rPr lang="en-US" b="1" dirty="0"/>
            <a:t>Form that needs take as they are shaped by culture and individual personality</a:t>
          </a:r>
          <a:endParaRPr lang="en-US" dirty="0"/>
        </a:p>
      </dgm:t>
    </dgm:pt>
    <dgm:pt modelId="{67A8B66B-8870-44A3-8073-148CCA5FFA46}" type="parTrans" cxnId="{AE8F23D7-BA82-488D-A9A8-678990B641F0}">
      <dgm:prSet/>
      <dgm:spPr/>
      <dgm:t>
        <a:bodyPr/>
        <a:lstStyle/>
        <a:p>
          <a:endParaRPr lang="en-US"/>
        </a:p>
      </dgm:t>
    </dgm:pt>
    <dgm:pt modelId="{B30CB3F7-5946-44EE-A816-5B22AEC501F2}" type="sibTrans" cxnId="{AE8F23D7-BA82-488D-A9A8-678990B641F0}">
      <dgm:prSet/>
      <dgm:spPr/>
      <dgm:t>
        <a:bodyPr/>
        <a:lstStyle/>
        <a:p>
          <a:endParaRPr lang="en-US"/>
        </a:p>
      </dgm:t>
    </dgm:pt>
    <dgm:pt modelId="{C6009EE9-AB2A-4499-B2CD-18E5BA520B98}">
      <dgm:prSet/>
      <dgm:spPr/>
      <dgm:t>
        <a:bodyPr/>
        <a:lstStyle/>
        <a:p>
          <a:pPr rtl="0"/>
          <a:r>
            <a:rPr lang="en-US" b="1" dirty="0"/>
            <a:t>Wants backed by buying power</a:t>
          </a:r>
          <a:endParaRPr lang="en-US" dirty="0"/>
        </a:p>
      </dgm:t>
    </dgm:pt>
    <dgm:pt modelId="{3FFECB1B-F3BE-4449-AA51-F4B27E792697}" type="parTrans" cxnId="{6C4AB44F-7F90-4984-A8D4-62CEC1D4CA41}">
      <dgm:prSet/>
      <dgm:spPr/>
      <dgm:t>
        <a:bodyPr/>
        <a:lstStyle/>
        <a:p>
          <a:endParaRPr lang="en-US"/>
        </a:p>
      </dgm:t>
    </dgm:pt>
    <dgm:pt modelId="{E85B8EAB-2C9D-4D88-B9F1-E29CB3A3D596}" type="sibTrans" cxnId="{6C4AB44F-7F90-4984-A8D4-62CEC1D4CA41}">
      <dgm:prSet/>
      <dgm:spPr/>
      <dgm:t>
        <a:bodyPr/>
        <a:lstStyle/>
        <a:p>
          <a:endParaRPr lang="en-US"/>
        </a:p>
      </dgm:t>
    </dgm:pt>
    <dgm:pt modelId="{B3C971D0-D93E-4D2B-A5BC-39E89DECB1EF}">
      <dgm:prSet custT="1"/>
      <dgm:spPr/>
      <dgm:t>
        <a:bodyPr/>
        <a:lstStyle/>
        <a:p>
          <a:pPr rtl="0"/>
          <a:r>
            <a:rPr lang="en-US" sz="1800" b="1" dirty="0"/>
            <a:t>States of deprivation</a:t>
          </a:r>
          <a:endParaRPr lang="en-US" sz="1800" dirty="0"/>
        </a:p>
      </dgm:t>
    </dgm:pt>
    <dgm:pt modelId="{23C3F2E6-8FD3-450F-9FFB-C3F80CB00B67}" type="parTrans" cxnId="{23903871-FF84-44DD-8704-9DDDDC17C4C8}">
      <dgm:prSet/>
      <dgm:spPr/>
      <dgm:t>
        <a:bodyPr/>
        <a:lstStyle/>
        <a:p>
          <a:endParaRPr lang="en-US"/>
        </a:p>
      </dgm:t>
    </dgm:pt>
    <dgm:pt modelId="{AE56EFD6-0DA2-4427-86AC-FEE026F51013}" type="sibTrans" cxnId="{23903871-FF84-44DD-8704-9DDDDC17C4C8}">
      <dgm:prSet/>
      <dgm:spPr/>
      <dgm:t>
        <a:bodyPr/>
        <a:lstStyle/>
        <a:p>
          <a:endParaRPr lang="en-US"/>
        </a:p>
      </dgm:t>
    </dgm:pt>
    <dgm:pt modelId="{6F70DDE4-DB16-4B46-96AE-4CECB3BA169A}" type="pres">
      <dgm:prSet presAssocID="{4EBA98F0-66C1-4156-B47E-BB4564178630}" presName="Name0" presStyleCnt="0">
        <dgm:presLayoutVars>
          <dgm:dir/>
          <dgm:animLvl val="lvl"/>
          <dgm:resizeHandles val="exact"/>
        </dgm:presLayoutVars>
      </dgm:prSet>
      <dgm:spPr/>
    </dgm:pt>
    <dgm:pt modelId="{1423E3AB-E298-448C-88FD-F6C3CB39991F}" type="pres">
      <dgm:prSet presAssocID="{99CD5F30-3D72-4D20-9F49-16B076A3CB59}" presName="linNode" presStyleCnt="0"/>
      <dgm:spPr/>
    </dgm:pt>
    <dgm:pt modelId="{86C655B7-0D6E-41A8-A3C1-45DE1F42479B}" type="pres">
      <dgm:prSet presAssocID="{99CD5F30-3D72-4D20-9F49-16B076A3CB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4BF974C-C370-4A1A-A512-EE9FED9EB687}" type="pres">
      <dgm:prSet presAssocID="{99CD5F30-3D72-4D20-9F49-16B076A3CB59}" presName="descendantText" presStyleLbl="alignAccFollowNode1" presStyleIdx="0" presStyleCnt="3">
        <dgm:presLayoutVars>
          <dgm:bulletEnabled val="1"/>
        </dgm:presLayoutVars>
      </dgm:prSet>
      <dgm:spPr/>
    </dgm:pt>
    <dgm:pt modelId="{D628356D-0510-44B3-844A-18EA73ED1E2C}" type="pres">
      <dgm:prSet presAssocID="{CF489775-8A91-44DB-A892-9C94F58E5C50}" presName="sp" presStyleCnt="0"/>
      <dgm:spPr/>
    </dgm:pt>
    <dgm:pt modelId="{9238A57B-54D3-48AC-86C4-5B4E8B451E26}" type="pres">
      <dgm:prSet presAssocID="{78FE3310-C57A-4E68-B7AF-50135B3E53D8}" presName="linNode" presStyleCnt="0"/>
      <dgm:spPr/>
    </dgm:pt>
    <dgm:pt modelId="{BAACF0C3-5BF4-4524-AF7D-15C61ECBB362}" type="pres">
      <dgm:prSet presAssocID="{78FE3310-C57A-4E68-B7AF-50135B3E53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579E72-7D26-4388-A97F-F030469FBD2F}" type="pres">
      <dgm:prSet presAssocID="{78FE3310-C57A-4E68-B7AF-50135B3E53D8}" presName="descendantText" presStyleLbl="alignAccFollowNode1" presStyleIdx="1" presStyleCnt="3">
        <dgm:presLayoutVars>
          <dgm:bulletEnabled val="1"/>
        </dgm:presLayoutVars>
      </dgm:prSet>
      <dgm:spPr/>
    </dgm:pt>
    <dgm:pt modelId="{5932D818-E283-47BB-8D06-44E2F6EDCA65}" type="pres">
      <dgm:prSet presAssocID="{9F4428F1-8CA9-48DE-9E78-A2E07B6074C7}" presName="sp" presStyleCnt="0"/>
      <dgm:spPr/>
    </dgm:pt>
    <dgm:pt modelId="{FA55BDA1-6D46-4238-95A8-59FEDE9903E1}" type="pres">
      <dgm:prSet presAssocID="{AF15EFE8-0835-4D53-893D-4EFAB1F8D267}" presName="linNode" presStyleCnt="0"/>
      <dgm:spPr/>
    </dgm:pt>
    <dgm:pt modelId="{52E0038A-58FE-4BF8-9CFB-12828007B89A}" type="pres">
      <dgm:prSet presAssocID="{AF15EFE8-0835-4D53-893D-4EFAB1F8D26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3747C45-8C78-45F6-86F9-3CA6AA7600EA}" type="pres">
      <dgm:prSet presAssocID="{AF15EFE8-0835-4D53-893D-4EFAB1F8D26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7BCE92B-DF80-433F-8968-6E44CA5990F2}" srcId="{B3C971D0-D93E-4D2B-A5BC-39E89DECB1EF}" destId="{EF74BC82-6A08-4525-9C47-2A8FBB8DEA38}" srcOrd="1" destOrd="0" parTransId="{324FE5F1-951E-4A3A-9BA4-08C94277B736}" sibTransId="{931A1B9E-E83A-473F-AE15-66F62E0F4740}"/>
    <dgm:cxn modelId="{02AA7235-5C49-4E09-A5B0-E3AD50CEC47F}" type="presOf" srcId="{94B30C34-37C5-4616-B835-D26784176F9D}" destId="{B4BF974C-C370-4A1A-A512-EE9FED9EB687}" srcOrd="0" destOrd="3" presId="urn:microsoft.com/office/officeart/2005/8/layout/vList5"/>
    <dgm:cxn modelId="{E56C1436-93FD-4884-B7B1-E8D2B3D5F235}" srcId="{4EBA98F0-66C1-4156-B47E-BB4564178630}" destId="{99CD5F30-3D72-4D20-9F49-16B076A3CB59}" srcOrd="0" destOrd="0" parTransId="{D030CF8B-E9C7-4FCE-A769-3A0DC9C70BBA}" sibTransId="{CF489775-8A91-44DB-A892-9C94F58E5C50}"/>
    <dgm:cxn modelId="{593FDE5E-6BBC-4908-8D11-F3FFDB1B4486}" srcId="{4EBA98F0-66C1-4156-B47E-BB4564178630}" destId="{AF15EFE8-0835-4D53-893D-4EFAB1F8D267}" srcOrd="2" destOrd="0" parTransId="{A2B52590-DE12-4D48-B521-5680BAFDCC79}" sibTransId="{584D5765-49A1-4DA5-BD4D-521AD60AA4F2}"/>
    <dgm:cxn modelId="{6B882041-0774-4F93-90BC-30F4DD001ECE}" type="presOf" srcId="{A0675FF7-EC9E-4F26-8DF8-F76D7BFDB4B9}" destId="{BD579E72-7D26-4388-A97F-F030469FBD2F}" srcOrd="0" destOrd="0" presId="urn:microsoft.com/office/officeart/2005/8/layout/vList5"/>
    <dgm:cxn modelId="{3FC13E42-1396-48F0-8CDD-CFDDE60F0C2B}" type="presOf" srcId="{AF15EFE8-0835-4D53-893D-4EFAB1F8D267}" destId="{52E0038A-58FE-4BF8-9CFB-12828007B89A}" srcOrd="0" destOrd="0" presId="urn:microsoft.com/office/officeart/2005/8/layout/vList5"/>
    <dgm:cxn modelId="{7113DB4B-BE45-466F-85A4-63966EF66CCD}" type="presOf" srcId="{B3C971D0-D93E-4D2B-A5BC-39E89DECB1EF}" destId="{B4BF974C-C370-4A1A-A512-EE9FED9EB687}" srcOrd="0" destOrd="0" presId="urn:microsoft.com/office/officeart/2005/8/layout/vList5"/>
    <dgm:cxn modelId="{6C4AB44F-7F90-4984-A8D4-62CEC1D4CA41}" srcId="{AF15EFE8-0835-4D53-893D-4EFAB1F8D267}" destId="{C6009EE9-AB2A-4499-B2CD-18E5BA520B98}" srcOrd="0" destOrd="0" parTransId="{3FFECB1B-F3BE-4449-AA51-F4B27E792697}" sibTransId="{E85B8EAB-2C9D-4D88-B9F1-E29CB3A3D596}"/>
    <dgm:cxn modelId="{23903871-FF84-44DD-8704-9DDDDC17C4C8}" srcId="{99CD5F30-3D72-4D20-9F49-16B076A3CB59}" destId="{B3C971D0-D93E-4D2B-A5BC-39E89DECB1EF}" srcOrd="0" destOrd="0" parTransId="{23C3F2E6-8FD3-450F-9FFB-C3F80CB00B67}" sibTransId="{AE56EFD6-0DA2-4427-86AC-FEE026F51013}"/>
    <dgm:cxn modelId="{BA7D587B-DA5B-49F5-9542-059F8830583F}" type="presOf" srcId="{E52B7C57-7A30-4797-BDB0-27D4BF63BE9D}" destId="{B4BF974C-C370-4A1A-A512-EE9FED9EB687}" srcOrd="0" destOrd="1" presId="urn:microsoft.com/office/officeart/2005/8/layout/vList5"/>
    <dgm:cxn modelId="{611EF192-7C8C-4AEC-BFC3-45200BAF338A}" type="presOf" srcId="{78FE3310-C57A-4E68-B7AF-50135B3E53D8}" destId="{BAACF0C3-5BF4-4524-AF7D-15C61ECBB362}" srcOrd="0" destOrd="0" presId="urn:microsoft.com/office/officeart/2005/8/layout/vList5"/>
    <dgm:cxn modelId="{B7DEB5B3-BDE0-4F72-B90F-1F6F075BA701}" type="presOf" srcId="{99CD5F30-3D72-4D20-9F49-16B076A3CB59}" destId="{86C655B7-0D6E-41A8-A3C1-45DE1F42479B}" srcOrd="0" destOrd="0" presId="urn:microsoft.com/office/officeart/2005/8/layout/vList5"/>
    <dgm:cxn modelId="{D15858C2-BF75-4709-9818-5F560F538F19}" type="presOf" srcId="{4EBA98F0-66C1-4156-B47E-BB4564178630}" destId="{6F70DDE4-DB16-4B46-96AE-4CECB3BA169A}" srcOrd="0" destOrd="0" presId="urn:microsoft.com/office/officeart/2005/8/layout/vList5"/>
    <dgm:cxn modelId="{649728CB-07B4-475D-88A2-8933F8C277F0}" type="presOf" srcId="{C6009EE9-AB2A-4499-B2CD-18E5BA520B98}" destId="{93747C45-8C78-45F6-86F9-3CA6AA7600EA}" srcOrd="0" destOrd="0" presId="urn:microsoft.com/office/officeart/2005/8/layout/vList5"/>
    <dgm:cxn modelId="{5701F7D0-6190-458E-824A-CAF8D1EF164F}" srcId="{4EBA98F0-66C1-4156-B47E-BB4564178630}" destId="{78FE3310-C57A-4E68-B7AF-50135B3E53D8}" srcOrd="1" destOrd="0" parTransId="{CB0669B9-2E20-4271-8AC8-3DCB85EB8272}" sibTransId="{9F4428F1-8CA9-48DE-9E78-A2E07B6074C7}"/>
    <dgm:cxn modelId="{CC8102D2-08D3-4796-A4E9-5BF1209BD19B}" srcId="{B3C971D0-D93E-4D2B-A5BC-39E89DECB1EF}" destId="{E52B7C57-7A30-4797-BDB0-27D4BF63BE9D}" srcOrd="0" destOrd="0" parTransId="{1A497329-44B9-4858-8A94-8BF0C6794DEE}" sibTransId="{84DA3CEF-FC7D-4B2E-A249-FCF22FAD71C6}"/>
    <dgm:cxn modelId="{AE8F23D7-BA82-488D-A9A8-678990B641F0}" srcId="{78FE3310-C57A-4E68-B7AF-50135B3E53D8}" destId="{A0675FF7-EC9E-4F26-8DF8-F76D7BFDB4B9}" srcOrd="0" destOrd="0" parTransId="{67A8B66B-8870-44A3-8073-148CCA5FFA46}" sibTransId="{B30CB3F7-5946-44EE-A816-5B22AEC501F2}"/>
    <dgm:cxn modelId="{A36464DA-66F4-4127-9722-CFAF1DC074F6}" type="presOf" srcId="{EF74BC82-6A08-4525-9C47-2A8FBB8DEA38}" destId="{B4BF974C-C370-4A1A-A512-EE9FED9EB687}" srcOrd="0" destOrd="2" presId="urn:microsoft.com/office/officeart/2005/8/layout/vList5"/>
    <dgm:cxn modelId="{54603CE5-8F0D-4376-A593-0BFB43A4B7A3}" srcId="{B3C971D0-D93E-4D2B-A5BC-39E89DECB1EF}" destId="{94B30C34-37C5-4616-B835-D26784176F9D}" srcOrd="2" destOrd="0" parTransId="{061B8D9F-2BCA-4135-A919-40566ECABAE9}" sibTransId="{AA6A6B74-2620-4213-8AE5-CB60D695552F}"/>
    <dgm:cxn modelId="{8EA0646D-3EE8-4C8D-BDE8-EA274C98B98D}" type="presParOf" srcId="{6F70DDE4-DB16-4B46-96AE-4CECB3BA169A}" destId="{1423E3AB-E298-448C-88FD-F6C3CB39991F}" srcOrd="0" destOrd="0" presId="urn:microsoft.com/office/officeart/2005/8/layout/vList5"/>
    <dgm:cxn modelId="{AA4780BA-D856-4468-8106-68AF76B44134}" type="presParOf" srcId="{1423E3AB-E298-448C-88FD-F6C3CB39991F}" destId="{86C655B7-0D6E-41A8-A3C1-45DE1F42479B}" srcOrd="0" destOrd="0" presId="urn:microsoft.com/office/officeart/2005/8/layout/vList5"/>
    <dgm:cxn modelId="{C7266FC2-977C-4056-8583-1F408F754011}" type="presParOf" srcId="{1423E3AB-E298-448C-88FD-F6C3CB39991F}" destId="{B4BF974C-C370-4A1A-A512-EE9FED9EB687}" srcOrd="1" destOrd="0" presId="urn:microsoft.com/office/officeart/2005/8/layout/vList5"/>
    <dgm:cxn modelId="{459D2F27-1B5A-4299-9526-AE8C4E81A626}" type="presParOf" srcId="{6F70DDE4-DB16-4B46-96AE-4CECB3BA169A}" destId="{D628356D-0510-44B3-844A-18EA73ED1E2C}" srcOrd="1" destOrd="0" presId="urn:microsoft.com/office/officeart/2005/8/layout/vList5"/>
    <dgm:cxn modelId="{7AB6C8CD-033E-42A4-A0F3-20004BFF158A}" type="presParOf" srcId="{6F70DDE4-DB16-4B46-96AE-4CECB3BA169A}" destId="{9238A57B-54D3-48AC-86C4-5B4E8B451E26}" srcOrd="2" destOrd="0" presId="urn:microsoft.com/office/officeart/2005/8/layout/vList5"/>
    <dgm:cxn modelId="{187C0D61-69A1-4B70-BE4A-C2A38388E17D}" type="presParOf" srcId="{9238A57B-54D3-48AC-86C4-5B4E8B451E26}" destId="{BAACF0C3-5BF4-4524-AF7D-15C61ECBB362}" srcOrd="0" destOrd="0" presId="urn:microsoft.com/office/officeart/2005/8/layout/vList5"/>
    <dgm:cxn modelId="{E3046947-14B1-4217-BCB7-53BB9A7E242D}" type="presParOf" srcId="{9238A57B-54D3-48AC-86C4-5B4E8B451E26}" destId="{BD579E72-7D26-4388-A97F-F030469FBD2F}" srcOrd="1" destOrd="0" presId="urn:microsoft.com/office/officeart/2005/8/layout/vList5"/>
    <dgm:cxn modelId="{F0DA37D1-78A2-4852-A8F9-B72AE59A5960}" type="presParOf" srcId="{6F70DDE4-DB16-4B46-96AE-4CECB3BA169A}" destId="{5932D818-E283-47BB-8D06-44E2F6EDCA65}" srcOrd="3" destOrd="0" presId="urn:microsoft.com/office/officeart/2005/8/layout/vList5"/>
    <dgm:cxn modelId="{B230EC14-C1C4-4443-8335-6FBB19EB5861}" type="presParOf" srcId="{6F70DDE4-DB16-4B46-96AE-4CECB3BA169A}" destId="{FA55BDA1-6D46-4238-95A8-59FEDE9903E1}" srcOrd="4" destOrd="0" presId="urn:microsoft.com/office/officeart/2005/8/layout/vList5"/>
    <dgm:cxn modelId="{D31406AA-2FA3-41EB-96F1-6C10F989F866}" type="presParOf" srcId="{FA55BDA1-6D46-4238-95A8-59FEDE9903E1}" destId="{52E0038A-58FE-4BF8-9CFB-12828007B89A}" srcOrd="0" destOrd="0" presId="urn:microsoft.com/office/officeart/2005/8/layout/vList5"/>
    <dgm:cxn modelId="{381E8D73-A762-4855-8725-0AC27500CB93}" type="presParOf" srcId="{FA55BDA1-6D46-4238-95A8-59FEDE9903E1}" destId="{93747C45-8C78-45F6-86F9-3CA6AA7600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765002-D421-47B8-8569-D47F0B5E130E}" type="doc">
      <dgm:prSet loTypeId="urn:microsoft.com/office/officeart/2005/8/layout/hProcess9" loCatId="process" qsTypeId="urn:microsoft.com/office/officeart/2005/8/quickstyle/simple1#3" qsCatId="simple" csTypeId="urn:microsoft.com/office/officeart/2005/8/colors/colorful1#3" csCatId="colorful"/>
      <dgm:spPr/>
      <dgm:t>
        <a:bodyPr/>
        <a:lstStyle/>
        <a:p>
          <a:endParaRPr lang="en-US"/>
        </a:p>
      </dgm:t>
    </dgm:pt>
    <dgm:pt modelId="{5744FDB6-DC72-4A73-805F-1AE7DAB0791D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Production concept</a:t>
          </a:r>
          <a:endParaRPr lang="en-US" dirty="0">
            <a:solidFill>
              <a:schemeClr val="tx1"/>
            </a:solidFill>
          </a:endParaRPr>
        </a:p>
      </dgm:t>
    </dgm:pt>
    <dgm:pt modelId="{326BFDCB-133C-456C-A939-F3DF35BB6F7C}" type="parTrans" cxnId="{23FAB631-3406-4F34-890B-7ADDE2D77C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4CD3DA-A1FE-46A8-BBDF-C518D93C3547}" type="sibTrans" cxnId="{23FAB631-3406-4F34-890B-7ADDE2D77C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417E8C-187A-4D21-A3EE-6697AC475056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Product concept</a:t>
          </a:r>
          <a:endParaRPr lang="en-US" dirty="0">
            <a:solidFill>
              <a:schemeClr val="tx1"/>
            </a:solidFill>
          </a:endParaRPr>
        </a:p>
      </dgm:t>
    </dgm:pt>
    <dgm:pt modelId="{C2582CFF-CB4E-4694-BC12-670EE91446C2}" type="parTrans" cxnId="{596FE1C0-DFD5-4602-AD56-6C992EC1AB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01D274-BEB9-45AC-B8FC-E5C5F6553655}" type="sibTrans" cxnId="{596FE1C0-DFD5-4602-AD56-6C992EC1AB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1C2C76-1393-4A00-A6CD-4C7852E74026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Selling concept</a:t>
          </a:r>
          <a:endParaRPr lang="en-US" dirty="0">
            <a:solidFill>
              <a:schemeClr val="tx1"/>
            </a:solidFill>
          </a:endParaRPr>
        </a:p>
      </dgm:t>
    </dgm:pt>
    <dgm:pt modelId="{520A0700-AC09-4510-9C9E-1E4C356C2738}" type="parTrans" cxnId="{59CEB439-16A6-47CA-BBCF-83C3E4CA13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B4E2C7-6A5F-4B18-9411-053D4035E319}" type="sibTrans" cxnId="{59CEB439-16A6-47CA-BBCF-83C3E4CA13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87046B-DBCE-4174-BF3D-637C454D0381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Marketing concept</a:t>
          </a:r>
          <a:endParaRPr lang="en-US" dirty="0">
            <a:solidFill>
              <a:schemeClr val="tx1"/>
            </a:solidFill>
          </a:endParaRPr>
        </a:p>
      </dgm:t>
    </dgm:pt>
    <dgm:pt modelId="{D2D3444A-BCBB-42D9-9C8C-E9EA300CEB1C}" type="parTrans" cxnId="{41086EF5-41F8-4BE7-AD17-FA7C6047A2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88AF32-7254-48FE-A111-432B5E0E75BC}" type="sibTrans" cxnId="{41086EF5-41F8-4BE7-AD17-FA7C6047A2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D6993B-68AC-487D-A995-65CFE7BD925B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Societal concept</a:t>
          </a:r>
          <a:endParaRPr lang="en-US" dirty="0">
            <a:solidFill>
              <a:schemeClr val="tx1"/>
            </a:solidFill>
          </a:endParaRPr>
        </a:p>
      </dgm:t>
    </dgm:pt>
    <dgm:pt modelId="{5082394A-8E8D-4736-88E9-E850B5C30043}" type="parTrans" cxnId="{06E366F0-8D37-47C2-A973-EA7F8F97194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12BF4E-1524-4EFB-9FAB-A6FB002E1F96}" type="sibTrans" cxnId="{06E366F0-8D37-47C2-A973-EA7F8F97194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A253F7-A164-4EAD-AA71-44A7DDF6A95B}" type="pres">
      <dgm:prSet presAssocID="{ED765002-D421-47B8-8569-D47F0B5E130E}" presName="CompostProcess" presStyleCnt="0">
        <dgm:presLayoutVars>
          <dgm:dir/>
          <dgm:resizeHandles val="exact"/>
        </dgm:presLayoutVars>
      </dgm:prSet>
      <dgm:spPr/>
    </dgm:pt>
    <dgm:pt modelId="{98C84D32-8593-4FFC-BC0C-F37AE109C92D}" type="pres">
      <dgm:prSet presAssocID="{ED765002-D421-47B8-8569-D47F0B5E130E}" presName="arrow" presStyleLbl="bgShp" presStyleIdx="0" presStyleCnt="1"/>
      <dgm:spPr/>
    </dgm:pt>
    <dgm:pt modelId="{018A4B10-4CE9-428A-8F68-972EEF6F90BF}" type="pres">
      <dgm:prSet presAssocID="{ED765002-D421-47B8-8569-D47F0B5E130E}" presName="linearProcess" presStyleCnt="0"/>
      <dgm:spPr/>
    </dgm:pt>
    <dgm:pt modelId="{4C51A03D-1B27-4652-A36A-65E85F2A456D}" type="pres">
      <dgm:prSet presAssocID="{5744FDB6-DC72-4A73-805F-1AE7DAB0791D}" presName="textNode" presStyleLbl="node1" presStyleIdx="0" presStyleCnt="5">
        <dgm:presLayoutVars>
          <dgm:bulletEnabled val="1"/>
        </dgm:presLayoutVars>
      </dgm:prSet>
      <dgm:spPr/>
    </dgm:pt>
    <dgm:pt modelId="{572F16E3-3141-45B4-B555-65BFB98B5EC6}" type="pres">
      <dgm:prSet presAssocID="{7E4CD3DA-A1FE-46A8-BBDF-C518D93C3547}" presName="sibTrans" presStyleCnt="0"/>
      <dgm:spPr/>
    </dgm:pt>
    <dgm:pt modelId="{5F1C2096-D0DC-4A4B-86DC-122E122CFBBA}" type="pres">
      <dgm:prSet presAssocID="{04417E8C-187A-4D21-A3EE-6697AC475056}" presName="textNode" presStyleLbl="node1" presStyleIdx="1" presStyleCnt="5">
        <dgm:presLayoutVars>
          <dgm:bulletEnabled val="1"/>
        </dgm:presLayoutVars>
      </dgm:prSet>
      <dgm:spPr/>
    </dgm:pt>
    <dgm:pt modelId="{4E73DB3F-5CF2-42CF-A284-108E4A06ACCF}" type="pres">
      <dgm:prSet presAssocID="{2601D274-BEB9-45AC-B8FC-E5C5F6553655}" presName="sibTrans" presStyleCnt="0"/>
      <dgm:spPr/>
    </dgm:pt>
    <dgm:pt modelId="{2269662A-8BFB-46D6-9C72-346589547FB8}" type="pres">
      <dgm:prSet presAssocID="{441C2C76-1393-4A00-A6CD-4C7852E74026}" presName="textNode" presStyleLbl="node1" presStyleIdx="2" presStyleCnt="5">
        <dgm:presLayoutVars>
          <dgm:bulletEnabled val="1"/>
        </dgm:presLayoutVars>
      </dgm:prSet>
      <dgm:spPr/>
    </dgm:pt>
    <dgm:pt modelId="{FC5216A4-7769-48D6-AA48-5AD7FEC65737}" type="pres">
      <dgm:prSet presAssocID="{90B4E2C7-6A5F-4B18-9411-053D4035E319}" presName="sibTrans" presStyleCnt="0"/>
      <dgm:spPr/>
    </dgm:pt>
    <dgm:pt modelId="{80FB5A71-90BF-4BED-A0A6-81C787AC95D9}" type="pres">
      <dgm:prSet presAssocID="{1687046B-DBCE-4174-BF3D-637C454D0381}" presName="textNode" presStyleLbl="node1" presStyleIdx="3" presStyleCnt="5">
        <dgm:presLayoutVars>
          <dgm:bulletEnabled val="1"/>
        </dgm:presLayoutVars>
      </dgm:prSet>
      <dgm:spPr/>
    </dgm:pt>
    <dgm:pt modelId="{D956AECE-45C5-48A0-8975-70A6EA08C8EE}" type="pres">
      <dgm:prSet presAssocID="{C788AF32-7254-48FE-A111-432B5E0E75BC}" presName="sibTrans" presStyleCnt="0"/>
      <dgm:spPr/>
    </dgm:pt>
    <dgm:pt modelId="{17082EAC-92CF-40CD-A280-5CD2572C4721}" type="pres">
      <dgm:prSet presAssocID="{70D6993B-68AC-487D-A995-65CFE7BD925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18CD12E-CFD3-4E19-A265-1080B79AE732}" type="presOf" srcId="{1687046B-DBCE-4174-BF3D-637C454D0381}" destId="{80FB5A71-90BF-4BED-A0A6-81C787AC95D9}" srcOrd="0" destOrd="0" presId="urn:microsoft.com/office/officeart/2005/8/layout/hProcess9"/>
    <dgm:cxn modelId="{23FAB631-3406-4F34-890B-7ADDE2D77C05}" srcId="{ED765002-D421-47B8-8569-D47F0B5E130E}" destId="{5744FDB6-DC72-4A73-805F-1AE7DAB0791D}" srcOrd="0" destOrd="0" parTransId="{326BFDCB-133C-456C-A939-F3DF35BB6F7C}" sibTransId="{7E4CD3DA-A1FE-46A8-BBDF-C518D93C3547}"/>
    <dgm:cxn modelId="{59CEB439-16A6-47CA-BBCF-83C3E4CA1343}" srcId="{ED765002-D421-47B8-8569-D47F0B5E130E}" destId="{441C2C76-1393-4A00-A6CD-4C7852E74026}" srcOrd="2" destOrd="0" parTransId="{520A0700-AC09-4510-9C9E-1E4C356C2738}" sibTransId="{90B4E2C7-6A5F-4B18-9411-053D4035E319}"/>
    <dgm:cxn modelId="{173F4073-6380-4BB7-89F0-6A4318A1F673}" type="presOf" srcId="{5744FDB6-DC72-4A73-805F-1AE7DAB0791D}" destId="{4C51A03D-1B27-4652-A36A-65E85F2A456D}" srcOrd="0" destOrd="0" presId="urn:microsoft.com/office/officeart/2005/8/layout/hProcess9"/>
    <dgm:cxn modelId="{95333F9E-D274-4794-B55B-22803B1E492E}" type="presOf" srcId="{70D6993B-68AC-487D-A995-65CFE7BD925B}" destId="{17082EAC-92CF-40CD-A280-5CD2572C4721}" srcOrd="0" destOrd="0" presId="urn:microsoft.com/office/officeart/2005/8/layout/hProcess9"/>
    <dgm:cxn modelId="{A8AC0DA9-3936-4222-A954-9CFCA69A481F}" type="presOf" srcId="{441C2C76-1393-4A00-A6CD-4C7852E74026}" destId="{2269662A-8BFB-46D6-9C72-346589547FB8}" srcOrd="0" destOrd="0" presId="urn:microsoft.com/office/officeart/2005/8/layout/hProcess9"/>
    <dgm:cxn modelId="{596FE1C0-DFD5-4602-AD56-6C992EC1AB52}" srcId="{ED765002-D421-47B8-8569-D47F0B5E130E}" destId="{04417E8C-187A-4D21-A3EE-6697AC475056}" srcOrd="1" destOrd="0" parTransId="{C2582CFF-CB4E-4694-BC12-670EE91446C2}" sibTransId="{2601D274-BEB9-45AC-B8FC-E5C5F6553655}"/>
    <dgm:cxn modelId="{E7B97AED-FE27-4666-8FE4-672E9D681DE5}" type="presOf" srcId="{04417E8C-187A-4D21-A3EE-6697AC475056}" destId="{5F1C2096-D0DC-4A4B-86DC-122E122CFBBA}" srcOrd="0" destOrd="0" presId="urn:microsoft.com/office/officeart/2005/8/layout/hProcess9"/>
    <dgm:cxn modelId="{06E366F0-8D37-47C2-A973-EA7F8F97194B}" srcId="{ED765002-D421-47B8-8569-D47F0B5E130E}" destId="{70D6993B-68AC-487D-A995-65CFE7BD925B}" srcOrd="4" destOrd="0" parTransId="{5082394A-8E8D-4736-88E9-E850B5C30043}" sibTransId="{A112BF4E-1524-4EFB-9FAB-A6FB002E1F96}"/>
    <dgm:cxn modelId="{41086EF5-41F8-4BE7-AD17-FA7C6047A23D}" srcId="{ED765002-D421-47B8-8569-D47F0B5E130E}" destId="{1687046B-DBCE-4174-BF3D-637C454D0381}" srcOrd="3" destOrd="0" parTransId="{D2D3444A-BCBB-42D9-9C8C-E9EA300CEB1C}" sibTransId="{C788AF32-7254-48FE-A111-432B5E0E75BC}"/>
    <dgm:cxn modelId="{2A9B7BF9-B099-40D9-98D8-BD7601F972FE}" type="presOf" srcId="{ED765002-D421-47B8-8569-D47F0B5E130E}" destId="{9AA253F7-A164-4EAD-AA71-44A7DDF6A95B}" srcOrd="0" destOrd="0" presId="urn:microsoft.com/office/officeart/2005/8/layout/hProcess9"/>
    <dgm:cxn modelId="{790EE3AE-130A-42B5-81C2-56B988785BFE}" type="presParOf" srcId="{9AA253F7-A164-4EAD-AA71-44A7DDF6A95B}" destId="{98C84D32-8593-4FFC-BC0C-F37AE109C92D}" srcOrd="0" destOrd="0" presId="urn:microsoft.com/office/officeart/2005/8/layout/hProcess9"/>
    <dgm:cxn modelId="{432AC0DE-7797-4677-B1DD-E30730D81725}" type="presParOf" srcId="{9AA253F7-A164-4EAD-AA71-44A7DDF6A95B}" destId="{018A4B10-4CE9-428A-8F68-972EEF6F90BF}" srcOrd="1" destOrd="0" presId="urn:microsoft.com/office/officeart/2005/8/layout/hProcess9"/>
    <dgm:cxn modelId="{1EF7E983-995E-461E-BEBB-841CE19471FA}" type="presParOf" srcId="{018A4B10-4CE9-428A-8F68-972EEF6F90BF}" destId="{4C51A03D-1B27-4652-A36A-65E85F2A456D}" srcOrd="0" destOrd="0" presId="urn:microsoft.com/office/officeart/2005/8/layout/hProcess9"/>
    <dgm:cxn modelId="{9704FFA6-4421-469B-B541-733A8E2916A6}" type="presParOf" srcId="{018A4B10-4CE9-428A-8F68-972EEF6F90BF}" destId="{572F16E3-3141-45B4-B555-65BFB98B5EC6}" srcOrd="1" destOrd="0" presId="urn:microsoft.com/office/officeart/2005/8/layout/hProcess9"/>
    <dgm:cxn modelId="{5D8189D3-9136-4530-8499-EC04AD738E07}" type="presParOf" srcId="{018A4B10-4CE9-428A-8F68-972EEF6F90BF}" destId="{5F1C2096-D0DC-4A4B-86DC-122E122CFBBA}" srcOrd="2" destOrd="0" presId="urn:microsoft.com/office/officeart/2005/8/layout/hProcess9"/>
    <dgm:cxn modelId="{A1A19D60-91C0-4469-92B0-BD220782ED16}" type="presParOf" srcId="{018A4B10-4CE9-428A-8F68-972EEF6F90BF}" destId="{4E73DB3F-5CF2-42CF-A284-108E4A06ACCF}" srcOrd="3" destOrd="0" presId="urn:microsoft.com/office/officeart/2005/8/layout/hProcess9"/>
    <dgm:cxn modelId="{30076A90-B487-45AD-AAF6-31259CAA2FEF}" type="presParOf" srcId="{018A4B10-4CE9-428A-8F68-972EEF6F90BF}" destId="{2269662A-8BFB-46D6-9C72-346589547FB8}" srcOrd="4" destOrd="0" presId="urn:microsoft.com/office/officeart/2005/8/layout/hProcess9"/>
    <dgm:cxn modelId="{2AF4172C-7C87-4E88-A93F-3D90DBE3E175}" type="presParOf" srcId="{018A4B10-4CE9-428A-8F68-972EEF6F90BF}" destId="{FC5216A4-7769-48D6-AA48-5AD7FEC65737}" srcOrd="5" destOrd="0" presId="urn:microsoft.com/office/officeart/2005/8/layout/hProcess9"/>
    <dgm:cxn modelId="{2909A34C-9AF4-46F3-8F27-E0BF741DA171}" type="presParOf" srcId="{018A4B10-4CE9-428A-8F68-972EEF6F90BF}" destId="{80FB5A71-90BF-4BED-A0A6-81C787AC95D9}" srcOrd="6" destOrd="0" presId="urn:microsoft.com/office/officeart/2005/8/layout/hProcess9"/>
    <dgm:cxn modelId="{31E9D308-9BB3-4926-BE11-C3A146FB4143}" type="presParOf" srcId="{018A4B10-4CE9-428A-8F68-972EEF6F90BF}" destId="{D956AECE-45C5-48A0-8975-70A6EA08C8EE}" srcOrd="7" destOrd="0" presId="urn:microsoft.com/office/officeart/2005/8/layout/hProcess9"/>
    <dgm:cxn modelId="{41604C57-BCD7-43ED-A08C-CE80190B3810}" type="presParOf" srcId="{018A4B10-4CE9-428A-8F68-972EEF6F90BF}" destId="{17082EAC-92CF-40CD-A280-5CD2572C472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F974C-C370-4A1A-A512-EE9FED9EB687}">
      <dsp:nvSpPr>
        <dsp:cNvPr id="0" name=""/>
        <dsp:cNvSpPr/>
      </dsp:nvSpPr>
      <dsp:spPr>
        <a:xfrm rot="5400000">
          <a:off x="4610138" y="-1761285"/>
          <a:ext cx="1042368" cy="48294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States of deprivation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Physical—food, clothing, warmth and safety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Social—belonging and affection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Individual—knowledge and self-expression</a:t>
          </a:r>
          <a:endParaRPr lang="en-US" sz="1800" kern="1200" dirty="0"/>
        </a:p>
      </dsp:txBody>
      <dsp:txXfrm rot="-5400000">
        <a:off x="2716582" y="183155"/>
        <a:ext cx="4778596" cy="940600"/>
      </dsp:txXfrm>
    </dsp:sp>
    <dsp:sp modelId="{86C655B7-0D6E-41A8-A3C1-45DE1F42479B}">
      <dsp:nvSpPr>
        <dsp:cNvPr id="0" name=""/>
        <dsp:cNvSpPr/>
      </dsp:nvSpPr>
      <dsp:spPr>
        <a:xfrm>
          <a:off x="0" y="1974"/>
          <a:ext cx="2716582" cy="130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Needs</a:t>
          </a:r>
          <a:endParaRPr lang="en-US" sz="4200" kern="1200" dirty="0"/>
        </a:p>
      </dsp:txBody>
      <dsp:txXfrm>
        <a:off x="63605" y="65579"/>
        <a:ext cx="2589372" cy="1175750"/>
      </dsp:txXfrm>
    </dsp:sp>
    <dsp:sp modelId="{BD579E72-7D26-4388-A97F-F030469FBD2F}">
      <dsp:nvSpPr>
        <dsp:cNvPr id="0" name=""/>
        <dsp:cNvSpPr/>
      </dsp:nvSpPr>
      <dsp:spPr>
        <a:xfrm rot="5400000">
          <a:off x="4610138" y="-393176"/>
          <a:ext cx="1042368" cy="48294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Form that needs take as they are shaped by culture and individual personality</a:t>
          </a:r>
          <a:endParaRPr lang="en-US" sz="2000" kern="1200" dirty="0"/>
        </a:p>
      </dsp:txBody>
      <dsp:txXfrm rot="-5400000">
        <a:off x="2716582" y="1551264"/>
        <a:ext cx="4778596" cy="940600"/>
      </dsp:txXfrm>
    </dsp:sp>
    <dsp:sp modelId="{BAACF0C3-5BF4-4524-AF7D-15C61ECBB362}">
      <dsp:nvSpPr>
        <dsp:cNvPr id="0" name=""/>
        <dsp:cNvSpPr/>
      </dsp:nvSpPr>
      <dsp:spPr>
        <a:xfrm>
          <a:off x="0" y="1370083"/>
          <a:ext cx="2716582" cy="130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Wants</a:t>
          </a:r>
          <a:endParaRPr lang="en-US" sz="4200" kern="1200" dirty="0"/>
        </a:p>
      </dsp:txBody>
      <dsp:txXfrm>
        <a:off x="63605" y="1433688"/>
        <a:ext cx="2589372" cy="1175750"/>
      </dsp:txXfrm>
    </dsp:sp>
    <dsp:sp modelId="{93747C45-8C78-45F6-86F9-3CA6AA7600EA}">
      <dsp:nvSpPr>
        <dsp:cNvPr id="0" name=""/>
        <dsp:cNvSpPr/>
      </dsp:nvSpPr>
      <dsp:spPr>
        <a:xfrm rot="5400000">
          <a:off x="4610138" y="974932"/>
          <a:ext cx="1042368" cy="48294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Wants backed by buying power</a:t>
          </a:r>
          <a:endParaRPr lang="en-US" sz="2000" kern="1200" dirty="0"/>
        </a:p>
      </dsp:txBody>
      <dsp:txXfrm rot="-5400000">
        <a:off x="2716582" y="2919372"/>
        <a:ext cx="4778596" cy="940600"/>
      </dsp:txXfrm>
    </dsp:sp>
    <dsp:sp modelId="{52E0038A-58FE-4BF8-9CFB-12828007B89A}">
      <dsp:nvSpPr>
        <dsp:cNvPr id="0" name=""/>
        <dsp:cNvSpPr/>
      </dsp:nvSpPr>
      <dsp:spPr>
        <a:xfrm>
          <a:off x="0" y="2738191"/>
          <a:ext cx="2716582" cy="1302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Demands</a:t>
          </a:r>
          <a:endParaRPr lang="en-US" sz="4200" kern="1200" dirty="0"/>
        </a:p>
      </dsp:txBody>
      <dsp:txXfrm>
        <a:off x="63605" y="2801796"/>
        <a:ext cx="2589372" cy="117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84D32-8593-4FFC-BC0C-F37AE109C92D}">
      <dsp:nvSpPr>
        <dsp:cNvPr id="0" name=""/>
        <dsp:cNvSpPr/>
      </dsp:nvSpPr>
      <dsp:spPr>
        <a:xfrm>
          <a:off x="605789" y="0"/>
          <a:ext cx="6865620" cy="4419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1A03D-1B27-4652-A36A-65E85F2A456D}">
      <dsp:nvSpPr>
        <dsp:cNvPr id="0" name=""/>
        <dsp:cNvSpPr/>
      </dsp:nvSpPr>
      <dsp:spPr>
        <a:xfrm>
          <a:off x="246" y="1325880"/>
          <a:ext cx="1547505" cy="1767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Production concept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75789" y="1401423"/>
        <a:ext cx="1396419" cy="1616754"/>
      </dsp:txXfrm>
    </dsp:sp>
    <dsp:sp modelId="{5F1C2096-D0DC-4A4B-86DC-122E122CFBBA}">
      <dsp:nvSpPr>
        <dsp:cNvPr id="0" name=""/>
        <dsp:cNvSpPr/>
      </dsp:nvSpPr>
      <dsp:spPr>
        <a:xfrm>
          <a:off x="1632546" y="1325880"/>
          <a:ext cx="1547505" cy="1767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Product concept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708089" y="1401423"/>
        <a:ext cx="1396419" cy="1616754"/>
      </dsp:txXfrm>
    </dsp:sp>
    <dsp:sp modelId="{2269662A-8BFB-46D6-9C72-346589547FB8}">
      <dsp:nvSpPr>
        <dsp:cNvPr id="0" name=""/>
        <dsp:cNvSpPr/>
      </dsp:nvSpPr>
      <dsp:spPr>
        <a:xfrm>
          <a:off x="3264847" y="1325880"/>
          <a:ext cx="1547505" cy="1767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Selling concept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340390" y="1401423"/>
        <a:ext cx="1396419" cy="1616754"/>
      </dsp:txXfrm>
    </dsp:sp>
    <dsp:sp modelId="{80FB5A71-90BF-4BED-A0A6-81C787AC95D9}">
      <dsp:nvSpPr>
        <dsp:cNvPr id="0" name=""/>
        <dsp:cNvSpPr/>
      </dsp:nvSpPr>
      <dsp:spPr>
        <a:xfrm>
          <a:off x="4897147" y="1325880"/>
          <a:ext cx="1547505" cy="1767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Marketing concept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972690" y="1401423"/>
        <a:ext cx="1396419" cy="1616754"/>
      </dsp:txXfrm>
    </dsp:sp>
    <dsp:sp modelId="{17082EAC-92CF-40CD-A280-5CD2572C4721}">
      <dsp:nvSpPr>
        <dsp:cNvPr id="0" name=""/>
        <dsp:cNvSpPr/>
      </dsp:nvSpPr>
      <dsp:spPr>
        <a:xfrm>
          <a:off x="6529447" y="1325880"/>
          <a:ext cx="1547505" cy="1767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Societal concept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6604990" y="1401423"/>
        <a:ext cx="1396419" cy="161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15" tIns="47107" rIns="94215" bIns="4710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15" tIns="47107" rIns="94215" bIns="47107" rtlCol="0"/>
          <a:lstStyle>
            <a:lvl1pPr algn="r">
              <a:defRPr sz="1200"/>
            </a:lvl1pPr>
          </a:lstStyle>
          <a:p>
            <a:fld id="{38A845BA-3C34-4249-8E01-8B91EDF4CDF9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5" tIns="47107" rIns="94215" bIns="4710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15" tIns="47107" rIns="94215" bIns="4710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15" tIns="47107" rIns="94215" bIns="4710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15" tIns="47107" rIns="94215" bIns="47107" rtlCol="0" anchor="b"/>
          <a:lstStyle>
            <a:lvl1pPr algn="r">
              <a:defRPr sz="1200"/>
            </a:lvl1pPr>
          </a:lstStyle>
          <a:p>
            <a:fld id="{0F44F231-6220-4C64-98E9-90258C43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7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4F231-6220-4C64-98E9-90258C43DE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44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9" y="4471262"/>
            <a:ext cx="5681979" cy="464729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buSzPct val="25000"/>
              </a:pPr>
              <a:t>14</a:t>
            </a:fld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4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CC5D3A-8812-4040-BBA5-C3443923D2E3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15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2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772F2F-5BEC-4710-95CA-ACA8A041688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16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54" marR="34676" indent="-6543" algn="just">
              <a:lnSpc>
                <a:spcPct val="99000"/>
              </a:lnSpc>
              <a:spcAft>
                <a:spcPts val="582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07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4F231-6220-4C64-98E9-90258C43DEB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30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51EA85-4811-4BA3-89A1-54134713DA6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18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54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D0F046-4F78-4935-8A7E-78DC08EE19B3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19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02E896-EBFE-4FA9-ABC5-1D2E8316AB4D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20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80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872031-D09E-4C54-9B85-381BBC04478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21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52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9E0D1F-6D00-4622-9708-C6CD56E2894F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22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54" indent="-6543">
              <a:lnSpc>
                <a:spcPct val="107000"/>
              </a:lnSpc>
              <a:spcAft>
                <a:spcPts val="1056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4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60B6AA-2005-4761-A7BC-6D53F0673ABA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23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2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4F231-6220-4C64-98E9-90258C43DE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33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E76138-8F1F-4ACC-81F7-0FDE33636C38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24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421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29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C432F3-A9F3-42AA-BBF6-E6A37CE0C8B8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6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4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4D3511-65E6-455D-98F5-5BD201F06E25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7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Simply put, </a:t>
            </a:r>
            <a:r>
              <a:rPr lang="en-US" sz="1200" b="1" kern="0" dirty="0">
                <a:cs typeface="Calibri" pitchFamily="34" charset="0"/>
              </a:rPr>
              <a:t>Marketing</a:t>
            </a:r>
            <a:r>
              <a:rPr lang="en-US" sz="1200" kern="0" dirty="0">
                <a:cs typeface="Calibri" pitchFamily="34" charset="0"/>
              </a:rPr>
              <a:t> is a process by which companies </a:t>
            </a:r>
            <a:r>
              <a:rPr lang="en-US" sz="1200" b="1" kern="0" dirty="0">
                <a:cs typeface="Calibri" pitchFamily="34" charset="0"/>
              </a:rPr>
              <a:t>create value </a:t>
            </a:r>
            <a:r>
              <a:rPr lang="en-US" sz="1200" kern="0" dirty="0">
                <a:cs typeface="Calibri" pitchFamily="34" charset="0"/>
              </a:rPr>
              <a:t>for customers and </a:t>
            </a:r>
            <a:r>
              <a:rPr lang="en-US" sz="1200" b="1" kern="0" dirty="0">
                <a:cs typeface="Calibri" pitchFamily="34" charset="0"/>
              </a:rPr>
              <a:t>build strong customer relationships </a:t>
            </a:r>
            <a:r>
              <a:rPr lang="en-US" sz="1200" kern="0" dirty="0">
                <a:cs typeface="Calibri" pitchFamily="34" charset="0"/>
              </a:rPr>
              <a:t>to </a:t>
            </a:r>
            <a:r>
              <a:rPr lang="en-US" sz="1200" b="1" kern="0" dirty="0">
                <a:cs typeface="Calibri" pitchFamily="34" charset="0"/>
              </a:rPr>
              <a:t>capture value </a:t>
            </a:r>
            <a:r>
              <a:rPr lang="en-US" sz="1200" kern="0" dirty="0">
                <a:cs typeface="Calibri" pitchFamily="34" charset="0"/>
              </a:rPr>
              <a:t>from customers in return.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70C570-0D89-4CDB-BF55-962A6E0B7AE0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8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46623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014F05-1EC8-439C-9E2B-157A93C967E9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9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54" indent="-6543">
              <a:lnSpc>
                <a:spcPct val="107000"/>
              </a:lnSpc>
              <a:spcAft>
                <a:spcPts val="1056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55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buSzPct val="25000"/>
              </a:pPr>
              <a:t>11</a:t>
            </a:fld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84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buSzPct val="25000"/>
              </a:pPr>
              <a:t>12</a:t>
            </a:fld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72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buSzPct val="25000"/>
              </a:pPr>
              <a:t>13</a:t>
            </a:fld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9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82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04800"/>
            <a:ext cx="10390717" cy="146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133600" y="6429345"/>
            <a:ext cx="955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b="1" i="0" kern="1200" dirty="0">
                <a:solidFill>
                  <a:schemeClr val="tx1"/>
                </a:solidFill>
                <a:effectLst/>
                <a:latin typeface="Arial" charset="0"/>
                <a:ea typeface="ヒラギノ角ゴ Pro W3"/>
                <a:cs typeface="ヒラギノ角ゴ Pro W3"/>
              </a:rPr>
              <a:t>Copyright © 2017, 2014, 2009  Pearson  Education, Inc. All Rights Reserved</a:t>
            </a:r>
            <a:endParaRPr lang="en-US" altLang="en-US" sz="8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D5DF54-C726-EB42-B70C-BD85939049C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4FE9ABC-C942-9D49-93AB-E55C91677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71EC-17D4-446E-B275-7E65C5A540D2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1D44-FB54-4F56-903E-FB6E50B6BA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D03B-DCD9-4C52-B5F7-5739C16BA34A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69C2F-C1D3-4CFE-B122-051E3E1C47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4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CD326-9BD5-4A61-89AF-14A09F1286BD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0F006-C960-4FDB-927F-6C433667E3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D4177-464E-4A92-9E90-AC1AFD15D203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107C2-49ED-42A2-84DC-A44938A428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3716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04800"/>
            <a:ext cx="10390717" cy="1462088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133600" y="6429345"/>
            <a:ext cx="955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b="1" i="0" kern="1200" dirty="0">
                <a:solidFill>
                  <a:schemeClr val="tx1"/>
                </a:solidFill>
                <a:effectLst/>
                <a:latin typeface="Arial" charset="0"/>
                <a:ea typeface="ヒラギノ角ゴ Pro W3"/>
                <a:cs typeface="ヒラギノ角ゴ Pro W3"/>
              </a:rPr>
              <a:t>Copyright © 2017, 2014, 2009  Pearson  Education, Inc. All Rights Reserved</a:t>
            </a:r>
            <a:endParaRPr lang="en-US" altLang="en-US" sz="8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8331201" y="6477000"/>
            <a:ext cx="2620433" cy="19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02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1600" b="1" dirty="0">
                <a:ea typeface="ヒラギノ角ゴ Pro W3" charset="-128"/>
                <a:cs typeface="Tahoma" charset="0"/>
              </a:rPr>
              <a:t>1- </a:t>
            </a:r>
            <a:fld id="{C8D7F5CF-68AF-498C-BD0C-F86966B0EA62}" type="slidenum">
              <a:rPr lang="en-US" sz="1600" b="1">
                <a:ea typeface="ヒラギノ角ゴ Pro W3" charset="-128"/>
                <a:cs typeface="Tahoma" charset="0"/>
              </a:rPr>
              <a:pPr algn="ctr">
                <a:lnSpc>
                  <a:spcPct val="102000"/>
                </a:lnSpc>
                <a:buFont typeface="Wingdings" charset="2"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‹#›</a:t>
            </a:fld>
            <a:endParaRPr lang="en-US" sz="1600" b="1" dirty="0">
              <a:ea typeface="ヒラギノ角ゴ Pro W3" charset="-128"/>
              <a:cs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930400" y="1371600"/>
            <a:ext cx="8229600" cy="533400"/>
          </a:xfrm>
        </p:spPr>
        <p:txBody>
          <a:bodyPr/>
          <a:lstStyle>
            <a:lvl1pPr algn="ctr"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8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8128000" y="632460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3312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5050BCCB-74DB-4914-998B-54BA13EB9A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255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816432"/>
            <a:ext cx="109728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6200" marR="0" lvl="0" indent="0" algn="l" rtl="0">
              <a:spcBef>
                <a:spcPts val="1125"/>
              </a:spcBef>
              <a:buClr>
                <a:srgbClr val="007FA3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38113" algn="l" rtl="0">
              <a:spcBef>
                <a:spcPts val="450"/>
              </a:spcBef>
              <a:buClr>
                <a:srgbClr val="007FA3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95250" algn="l" rtl="0">
              <a:spcBef>
                <a:spcPts val="45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450"/>
              </a:spcBef>
              <a:buClr>
                <a:srgbClr val="007FA3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450"/>
              </a:spcBef>
              <a:buClr>
                <a:srgbClr val="007FA3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25"/>
              </a:spcBef>
              <a:buClr>
                <a:srgbClr val="007FA3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25"/>
              </a:spcBef>
              <a:buClr>
                <a:srgbClr val="007FA3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25"/>
              </a:spcBef>
              <a:buClr>
                <a:srgbClr val="007FA3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25"/>
              </a:spcBef>
              <a:buClr>
                <a:srgbClr val="007FA3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447618" y="113074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292417" y="113074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675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67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384742" y="6365947"/>
            <a:ext cx="8275529" cy="2824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900" b="0" dirty="0"/>
              <a:t>Copyright © 2018, 2016, 2012 Pearson Education, Inc. All Rights Reserved.</a:t>
            </a:r>
          </a:p>
        </p:txBody>
      </p:sp>
      <p:pic>
        <p:nvPicPr>
          <p:cNvPr id="10" name="Picture 9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2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E22A6866-CA3A-4184-A081-31237997A17E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8DD1C82F-413E-4B6A-AED1-1D277AF8E9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7" r:id="rId3"/>
    <p:sldLayoutId id="2147483678" r:id="rId4"/>
    <p:sldLayoutId id="2147483679" r:id="rId5"/>
    <p:sldLayoutId id="2147483682" r:id="rId6"/>
    <p:sldLayoutId id="2147483683" r:id="rId7"/>
    <p:sldLayoutId id="2147483684" r:id="rId8"/>
    <p:sldLayoutId id="2147483686" r:id="rId9"/>
    <p:sldLayoutId id="2147483687" r:id="rId10"/>
    <p:sldLayoutId id="2147483688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video/3590615227001/the-explainer-marketing-myop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209800" y="962526"/>
            <a:ext cx="7924800" cy="2893388"/>
          </a:xfrm>
        </p:spPr>
        <p:txBody>
          <a:bodyPr/>
          <a:lstStyle/>
          <a:p>
            <a:pPr>
              <a:defRPr/>
            </a:pPr>
            <a:b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  <a:t>STRATEGIC MARKETING</a:t>
            </a:r>
            <a:b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is-I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969759" y="3855914"/>
            <a:ext cx="6803392" cy="2316286"/>
          </a:xfrm>
        </p:spPr>
        <p:txBody>
          <a:bodyPr/>
          <a:lstStyle/>
          <a:p>
            <a:r>
              <a:rPr lang="en-US" sz="36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  <a:t>Lecture 1: Creating Customer Value</a:t>
            </a:r>
            <a:endParaRPr lang="en-GB" altLang="x-none" sz="3600">
              <a:solidFill>
                <a:srgbClr val="7030A0"/>
              </a:solidFill>
            </a:endParaRPr>
          </a:p>
          <a:p>
            <a:endParaRPr lang="en-GB" altLang="x-none" sz="3200">
              <a:solidFill>
                <a:srgbClr val="7030A0"/>
              </a:solidFill>
            </a:endParaRPr>
          </a:p>
          <a:p>
            <a:r>
              <a:rPr lang="en-GB" altLang="x-none" sz="3200">
                <a:solidFill>
                  <a:srgbClr val="7030A0"/>
                </a:solidFill>
              </a:rPr>
              <a:t>Prof. Mohammed Rafiq</a:t>
            </a:r>
          </a:p>
          <a:p>
            <a:r>
              <a:rPr lang="en-GB" altLang="x-none" sz="3200">
                <a:solidFill>
                  <a:srgbClr val="7030A0"/>
                </a:solidFill>
              </a:rPr>
              <a:t>Professor of Marketing</a:t>
            </a:r>
          </a:p>
          <a:p>
            <a:r>
              <a:rPr lang="en-GB" altLang="x-none" sz="2800">
                <a:solidFill>
                  <a:srgbClr val="7030A0"/>
                </a:solidFill>
              </a:rPr>
              <a:t> </a:t>
            </a:r>
            <a:endParaRPr lang="en-GB" altLang="x-none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6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E9C-4132-2376-6974-3BD486B4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Myopia –HBR Video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CEFD-90D8-0897-8AB0-D58C2074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https://hbr.org/video/3590615227001/the-explainer-marketing-myopia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101" y="405405"/>
            <a:ext cx="7381959" cy="125519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</a:rPr>
              <a:t>The Value of Marketing and the Marketing of Value		</a:t>
            </a:r>
            <a:endParaRPr lang="en-IN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09899" y="1876926"/>
            <a:ext cx="6723647" cy="4427621"/>
          </a:xfrm>
        </p:spPr>
        <p:txBody>
          <a:bodyPr/>
          <a:lstStyle/>
          <a:p>
            <a:pPr marL="342900" indent="-342900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n-lt"/>
                <a:ea typeface="Calibri"/>
                <a:cs typeface="Calibri"/>
                <a:sym typeface="Calibri"/>
              </a:rPr>
              <a:t>Value</a:t>
            </a:r>
            <a:r>
              <a:rPr lang="en-US" sz="3200" dirty="0">
                <a:latin typeface="+mn-lt"/>
                <a:ea typeface="Calibri"/>
                <a:cs typeface="Calibri"/>
                <a:sym typeface="Calibri"/>
              </a:rPr>
              <a:t> is benefits received by the consumer from a product relative to total costs.</a:t>
            </a:r>
          </a:p>
          <a:p>
            <a:pPr marL="342900" indent="-342900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Calibri"/>
                <a:cs typeface="Calibri"/>
                <a:sym typeface="Calibri"/>
              </a:rPr>
              <a:t>Marketing activities lead to value creation through innovations that enhance customer benefits and reduce costs.</a:t>
            </a:r>
          </a:p>
          <a:p>
            <a:pPr marL="342900" indent="-342900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Calibri"/>
                <a:cs typeface="Calibri"/>
                <a:sym typeface="Calibri"/>
              </a:rPr>
              <a:t>Marketing promotional activities communicate the value proposition</a:t>
            </a:r>
            <a:r>
              <a:rPr lang="en-US" sz="2800" dirty="0">
                <a:latin typeface="+mn-lt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5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189" y="770021"/>
            <a:ext cx="7351295" cy="93702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+mj-lt"/>
              </a:rPr>
              <a:t>Value from the Customer’s Perspective	</a:t>
            </a:r>
            <a:endParaRPr lang="en-IN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09900" y="2180595"/>
            <a:ext cx="6699584" cy="3907384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Customer perspective:</a:t>
            </a:r>
          </a:p>
          <a:p>
            <a:pPr marL="685800" lvl="1" indent="-342900">
              <a:spcBef>
                <a:spcPts val="1275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Value is the ratio of perceived benefits to perceived costs.</a:t>
            </a:r>
          </a:p>
          <a:p>
            <a:pPr marL="685800" lvl="1" indent="-342900">
              <a:spcBef>
                <a:spcPts val="1275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Value proposition includes the whole bundle of benefits the firm promises to deliver, not just the benefits of the product itself.</a:t>
            </a:r>
          </a:p>
        </p:txBody>
      </p:sp>
    </p:spTree>
    <p:extLst>
      <p:ext uri="{BB962C8B-B14F-4D97-AF65-F5344CB8AC3E}">
        <p14:creationId xmlns:p14="http://schemas.microsoft.com/office/powerpoint/2010/main" val="315301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046" y="529390"/>
            <a:ext cx="7024437" cy="79949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</a:rPr>
              <a:t>Value from the Seller’s Perspective		</a:t>
            </a:r>
            <a:endParaRPr lang="en-IN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6789" y="1711960"/>
            <a:ext cx="8349916" cy="390678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Value for the seller can take many forms.</a:t>
            </a:r>
          </a:p>
          <a:p>
            <a:pPr marL="34290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What is the economic value of a single customer?</a:t>
            </a:r>
          </a:p>
          <a:p>
            <a:pPr marL="685800" lvl="1" indent="-342900">
              <a:spcBef>
                <a:spcPts val="42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Typically more costly to acquire than to retain</a:t>
            </a:r>
          </a:p>
          <a:p>
            <a:pPr marL="34290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+mn-lt"/>
                <a:ea typeface="Calibri"/>
                <a:cs typeface="Calibri"/>
                <a:sym typeface="Calibri"/>
              </a:rPr>
              <a:t>Marketers should look to increase value through co-creation</a:t>
            </a:r>
            <a:r>
              <a:rPr lang="en-US" sz="3200" dirty="0">
                <a:latin typeface="+mn-lt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8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62" y="564787"/>
            <a:ext cx="7740963" cy="5242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j-lt"/>
              </a:rPr>
              <a:t>Value from Society’s Perspective		</a:t>
            </a:r>
            <a:endParaRPr lang="en-IN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81463" y="1784032"/>
            <a:ext cx="9252284" cy="415956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Marketing transactions may add or subtract value from society.</a:t>
            </a:r>
          </a:p>
          <a:p>
            <a:pPr marL="685800" lvl="1" indent="-342900">
              <a:spcBef>
                <a:spcPts val="1275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Stressing socially responsible and ethical decisions is good for business.</a:t>
            </a:r>
          </a:p>
          <a:p>
            <a:pPr marL="342900" indent="-342900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Marketing often faces criticisms.</a:t>
            </a:r>
          </a:p>
          <a:p>
            <a:pPr marL="685800" lvl="1" indent="-342900">
              <a:spcBef>
                <a:spcPts val="1275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“Dark side” marketing and consumption issues.</a:t>
            </a:r>
          </a:p>
        </p:txBody>
      </p:sp>
    </p:spTree>
    <p:extLst>
      <p:ext uri="{BB962C8B-B14F-4D97-AF65-F5344CB8AC3E}">
        <p14:creationId xmlns:p14="http://schemas.microsoft.com/office/powerpoint/2010/main" val="386865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Designing a customer value-driven marketing strategy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88177"/>
            <a:ext cx="7772400" cy="4808876"/>
          </a:xfrm>
        </p:spPr>
        <p:txBody>
          <a:bodyPr/>
          <a:lstStyle/>
          <a:p>
            <a:pPr eaLnBrk="1" hangingPunct="1"/>
            <a:endParaRPr lang="en-US" dirty="0"/>
          </a:p>
          <a:p>
            <a:pPr marL="346075" indent="-346075">
              <a:buNone/>
            </a:pPr>
            <a:r>
              <a:rPr lang="en-US" sz="4000" b="1" dirty="0"/>
              <a:t>Marketing management </a:t>
            </a:r>
            <a:r>
              <a:rPr lang="en-US" sz="4000" dirty="0"/>
              <a:t>is the art and science of choosing target markets and building profitable relationships with them.</a:t>
            </a:r>
          </a:p>
          <a:p>
            <a:pPr marL="660400" lvl="1" indent="-315913"/>
            <a:r>
              <a:rPr lang="en-US" sz="3600" dirty="0"/>
              <a:t>What customers will we serve?</a:t>
            </a:r>
          </a:p>
          <a:p>
            <a:pPr marL="660400" lvl="1" indent="-315913"/>
            <a:r>
              <a:rPr lang="en-US" sz="3600" dirty="0"/>
              <a:t>How can we best serve these customers?</a:t>
            </a:r>
          </a:p>
          <a:p>
            <a:pPr lvl="1"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88610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0" y="19050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FA3"/>
                </a:solidFill>
              </a:rPr>
              <a:t>Designing a customer value-driven marketing strategy (Continued)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1429694"/>
            <a:ext cx="8534400" cy="381000"/>
          </a:xfrm>
        </p:spPr>
        <p:txBody>
          <a:bodyPr/>
          <a:lstStyle/>
          <a:p>
            <a:r>
              <a:rPr lang="en-US" dirty="0"/>
              <a:t>Marketing management orientations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900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08704F-A1CA-4D43-A33C-08059110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Comparison of Selling and Marketing Concepts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6ED998-4D18-43EA-961D-5B755B43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16" y="1825625"/>
            <a:ext cx="1017856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8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1700" y="1600200"/>
            <a:ext cx="7522486" cy="411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FA3"/>
                </a:solidFill>
              </a:rPr>
              <a:t>Designing a customer value-driven marketing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5012570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ontent Placeholder 15"/>
          <p:cNvSpPr>
            <a:spLocks noGrp="1"/>
          </p:cNvSpPr>
          <p:nvPr>
            <p:ph idx="1"/>
          </p:nvPr>
        </p:nvSpPr>
        <p:spPr>
          <a:xfrm>
            <a:off x="2442411" y="2610853"/>
            <a:ext cx="8386010" cy="2538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Customer relationship management </a:t>
            </a:r>
            <a:r>
              <a:rPr lang="en-US" sz="4000" dirty="0"/>
              <a:t>is the overall process of building and maintaining profitable customer relationships by delivering superior customer value and satisfaction.</a:t>
            </a:r>
          </a:p>
          <a:p>
            <a:endParaRPr lang="en-US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025" y="508202"/>
            <a:ext cx="7921164" cy="71558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Building Customer Relationships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94435" y="1549628"/>
            <a:ext cx="6693944" cy="73538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Customer Relationship Management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6562" y="5667146"/>
            <a:ext cx="688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1-</a:t>
            </a:r>
            <a:fld id="{D9E9E28B-0746-499B-8319-9009EEC663FE}" type="slidenum">
              <a:rPr lang="en-US" sz="900"/>
              <a:pPr algn="r"/>
              <a:t>19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985780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4957-D85D-0752-D575-BBBC10F9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 Codes and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8ED9-7D1C-C622-FAEF-ABFC13C5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825625"/>
            <a:ext cx="10639425" cy="4813300"/>
          </a:xfrm>
        </p:spPr>
        <p:txBody>
          <a:bodyPr/>
          <a:lstStyle/>
          <a:p>
            <a:r>
              <a:rPr lang="en-GB" dirty="0"/>
              <a:t>To register your attendance  for the online lecture </a:t>
            </a:r>
            <a:r>
              <a:rPr lang="en-GB" dirty="0">
                <a:solidFill>
                  <a:srgbClr val="FF0000"/>
                </a:solidFill>
              </a:rPr>
              <a:t>you must Scan the QR code Shared in the Lecture or Chat by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09:15/ 1015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Between 9.16-9.30/ 1016-10.30 another/ different  QR code will be Shared. Students scanning this code will be marked as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LATE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After 9.30/10.30 the QR code will not work and you will be marked as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ABSENT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There are separate codes for the 9-10 and 10-11.00 Lectures.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5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8"/>
          <p:cNvSpPr>
            <a:spLocks noGrp="1"/>
          </p:cNvSpPr>
          <p:nvPr>
            <p:ph idx="1"/>
          </p:nvPr>
        </p:nvSpPr>
        <p:spPr>
          <a:xfrm>
            <a:off x="2066453" y="2699615"/>
            <a:ext cx="8822125" cy="2871006"/>
          </a:xfrm>
        </p:spPr>
        <p:txBody>
          <a:bodyPr/>
          <a:lstStyle/>
          <a:p>
            <a:pPr>
              <a:buNone/>
              <a:tabLst>
                <a:tab pos="715963" algn="l"/>
              </a:tabLst>
            </a:pPr>
            <a:r>
              <a:rPr lang="en-US" b="1" dirty="0"/>
              <a:t>	</a:t>
            </a:r>
            <a:r>
              <a:rPr lang="en-US" sz="3600" b="1" dirty="0"/>
              <a:t>Customer lifetime value</a:t>
            </a:r>
            <a:r>
              <a:rPr lang="en-US" sz="3600" dirty="0"/>
              <a:t> is the value of the 	entire stream of purchases that the 	customer would make over a lifetime of 	patronage.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6052" y="295747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FA3"/>
                </a:solidFill>
              </a:rPr>
              <a:t>Capturing value from customers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39352" y="1688181"/>
            <a:ext cx="8305800" cy="381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Creating customer loyalty and retention</a:t>
            </a:r>
          </a:p>
        </p:txBody>
      </p:sp>
    </p:spTree>
    <p:extLst>
      <p:ext uri="{BB962C8B-B14F-4D97-AF65-F5344CB8AC3E}">
        <p14:creationId xmlns:p14="http://schemas.microsoft.com/office/powerpoint/2010/main" val="41155269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1442"/>
            <a:ext cx="7772400" cy="118449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FA3"/>
                </a:solidFill>
              </a:rPr>
              <a:t>The changing marketing landscape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09799" y="2433250"/>
            <a:ext cx="8738937" cy="2310147"/>
          </a:xfrm>
        </p:spPr>
        <p:txBody>
          <a:bodyPr/>
          <a:lstStyle/>
          <a:p>
            <a:pPr algn="l"/>
            <a:r>
              <a:rPr lang="en-US" sz="4000" b="0" dirty="0">
                <a:solidFill>
                  <a:schemeClr val="tx1"/>
                </a:solidFill>
              </a:rPr>
              <a:t>Uncertain economic environment</a:t>
            </a:r>
          </a:p>
          <a:p>
            <a:pPr marL="398463" indent="-398463" algn="l">
              <a:buFontTx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New consumer frugality </a:t>
            </a:r>
          </a:p>
          <a:p>
            <a:pPr marL="398463" indent="-398463" algn="l">
              <a:buFontTx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Marketers focus on value for the customer</a:t>
            </a:r>
          </a:p>
        </p:txBody>
      </p:sp>
    </p:spTree>
    <p:extLst>
      <p:ext uri="{BB962C8B-B14F-4D97-AF65-F5344CB8AC3E}">
        <p14:creationId xmlns:p14="http://schemas.microsoft.com/office/powerpoint/2010/main" val="19189850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989" y="260108"/>
            <a:ext cx="7772400" cy="118449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FA3"/>
                </a:solidFill>
              </a:rPr>
              <a:t>The changing marketing landscape (Continued)</a:t>
            </a:r>
          </a:p>
        </p:txBody>
      </p:sp>
      <p:sp>
        <p:nvSpPr>
          <p:cNvPr id="8294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1989" y="2019813"/>
            <a:ext cx="8101264" cy="4466712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Digital age</a:t>
            </a:r>
          </a:p>
          <a:p>
            <a:pPr marL="388938" indent="-388938" algn="l">
              <a:buFontTx/>
              <a:buChar char="•"/>
            </a:pPr>
            <a:r>
              <a:rPr lang="en-US" sz="3200" b="0" dirty="0">
                <a:solidFill>
                  <a:srgbClr val="FF0000"/>
                </a:solidFill>
              </a:rPr>
              <a:t>People are connected continuously to people and information worldwide.</a:t>
            </a:r>
          </a:p>
          <a:p>
            <a:pPr marL="388938" indent="-388938" algn="l">
              <a:buFontTx/>
              <a:buChar char="•"/>
            </a:pPr>
            <a:r>
              <a:rPr lang="en-US" sz="3200" b="0" dirty="0">
                <a:solidFill>
                  <a:srgbClr val="00B0F0"/>
                </a:solidFill>
              </a:rPr>
              <a:t>Marketers have great new tools to communicate with customers.</a:t>
            </a:r>
          </a:p>
          <a:p>
            <a:pPr marL="388938" indent="-388938" algn="l">
              <a:buFontTx/>
              <a:buChar char="•"/>
            </a:pPr>
            <a:r>
              <a:rPr lang="en-US" sz="3200" b="0" dirty="0">
                <a:solidFill>
                  <a:srgbClr val="FF0000"/>
                </a:solidFill>
              </a:rPr>
              <a:t>Internet + mobile communication devices  create environment for online marketing.</a:t>
            </a:r>
          </a:p>
          <a:p>
            <a:pPr algn="l">
              <a:lnSpc>
                <a:spcPct val="90000"/>
              </a:lnSpc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797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7966" y="990321"/>
            <a:ext cx="4998930" cy="381281"/>
          </a:xfrm>
        </p:spPr>
        <p:txBody>
          <a:bodyPr>
            <a:noAutofit/>
          </a:bodyPr>
          <a:lstStyle/>
          <a:p>
            <a:pPr algn="ctr"/>
            <a:br>
              <a:rPr lang="en-US" dirty="0"/>
            </a:br>
            <a:r>
              <a:rPr lang="en-US" sz="3000" dirty="0">
                <a:solidFill>
                  <a:srgbClr val="0070C0"/>
                </a:solidFill>
                <a:latin typeface="+mn-lt"/>
              </a:rPr>
              <a:t>The Changing Marketing Landscape</a:t>
            </a:r>
            <a:br>
              <a:rPr lang="en-US" sz="3000" dirty="0"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8396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93496" y="2190144"/>
            <a:ext cx="2820546" cy="4018151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Rapid globalization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Sustainable marketing</a:t>
            </a:r>
          </a:p>
          <a:p>
            <a:pPr algn="l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Not-for-profit marketing growth</a:t>
            </a:r>
          </a:p>
          <a:p>
            <a:pPr algn="l"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9434" y="5637188"/>
            <a:ext cx="585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1-</a:t>
            </a:r>
            <a:fld id="{92EEA365-177A-4F69-8B8D-64D153958337}" type="slidenum">
              <a:rPr lang="en-US" sz="900"/>
              <a:pPr algn="r"/>
              <a:t>23</a:t>
            </a:fld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039" y="2053830"/>
            <a:ext cx="5216549" cy="40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22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0857" y="219547"/>
            <a:ext cx="9218195" cy="911421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7FA3"/>
                </a:solidFill>
              </a:rPr>
              <a:t>So, what is marketing? Pulling it all together</a:t>
            </a:r>
          </a:p>
        </p:txBody>
      </p:sp>
      <p:pic>
        <p:nvPicPr>
          <p:cNvPr id="8704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316" y="1266294"/>
            <a:ext cx="9577137" cy="548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8262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592" y="593998"/>
            <a:ext cx="8108292" cy="11463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Essentials			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7591" y="2262989"/>
            <a:ext cx="7301163" cy="4595011"/>
          </a:xfrm>
        </p:spPr>
        <p:txBody>
          <a:bodyPr vert="horz" anchor="t" anchorCtr="0"/>
          <a:lstStyle/>
          <a:p>
            <a:r>
              <a:rPr lang="en-US" sz="3200" dirty="0"/>
              <a:t>The LTAF</a:t>
            </a:r>
          </a:p>
          <a:p>
            <a:r>
              <a:rPr lang="en-US" sz="3200" dirty="0"/>
              <a:t>Lectures and Seminars: some expectations</a:t>
            </a:r>
          </a:p>
          <a:p>
            <a:r>
              <a:rPr lang="en-US" sz="3200" dirty="0"/>
              <a:t>Course Assignments:</a:t>
            </a:r>
          </a:p>
          <a:p>
            <a:pPr lvl="1"/>
            <a:r>
              <a:rPr lang="en-US" sz="2800" dirty="0"/>
              <a:t>Formative assignments (1 pieces of group work)</a:t>
            </a:r>
          </a:p>
          <a:p>
            <a:pPr lvl="1"/>
            <a:r>
              <a:rPr lang="en-US" sz="2800" dirty="0"/>
              <a:t>Summative assignment: 3,500 word assignment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A192-25B2-49F2-BD3B-3DE8311F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en-GB" dirty="0"/>
              <a:t>Course Text					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A76A9-DDB3-4C76-9FA0-64A965AA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63256"/>
            <a:ext cx="9030758" cy="56990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1056E-0766-4F24-A8DC-E4EA6108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42" y="1306431"/>
            <a:ext cx="5103628" cy="58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DEAF-C2F6-89CD-5B05-E9816B1D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Key Aims of the Module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04CA-F80D-15D2-4659-3A4FD117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1802326"/>
            <a:ext cx="9790043" cy="533055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module aims to provides you with an in-depth, critical understanding of how international companies design and implement marketing strategies to 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customer value and competitive advantage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the context of increasingly sophisticated and demanding consumers, the digital revolution and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globalisation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Enable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you to apply key marketing concepts and techniques including 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market orientation, segmentation, targeting and positioning and the marketing mix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real-life situations of international companies operating in the global arena and to put forward and test your own individual, innovative, strategic marketing solutions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18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382975" y="2104227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What is marketing?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Understand the marketplace and customer needs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Designing a customer-driven marketing strategy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Preparing an integrated marketing plan and programme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Building customer relationships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Capturing value from customers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changing marketing landscape.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541" y="194142"/>
            <a:ext cx="77724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FA3"/>
                </a:solidFill>
              </a:rPr>
              <a:t>Creating</a:t>
            </a:r>
            <a:r>
              <a:rPr lang="en-IN" dirty="0">
                <a:solidFill>
                  <a:srgbClr val="007FA3"/>
                </a:solidFill>
              </a:rPr>
              <a:t> customer value</a:t>
            </a:r>
            <a:br>
              <a:rPr lang="en-IN" dirty="0">
                <a:solidFill>
                  <a:srgbClr val="007FA3"/>
                </a:solidFill>
              </a:rPr>
            </a:br>
            <a:r>
              <a:rPr lang="en-IN" dirty="0">
                <a:solidFill>
                  <a:srgbClr val="007FA3"/>
                </a:solidFill>
              </a:rPr>
              <a:t>and engagement			</a:t>
            </a:r>
            <a:endParaRPr lang="en-US" dirty="0">
              <a:solidFill>
                <a:srgbClr val="007FA3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4600" y="1429694"/>
            <a:ext cx="7162800" cy="381000"/>
          </a:xfrm>
        </p:spPr>
        <p:txBody>
          <a:bodyPr/>
          <a:lstStyle/>
          <a:p>
            <a:r>
              <a:rPr lang="en-US" dirty="0"/>
              <a:t>Topic outline</a:t>
            </a:r>
          </a:p>
        </p:txBody>
      </p:sp>
    </p:spTree>
    <p:extLst>
      <p:ext uri="{BB962C8B-B14F-4D97-AF65-F5344CB8AC3E}">
        <p14:creationId xmlns:p14="http://schemas.microsoft.com/office/powerpoint/2010/main" val="39938812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2" y="703622"/>
            <a:ext cx="7793038" cy="8524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007FA3"/>
                </a:solidFill>
              </a:rPr>
              <a:t>What is marketing?		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24547" y="142748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0400" indent="-382588" eaLnBrk="1" hangingPunct="1">
              <a:defRPr/>
            </a:pPr>
            <a:r>
              <a:rPr lang="en-US" sz="3200" b="1" kern="0" dirty="0">
                <a:cs typeface="Calibri" pitchFamily="34" charset="0"/>
              </a:rPr>
              <a:t>Marketing</a:t>
            </a:r>
            <a:r>
              <a:rPr lang="en-US" sz="3200" kern="0" dirty="0">
                <a:cs typeface="Calibri" pitchFamily="34" charset="0"/>
              </a:rPr>
              <a:t> is a process by which companies </a:t>
            </a:r>
            <a:r>
              <a:rPr lang="en-US" sz="3200" b="1" kern="0" dirty="0">
                <a:cs typeface="Calibri" pitchFamily="34" charset="0"/>
              </a:rPr>
              <a:t>create value </a:t>
            </a:r>
            <a:r>
              <a:rPr lang="en-US" sz="3200" kern="0" dirty="0">
                <a:cs typeface="Calibri" pitchFamily="34" charset="0"/>
              </a:rPr>
              <a:t>for customers and </a:t>
            </a:r>
            <a:r>
              <a:rPr lang="en-US" sz="3200" b="1" kern="0" dirty="0">
                <a:cs typeface="Calibri" pitchFamily="34" charset="0"/>
              </a:rPr>
              <a:t>build strong customer relationships </a:t>
            </a:r>
            <a:r>
              <a:rPr lang="en-US" sz="3200" kern="0" dirty="0">
                <a:cs typeface="Calibri" pitchFamily="34" charset="0"/>
              </a:rPr>
              <a:t>to </a:t>
            </a:r>
            <a:r>
              <a:rPr lang="en-US" sz="3200" b="1" kern="0" dirty="0">
                <a:cs typeface="Calibri" pitchFamily="34" charset="0"/>
              </a:rPr>
              <a:t>capture value </a:t>
            </a:r>
            <a:r>
              <a:rPr lang="en-US" sz="3200" kern="0" dirty="0">
                <a:cs typeface="Calibri" pitchFamily="34" charset="0"/>
              </a:rPr>
              <a:t>from customers in return. </a:t>
            </a:r>
          </a:p>
          <a:p>
            <a:pPr marL="342900" indent="-65088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cs typeface="Calibri" pitchFamily="34" charset="0"/>
            </a:endParaRPr>
          </a:p>
          <a:p>
            <a:pPr marL="342900" indent="-65088" eaLnBrk="1" hangingPunct="1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cs typeface="Calibri" pitchFamily="34" charset="0"/>
            </a:endParaRPr>
          </a:p>
          <a:p>
            <a:pPr marL="277812" eaLnBrk="1" hangingPunct="1">
              <a:spcBef>
                <a:spcPct val="20000"/>
              </a:spcBef>
              <a:defRPr/>
            </a:pPr>
            <a:endParaRPr lang="en-US" sz="3200" kern="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418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5"/>
          <p:cNvSpPr>
            <a:spLocks noGrp="1"/>
          </p:cNvSpPr>
          <p:nvPr>
            <p:ph type="title"/>
          </p:nvPr>
        </p:nvSpPr>
        <p:spPr>
          <a:xfrm>
            <a:off x="2550696" y="605590"/>
            <a:ext cx="6545178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dirty="0">
                <a:solidFill>
                  <a:schemeClr val="accent2"/>
                </a:solidFill>
                <a:latin typeface="+mn-lt"/>
              </a:rPr>
              <a:t>The Marketing Process	</a:t>
            </a:r>
          </a:p>
        </p:txBody>
      </p:sp>
      <p:pic>
        <p:nvPicPr>
          <p:cNvPr id="2" name="Picture 1" descr="The Marketing Process: Creating and Capturing Customer Valu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927" y="2045369"/>
            <a:ext cx="9962147" cy="4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8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0858"/>
              </p:ext>
            </p:extLst>
          </p:nvPr>
        </p:nvGraphicFramePr>
        <p:xfrm>
          <a:off x="2590801" y="2052874"/>
          <a:ext cx="7546063" cy="404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479" y="80167"/>
            <a:ext cx="8194962" cy="13636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7FA3"/>
                </a:solidFill>
              </a:rPr>
              <a:t>Understanding the marketplace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and customer needs	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524000"/>
            <a:ext cx="7162800" cy="38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Customer needs, wants and demands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870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ehampton-Powerpoint-Template-2017-Brand.pot [Read-Only] [Compatibility Mode]" id="{73B11BDD-0FF5-47F1-BDEF-47682B828FF0}" vid="{2B42B497-A512-4263-9A8A-D2375C06AC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08C9299421240B6D995644B6E3C3E" ma:contentTypeVersion="5" ma:contentTypeDescription="Create a new document." ma:contentTypeScope="" ma:versionID="f3baa54f500732990aa009a1c76f0bac">
  <xsd:schema xmlns:xsd="http://www.w3.org/2001/XMLSchema" xmlns:xs="http://www.w3.org/2001/XMLSchema" xmlns:p="http://schemas.microsoft.com/office/2006/metadata/properties" xmlns:ns3="8cba260e-3241-4289-a037-e391f31897a2" targetNamespace="http://schemas.microsoft.com/office/2006/metadata/properties" ma:root="true" ma:fieldsID="c255195508ac04f43878341bffda53dc" ns3:_="">
    <xsd:import namespace="8cba260e-3241-4289-a037-e391f31897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a260e-3241-4289-a037-e391f3189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EAD2F28-55E2-40AD-B156-21D7D9B58DA5}">
  <ds:schemaRefs>
    <ds:schemaRef ds:uri="http://schemas.openxmlformats.org/package/2006/metadata/core-properties"/>
    <ds:schemaRef ds:uri="8cba260e-3241-4289-a037-e391f31897a2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2566FF-0B95-4A4E-9DD6-5164D507F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56FB0-5A38-46DF-91A0-40538225E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ba260e-3241-4289-a037-e391f31897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841</Words>
  <Application>Microsoft Office PowerPoint</Application>
  <PresentationFormat>Widescreen</PresentationFormat>
  <Paragraphs>126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Noto Sans Symbols</vt:lpstr>
      <vt:lpstr>Times New Roman</vt:lpstr>
      <vt:lpstr>Verdana</vt:lpstr>
      <vt:lpstr>Wingdings</vt:lpstr>
      <vt:lpstr>ヒラギノ角ゴ Pro W3</vt:lpstr>
      <vt:lpstr>University of Roehampton</vt:lpstr>
      <vt:lpstr>    STRATEGIC MARKETING   </vt:lpstr>
      <vt:lpstr>QR Codes and Attendance</vt:lpstr>
      <vt:lpstr>Some Essentials   </vt:lpstr>
      <vt:lpstr>Course Text     </vt:lpstr>
      <vt:lpstr>Key Aims of the Module   </vt:lpstr>
      <vt:lpstr>Creating customer value and engagement   </vt:lpstr>
      <vt:lpstr>What is marketing?   </vt:lpstr>
      <vt:lpstr>The Marketing Process </vt:lpstr>
      <vt:lpstr>Understanding the marketplace and customer needs  </vt:lpstr>
      <vt:lpstr>Marketing Myopia –HBR Video  </vt:lpstr>
      <vt:lpstr>The Value of Marketing and the Marketing of Value  </vt:lpstr>
      <vt:lpstr>Value from the Customer’s Perspective </vt:lpstr>
      <vt:lpstr>Value from the Seller’s Perspective  </vt:lpstr>
      <vt:lpstr>Value from Society’s Perspective  </vt:lpstr>
      <vt:lpstr>Designing a customer value-driven marketing strategy</vt:lpstr>
      <vt:lpstr>Designing a customer value-driven marketing strategy (Continued)</vt:lpstr>
      <vt:lpstr>Comparison of Selling and Marketing Concepts</vt:lpstr>
      <vt:lpstr>Designing a customer value-driven marketing strategy (Continued)</vt:lpstr>
      <vt:lpstr>Building Customer Relationships</vt:lpstr>
      <vt:lpstr>Capturing value from customers</vt:lpstr>
      <vt:lpstr>The changing marketing landscape</vt:lpstr>
      <vt:lpstr>The changing marketing landscape (Continued)</vt:lpstr>
      <vt:lpstr> The Changing Marketing Landscape </vt:lpstr>
      <vt:lpstr>So, what is marketing? Pulling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MARKETING</dc:title>
  <dc:creator>Mohammed Rafiq</dc:creator>
  <cp:lastModifiedBy>Dumebi Konwea</cp:lastModifiedBy>
  <cp:revision>34</cp:revision>
  <cp:lastPrinted>2021-09-27T08:31:08Z</cp:lastPrinted>
  <dcterms:created xsi:type="dcterms:W3CDTF">2020-09-18T00:37:36Z</dcterms:created>
  <dcterms:modified xsi:type="dcterms:W3CDTF">2025-07-08T13:39:37Z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0x01010002C08C9299421240B6D995644B6E3C3E</vt:lpwstr>
  </property>
</Properties>
</file>