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5"/>
  </p:sldMasterIdLst>
  <p:notesMasterIdLst>
    <p:notesMasterId r:id="rId36"/>
  </p:notesMasterIdLst>
  <p:sldIdLst>
    <p:sldId id="256" r:id="rId6"/>
    <p:sldId id="303" r:id="rId7"/>
    <p:sldId id="261" r:id="rId8"/>
    <p:sldId id="267" r:id="rId9"/>
    <p:sldId id="268" r:id="rId10"/>
    <p:sldId id="269" r:id="rId11"/>
    <p:sldId id="306" r:id="rId12"/>
    <p:sldId id="270" r:id="rId13"/>
    <p:sldId id="271" r:id="rId14"/>
    <p:sldId id="277" r:id="rId15"/>
    <p:sldId id="280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83" r:id="rId24"/>
    <p:sldId id="301" r:id="rId25"/>
    <p:sldId id="304" r:id="rId26"/>
    <p:sldId id="284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532"/>
    <a:srgbClr val="ECEBEA"/>
    <a:srgbClr val="00A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6" autoAdjust="0"/>
    <p:restoredTop sz="93792" autoAdjust="0"/>
  </p:normalViewPr>
  <p:slideViewPr>
    <p:cSldViewPr snapToGrid="0">
      <p:cViewPr varScale="1">
        <p:scale>
          <a:sx n="77" d="100"/>
          <a:sy n="77" d="100"/>
        </p:scale>
        <p:origin x="2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AC0DD-0B3C-4993-AB62-11A62E8403DD}" type="doc">
      <dgm:prSet loTypeId="urn:microsoft.com/office/officeart/2005/8/layout/default#1" loCatId="list" qsTypeId="urn:microsoft.com/office/officeart/2005/8/quickstyle/simple1#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837CED78-72B4-409F-A2EA-CABDAE361C73}">
      <dgm:prSet/>
      <dgm:spPr/>
      <dgm:t>
        <a:bodyPr/>
        <a:lstStyle/>
        <a:p>
          <a:pPr rtl="0"/>
          <a:r>
            <a:rPr lang="en-US" b="0" dirty="0"/>
            <a:t>Fixed costs</a:t>
          </a:r>
          <a:endParaRPr lang="en-US" dirty="0"/>
        </a:p>
      </dgm:t>
    </dgm:pt>
    <dgm:pt modelId="{03F453A1-3F36-408A-BC36-9EB448F4FF07}" type="parTrans" cxnId="{D20CB7CA-9FE4-4E3D-998F-7D9F527993AC}">
      <dgm:prSet/>
      <dgm:spPr/>
      <dgm:t>
        <a:bodyPr/>
        <a:lstStyle/>
        <a:p>
          <a:endParaRPr lang="en-US"/>
        </a:p>
      </dgm:t>
    </dgm:pt>
    <dgm:pt modelId="{F81485C1-CDB4-4FF4-A003-ABED30CD289B}" type="sibTrans" cxnId="{D20CB7CA-9FE4-4E3D-998F-7D9F527993AC}">
      <dgm:prSet/>
      <dgm:spPr/>
      <dgm:t>
        <a:bodyPr/>
        <a:lstStyle/>
        <a:p>
          <a:endParaRPr lang="en-US"/>
        </a:p>
      </dgm:t>
    </dgm:pt>
    <dgm:pt modelId="{6ADDD9FC-5624-4A8C-B06D-D5E3EAF721AE}">
      <dgm:prSet/>
      <dgm:spPr/>
      <dgm:t>
        <a:bodyPr/>
        <a:lstStyle/>
        <a:p>
          <a:pPr rtl="0"/>
          <a:r>
            <a:rPr lang="en-US" b="0" dirty="0"/>
            <a:t>Variable costs</a:t>
          </a:r>
          <a:endParaRPr lang="en-US" dirty="0"/>
        </a:p>
      </dgm:t>
    </dgm:pt>
    <dgm:pt modelId="{C4880B6F-B486-4367-8869-9A4B4882AFB5}" type="parTrans" cxnId="{8C6A2C1E-DB80-4652-8D01-21FC0CD21AA3}">
      <dgm:prSet/>
      <dgm:spPr/>
      <dgm:t>
        <a:bodyPr/>
        <a:lstStyle/>
        <a:p>
          <a:endParaRPr lang="en-US"/>
        </a:p>
      </dgm:t>
    </dgm:pt>
    <dgm:pt modelId="{027C4C92-9940-4A57-A92F-C1C71D39C515}" type="sibTrans" cxnId="{8C6A2C1E-DB80-4652-8D01-21FC0CD21AA3}">
      <dgm:prSet/>
      <dgm:spPr/>
      <dgm:t>
        <a:bodyPr/>
        <a:lstStyle/>
        <a:p>
          <a:endParaRPr lang="en-US"/>
        </a:p>
      </dgm:t>
    </dgm:pt>
    <dgm:pt modelId="{B34133CD-33BA-4640-972F-D70A9A194137}">
      <dgm:prSet/>
      <dgm:spPr/>
      <dgm:t>
        <a:bodyPr/>
        <a:lstStyle/>
        <a:p>
          <a:pPr rtl="0"/>
          <a:r>
            <a:rPr lang="en-US" b="0" dirty="0"/>
            <a:t>Total costs</a:t>
          </a:r>
        </a:p>
      </dgm:t>
    </dgm:pt>
    <dgm:pt modelId="{ACB754ED-122D-400C-A092-F37128086454}" type="parTrans" cxnId="{62AD10CE-2B38-4C32-9C19-0501D12A9542}">
      <dgm:prSet/>
      <dgm:spPr/>
      <dgm:t>
        <a:bodyPr/>
        <a:lstStyle/>
        <a:p>
          <a:endParaRPr lang="en-US"/>
        </a:p>
      </dgm:t>
    </dgm:pt>
    <dgm:pt modelId="{69F6142A-F64C-4470-AA0A-1C6DA03B307E}" type="sibTrans" cxnId="{62AD10CE-2B38-4C32-9C19-0501D12A9542}">
      <dgm:prSet/>
      <dgm:spPr/>
      <dgm:t>
        <a:bodyPr/>
        <a:lstStyle/>
        <a:p>
          <a:endParaRPr lang="en-US"/>
        </a:p>
      </dgm:t>
    </dgm:pt>
    <dgm:pt modelId="{80CE31E1-C1EB-49F9-B61D-DCCCCB11B341}" type="pres">
      <dgm:prSet presAssocID="{FC1AC0DD-0B3C-4993-AB62-11A62E8403DD}" presName="diagram" presStyleCnt="0">
        <dgm:presLayoutVars>
          <dgm:dir/>
          <dgm:resizeHandles val="exact"/>
        </dgm:presLayoutVars>
      </dgm:prSet>
      <dgm:spPr/>
    </dgm:pt>
    <dgm:pt modelId="{A1B906DB-767E-4F23-9848-3C23DFE453EA}" type="pres">
      <dgm:prSet presAssocID="{837CED78-72B4-409F-A2EA-CABDAE361C73}" presName="node" presStyleLbl="node1" presStyleIdx="0" presStyleCnt="3">
        <dgm:presLayoutVars>
          <dgm:bulletEnabled val="1"/>
        </dgm:presLayoutVars>
      </dgm:prSet>
      <dgm:spPr/>
    </dgm:pt>
    <dgm:pt modelId="{F9376E8A-52E7-48BC-860A-3A4258975E15}" type="pres">
      <dgm:prSet presAssocID="{F81485C1-CDB4-4FF4-A003-ABED30CD289B}" presName="sibTrans" presStyleCnt="0"/>
      <dgm:spPr/>
    </dgm:pt>
    <dgm:pt modelId="{431EAF65-2C25-4DD8-90BB-8B657AB7EB09}" type="pres">
      <dgm:prSet presAssocID="{6ADDD9FC-5624-4A8C-B06D-D5E3EAF721AE}" presName="node" presStyleLbl="node1" presStyleIdx="1" presStyleCnt="3">
        <dgm:presLayoutVars>
          <dgm:bulletEnabled val="1"/>
        </dgm:presLayoutVars>
      </dgm:prSet>
      <dgm:spPr/>
    </dgm:pt>
    <dgm:pt modelId="{79837874-553B-47B8-8DE9-817DB0B73D52}" type="pres">
      <dgm:prSet presAssocID="{027C4C92-9940-4A57-A92F-C1C71D39C515}" presName="sibTrans" presStyleCnt="0"/>
      <dgm:spPr/>
    </dgm:pt>
    <dgm:pt modelId="{86EA66CE-ED2C-45D1-AC64-E3875352A8B9}" type="pres">
      <dgm:prSet presAssocID="{B34133CD-33BA-4640-972F-D70A9A194137}" presName="node" presStyleLbl="node1" presStyleIdx="2" presStyleCnt="3">
        <dgm:presLayoutVars>
          <dgm:bulletEnabled val="1"/>
        </dgm:presLayoutVars>
      </dgm:prSet>
      <dgm:spPr/>
    </dgm:pt>
  </dgm:ptLst>
  <dgm:cxnLst>
    <dgm:cxn modelId="{F22A3602-A53E-554A-AE85-826E85104B46}" type="presOf" srcId="{837CED78-72B4-409F-A2EA-CABDAE361C73}" destId="{A1B906DB-767E-4F23-9848-3C23DFE453EA}" srcOrd="0" destOrd="0" presId="urn:microsoft.com/office/officeart/2005/8/layout/default#1"/>
    <dgm:cxn modelId="{C1A2B104-EB6F-5145-99AC-99394C2D21F8}" type="presOf" srcId="{6ADDD9FC-5624-4A8C-B06D-D5E3EAF721AE}" destId="{431EAF65-2C25-4DD8-90BB-8B657AB7EB09}" srcOrd="0" destOrd="0" presId="urn:microsoft.com/office/officeart/2005/8/layout/default#1"/>
    <dgm:cxn modelId="{8C6A2C1E-DB80-4652-8D01-21FC0CD21AA3}" srcId="{FC1AC0DD-0B3C-4993-AB62-11A62E8403DD}" destId="{6ADDD9FC-5624-4A8C-B06D-D5E3EAF721AE}" srcOrd="1" destOrd="0" parTransId="{C4880B6F-B486-4367-8869-9A4B4882AFB5}" sibTransId="{027C4C92-9940-4A57-A92F-C1C71D39C515}"/>
    <dgm:cxn modelId="{1612B371-D40F-5441-8350-78B5DB3FB1BD}" type="presOf" srcId="{B34133CD-33BA-4640-972F-D70A9A194137}" destId="{86EA66CE-ED2C-45D1-AC64-E3875352A8B9}" srcOrd="0" destOrd="0" presId="urn:microsoft.com/office/officeart/2005/8/layout/default#1"/>
    <dgm:cxn modelId="{D20CB7CA-9FE4-4E3D-998F-7D9F527993AC}" srcId="{FC1AC0DD-0B3C-4993-AB62-11A62E8403DD}" destId="{837CED78-72B4-409F-A2EA-CABDAE361C73}" srcOrd="0" destOrd="0" parTransId="{03F453A1-3F36-408A-BC36-9EB448F4FF07}" sibTransId="{F81485C1-CDB4-4FF4-A003-ABED30CD289B}"/>
    <dgm:cxn modelId="{9027F6CC-367F-794E-BD00-BF666532AC5A}" type="presOf" srcId="{FC1AC0DD-0B3C-4993-AB62-11A62E8403DD}" destId="{80CE31E1-C1EB-49F9-B61D-DCCCCB11B341}" srcOrd="0" destOrd="0" presId="urn:microsoft.com/office/officeart/2005/8/layout/default#1"/>
    <dgm:cxn modelId="{62AD10CE-2B38-4C32-9C19-0501D12A9542}" srcId="{FC1AC0DD-0B3C-4993-AB62-11A62E8403DD}" destId="{B34133CD-33BA-4640-972F-D70A9A194137}" srcOrd="2" destOrd="0" parTransId="{ACB754ED-122D-400C-A092-F37128086454}" sibTransId="{69F6142A-F64C-4470-AA0A-1C6DA03B307E}"/>
    <dgm:cxn modelId="{12438A1B-CD80-3743-9DA0-E9151029152F}" type="presParOf" srcId="{80CE31E1-C1EB-49F9-B61D-DCCCCB11B341}" destId="{A1B906DB-767E-4F23-9848-3C23DFE453EA}" srcOrd="0" destOrd="0" presId="urn:microsoft.com/office/officeart/2005/8/layout/default#1"/>
    <dgm:cxn modelId="{360BE811-8674-2A43-AA60-0494D33636D9}" type="presParOf" srcId="{80CE31E1-C1EB-49F9-B61D-DCCCCB11B341}" destId="{F9376E8A-52E7-48BC-860A-3A4258975E15}" srcOrd="1" destOrd="0" presId="urn:microsoft.com/office/officeart/2005/8/layout/default#1"/>
    <dgm:cxn modelId="{EF27877B-BC1B-FB44-9FB8-401DE2601FEC}" type="presParOf" srcId="{80CE31E1-C1EB-49F9-B61D-DCCCCB11B341}" destId="{431EAF65-2C25-4DD8-90BB-8B657AB7EB09}" srcOrd="2" destOrd="0" presId="urn:microsoft.com/office/officeart/2005/8/layout/default#1"/>
    <dgm:cxn modelId="{6AB7AB49-53CF-2240-8D90-B7B85B205A1E}" type="presParOf" srcId="{80CE31E1-C1EB-49F9-B61D-DCCCCB11B341}" destId="{79837874-553B-47B8-8DE9-817DB0B73D52}" srcOrd="3" destOrd="0" presId="urn:microsoft.com/office/officeart/2005/8/layout/default#1"/>
    <dgm:cxn modelId="{515ECB31-0AB5-4D4D-B303-745622374EEE}" type="presParOf" srcId="{80CE31E1-C1EB-49F9-B61D-DCCCCB11B341}" destId="{86EA66CE-ED2C-45D1-AC64-E3875352A8B9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A0797-9D7D-43DE-93A0-DD44CB063F0D}" type="doc">
      <dgm:prSet loTypeId="urn:microsoft.com/office/officeart/2005/8/layout/vList2" loCatId="list" qsTypeId="urn:microsoft.com/office/officeart/2005/8/quickstyle/simple1#2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F3694E4F-035C-4536-8856-DF95CA0BF377}">
      <dgm:prSet custT="1"/>
      <dgm:spPr/>
      <dgm:t>
        <a:bodyPr/>
        <a:lstStyle/>
        <a:p>
          <a:pPr algn="ctr" rtl="0"/>
          <a:r>
            <a:rPr lang="en-US" sz="3200" b="1" dirty="0"/>
            <a:t>Pure competition</a:t>
          </a:r>
        </a:p>
      </dgm:t>
    </dgm:pt>
    <dgm:pt modelId="{8C463D59-6DAE-40B4-A945-EE141F303AD0}" type="parTrans" cxnId="{41791F01-0A4B-470B-B0E7-A2193D5554DF}">
      <dgm:prSet/>
      <dgm:spPr/>
      <dgm:t>
        <a:bodyPr/>
        <a:lstStyle/>
        <a:p>
          <a:pPr algn="ctr"/>
          <a:endParaRPr lang="en-US" sz="2000" b="1"/>
        </a:p>
      </dgm:t>
    </dgm:pt>
    <dgm:pt modelId="{B516BEF0-91FC-4BD0-990B-0DD18268A6DF}" type="sibTrans" cxnId="{41791F01-0A4B-470B-B0E7-A2193D5554DF}">
      <dgm:prSet/>
      <dgm:spPr/>
      <dgm:t>
        <a:bodyPr/>
        <a:lstStyle/>
        <a:p>
          <a:pPr algn="ctr"/>
          <a:endParaRPr lang="en-US" sz="2000" b="1"/>
        </a:p>
      </dgm:t>
    </dgm:pt>
    <dgm:pt modelId="{C0DF9960-911A-4534-A712-4CE8FD19DA70}">
      <dgm:prSet custT="1"/>
      <dgm:spPr/>
      <dgm:t>
        <a:bodyPr/>
        <a:lstStyle/>
        <a:p>
          <a:pPr algn="ctr" rtl="0"/>
          <a:r>
            <a:rPr lang="en-US" sz="3200" b="1" dirty="0"/>
            <a:t>Monopolistic competition</a:t>
          </a:r>
        </a:p>
      </dgm:t>
    </dgm:pt>
    <dgm:pt modelId="{6926934B-47CE-4FC7-8707-E8959A56746E}" type="parTrans" cxnId="{D2EB3AC9-FA51-4F45-A04D-7B713A27FDE0}">
      <dgm:prSet/>
      <dgm:spPr/>
      <dgm:t>
        <a:bodyPr/>
        <a:lstStyle/>
        <a:p>
          <a:pPr algn="ctr"/>
          <a:endParaRPr lang="en-US" sz="2000" b="1"/>
        </a:p>
      </dgm:t>
    </dgm:pt>
    <dgm:pt modelId="{BA695A30-B3CF-4A18-85D8-4AD66B90D5A9}" type="sibTrans" cxnId="{D2EB3AC9-FA51-4F45-A04D-7B713A27FDE0}">
      <dgm:prSet/>
      <dgm:spPr/>
      <dgm:t>
        <a:bodyPr/>
        <a:lstStyle/>
        <a:p>
          <a:pPr algn="ctr"/>
          <a:endParaRPr lang="en-US" sz="2000" b="1"/>
        </a:p>
      </dgm:t>
    </dgm:pt>
    <dgm:pt modelId="{7D95305A-8051-440A-8F32-3BE464183F7C}">
      <dgm:prSet custT="1"/>
      <dgm:spPr/>
      <dgm:t>
        <a:bodyPr/>
        <a:lstStyle/>
        <a:p>
          <a:pPr algn="ctr" rtl="0"/>
          <a:r>
            <a:rPr lang="en-US" sz="3200" b="1" dirty="0"/>
            <a:t>Oligopolistic competition</a:t>
          </a:r>
        </a:p>
      </dgm:t>
    </dgm:pt>
    <dgm:pt modelId="{7FF108EC-E92B-4EDF-BD45-29FE0BCE04B0}" type="parTrans" cxnId="{3510363E-306B-4858-93A8-C2606EC7ECBF}">
      <dgm:prSet/>
      <dgm:spPr/>
      <dgm:t>
        <a:bodyPr/>
        <a:lstStyle/>
        <a:p>
          <a:pPr algn="ctr"/>
          <a:endParaRPr lang="en-US" sz="2000" b="1"/>
        </a:p>
      </dgm:t>
    </dgm:pt>
    <dgm:pt modelId="{496C9600-4453-4ECC-BAA2-B02E950B2959}" type="sibTrans" cxnId="{3510363E-306B-4858-93A8-C2606EC7ECBF}">
      <dgm:prSet/>
      <dgm:spPr/>
      <dgm:t>
        <a:bodyPr/>
        <a:lstStyle/>
        <a:p>
          <a:pPr algn="ctr"/>
          <a:endParaRPr lang="en-US" sz="2000" b="1"/>
        </a:p>
      </dgm:t>
    </dgm:pt>
    <dgm:pt modelId="{318A5C12-4F2E-46BA-8971-2B696ABF0F96}">
      <dgm:prSet custT="1"/>
      <dgm:spPr/>
      <dgm:t>
        <a:bodyPr/>
        <a:lstStyle/>
        <a:p>
          <a:pPr algn="ctr" rtl="0"/>
          <a:r>
            <a:rPr lang="en-US" sz="3200" b="1" dirty="0"/>
            <a:t>Pure monopoly</a:t>
          </a:r>
        </a:p>
      </dgm:t>
    </dgm:pt>
    <dgm:pt modelId="{84578431-8AE8-46E0-97A2-FD15B0A92855}" type="parTrans" cxnId="{46F10E67-B675-4522-8A31-562459208000}">
      <dgm:prSet/>
      <dgm:spPr/>
      <dgm:t>
        <a:bodyPr/>
        <a:lstStyle/>
        <a:p>
          <a:pPr algn="ctr"/>
          <a:endParaRPr lang="en-US" sz="2000" b="1"/>
        </a:p>
      </dgm:t>
    </dgm:pt>
    <dgm:pt modelId="{2918553C-644E-4DA2-A8B0-A7BDA95A7534}" type="sibTrans" cxnId="{46F10E67-B675-4522-8A31-562459208000}">
      <dgm:prSet/>
      <dgm:spPr/>
      <dgm:t>
        <a:bodyPr/>
        <a:lstStyle/>
        <a:p>
          <a:pPr algn="ctr"/>
          <a:endParaRPr lang="en-US" sz="2000" b="1"/>
        </a:p>
      </dgm:t>
    </dgm:pt>
    <dgm:pt modelId="{88DEAD23-7304-4E81-A08F-C9DF64D460D1}" type="pres">
      <dgm:prSet presAssocID="{EA9A0797-9D7D-43DE-93A0-DD44CB063F0D}" presName="linear" presStyleCnt="0">
        <dgm:presLayoutVars>
          <dgm:animLvl val="lvl"/>
          <dgm:resizeHandles val="exact"/>
        </dgm:presLayoutVars>
      </dgm:prSet>
      <dgm:spPr/>
    </dgm:pt>
    <dgm:pt modelId="{E82D7A3F-CA9E-49F0-9CE9-1F0A0EB0436E}" type="pres">
      <dgm:prSet presAssocID="{F3694E4F-035C-4536-8856-DF95CA0BF377}" presName="parentText" presStyleLbl="node1" presStyleIdx="0" presStyleCnt="4" custLinFactNeighborY="-22917">
        <dgm:presLayoutVars>
          <dgm:chMax val="0"/>
          <dgm:bulletEnabled val="1"/>
        </dgm:presLayoutVars>
      </dgm:prSet>
      <dgm:spPr/>
    </dgm:pt>
    <dgm:pt modelId="{2D7D5AA2-013C-4425-A1BC-DA44D1D016A8}" type="pres">
      <dgm:prSet presAssocID="{B516BEF0-91FC-4BD0-990B-0DD18268A6DF}" presName="spacer" presStyleCnt="0"/>
      <dgm:spPr/>
    </dgm:pt>
    <dgm:pt modelId="{092B133D-BEE3-439C-A3A0-95D08B50D0C1}" type="pres">
      <dgm:prSet presAssocID="{C0DF9960-911A-4534-A712-4CE8FD19DA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E04406-78AB-46F7-AD1F-D0EBF9389B8A}" type="pres">
      <dgm:prSet presAssocID="{BA695A30-B3CF-4A18-85D8-4AD66B90D5A9}" presName="spacer" presStyleCnt="0"/>
      <dgm:spPr/>
    </dgm:pt>
    <dgm:pt modelId="{8CBBC105-5472-4E11-B464-BF020AAF03CD}" type="pres">
      <dgm:prSet presAssocID="{7D95305A-8051-440A-8F32-3BE464183F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83F708-3A94-4AA0-BDDB-14B537C08346}" type="pres">
      <dgm:prSet presAssocID="{496C9600-4453-4ECC-BAA2-B02E950B2959}" presName="spacer" presStyleCnt="0"/>
      <dgm:spPr/>
    </dgm:pt>
    <dgm:pt modelId="{2198CC07-3446-42FE-A7C6-62259D8CE85C}" type="pres">
      <dgm:prSet presAssocID="{318A5C12-4F2E-46BA-8971-2B696ABF0F9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791F01-0A4B-470B-B0E7-A2193D5554DF}" srcId="{EA9A0797-9D7D-43DE-93A0-DD44CB063F0D}" destId="{F3694E4F-035C-4536-8856-DF95CA0BF377}" srcOrd="0" destOrd="0" parTransId="{8C463D59-6DAE-40B4-A945-EE141F303AD0}" sibTransId="{B516BEF0-91FC-4BD0-990B-0DD18268A6DF}"/>
    <dgm:cxn modelId="{1FFD3A02-1817-B74D-B0E5-7B8DC70094DB}" type="presOf" srcId="{7D95305A-8051-440A-8F32-3BE464183F7C}" destId="{8CBBC105-5472-4E11-B464-BF020AAF03CD}" srcOrd="0" destOrd="0" presId="urn:microsoft.com/office/officeart/2005/8/layout/vList2"/>
    <dgm:cxn modelId="{3510363E-306B-4858-93A8-C2606EC7ECBF}" srcId="{EA9A0797-9D7D-43DE-93A0-DD44CB063F0D}" destId="{7D95305A-8051-440A-8F32-3BE464183F7C}" srcOrd="2" destOrd="0" parTransId="{7FF108EC-E92B-4EDF-BD45-29FE0BCE04B0}" sibTransId="{496C9600-4453-4ECC-BAA2-B02E950B2959}"/>
    <dgm:cxn modelId="{46F10E67-B675-4522-8A31-562459208000}" srcId="{EA9A0797-9D7D-43DE-93A0-DD44CB063F0D}" destId="{318A5C12-4F2E-46BA-8971-2B696ABF0F96}" srcOrd="3" destOrd="0" parTransId="{84578431-8AE8-46E0-97A2-FD15B0A92855}" sibTransId="{2918553C-644E-4DA2-A8B0-A7BDA95A7534}"/>
    <dgm:cxn modelId="{672B3848-5A53-6F47-B881-0659F1091643}" type="presOf" srcId="{318A5C12-4F2E-46BA-8971-2B696ABF0F96}" destId="{2198CC07-3446-42FE-A7C6-62259D8CE85C}" srcOrd="0" destOrd="0" presId="urn:microsoft.com/office/officeart/2005/8/layout/vList2"/>
    <dgm:cxn modelId="{8E035D9B-94AC-D543-9502-99793F57C508}" type="presOf" srcId="{EA9A0797-9D7D-43DE-93A0-DD44CB063F0D}" destId="{88DEAD23-7304-4E81-A08F-C9DF64D460D1}" srcOrd="0" destOrd="0" presId="urn:microsoft.com/office/officeart/2005/8/layout/vList2"/>
    <dgm:cxn modelId="{E44685B3-12D4-1249-B955-1032AAC30E8B}" type="presOf" srcId="{C0DF9960-911A-4534-A712-4CE8FD19DA70}" destId="{092B133D-BEE3-439C-A3A0-95D08B50D0C1}" srcOrd="0" destOrd="0" presId="urn:microsoft.com/office/officeart/2005/8/layout/vList2"/>
    <dgm:cxn modelId="{D2EB3AC9-FA51-4F45-A04D-7B713A27FDE0}" srcId="{EA9A0797-9D7D-43DE-93A0-DD44CB063F0D}" destId="{C0DF9960-911A-4534-A712-4CE8FD19DA70}" srcOrd="1" destOrd="0" parTransId="{6926934B-47CE-4FC7-8707-E8959A56746E}" sibTransId="{BA695A30-B3CF-4A18-85D8-4AD66B90D5A9}"/>
    <dgm:cxn modelId="{57C021E9-4853-FC47-9A01-92484D18CE29}" type="presOf" srcId="{F3694E4F-035C-4536-8856-DF95CA0BF377}" destId="{E82D7A3F-CA9E-49F0-9CE9-1F0A0EB0436E}" srcOrd="0" destOrd="0" presId="urn:microsoft.com/office/officeart/2005/8/layout/vList2"/>
    <dgm:cxn modelId="{2122D22D-F8D0-CE4B-B0E5-DBA71B3A81E2}" type="presParOf" srcId="{88DEAD23-7304-4E81-A08F-C9DF64D460D1}" destId="{E82D7A3F-CA9E-49F0-9CE9-1F0A0EB0436E}" srcOrd="0" destOrd="0" presId="urn:microsoft.com/office/officeart/2005/8/layout/vList2"/>
    <dgm:cxn modelId="{BF744E1A-4508-1F40-BCFF-ACDEE56B49E7}" type="presParOf" srcId="{88DEAD23-7304-4E81-A08F-C9DF64D460D1}" destId="{2D7D5AA2-013C-4425-A1BC-DA44D1D016A8}" srcOrd="1" destOrd="0" presId="urn:microsoft.com/office/officeart/2005/8/layout/vList2"/>
    <dgm:cxn modelId="{FA8A973B-EF64-9543-B169-1090724C9CA4}" type="presParOf" srcId="{88DEAD23-7304-4E81-A08F-C9DF64D460D1}" destId="{092B133D-BEE3-439C-A3A0-95D08B50D0C1}" srcOrd="2" destOrd="0" presId="urn:microsoft.com/office/officeart/2005/8/layout/vList2"/>
    <dgm:cxn modelId="{021D4253-AEE0-9E49-8E3C-D35CE0C9F794}" type="presParOf" srcId="{88DEAD23-7304-4E81-A08F-C9DF64D460D1}" destId="{4FE04406-78AB-46F7-AD1F-D0EBF9389B8A}" srcOrd="3" destOrd="0" presId="urn:microsoft.com/office/officeart/2005/8/layout/vList2"/>
    <dgm:cxn modelId="{6C1327DD-F489-D64E-A22A-A5ED579F1CB4}" type="presParOf" srcId="{88DEAD23-7304-4E81-A08F-C9DF64D460D1}" destId="{8CBBC105-5472-4E11-B464-BF020AAF03CD}" srcOrd="4" destOrd="0" presId="urn:microsoft.com/office/officeart/2005/8/layout/vList2"/>
    <dgm:cxn modelId="{A30632A1-4386-E542-BCB7-6D6047EED5DF}" type="presParOf" srcId="{88DEAD23-7304-4E81-A08F-C9DF64D460D1}" destId="{BF83F708-3A94-4AA0-BDDB-14B537C08346}" srcOrd="5" destOrd="0" presId="urn:microsoft.com/office/officeart/2005/8/layout/vList2"/>
    <dgm:cxn modelId="{DC094F6B-5917-6548-B014-035D50403091}" type="presParOf" srcId="{88DEAD23-7304-4E81-A08F-C9DF64D460D1}" destId="{2198CC07-3446-42FE-A7C6-62259D8CE8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371DE0-34EC-42D4-AC9B-B66632A7AF55}" type="doc">
      <dgm:prSet loTypeId="urn:microsoft.com/office/officeart/2005/8/layout/default#1" loCatId="list" qsTypeId="urn:microsoft.com/office/officeart/2005/8/quickstyle/simple1#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E82A2B82-C079-49AB-A369-EE45739DF7D9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Product line pricing</a:t>
          </a:r>
        </a:p>
      </dgm:t>
    </dgm:pt>
    <dgm:pt modelId="{0ACBC9B6-5F86-4EDD-86F2-ED0341EAE3AA}" type="parTrans" cxnId="{72E0CDC7-9074-4F19-995A-1082F0E25F7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D85E8D3-DCA7-410D-B758-E65580E5131B}" type="sibTrans" cxnId="{72E0CDC7-9074-4F19-995A-1082F0E25F7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56E0629-0FEC-41AC-8E40-6C8175D312B3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Optional- product pricing</a:t>
          </a:r>
        </a:p>
      </dgm:t>
    </dgm:pt>
    <dgm:pt modelId="{D49C7E4D-AE8D-4851-B8FA-393C4A2EA3DC}" type="parTrans" cxnId="{96CF6DE3-3C7E-417A-9A2B-1C343AEE2FA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23DA7B4-FA38-4334-A820-2866A05F35C7}" type="sibTrans" cxnId="{96CF6DE3-3C7E-417A-9A2B-1C343AEE2FA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0D99A3D-9542-4EBA-B15B-D543FD995EB3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Captive- product pricing</a:t>
          </a:r>
        </a:p>
      </dgm:t>
    </dgm:pt>
    <dgm:pt modelId="{7F878F12-A112-48C2-9443-BF42FD8242E6}" type="parTrans" cxnId="{C3FE27F1-8794-494B-8C6F-240F91EDDE2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5B7FC83-6136-4707-AAC7-80A2A989894F}" type="sibTrans" cxnId="{C3FE27F1-8794-494B-8C6F-240F91EDDE2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032B9DC-5C73-447E-A20D-34D967353FB0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Product bundle pricing</a:t>
          </a:r>
        </a:p>
      </dgm:t>
    </dgm:pt>
    <dgm:pt modelId="{AD14C660-58DD-4D5F-9846-51E538E56D00}" type="parTrans" cxnId="{7E571D3A-FAA9-4B74-A651-B651E177106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EEDBBAE-D117-40D7-A7A7-621FBA0B9A80}" type="sibTrans" cxnId="{7E571D3A-FAA9-4B74-A651-B651E177106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4053AFE-9CAE-45CA-AA9B-4BAF98E7238A}" type="pres">
      <dgm:prSet presAssocID="{05371DE0-34EC-42D4-AC9B-B66632A7AF55}" presName="diagram" presStyleCnt="0">
        <dgm:presLayoutVars>
          <dgm:dir/>
          <dgm:resizeHandles val="exact"/>
        </dgm:presLayoutVars>
      </dgm:prSet>
      <dgm:spPr/>
    </dgm:pt>
    <dgm:pt modelId="{88F1BC43-E2C2-41F5-8A04-8F155ABB78EA}" type="pres">
      <dgm:prSet presAssocID="{E82A2B82-C079-49AB-A369-EE45739DF7D9}" presName="node" presStyleLbl="node1" presStyleIdx="0" presStyleCnt="4">
        <dgm:presLayoutVars>
          <dgm:bulletEnabled val="1"/>
        </dgm:presLayoutVars>
      </dgm:prSet>
      <dgm:spPr/>
    </dgm:pt>
    <dgm:pt modelId="{6C57BBD1-771D-48B2-AE6F-FD8A0F8F0322}" type="pres">
      <dgm:prSet presAssocID="{CD85E8D3-DCA7-410D-B758-E65580E5131B}" presName="sibTrans" presStyleCnt="0"/>
      <dgm:spPr/>
    </dgm:pt>
    <dgm:pt modelId="{839FD2AA-CEEF-40A5-8046-FCD6066BF506}" type="pres">
      <dgm:prSet presAssocID="{156E0629-0FEC-41AC-8E40-6C8175D312B3}" presName="node" presStyleLbl="node1" presStyleIdx="1" presStyleCnt="4">
        <dgm:presLayoutVars>
          <dgm:bulletEnabled val="1"/>
        </dgm:presLayoutVars>
      </dgm:prSet>
      <dgm:spPr/>
    </dgm:pt>
    <dgm:pt modelId="{B2F827CF-7FE2-47DA-AA3B-49D7F1126137}" type="pres">
      <dgm:prSet presAssocID="{123DA7B4-FA38-4334-A820-2866A05F35C7}" presName="sibTrans" presStyleCnt="0"/>
      <dgm:spPr/>
    </dgm:pt>
    <dgm:pt modelId="{878ACB6C-1438-453B-A80D-2E3CA7C15FA6}" type="pres">
      <dgm:prSet presAssocID="{D0D99A3D-9542-4EBA-B15B-D543FD995EB3}" presName="node" presStyleLbl="node1" presStyleIdx="2" presStyleCnt="4">
        <dgm:presLayoutVars>
          <dgm:bulletEnabled val="1"/>
        </dgm:presLayoutVars>
      </dgm:prSet>
      <dgm:spPr/>
    </dgm:pt>
    <dgm:pt modelId="{B6A4EAA1-B9B6-4EC4-9D13-0DA8087EE003}" type="pres">
      <dgm:prSet presAssocID="{35B7FC83-6136-4707-AAC7-80A2A989894F}" presName="sibTrans" presStyleCnt="0"/>
      <dgm:spPr/>
    </dgm:pt>
    <dgm:pt modelId="{DD39166E-813B-4E8A-A1CC-5B72CA95288C}" type="pres">
      <dgm:prSet presAssocID="{7032B9DC-5C73-447E-A20D-34D967353FB0}" presName="node" presStyleLbl="node1" presStyleIdx="3" presStyleCnt="4">
        <dgm:presLayoutVars>
          <dgm:bulletEnabled val="1"/>
        </dgm:presLayoutVars>
      </dgm:prSet>
      <dgm:spPr/>
    </dgm:pt>
  </dgm:ptLst>
  <dgm:cxnLst>
    <dgm:cxn modelId="{B4E55E03-DABA-41D7-9945-567F5F45B386}" type="presOf" srcId="{7032B9DC-5C73-447E-A20D-34D967353FB0}" destId="{DD39166E-813B-4E8A-A1CC-5B72CA95288C}" srcOrd="0" destOrd="0" presId="urn:microsoft.com/office/officeart/2005/8/layout/default#1"/>
    <dgm:cxn modelId="{E3564205-F3B7-4F63-B662-2A79BFC14BDE}" type="presOf" srcId="{05371DE0-34EC-42D4-AC9B-B66632A7AF55}" destId="{74053AFE-9CAE-45CA-AA9B-4BAF98E7238A}" srcOrd="0" destOrd="0" presId="urn:microsoft.com/office/officeart/2005/8/layout/default#1"/>
    <dgm:cxn modelId="{7E571D3A-FAA9-4B74-A651-B651E1771064}" srcId="{05371DE0-34EC-42D4-AC9B-B66632A7AF55}" destId="{7032B9DC-5C73-447E-A20D-34D967353FB0}" srcOrd="3" destOrd="0" parTransId="{AD14C660-58DD-4D5F-9846-51E538E56D00}" sibTransId="{CEEDBBAE-D117-40D7-A7A7-621FBA0B9A80}"/>
    <dgm:cxn modelId="{5C668957-E219-4481-B4BF-C4F8C0084E27}" type="presOf" srcId="{156E0629-0FEC-41AC-8E40-6C8175D312B3}" destId="{839FD2AA-CEEF-40A5-8046-FCD6066BF506}" srcOrd="0" destOrd="0" presId="urn:microsoft.com/office/officeart/2005/8/layout/default#1"/>
    <dgm:cxn modelId="{72E0CDC7-9074-4F19-995A-1082F0E25F7B}" srcId="{05371DE0-34EC-42D4-AC9B-B66632A7AF55}" destId="{E82A2B82-C079-49AB-A369-EE45739DF7D9}" srcOrd="0" destOrd="0" parTransId="{0ACBC9B6-5F86-4EDD-86F2-ED0341EAE3AA}" sibTransId="{CD85E8D3-DCA7-410D-B758-E65580E5131B}"/>
    <dgm:cxn modelId="{265846CF-7AF4-4A31-9E91-DA738CCBB770}" type="presOf" srcId="{D0D99A3D-9542-4EBA-B15B-D543FD995EB3}" destId="{878ACB6C-1438-453B-A80D-2E3CA7C15FA6}" srcOrd="0" destOrd="0" presId="urn:microsoft.com/office/officeart/2005/8/layout/default#1"/>
    <dgm:cxn modelId="{96CF6DE3-3C7E-417A-9A2B-1C343AEE2FA6}" srcId="{05371DE0-34EC-42D4-AC9B-B66632A7AF55}" destId="{156E0629-0FEC-41AC-8E40-6C8175D312B3}" srcOrd="1" destOrd="0" parTransId="{D49C7E4D-AE8D-4851-B8FA-393C4A2EA3DC}" sibTransId="{123DA7B4-FA38-4334-A820-2866A05F35C7}"/>
    <dgm:cxn modelId="{C3FE27F1-8794-494B-8C6F-240F91EDDE20}" srcId="{05371DE0-34EC-42D4-AC9B-B66632A7AF55}" destId="{D0D99A3D-9542-4EBA-B15B-D543FD995EB3}" srcOrd="2" destOrd="0" parTransId="{7F878F12-A112-48C2-9443-BF42FD8242E6}" sibTransId="{35B7FC83-6136-4707-AAC7-80A2A989894F}"/>
    <dgm:cxn modelId="{82E587FD-13FB-4E00-A67D-8CC1415D731A}" type="presOf" srcId="{E82A2B82-C079-49AB-A369-EE45739DF7D9}" destId="{88F1BC43-E2C2-41F5-8A04-8F155ABB78EA}" srcOrd="0" destOrd="0" presId="urn:microsoft.com/office/officeart/2005/8/layout/default#1"/>
    <dgm:cxn modelId="{5F5DC0FE-338D-4BED-A771-A4486262CB23}" type="presParOf" srcId="{74053AFE-9CAE-45CA-AA9B-4BAF98E7238A}" destId="{88F1BC43-E2C2-41F5-8A04-8F155ABB78EA}" srcOrd="0" destOrd="0" presId="urn:microsoft.com/office/officeart/2005/8/layout/default#1"/>
    <dgm:cxn modelId="{F5477AAC-D941-4DC8-BE51-B39374A5E31B}" type="presParOf" srcId="{74053AFE-9CAE-45CA-AA9B-4BAF98E7238A}" destId="{6C57BBD1-771D-48B2-AE6F-FD8A0F8F0322}" srcOrd="1" destOrd="0" presId="urn:microsoft.com/office/officeart/2005/8/layout/default#1"/>
    <dgm:cxn modelId="{79315D9C-681A-4951-BBAB-60065846BF55}" type="presParOf" srcId="{74053AFE-9CAE-45CA-AA9B-4BAF98E7238A}" destId="{839FD2AA-CEEF-40A5-8046-FCD6066BF506}" srcOrd="2" destOrd="0" presId="urn:microsoft.com/office/officeart/2005/8/layout/default#1"/>
    <dgm:cxn modelId="{BB7F4FBE-0673-41B7-8EEB-5FAEF9ECFB72}" type="presParOf" srcId="{74053AFE-9CAE-45CA-AA9B-4BAF98E7238A}" destId="{B2F827CF-7FE2-47DA-AA3B-49D7F1126137}" srcOrd="3" destOrd="0" presId="urn:microsoft.com/office/officeart/2005/8/layout/default#1"/>
    <dgm:cxn modelId="{36441D6D-8CB8-4B87-91D6-9769E77F23E0}" type="presParOf" srcId="{74053AFE-9CAE-45CA-AA9B-4BAF98E7238A}" destId="{878ACB6C-1438-453B-A80D-2E3CA7C15FA6}" srcOrd="4" destOrd="0" presId="urn:microsoft.com/office/officeart/2005/8/layout/default#1"/>
    <dgm:cxn modelId="{1ABA2898-CBD2-4984-BAA7-920AAFA48DA9}" type="presParOf" srcId="{74053AFE-9CAE-45CA-AA9B-4BAF98E7238A}" destId="{B6A4EAA1-B9B6-4EC4-9D13-0DA8087EE003}" srcOrd="5" destOrd="0" presId="urn:microsoft.com/office/officeart/2005/8/layout/default#1"/>
    <dgm:cxn modelId="{47C0F8C2-24D9-4159-B8B8-9F0E7392DEC8}" type="presParOf" srcId="{74053AFE-9CAE-45CA-AA9B-4BAF98E7238A}" destId="{DD39166E-813B-4E8A-A1CC-5B72CA95288C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906DB-767E-4F23-9848-3C23DFE453EA}">
      <dsp:nvSpPr>
        <dsp:cNvPr id="0" name=""/>
        <dsp:cNvSpPr/>
      </dsp:nvSpPr>
      <dsp:spPr>
        <a:xfrm>
          <a:off x="0" y="638175"/>
          <a:ext cx="2190749" cy="1314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Fixed costs</a:t>
          </a:r>
          <a:endParaRPr lang="en-US" sz="3600" kern="1200" dirty="0"/>
        </a:p>
      </dsp:txBody>
      <dsp:txXfrm>
        <a:off x="0" y="638175"/>
        <a:ext cx="2190749" cy="1314449"/>
      </dsp:txXfrm>
    </dsp:sp>
    <dsp:sp modelId="{431EAF65-2C25-4DD8-90BB-8B657AB7EB09}">
      <dsp:nvSpPr>
        <dsp:cNvPr id="0" name=""/>
        <dsp:cNvSpPr/>
      </dsp:nvSpPr>
      <dsp:spPr>
        <a:xfrm>
          <a:off x="2409825" y="638175"/>
          <a:ext cx="2190749" cy="1314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Variable costs</a:t>
          </a:r>
          <a:endParaRPr lang="en-US" sz="3600" kern="1200" dirty="0"/>
        </a:p>
      </dsp:txBody>
      <dsp:txXfrm>
        <a:off x="2409825" y="638175"/>
        <a:ext cx="2190749" cy="1314449"/>
      </dsp:txXfrm>
    </dsp:sp>
    <dsp:sp modelId="{86EA66CE-ED2C-45D1-AC64-E3875352A8B9}">
      <dsp:nvSpPr>
        <dsp:cNvPr id="0" name=""/>
        <dsp:cNvSpPr/>
      </dsp:nvSpPr>
      <dsp:spPr>
        <a:xfrm>
          <a:off x="4819649" y="638175"/>
          <a:ext cx="2190749" cy="1314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Total costs</a:t>
          </a:r>
        </a:p>
      </dsp:txBody>
      <dsp:txXfrm>
        <a:off x="4819649" y="638175"/>
        <a:ext cx="2190749" cy="1314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D7A3F-CA9E-49F0-9CE9-1F0A0EB0436E}">
      <dsp:nvSpPr>
        <dsp:cNvPr id="0" name=""/>
        <dsp:cNvSpPr/>
      </dsp:nvSpPr>
      <dsp:spPr>
        <a:xfrm>
          <a:off x="0" y="0"/>
          <a:ext cx="5334000" cy="751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Pure competition</a:t>
          </a:r>
        </a:p>
      </dsp:txBody>
      <dsp:txXfrm>
        <a:off x="36665" y="36665"/>
        <a:ext cx="5260670" cy="677755"/>
      </dsp:txXfrm>
    </dsp:sp>
    <dsp:sp modelId="{092B133D-BEE3-439C-A3A0-95D08B50D0C1}">
      <dsp:nvSpPr>
        <dsp:cNvPr id="0" name=""/>
        <dsp:cNvSpPr/>
      </dsp:nvSpPr>
      <dsp:spPr>
        <a:xfrm>
          <a:off x="0" y="765911"/>
          <a:ext cx="5334000" cy="7510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Monopolistic competition</a:t>
          </a:r>
        </a:p>
      </dsp:txBody>
      <dsp:txXfrm>
        <a:off x="36665" y="802576"/>
        <a:ext cx="5260670" cy="677755"/>
      </dsp:txXfrm>
    </dsp:sp>
    <dsp:sp modelId="{8CBBC105-5472-4E11-B464-BF020AAF03CD}">
      <dsp:nvSpPr>
        <dsp:cNvPr id="0" name=""/>
        <dsp:cNvSpPr/>
      </dsp:nvSpPr>
      <dsp:spPr>
        <a:xfrm>
          <a:off x="0" y="1531003"/>
          <a:ext cx="5334000" cy="7510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Oligopolistic competition</a:t>
          </a:r>
        </a:p>
      </dsp:txBody>
      <dsp:txXfrm>
        <a:off x="36665" y="1567668"/>
        <a:ext cx="5260670" cy="677755"/>
      </dsp:txXfrm>
    </dsp:sp>
    <dsp:sp modelId="{2198CC07-3446-42FE-A7C6-62259D8CE85C}">
      <dsp:nvSpPr>
        <dsp:cNvPr id="0" name=""/>
        <dsp:cNvSpPr/>
      </dsp:nvSpPr>
      <dsp:spPr>
        <a:xfrm>
          <a:off x="0" y="2296094"/>
          <a:ext cx="5334000" cy="7510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Pure monopoly</a:t>
          </a:r>
        </a:p>
      </dsp:txBody>
      <dsp:txXfrm>
        <a:off x="36665" y="2332759"/>
        <a:ext cx="5260670" cy="677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1BC43-E2C2-41F5-8A04-8F155ABB78EA}">
      <dsp:nvSpPr>
        <dsp:cNvPr id="0" name=""/>
        <dsp:cNvSpPr/>
      </dsp:nvSpPr>
      <dsp:spPr>
        <a:xfrm>
          <a:off x="891272" y="764"/>
          <a:ext cx="3070026" cy="1842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solidFill>
                <a:schemeClr val="tx1"/>
              </a:solidFill>
            </a:rPr>
            <a:t>Product line pricing</a:t>
          </a:r>
        </a:p>
      </dsp:txBody>
      <dsp:txXfrm>
        <a:off x="891272" y="764"/>
        <a:ext cx="3070026" cy="1842015"/>
      </dsp:txXfrm>
    </dsp:sp>
    <dsp:sp modelId="{839FD2AA-CEEF-40A5-8046-FCD6066BF506}">
      <dsp:nvSpPr>
        <dsp:cNvPr id="0" name=""/>
        <dsp:cNvSpPr/>
      </dsp:nvSpPr>
      <dsp:spPr>
        <a:xfrm>
          <a:off x="4268301" y="764"/>
          <a:ext cx="3070026" cy="18420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solidFill>
                <a:schemeClr val="tx1"/>
              </a:solidFill>
            </a:rPr>
            <a:t>Optional- product pricing</a:t>
          </a:r>
        </a:p>
      </dsp:txBody>
      <dsp:txXfrm>
        <a:off x="4268301" y="764"/>
        <a:ext cx="3070026" cy="1842015"/>
      </dsp:txXfrm>
    </dsp:sp>
    <dsp:sp modelId="{878ACB6C-1438-453B-A80D-2E3CA7C15FA6}">
      <dsp:nvSpPr>
        <dsp:cNvPr id="0" name=""/>
        <dsp:cNvSpPr/>
      </dsp:nvSpPr>
      <dsp:spPr>
        <a:xfrm>
          <a:off x="891272" y="2149782"/>
          <a:ext cx="3070026" cy="18420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solidFill>
                <a:schemeClr val="tx1"/>
              </a:solidFill>
            </a:rPr>
            <a:t>Captive- product pricing</a:t>
          </a:r>
        </a:p>
      </dsp:txBody>
      <dsp:txXfrm>
        <a:off x="891272" y="2149782"/>
        <a:ext cx="3070026" cy="1842015"/>
      </dsp:txXfrm>
    </dsp:sp>
    <dsp:sp modelId="{DD39166E-813B-4E8A-A1CC-5B72CA95288C}">
      <dsp:nvSpPr>
        <dsp:cNvPr id="0" name=""/>
        <dsp:cNvSpPr/>
      </dsp:nvSpPr>
      <dsp:spPr>
        <a:xfrm>
          <a:off x="4268301" y="2149782"/>
          <a:ext cx="3070026" cy="18420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solidFill>
                <a:schemeClr val="tx1"/>
              </a:solidFill>
            </a:rPr>
            <a:t>Product bundle pricing</a:t>
          </a:r>
        </a:p>
      </dsp:txBody>
      <dsp:txXfrm>
        <a:off x="4268301" y="2149782"/>
        <a:ext cx="3070026" cy="184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7B70-E3B7-8344-B635-0F25D4CACE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96083-5C37-8041-9477-EF3CED45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96083-5C37-8041-9477-EF3CED45B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E54A04-77B9-4563-9159-9CA3FEAA1646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10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6478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19CC90-F8E5-4671-8565-7CFFAED80062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11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5492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DCB3EA-FEBA-4AD9-9D6F-67806707AC4A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12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5612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9FF4D4-D346-4C11-B67B-87F9A2D3F544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13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824032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40BBE3-EE22-43B7-A5A0-B9408ECEA126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14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542262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9991BD-BA81-4A98-B19F-6C3745256D53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15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925879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6CACF5-662F-4328-A594-4E6C5F8C0FE5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16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033942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3DABEA-0F9D-418D-88EA-40B365E8E230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17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47787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A8F824-94B8-4D2D-B61E-3E429B317703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18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5181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6350" indent="-6350" algn="l">
              <a:lnSpc>
                <a:spcPct val="107000"/>
              </a:lnSpc>
              <a:spcAft>
                <a:spcPts val="1085"/>
              </a:spcAft>
            </a:pPr>
            <a:endParaRPr lang="en-GB" dirty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0737DD-32F9-4718-98A2-CCB32E3BB532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19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3057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F6C540-3B7B-4B83-9AED-DAC22451D74B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7907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ACB36C-2A4E-4815-A5DD-06468E0AEDD8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20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02115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ACB36C-2A4E-4815-A5DD-06468E0AEDD8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21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62593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A6698C-6411-4539-A706-81BC8610D46F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22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10602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4F0FB3-EB16-4ADD-AD19-9560C742225B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23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05822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635" indent="-6350" algn="l">
              <a:lnSpc>
                <a:spcPct val="107000"/>
              </a:lnSpc>
              <a:spcAft>
                <a:spcPts val="835"/>
              </a:spcAft>
            </a:pPr>
            <a:endParaRPr lang="en-GB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C34D7D-9798-435A-97BD-32C1919C8D37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24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30691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654699-87B7-446B-8838-413E63EABD52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25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329646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FE3B7D-7976-4317-BEDD-0C9CFE509F0F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26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33972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98E373-D1EF-4070-B5F1-CF4CDF02132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27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22037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59002B-74A5-44C1-A137-4301345E06C0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28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46085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635" indent="-6350" algn="l">
              <a:lnSpc>
                <a:spcPct val="107000"/>
              </a:lnSpc>
              <a:spcAft>
                <a:spcPts val="1030"/>
              </a:spcAft>
            </a:pPr>
            <a:endParaRPr lang="en-GB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801730-C4AB-41BA-8EF0-D60B286FC99C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29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7777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E4F72-9BB8-4864-80D2-1F1820C9FB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12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3AA017-DECF-40E8-9444-F05B7A02A53F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30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67799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algn="just">
              <a:spcBef>
                <a:spcPts val="300"/>
              </a:spcBef>
              <a:spcAft>
                <a:spcPts val="1200"/>
              </a:spcAft>
              <a:tabLst>
                <a:tab pos="2971800" algn="ctr"/>
              </a:tabLst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1B1035-3025-4115-A7BF-463BFC4EB3FB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4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6406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indent="457200" algn="just">
              <a:lnSpc>
                <a:spcPct val="100000"/>
              </a:lnSpc>
            </a:pPr>
            <a:endParaRPr lang="en-GB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918A3C-6F5E-48D7-9370-1A0D0268EF9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5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3804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9ABA0B-16DD-4772-8AA2-D36D37DA9EBC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6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3132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96083-5C37-8041-9477-EF3CED45B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6553CA-F1D8-43D1-A149-839FD2FCA04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8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93571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C17DC3-2705-4589-8AD0-E50392A32288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9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08787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635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32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  <a:lvl2pPr>
              <a:defRPr>
                <a:solidFill>
                  <a:srgbClr val="063532"/>
                </a:solidFill>
              </a:defRPr>
            </a:lvl2pPr>
            <a:lvl3pPr>
              <a:defRPr>
                <a:solidFill>
                  <a:srgbClr val="063532"/>
                </a:solidFill>
              </a:defRPr>
            </a:lvl3pPr>
            <a:lvl4pPr>
              <a:defRPr>
                <a:solidFill>
                  <a:srgbClr val="063532"/>
                </a:solidFill>
              </a:defRPr>
            </a:lvl4pPr>
            <a:lvl5pPr>
              <a:defRPr>
                <a:solidFill>
                  <a:srgbClr val="0635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063532"/>
                </a:solidFill>
              </a:defRPr>
            </a:lvl1pPr>
          </a:lstStyle>
          <a:p>
            <a:pPr>
              <a:defRPr/>
            </a:pPr>
            <a:fld id="{A39DBBCA-7DC4-6540-9997-31BE66BFD8BF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63532"/>
                </a:solidFill>
              </a:defRPr>
            </a:lvl1pPr>
          </a:lstStyle>
          <a:p>
            <a:pPr>
              <a:defRPr/>
            </a:pPr>
            <a:fld id="{B4C38821-B49A-9C4E-B57D-3C5DC6EC92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0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1F77-6922-8A42-8DDB-31B45856657E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F878-75C8-E248-8043-043CBF3711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3BC86-80CA-6C48-886B-E52FEEAD8B52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19BF-F404-C24D-80BB-50C4F751A7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2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04BD1-2EDD-6F4C-AE02-D5C6CA08777E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65407-D129-8D42-9BA8-69A441B514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9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DF54-C726-EB42-B70C-BD85939049C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9ABC-C942-9D49-93AB-E55C91677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>
            <a:lvl1pPr>
              <a:lnSpc>
                <a:spcPts val="3600"/>
              </a:lnSpc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19200" y="1447800"/>
            <a:ext cx="9550400" cy="381000"/>
          </a:xfrm>
        </p:spPr>
        <p:txBody>
          <a:bodyPr/>
          <a:lstStyle>
            <a:lvl1pPr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08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19200" y="1600200"/>
            <a:ext cx="9550400" cy="381000"/>
          </a:xfrm>
        </p:spPr>
        <p:txBody>
          <a:bodyPr/>
          <a:lstStyle>
            <a:lvl1pPr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4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0"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0"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GB" altLang="x-non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GB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168889EE-97AD-3F4D-BA1D-6B54434E1003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BE201BCD-EAB9-1249-BACA-AF87BAD15D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4" r:id="rId3"/>
    <p:sldLayoutId id="2147483665" r:id="rId4"/>
    <p:sldLayoutId id="2147483666" r:id="rId5"/>
    <p:sldLayoutId id="2147483669" r:id="rId6"/>
    <p:sldLayoutId id="2147483670" r:id="rId7"/>
    <p:sldLayoutId id="2147483671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6353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rgbClr val="06353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rgbClr val="06353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rgbClr val="06353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387929" y="1122363"/>
            <a:ext cx="9280071" cy="3083878"/>
          </a:xfrm>
        </p:spPr>
        <p:txBody>
          <a:bodyPr/>
          <a:lstStyle/>
          <a:p>
            <a:pPr>
              <a:defRPr/>
            </a:pPr>
            <a:b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b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  <a:t>STRATEGIC MARKETING 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796142" y="4087370"/>
            <a:ext cx="8463643" cy="2798063"/>
          </a:xfrm>
        </p:spPr>
        <p:txBody>
          <a:bodyPr/>
          <a:lstStyle/>
          <a:p>
            <a:r>
              <a:rPr lang="en-GB" altLang="x-none" sz="4000" dirty="0"/>
              <a:t>Marketing Mix: </a:t>
            </a:r>
          </a:p>
          <a:p>
            <a:r>
              <a:rPr lang="en-GB" altLang="x-none" sz="4000" dirty="0"/>
              <a:t>Pricing Strategies</a:t>
            </a:r>
          </a:p>
          <a:p>
            <a:r>
              <a:rPr lang="en-GB" altLang="x-none" sz="4000" dirty="0">
                <a:solidFill>
                  <a:srgbClr val="7030A0"/>
                </a:solidFill>
              </a:rPr>
              <a:t>Prof. Mohammed Rafiq</a:t>
            </a:r>
          </a:p>
          <a:p>
            <a:r>
              <a:rPr lang="en-GB" altLang="x-none" sz="4000" dirty="0">
                <a:solidFill>
                  <a:srgbClr val="7030A0"/>
                </a:solidFill>
              </a:rPr>
              <a:t>Professor of Marketing</a:t>
            </a:r>
          </a:p>
          <a:p>
            <a:endParaRPr lang="en-GB" altLang="x-none" sz="4000" dirty="0"/>
          </a:p>
          <a:p>
            <a:endParaRPr lang="en-GB" altLang="x-none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3"/>
          <p:cNvSpPr>
            <a:spLocks noGrp="1"/>
          </p:cNvSpPr>
          <p:nvPr>
            <p:ph idx="1"/>
          </p:nvPr>
        </p:nvSpPr>
        <p:spPr>
          <a:xfrm>
            <a:off x="2713681" y="2173852"/>
            <a:ext cx="7162800" cy="4267200"/>
          </a:xfrm>
        </p:spPr>
        <p:txBody>
          <a:bodyPr/>
          <a:lstStyle/>
          <a:p>
            <a:pPr marL="341313" indent="-341313">
              <a:lnSpc>
                <a:spcPts val="2800"/>
              </a:lnSpc>
            </a:pPr>
            <a:r>
              <a:rPr lang="en-US" dirty="0"/>
              <a:t>Cost-plus pricing adds a standard markup to the cost of the product.</a:t>
            </a:r>
          </a:p>
          <a:p>
            <a:pPr marL="341313" indent="-341313">
              <a:lnSpc>
                <a:spcPts val="2800"/>
              </a:lnSpc>
            </a:pPr>
            <a:r>
              <a:rPr lang="en-US" dirty="0"/>
              <a:t>Benefits</a:t>
            </a:r>
          </a:p>
          <a:p>
            <a:pPr marL="679450" lvl="1" indent="-311150">
              <a:lnSpc>
                <a:spcPts val="2800"/>
              </a:lnSpc>
            </a:pPr>
            <a:r>
              <a:rPr lang="en-US" dirty="0"/>
              <a:t>Sellers are certain about costs.</a:t>
            </a:r>
          </a:p>
          <a:p>
            <a:pPr marL="679450" lvl="1" indent="-311150">
              <a:lnSpc>
                <a:spcPts val="2800"/>
              </a:lnSpc>
            </a:pPr>
            <a:r>
              <a:rPr lang="en-US" dirty="0"/>
              <a:t>Prices are similar in industry and price competition is </a:t>
            </a:r>
            <a:r>
              <a:rPr lang="en-US" dirty="0" err="1"/>
              <a:t>minimised</a:t>
            </a:r>
            <a:r>
              <a:rPr lang="en-US" dirty="0"/>
              <a:t>.</a:t>
            </a:r>
          </a:p>
          <a:p>
            <a:pPr marL="679450" lvl="1" indent="-311150">
              <a:lnSpc>
                <a:spcPts val="2800"/>
              </a:lnSpc>
            </a:pPr>
            <a:r>
              <a:rPr lang="en-US" dirty="0"/>
              <a:t>Buyers feel it is fair.</a:t>
            </a:r>
          </a:p>
          <a:p>
            <a:pPr>
              <a:lnSpc>
                <a:spcPts val="2800"/>
              </a:lnSpc>
            </a:pPr>
            <a:r>
              <a:rPr lang="en-US" dirty="0"/>
              <a:t>Disadvantages</a:t>
            </a:r>
          </a:p>
          <a:p>
            <a:pPr marL="681038" lvl="1" indent="-312738">
              <a:lnSpc>
                <a:spcPts val="2800"/>
              </a:lnSpc>
            </a:pPr>
            <a:r>
              <a:rPr lang="en-US" dirty="0"/>
              <a:t>Ignores demand and competitor prices.</a:t>
            </a:r>
          </a:p>
          <a:p>
            <a:pPr>
              <a:lnSpc>
                <a:spcPts val="2800"/>
              </a:lnSpc>
            </a:pP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4276" name="Text Box 9"/>
          <p:cNvSpPr txBox="1">
            <a:spLocks noChangeArrowheads="1"/>
          </p:cNvSpPr>
          <p:nvPr/>
        </p:nvSpPr>
        <p:spPr bwMode="auto">
          <a:xfrm>
            <a:off x="4771376" y="1452475"/>
            <a:ext cx="2649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alibri" pitchFamily="34" charset="0"/>
              </a:rPr>
              <a:t>Cost-plus pricing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6150772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707932" y="1971675"/>
            <a:ext cx="7604908" cy="3962400"/>
          </a:xfrm>
        </p:spPr>
        <p:txBody>
          <a:bodyPr/>
          <a:lstStyle/>
          <a:p>
            <a:pPr marL="371475" indent="-371475"/>
            <a:r>
              <a:rPr lang="en-US" dirty="0"/>
              <a:t>Setting prices based on competitors’ strategies, prices, costs and market offerings. </a:t>
            </a:r>
          </a:p>
          <a:p>
            <a:pPr marL="371475" indent="-371475"/>
            <a:r>
              <a:rPr lang="en-US" dirty="0"/>
              <a:t>Consumers will base their judgements of a product’s value on the prices that competitors charge for similar products.</a:t>
            </a:r>
            <a:endParaRPr lang="en-US" b="1" i="1" dirty="0">
              <a:latin typeface="Times New Roman" pitchFamily="18" charset="0"/>
            </a:endParaRPr>
          </a:p>
        </p:txBody>
      </p:sp>
      <p:sp>
        <p:nvSpPr>
          <p:cNvPr id="6041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90800" y="1442778"/>
            <a:ext cx="7010400" cy="685800"/>
          </a:xfrm>
        </p:spPr>
        <p:txBody>
          <a:bodyPr/>
          <a:lstStyle/>
          <a:p>
            <a:r>
              <a:rPr lang="en-US" dirty="0"/>
              <a:t>Competition-based pricing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776261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6"/>
          <p:cNvSpPr>
            <a:spLocks noGrp="1"/>
          </p:cNvSpPr>
          <p:nvPr>
            <p:ph idx="1"/>
          </p:nvPr>
        </p:nvSpPr>
        <p:spPr>
          <a:xfrm>
            <a:off x="2760834" y="2057664"/>
            <a:ext cx="772638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Understanding how much value consumers place on the benefits they receive from the product and setting a price that captures that value.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560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14600" y="1456853"/>
            <a:ext cx="7162800" cy="448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 value-based pricing</a:t>
            </a:r>
          </a:p>
          <a:p>
            <a:endParaRPr lang="en-US" dirty="0"/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7223125" y="2012951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i="0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4591456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2753669" y="2114550"/>
            <a:ext cx="7086600" cy="4267200"/>
          </a:xfrm>
        </p:spPr>
        <p:txBody>
          <a:bodyPr/>
          <a:lstStyle/>
          <a:p>
            <a:pPr marL="334963" indent="-334963">
              <a:buNone/>
            </a:pPr>
            <a:r>
              <a:rPr lang="en-US" b="1" dirty="0"/>
              <a:t>Value-based pricing</a:t>
            </a:r>
            <a:r>
              <a:rPr lang="en-US" dirty="0"/>
              <a:t> uses the buyers’ perceptions of value, not the seller’s cost, as the key to pricing. Price is considered before the marketing programme is set.</a:t>
            </a:r>
          </a:p>
          <a:p>
            <a:pPr marL="336550" indent="-336550">
              <a:tabLst>
                <a:tab pos="323850" algn="l"/>
              </a:tabLst>
            </a:pPr>
            <a:r>
              <a:rPr lang="en-US" dirty="0"/>
              <a:t>Value-based pricing is customer driven.</a:t>
            </a:r>
          </a:p>
          <a:p>
            <a:pPr marL="336550" indent="-336550">
              <a:tabLst>
                <a:tab pos="323850" algn="l"/>
              </a:tabLst>
            </a:pPr>
            <a:r>
              <a:rPr lang="en-US" dirty="0"/>
              <a:t>Cost-based pricing is product driven.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Customer value-based pricing</a:t>
            </a:r>
          </a:p>
          <a:p>
            <a:endParaRPr lang="en-US" dirty="0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010121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452476"/>
            <a:ext cx="7162800" cy="509257"/>
          </a:xfrm>
        </p:spPr>
        <p:txBody>
          <a:bodyPr>
            <a:normAutofit/>
          </a:bodyPr>
          <a:lstStyle/>
          <a:p>
            <a:r>
              <a:rPr lang="en-US" dirty="0"/>
              <a:t>Value-based pricing versus cost-based pricing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1895" y="2133600"/>
            <a:ext cx="8322268" cy="39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5360985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750365" y="2098332"/>
            <a:ext cx="7772400" cy="2667000"/>
          </a:xfrm>
        </p:spPr>
        <p:txBody>
          <a:bodyPr/>
          <a:lstStyle/>
          <a:p>
            <a:pPr marL="344488" indent="-344488">
              <a:buNone/>
            </a:pPr>
            <a:r>
              <a:rPr lang="en-US" b="1" dirty="0"/>
              <a:t>Good-value pricing </a:t>
            </a:r>
            <a:r>
              <a:rPr lang="en-US" dirty="0"/>
              <a:t>offers the right combination of quality and good service at a fair price.</a:t>
            </a:r>
          </a:p>
          <a:p>
            <a:pPr marL="533400" indent="-533400">
              <a:buNone/>
            </a:pPr>
            <a:endParaRPr lang="en-US" sz="1200" dirty="0"/>
          </a:p>
        </p:txBody>
      </p:sp>
      <p:sp>
        <p:nvSpPr>
          <p:cNvPr id="3174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52669"/>
            <a:ext cx="71628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Customer value-based pricing</a:t>
            </a: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9453153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735563" y="2075035"/>
            <a:ext cx="7772400" cy="2460281"/>
          </a:xfrm>
        </p:spPr>
        <p:txBody>
          <a:bodyPr/>
          <a:lstStyle/>
          <a:p>
            <a:pPr marL="352425" indent="-352425">
              <a:buNone/>
            </a:pPr>
            <a:r>
              <a:rPr lang="en-US" b="1" dirty="0"/>
              <a:t>Everyday low pricing (EDLP) </a:t>
            </a:r>
            <a:r>
              <a:rPr lang="en-US" dirty="0"/>
              <a:t>involves</a:t>
            </a:r>
            <a:r>
              <a:rPr lang="en-US" b="1" dirty="0"/>
              <a:t> </a:t>
            </a:r>
            <a:r>
              <a:rPr lang="en-US" dirty="0"/>
              <a:t>charging a constant everyday low price with few or no temporary price discounts.</a:t>
            </a:r>
          </a:p>
          <a:p>
            <a:pPr marL="533400" indent="-533400">
              <a:buNone/>
            </a:pPr>
            <a:endParaRPr lang="en-US" sz="1000" dirty="0"/>
          </a:p>
        </p:txBody>
      </p:sp>
      <p:sp>
        <p:nvSpPr>
          <p:cNvPr id="3379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4600" y="1452087"/>
            <a:ext cx="71628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Customer value-based pricing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78509996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735563" y="2069757"/>
            <a:ext cx="7772400" cy="4114800"/>
          </a:xfrm>
        </p:spPr>
        <p:txBody>
          <a:bodyPr/>
          <a:lstStyle/>
          <a:p>
            <a:pPr>
              <a:buNone/>
              <a:tabLst>
                <a:tab pos="241300" algn="l"/>
              </a:tabLst>
            </a:pPr>
            <a:r>
              <a:rPr lang="en-US" b="1" dirty="0"/>
              <a:t>High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/>
              <a:t>low pricing </a:t>
            </a:r>
            <a:r>
              <a:rPr lang="en-US" dirty="0"/>
              <a:t>involves</a:t>
            </a:r>
            <a:r>
              <a:rPr lang="en-US" b="1" dirty="0"/>
              <a:t> </a:t>
            </a:r>
            <a:r>
              <a:rPr lang="en-US" dirty="0"/>
              <a:t>charging higher prices on an everyday basis but running frequent promotions to lower prices temporarily on selected items.</a:t>
            </a:r>
          </a:p>
        </p:txBody>
      </p:sp>
      <p:sp>
        <p:nvSpPr>
          <p:cNvPr id="3584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438400" y="1449352"/>
            <a:ext cx="71628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Customer value-based pricing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0534074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759890" y="2061699"/>
            <a:ext cx="7952717" cy="4114800"/>
          </a:xfrm>
        </p:spPr>
        <p:txBody>
          <a:bodyPr/>
          <a:lstStyle/>
          <a:p>
            <a:pPr marL="0" indent="0">
              <a:buNone/>
              <a:tabLst>
                <a:tab pos="344488" algn="l"/>
              </a:tabLst>
            </a:pPr>
            <a:r>
              <a:rPr lang="en-US" b="1" dirty="0"/>
              <a:t>Value-added pricing</a:t>
            </a:r>
            <a:r>
              <a:rPr lang="en-US" dirty="0"/>
              <a:t> attaches value-added features and services to differentiate a company’s offers and charging higher prices.</a:t>
            </a:r>
          </a:p>
          <a:p>
            <a:endParaRPr lang="en-US" dirty="0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438400" y="1449351"/>
            <a:ext cx="7162800" cy="511253"/>
          </a:xfrm>
        </p:spPr>
        <p:txBody>
          <a:bodyPr>
            <a:normAutofit/>
          </a:bodyPr>
          <a:lstStyle/>
          <a:p>
            <a:r>
              <a:rPr lang="en-US" dirty="0"/>
              <a:t>Customer value-based pricing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927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2294966" y="3259022"/>
            <a:ext cx="8735499" cy="2706988"/>
          </a:xfrm>
        </p:spPr>
        <p:txBody>
          <a:bodyPr/>
          <a:lstStyle/>
          <a:p>
            <a:pPr marL="90488" indent="-90488">
              <a:buNone/>
              <a:tabLst>
                <a:tab pos="452438" algn="l"/>
              </a:tabLst>
            </a:pPr>
            <a:r>
              <a:rPr lang="en-US" dirty="0"/>
              <a:t>	Before setting prices, the marketer must understand the relationship between price and demand for its products.</a:t>
            </a:r>
          </a:p>
        </p:txBody>
      </p:sp>
      <p:sp>
        <p:nvSpPr>
          <p:cNvPr id="6656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2074491"/>
            <a:ext cx="7162800" cy="609600"/>
          </a:xfrm>
        </p:spPr>
        <p:txBody>
          <a:bodyPr/>
          <a:lstStyle/>
          <a:p>
            <a:r>
              <a:rPr lang="en-US" dirty="0"/>
              <a:t>The market and demand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7565"/>
            <a:ext cx="8839200" cy="1676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Other internal and external considerations affecting price decisions (Continued)</a:t>
            </a:r>
            <a:br>
              <a:rPr lang="en-US" sz="3600" dirty="0">
                <a:solidFill>
                  <a:srgbClr val="007FA3"/>
                </a:solidFill>
              </a:rPr>
            </a:br>
            <a:endParaRPr lang="en-US" sz="3600" dirty="0">
              <a:solidFill>
                <a:srgbClr val="007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314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63093" y="137598"/>
            <a:ext cx="8265814" cy="129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Pricing : understanding and capturing customer value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380305" y="2079282"/>
            <a:ext cx="8024083" cy="3352800"/>
          </a:xfrm>
        </p:spPr>
        <p:txBody>
          <a:bodyPr/>
          <a:lstStyle/>
          <a:p>
            <a:pPr marL="361950" indent="-349250"/>
            <a:r>
              <a:rPr lang="en-US" dirty="0"/>
              <a:t>What is a price?</a:t>
            </a:r>
          </a:p>
          <a:p>
            <a:pPr marL="361950" indent="-349250"/>
            <a:r>
              <a:rPr lang="en-US" dirty="0"/>
              <a:t>Major pricing strategies</a:t>
            </a:r>
          </a:p>
          <a:p>
            <a:pPr marL="361950" indent="-349250"/>
            <a:r>
              <a:rPr lang="en-US" dirty="0"/>
              <a:t>Internal and external considerations affecting price decisions.</a:t>
            </a:r>
          </a:p>
          <a:p>
            <a:r>
              <a:rPr lang="en-US" dirty="0"/>
              <a:t>New product pricing strategies</a:t>
            </a:r>
          </a:p>
          <a:p>
            <a:r>
              <a:rPr lang="en-US" dirty="0"/>
              <a:t>Product mix pricing strategies</a:t>
            </a:r>
          </a:p>
          <a:p>
            <a:r>
              <a:rPr lang="en-US" dirty="0"/>
              <a:t>Price adjustment strategies</a:t>
            </a:r>
          </a:p>
          <a:p>
            <a:pPr marL="361950" indent="-349250"/>
            <a:endParaRPr lang="en-US" dirty="0"/>
          </a:p>
          <a:p>
            <a:pPr marL="361950" indent="-349250"/>
            <a:endParaRPr lang="en-US" dirty="0"/>
          </a:p>
        </p:txBody>
      </p:sp>
      <p:sp>
        <p:nvSpPr>
          <p:cNvPr id="174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52669"/>
            <a:ext cx="7162800" cy="381000"/>
          </a:xfrm>
        </p:spPr>
        <p:txBody>
          <a:bodyPr/>
          <a:lstStyle/>
          <a:p>
            <a:r>
              <a:rPr lang="en-US" dirty="0"/>
              <a:t>Topic outline</a:t>
            </a:r>
          </a:p>
        </p:txBody>
      </p:sp>
    </p:spTree>
    <p:extLst>
      <p:ext uri="{BB962C8B-B14F-4D97-AF65-F5344CB8AC3E}">
        <p14:creationId xmlns:p14="http://schemas.microsoft.com/office/powerpoint/2010/main" val="98746007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913965"/>
            <a:ext cx="9774936" cy="4706470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7565"/>
            <a:ext cx="88392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Other internal and external considerations affecting price decisions (</a:t>
            </a:r>
            <a:r>
              <a:rPr lang="en-US" sz="3600" dirty="0">
                <a:solidFill>
                  <a:srgbClr val="FF0000"/>
                </a:solidFill>
              </a:rPr>
              <a:t>Demand Curves</a:t>
            </a:r>
            <a:r>
              <a:rPr lang="en-US" sz="3600" dirty="0">
                <a:solidFill>
                  <a:srgbClr val="007FA3"/>
                </a:solidFill>
              </a:rPr>
              <a:t>)</a:t>
            </a:r>
            <a:br>
              <a:rPr lang="en-US" sz="3600" dirty="0">
                <a:solidFill>
                  <a:srgbClr val="007FA3"/>
                </a:solidFill>
              </a:rPr>
            </a:br>
            <a:endParaRPr lang="en-US" sz="3600" dirty="0">
              <a:solidFill>
                <a:srgbClr val="007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797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913965"/>
            <a:ext cx="9774936" cy="4706470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7565"/>
            <a:ext cx="88392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Other internal and external considerations affecting price decisions (</a:t>
            </a:r>
            <a:r>
              <a:rPr lang="en-US" sz="3600" dirty="0">
                <a:solidFill>
                  <a:srgbClr val="FF0000"/>
                </a:solidFill>
              </a:rPr>
              <a:t>Price Elasticity</a:t>
            </a:r>
            <a:r>
              <a:rPr lang="en-US" sz="3600" dirty="0">
                <a:solidFill>
                  <a:srgbClr val="007FA3"/>
                </a:solidFill>
              </a:rPr>
              <a:t>)</a:t>
            </a:r>
            <a:br>
              <a:rPr lang="en-US" sz="3600" dirty="0">
                <a:solidFill>
                  <a:srgbClr val="007FA3"/>
                </a:solidFill>
              </a:rPr>
            </a:br>
            <a:endParaRPr lang="en-US" sz="3600" dirty="0">
              <a:solidFill>
                <a:srgbClr val="007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337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429000" y="3124200"/>
          <a:ext cx="5334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861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8400" y="1913965"/>
            <a:ext cx="7391400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Types of Competition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7565"/>
            <a:ext cx="8839200" cy="1676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Other internal and external considerations affecting price decisions (Continued)</a:t>
            </a:r>
            <a:br>
              <a:rPr lang="en-US" sz="3600" dirty="0">
                <a:solidFill>
                  <a:srgbClr val="007FA3"/>
                </a:solidFill>
              </a:rPr>
            </a:br>
            <a:endParaRPr lang="en-US" sz="3600" dirty="0">
              <a:solidFill>
                <a:srgbClr val="007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952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358081" y="319529"/>
            <a:ext cx="7772400" cy="1057747"/>
          </a:xfrm>
        </p:spPr>
        <p:txBody>
          <a:bodyPr/>
          <a:lstStyle/>
          <a:p>
            <a:r>
              <a:rPr lang="en-US" sz="4400" dirty="0">
                <a:solidFill>
                  <a:srgbClr val="007FA3"/>
                </a:solidFill>
              </a:rPr>
              <a:t>New product pricing strategies 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2723205" y="2030696"/>
            <a:ext cx="8101313" cy="3962400"/>
          </a:xfrm>
        </p:spPr>
        <p:txBody>
          <a:bodyPr/>
          <a:lstStyle/>
          <a:p>
            <a:r>
              <a:rPr lang="en-US" sz="4400" dirty="0"/>
              <a:t>Market-skimming pricing</a:t>
            </a:r>
          </a:p>
          <a:p>
            <a:r>
              <a:rPr lang="en-US" sz="4400" dirty="0"/>
              <a:t>Market-penetration pricing.</a:t>
            </a:r>
          </a:p>
        </p:txBody>
      </p:sp>
    </p:spTree>
    <p:extLst>
      <p:ext uri="{BB962C8B-B14F-4D97-AF65-F5344CB8AC3E}">
        <p14:creationId xmlns:p14="http://schemas.microsoft.com/office/powerpoint/2010/main" val="17631477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733253" y="1510810"/>
            <a:ext cx="7772400" cy="4114800"/>
          </a:xfrm>
        </p:spPr>
        <p:txBody>
          <a:bodyPr/>
          <a:lstStyle/>
          <a:p>
            <a:pPr>
              <a:lnSpc>
                <a:spcPts val="2800"/>
              </a:lnSpc>
              <a:buNone/>
            </a:pPr>
            <a:r>
              <a:rPr lang="en-US" b="1" dirty="0"/>
              <a:t>Market-skimming pricing </a:t>
            </a:r>
            <a:r>
              <a:rPr lang="en-US" dirty="0"/>
              <a:t>is a strategy with high initial prices to ‘skim’ revenue layers from the market.</a:t>
            </a:r>
          </a:p>
          <a:p>
            <a:pPr>
              <a:lnSpc>
                <a:spcPts val="2800"/>
              </a:lnSpc>
            </a:pPr>
            <a:r>
              <a:rPr lang="en-US" sz="2600" dirty="0"/>
              <a:t>Product quality and image must support the price.</a:t>
            </a:r>
          </a:p>
          <a:p>
            <a:pPr>
              <a:lnSpc>
                <a:spcPts val="2800"/>
              </a:lnSpc>
            </a:pPr>
            <a:r>
              <a:rPr lang="en-US" sz="2600" dirty="0"/>
              <a:t>Buyers must want the product at the price.</a:t>
            </a:r>
          </a:p>
          <a:p>
            <a:pPr>
              <a:lnSpc>
                <a:spcPts val="2800"/>
              </a:lnSpc>
            </a:pPr>
            <a:r>
              <a:rPr lang="en-US" sz="2600" dirty="0"/>
              <a:t>Costs of producing the product in small volume should not cancel the advantage of higher prices.</a:t>
            </a:r>
          </a:p>
          <a:p>
            <a:pPr>
              <a:lnSpc>
                <a:spcPts val="2800"/>
              </a:lnSpc>
            </a:pPr>
            <a:r>
              <a:rPr lang="en-US" sz="2600" dirty="0"/>
              <a:t>Competitors should not be able to enter the market easily.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6185"/>
            <a:ext cx="7772400" cy="1057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New product pricing strategies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 </a:t>
            </a:r>
          </a:p>
        </p:txBody>
      </p:sp>
    </p:spTree>
    <p:extLst>
      <p:ext uri="{BB962C8B-B14F-4D97-AF65-F5344CB8AC3E}">
        <p14:creationId xmlns:p14="http://schemas.microsoft.com/office/powerpoint/2010/main" val="20513402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4"/>
          <p:cNvSpPr>
            <a:spLocks noGrp="1"/>
          </p:cNvSpPr>
          <p:nvPr>
            <p:ph idx="1"/>
          </p:nvPr>
        </p:nvSpPr>
        <p:spPr>
          <a:xfrm>
            <a:off x="2726038" y="1484434"/>
            <a:ext cx="7772400" cy="4114800"/>
          </a:xfrm>
        </p:spPr>
        <p:txBody>
          <a:bodyPr/>
          <a:lstStyle/>
          <a:p>
            <a:pPr marL="374650" indent="-368300">
              <a:buNone/>
              <a:tabLst>
                <a:tab pos="171450" algn="l"/>
              </a:tabLst>
            </a:pPr>
            <a:r>
              <a:rPr lang="en-US" b="1" dirty="0"/>
              <a:t>Market-penetration pricing </a:t>
            </a:r>
            <a:r>
              <a:rPr lang="en-US" dirty="0"/>
              <a:t>sets a low price for a new product to attract a large number of buyers and a large market share.</a:t>
            </a:r>
          </a:p>
          <a:p>
            <a:pPr>
              <a:tabLst>
                <a:tab pos="171450" algn="l"/>
              </a:tabLst>
            </a:pPr>
            <a:r>
              <a:rPr lang="en-US" dirty="0"/>
              <a:t>Price sensitive market.</a:t>
            </a:r>
          </a:p>
          <a:p>
            <a:pPr>
              <a:tabLst>
                <a:tab pos="171450" algn="l"/>
              </a:tabLst>
            </a:pPr>
            <a:r>
              <a:rPr lang="en-US" dirty="0"/>
              <a:t>Inverse relationship of production and distribution cost to sales growth.</a:t>
            </a:r>
          </a:p>
          <a:p>
            <a:pPr>
              <a:tabLst>
                <a:tab pos="171450" algn="l"/>
              </a:tabLst>
            </a:pPr>
            <a:r>
              <a:rPr lang="en-US" dirty="0"/>
              <a:t>Low prices must keep competition out of the market.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6185"/>
            <a:ext cx="7772400" cy="1057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New product pricing strategies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 </a:t>
            </a:r>
          </a:p>
        </p:txBody>
      </p:sp>
    </p:spTree>
    <p:extLst>
      <p:ext uri="{BB962C8B-B14F-4D97-AF65-F5344CB8AC3E}">
        <p14:creationId xmlns:p14="http://schemas.microsoft.com/office/powerpoint/2010/main" val="23567730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7576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007FA3"/>
                </a:solidFill>
              </a:rPr>
              <a:t>Product mix pricing strategies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8871308"/>
              </p:ext>
            </p:extLst>
          </p:nvPr>
        </p:nvGraphicFramePr>
        <p:xfrm>
          <a:off x="1981200" y="1874838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48932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2735563" y="1447800"/>
            <a:ext cx="7772400" cy="3886200"/>
          </a:xfrm>
        </p:spPr>
        <p:txBody>
          <a:bodyPr/>
          <a:lstStyle/>
          <a:p>
            <a:pPr marL="352425" indent="-352425">
              <a:buNone/>
            </a:pPr>
            <a:r>
              <a:rPr lang="en-US" b="1" dirty="0"/>
              <a:t>Product line pricing</a:t>
            </a:r>
            <a:r>
              <a:rPr lang="en-US" dirty="0"/>
              <a:t> takes into account the cost differences between products in the line, customer evaluation of their features and competitors’ prices.</a:t>
            </a:r>
          </a:p>
          <a:p>
            <a:pPr marL="352425" indent="-352425">
              <a:buNone/>
            </a:pPr>
            <a:r>
              <a:rPr lang="en-US" b="1" dirty="0"/>
              <a:t>Optional-product pricing</a:t>
            </a:r>
            <a:r>
              <a:rPr lang="en-US" dirty="0"/>
              <a:t> takes into account optional or accessory products along with the main product.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1016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007FA3"/>
                </a:solidFill>
              </a:rPr>
              <a:t>Product mix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9027545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794839" y="1470141"/>
            <a:ext cx="7315200" cy="4401494"/>
          </a:xfrm>
        </p:spPr>
        <p:txBody>
          <a:bodyPr/>
          <a:lstStyle/>
          <a:p>
            <a:pPr marL="344488" indent="-344488">
              <a:buNone/>
            </a:pPr>
            <a:r>
              <a:rPr lang="en-US" b="1" dirty="0"/>
              <a:t>Captive-product pricing</a:t>
            </a:r>
            <a:r>
              <a:rPr lang="en-US" dirty="0"/>
              <a:t> involves products that must be used along with the main product.</a:t>
            </a:r>
          </a:p>
          <a:p>
            <a:pPr marL="533400" indent="-533400">
              <a:buNone/>
            </a:pP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1016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007FA3"/>
                </a:solidFill>
              </a:rPr>
              <a:t>Product mix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98842420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741312" y="1449705"/>
            <a:ext cx="7772400" cy="4114800"/>
          </a:xfrm>
        </p:spPr>
        <p:txBody>
          <a:bodyPr/>
          <a:lstStyle/>
          <a:p>
            <a:pPr marL="334963" indent="-334963">
              <a:buNone/>
              <a:tabLst>
                <a:tab pos="388938" algn="l"/>
              </a:tabLst>
            </a:pPr>
            <a:r>
              <a:rPr lang="en-US" b="1" dirty="0"/>
              <a:t>Product bundle pricing</a:t>
            </a:r>
            <a:r>
              <a:rPr lang="en-US" dirty="0"/>
              <a:t> combines several products at a reduced price.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1016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007FA3"/>
                </a:solidFill>
              </a:rPr>
              <a:t>Product mix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7958899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63" y="274639"/>
            <a:ext cx="7302063" cy="623156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Which one is Miu </a:t>
            </a:r>
            <a:r>
              <a:rPr lang="en-US" dirty="0" err="1">
                <a:cs typeface="Calibri"/>
              </a:rPr>
              <a:t>Miu</a:t>
            </a:r>
            <a:r>
              <a:rPr lang="en-US" dirty="0">
                <a:cs typeface="Calibri"/>
              </a:rPr>
              <a:t> £785 and which is Primark £8.50</a:t>
            </a:r>
            <a:endParaRPr lang="en-US" dirty="0"/>
          </a:p>
        </p:txBody>
      </p:sp>
      <p:pic>
        <p:nvPicPr>
          <p:cNvPr id="4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597E68AC-1191-4C89-B96F-9A4976EF7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69" y="1621976"/>
            <a:ext cx="3012141" cy="2281564"/>
          </a:xfrm>
          <a:prstGeom prst="rect">
            <a:avLst/>
          </a:prstGeom>
        </p:spPr>
      </p:pic>
      <p:pic>
        <p:nvPicPr>
          <p:cNvPr id="6" name="Picture 6" descr="A picture containing indoor, table&#10;&#10;Description generated with high confidence">
            <a:extLst>
              <a:ext uri="{FF2B5EF4-FFF2-40B4-BE49-F238E27FC236}">
                <a16:creationId xmlns:a16="http://schemas.microsoft.com/office/drawing/2014/main" id="{13F13D35-40A4-44B0-8E71-1E2F62D32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76" y="1536257"/>
            <a:ext cx="3623371" cy="26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4"/>
          <p:cNvSpPr>
            <a:spLocks noGrp="1"/>
          </p:cNvSpPr>
          <p:nvPr>
            <p:ph idx="1"/>
          </p:nvPr>
        </p:nvSpPr>
        <p:spPr>
          <a:xfrm>
            <a:off x="2348384" y="1667029"/>
            <a:ext cx="9258729" cy="4173597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/>
              <a:t>Dynamic pricing/ Real Time Pricing </a:t>
            </a:r>
            <a:r>
              <a:rPr lang="en-US" sz="3600" dirty="0"/>
              <a:t>is when prices are adjusted continually to meet the characteristics and needs of the individual customer and situations.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r>
              <a:rPr lang="en-US" sz="3600" b="1" dirty="0"/>
              <a:t>Auctions/ Price bidding </a:t>
            </a:r>
            <a:r>
              <a:rPr lang="en-US" sz="3600" dirty="0"/>
              <a:t>is when price is determined by the highest bid e.g. eBay</a:t>
            </a:r>
          </a:p>
          <a:p>
            <a:pPr>
              <a:buFontTx/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3360"/>
            <a:ext cx="7772400" cy="1143000"/>
          </a:xfrm>
        </p:spPr>
        <p:txBody>
          <a:bodyPr/>
          <a:lstStyle/>
          <a:p>
            <a:r>
              <a:rPr lang="en-US" sz="4400" dirty="0">
                <a:solidFill>
                  <a:srgbClr val="007FA3"/>
                </a:solidFill>
              </a:rPr>
              <a:t>Price adjustment strategies and the Internet</a:t>
            </a:r>
            <a:r>
              <a:rPr lang="en-US" sz="3600" dirty="0">
                <a:solidFill>
                  <a:srgbClr val="007FA3"/>
                </a:solidFill>
              </a:rPr>
              <a:t> </a:t>
            </a:r>
            <a:br>
              <a:rPr lang="en-US" sz="3600" dirty="0">
                <a:solidFill>
                  <a:srgbClr val="007FA3"/>
                </a:solidFill>
              </a:rPr>
            </a:br>
            <a:endParaRPr lang="en-US" sz="3600" dirty="0">
              <a:solidFill>
                <a:srgbClr val="007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58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>
          <a:xfrm>
            <a:off x="2620233" y="1746422"/>
            <a:ext cx="7620000" cy="2778658"/>
          </a:xfrm>
        </p:spPr>
        <p:txBody>
          <a:bodyPr/>
          <a:lstStyle/>
          <a:p>
            <a:pPr marL="352425" indent="-352425">
              <a:lnSpc>
                <a:spcPct val="80000"/>
              </a:lnSpc>
              <a:buNone/>
            </a:pPr>
            <a:r>
              <a:rPr lang="en-US" b="1" dirty="0"/>
              <a:t>Price</a:t>
            </a:r>
            <a:r>
              <a:rPr lang="en-US" dirty="0"/>
              <a:t> is the amount of money charged for a product or service; the sum of the values that consumers exchange for the benefits of having or using the product or service.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5079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FA3"/>
                </a:solidFill>
              </a:rPr>
              <a:t>What is a price? </a:t>
            </a:r>
          </a:p>
        </p:txBody>
      </p:sp>
    </p:spTree>
    <p:extLst>
      <p:ext uri="{BB962C8B-B14F-4D97-AF65-F5344CB8AC3E}">
        <p14:creationId xmlns:p14="http://schemas.microsoft.com/office/powerpoint/2010/main" val="11319256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>
          <a:xfrm>
            <a:off x="2465001" y="1400662"/>
            <a:ext cx="8137095" cy="4419600"/>
          </a:xfrm>
        </p:spPr>
        <p:txBody>
          <a:bodyPr/>
          <a:lstStyle/>
          <a:p>
            <a:pPr marL="352425" indent="-352425">
              <a:lnSpc>
                <a:spcPct val="80000"/>
              </a:lnSpc>
              <a:buNone/>
            </a:pPr>
            <a:r>
              <a:rPr lang="en-US" sz="4000" b="1" dirty="0"/>
              <a:t>Price</a:t>
            </a:r>
            <a:r>
              <a:rPr lang="en-US" sz="4000" dirty="0"/>
              <a:t> is the only element in the marketing mix that produces revenue; all other elements represent costs.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5079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FA3"/>
                </a:solidFill>
              </a:rPr>
              <a:t>What is a price? (Continued)</a:t>
            </a:r>
          </a:p>
        </p:txBody>
      </p:sp>
    </p:spTree>
    <p:extLst>
      <p:ext uri="{BB962C8B-B14F-4D97-AF65-F5344CB8AC3E}">
        <p14:creationId xmlns:p14="http://schemas.microsoft.com/office/powerpoint/2010/main" val="19254339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-5715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FA3"/>
                </a:solidFill>
              </a:rPr>
              <a:t>Major pricing strategies </a:t>
            </a:r>
          </a:p>
        </p:txBody>
      </p:sp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14" y="1351005"/>
            <a:ext cx="11450594" cy="501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734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373A-E8D9-408F-A953-F407A476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Marketing Strategy and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9591-96C7-4E8F-8255-A9CAA366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3873" cy="4351338"/>
          </a:xfrm>
        </p:spPr>
        <p:txBody>
          <a:bodyPr/>
          <a:lstStyle/>
          <a:p>
            <a:r>
              <a:rPr lang="en-GB" sz="3600" dirty="0"/>
              <a:t>Before  setting Prices company must decide overall marketing strategy</a:t>
            </a:r>
          </a:p>
          <a:p>
            <a:r>
              <a:rPr lang="en-GB" sz="3600" dirty="0"/>
              <a:t>Pricing is only one element of the Market Mix</a:t>
            </a:r>
          </a:p>
          <a:p>
            <a:r>
              <a:rPr lang="en-GB" sz="3600" dirty="0"/>
              <a:t>Positioning  is key in determining  product price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38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2181399"/>
            <a:ext cx="7772400" cy="4114800"/>
          </a:xfrm>
        </p:spPr>
        <p:txBody>
          <a:bodyPr/>
          <a:lstStyle/>
          <a:p>
            <a:pPr marL="252413" indent="-119063">
              <a:buNone/>
              <a:tabLst>
                <a:tab pos="569913" algn="l"/>
              </a:tabLst>
            </a:pPr>
            <a:r>
              <a:rPr lang="en-US" b="1" dirty="0"/>
              <a:t>	</a:t>
            </a:r>
            <a:r>
              <a:rPr lang="en-US" sz="3600" b="1" dirty="0"/>
              <a:t>Cost-based pricing </a:t>
            </a:r>
            <a:r>
              <a:rPr lang="en-US" sz="3600" dirty="0"/>
              <a:t>involves setting prices based on the costs for producing, distributing and selling the product plus a fair rate of return for effort and risk.</a:t>
            </a:r>
          </a:p>
        </p:txBody>
      </p:sp>
      <p:sp>
        <p:nvSpPr>
          <p:cNvPr id="399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52109"/>
            <a:ext cx="7162800" cy="623826"/>
          </a:xfrm>
        </p:spPr>
        <p:txBody>
          <a:bodyPr>
            <a:normAutofit/>
          </a:bodyPr>
          <a:lstStyle/>
          <a:p>
            <a:r>
              <a:rPr lang="en-US" sz="3600" dirty="0"/>
              <a:t>Cost-based pricing</a:t>
            </a:r>
          </a:p>
          <a:p>
            <a:endParaRPr lang="en-US" dirty="0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5800180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819400" y="2438400"/>
          <a:ext cx="7010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98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438400" y="1447625"/>
            <a:ext cx="7315200" cy="1530791"/>
          </a:xfrm>
        </p:spPr>
        <p:txBody>
          <a:bodyPr/>
          <a:lstStyle/>
          <a:p>
            <a:r>
              <a:rPr lang="en-US" dirty="0"/>
              <a:t>Cost-based pricing</a:t>
            </a:r>
          </a:p>
          <a:p>
            <a:r>
              <a:rPr lang="en-US" dirty="0"/>
              <a:t>Types of costs</a:t>
            </a: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3560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7FA3"/>
                </a:solidFill>
              </a:rPr>
              <a:t>Major pricing strategies </a:t>
            </a:r>
            <a:br>
              <a:rPr lang="en-US" sz="3600" dirty="0">
                <a:solidFill>
                  <a:srgbClr val="007FA3"/>
                </a:solidFill>
              </a:rPr>
            </a:br>
            <a:r>
              <a:rPr lang="en-US" sz="3600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5304511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niversity of Roehampt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 of Roehampton PowerPoint Template [Compatibility Mode]" id="{E5B5E309-F8AA-487B-8D1A-F3FF829A02BB}" vid="{DF524CFD-4E3D-45F1-941A-862A0545F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A673D2473E2439BE64E26C794AC56" ma:contentTypeVersion="1" ma:contentTypeDescription="Create a new document." ma:contentTypeScope="" ma:versionID="2499bf996f7f8fb20f5f7472d4c4be53">
  <xsd:schema xmlns:xsd="http://www.w3.org/2001/XMLSchema" xmlns:xs="http://www.w3.org/2001/XMLSchema" xmlns:p="http://schemas.microsoft.com/office/2006/metadata/properties" xmlns:ns1="http://schemas.microsoft.com/sharepoint/v3" xmlns:ns2="93fef078-daf5-4ef7-8fde-c2fad20c0449" targetNamespace="http://schemas.microsoft.com/office/2006/metadata/properties" ma:root="true" ma:fieldsID="a80321079ca9816655e11641657b2392" ns1:_="" ns2:_="">
    <xsd:import namespace="http://schemas.microsoft.com/sharepoint/v3"/>
    <xsd:import namespace="93fef078-daf5-4ef7-8fde-c2fad20c044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ef078-daf5-4ef7-8fde-c2fad20c044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4A3B23-CE99-4658-AC49-17A1E6D4681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0FF4E3E-C1B4-4C97-B492-9DE287D3043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5C3D5511-235D-4507-82A9-D5CFF352CBE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CD77F1A-052D-4081-9D04-9ED1CC152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3fef078-daf5-4ef7-8fde-c2fad20c04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Roehampton-Powerpoint-Template-2017-Brand (1)</Template>
  <TotalTime>16</TotalTime>
  <Words>943</Words>
  <Application>Microsoft Office PowerPoint</Application>
  <PresentationFormat>Widescreen</PresentationFormat>
  <Paragraphs>138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Times New Roman</vt:lpstr>
      <vt:lpstr>ヒラギノ角ゴ Pro W3</vt:lpstr>
      <vt:lpstr>University of Roehampton</vt:lpstr>
      <vt:lpstr>  STRATEGIC MARKETING  </vt:lpstr>
      <vt:lpstr>Pricing : understanding and capturing customer value</vt:lpstr>
      <vt:lpstr>Which one is Miu Miu £785 and which is Primark £8.50</vt:lpstr>
      <vt:lpstr>What is a price? </vt:lpstr>
      <vt:lpstr>What is a price? (Continued)</vt:lpstr>
      <vt:lpstr>Major pricing strategies </vt:lpstr>
      <vt:lpstr>Overall Marketing Strategy and Pricing</vt:lpstr>
      <vt:lpstr>Major pricing strategies  (Continued)</vt:lpstr>
      <vt:lpstr>Major pricing strategies  (Continued)</vt:lpstr>
      <vt:lpstr>Major pricing strategies  (Continued)</vt:lpstr>
      <vt:lpstr>Major pricing strategies  (Continued)</vt:lpstr>
      <vt:lpstr>Major pricing strategies  (Continued)</vt:lpstr>
      <vt:lpstr>Major pricing strategies  (Continued)</vt:lpstr>
      <vt:lpstr>Major pricing strategies  (Continued)</vt:lpstr>
      <vt:lpstr>Major pricing strategies  (Continued)</vt:lpstr>
      <vt:lpstr>Major pricing strategies  (Continued)</vt:lpstr>
      <vt:lpstr>Major pricing strategies  (Continued)</vt:lpstr>
      <vt:lpstr>Major pricing strategies  (Continued)</vt:lpstr>
      <vt:lpstr> Other internal and external considerations affecting price decisions (Continued) </vt:lpstr>
      <vt:lpstr> Other internal and external considerations affecting price decisions (Demand Curves) </vt:lpstr>
      <vt:lpstr> Other internal and external considerations affecting price decisions (Price Elasticity) </vt:lpstr>
      <vt:lpstr> Other internal and external considerations affecting price decisions (Continued) </vt:lpstr>
      <vt:lpstr>New product pricing strategies </vt:lpstr>
      <vt:lpstr>New product pricing strategies (Continued) </vt:lpstr>
      <vt:lpstr>New product pricing strategies (Continued) </vt:lpstr>
      <vt:lpstr>Product mix pricing strategies </vt:lpstr>
      <vt:lpstr>Product mix pricing strategies  (Continued)</vt:lpstr>
      <vt:lpstr>Product mix pricing strategies  (Continued)</vt:lpstr>
      <vt:lpstr>Product mix pricing strategies  (Continued)</vt:lpstr>
      <vt:lpstr>Price adjustment strategies and the Internet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Dumebi Konwea</cp:lastModifiedBy>
  <cp:revision>126</cp:revision>
  <dcterms:created xsi:type="dcterms:W3CDTF">2017-12-14T05:23:46Z</dcterms:created>
  <dcterms:modified xsi:type="dcterms:W3CDTF">2025-07-09T08:17:14Z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EX52UCZS3WNW-50-7</vt:lpwstr>
  </property>
  <property fmtid="{D5CDD505-2E9C-101B-9397-08002B2CF9AE}" pid="3" name="_dlc_DocIdItemGuid">
    <vt:lpwstr>9921b913-4ad3-4564-a374-b22e9e4eb2ae</vt:lpwstr>
  </property>
  <property fmtid="{D5CDD505-2E9C-101B-9397-08002B2CF9AE}" pid="4" name="_dlc_DocIdUrl">
    <vt:lpwstr>https://portal.roehampton.ac.uk/information/_layouts/15/DocIdRedir.aspx?ID=EX52UCZS3WNW-50-7, EX52UCZS3WNW-50-7</vt:lpwstr>
  </property>
</Properties>
</file>