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Bold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Shape 4"/>
          <p:cNvSpPr txBox="1"/>
          <p:nvPr/>
        </p:nvSpPr>
        <p:spPr>
          <a:xfrm>
            <a:off x="504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4772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22772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9753A266-9D77-48EF-B157-29F6B9367A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27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1" marL="864000" indent="-324000"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2" marL="1296000" indent="-288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3" marL="1728000" indent="-216000"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4" marL="2160000" indent="-216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5" marL="2592000" indent="-216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lvl="6" marL="3024000" indent="-216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921D2BE-B4C4-4F63-AA30-EC1292BC4C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27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kaggle.com/c/home-credit-default-risk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hyperlink" Target="https://github.com/konyshev/ecam_ds/tree/master/IntProj" TargetMode="External"/><Relationship Id="rId4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Project intégration de données</a:t>
            </a:r>
            <a:endParaRPr b="1" lang="en-US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792000" y="512064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Formation Data Scientist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algn="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ECAM 2018-2019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ETL étapes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95440" y="2137320"/>
            <a:ext cx="8869680" cy="18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ire le dossier avec les fichiers et insérer le nom des fichiers dans la table temporaire: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format(E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'COPY yk_data_struct FROM PROGRAM \'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ls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%I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|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sed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\</a:t>
            </a:r>
            <a:r>
              <a:rPr b="0" lang="en-US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"s/.csv//\"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\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 DELIMITER \'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,\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';'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in_folder)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584640" y="1645920"/>
            <a:ext cx="71323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Télécharger les données et stocker dans un dossier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ETL étapes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0080" y="1554480"/>
            <a:ext cx="8640000" cy="51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onospace"/>
              </a:rPr>
              <a:t>3. Lire la première ligne des fichiers, divisée par des virgules et créer des tables avec colonnes du type texte,  lire les données des fichiers csv et remplir les tableaux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req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'select distinct table_name from yk_data_struct'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OPEN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curs_tables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(req)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LOOP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FETCH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curs_tables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INTO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cur_table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NOT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FOUND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 Save column names to tmp table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1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TEMP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IF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NOT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EXISTS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yk_tmp_cols(cols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text)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COMMIT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DROP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full_path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format(E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'%s%s.csv'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,in_folder,cur_table)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format(E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'COPY yk_tmp_cols FROM PROGRAM \'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head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-n1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%I\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';'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full_path)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 Tables creation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'CREATE TABLE %I('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LOWER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(cur_table))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||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string_agg(quote_ident(REPLACE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LOWER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(col),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 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||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 text'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','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||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')'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INTO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req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cols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yk_tmp_cols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LIMIT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UNNEST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(string_to_array(t.cols,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','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col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req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 Import data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CALL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yk_csv_to_table(cur_table,full_path,debug)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format(E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'copy %s from %L DELIMITER \'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,\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 CSV HEADER;'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     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lower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cur_table),in_csv_path)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--Cleanup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DELETE</a:t>
            </a:r>
            <a:r>
              <a:rPr b="1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yk_tmp_cols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LOOP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DB Prod is Ready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25040" y="1646280"/>
            <a:ext cx="8418960" cy="518652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7863840" y="3474720"/>
            <a:ext cx="1645920" cy="1828800"/>
          </a:xfrm>
          <a:prstGeom prst="rect">
            <a:avLst/>
          </a:prstGeom>
          <a:solidFill>
            <a:srgbClr val="00cc33">
              <a:alpha val="1000"/>
            </a:srgbClr>
          </a:solidFill>
          <a:ln w="5724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279720"/>
            <a:ext cx="924696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Modèle logique des données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846680" y="1645920"/>
            <a:ext cx="4754520" cy="4961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" y="3657600"/>
            <a:ext cx="1874520" cy="228600"/>
          </a:xfrm>
          <a:prstGeom prst="rect">
            <a:avLst/>
          </a:prstGeom>
          <a:solidFill>
            <a:srgbClr val="bee3d3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sk_id_curr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48640" y="388620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548640" y="411480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days_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onospace"/>
              </a:rPr>
              <a:t>birth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48640" y="434340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548640" y="457200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548640" y="3429000"/>
            <a:ext cx="1874520" cy="228600"/>
          </a:xfrm>
          <a:prstGeom prst="rect">
            <a:avLst/>
          </a:prstGeom>
          <a:solidFill>
            <a:srgbClr val="f8aa97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548640" y="3657600"/>
            <a:ext cx="365760" cy="228600"/>
          </a:xfrm>
          <a:prstGeom prst="rect">
            <a:avLst/>
          </a:prstGeom>
          <a:noFill/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548640" y="5532120"/>
            <a:ext cx="1874520" cy="228600"/>
          </a:xfrm>
          <a:prstGeom prst="rect">
            <a:avLst/>
          </a:prstGeom>
          <a:solidFill>
            <a:srgbClr val="adc5e7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sk_id_prev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548640" y="5760720"/>
            <a:ext cx="1874520" cy="228600"/>
          </a:xfrm>
          <a:prstGeom prst="rect">
            <a:avLst/>
          </a:prstGeom>
          <a:solidFill>
            <a:srgbClr val="bee3d3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sk_id_curr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548640" y="598932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amt_credit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548640" y="621792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amt_goods_price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548640" y="6446520"/>
            <a:ext cx="1874520" cy="228600"/>
          </a:xfrm>
          <a:prstGeom prst="rect">
            <a:avLst/>
          </a:prstGeom>
          <a:solidFill>
            <a:srgbClr val="eeeeee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48640" y="5303520"/>
            <a:ext cx="1874520" cy="228600"/>
          </a:xfrm>
          <a:prstGeom prst="rect">
            <a:avLst/>
          </a:prstGeom>
          <a:solidFill>
            <a:srgbClr val="f8aa97"/>
          </a:solidFill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previous_application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48640" y="5532120"/>
            <a:ext cx="365760" cy="228600"/>
          </a:xfrm>
          <a:prstGeom prst="rect">
            <a:avLst/>
          </a:prstGeom>
          <a:noFill/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548640" y="5760720"/>
            <a:ext cx="365760" cy="228600"/>
          </a:xfrm>
          <a:prstGeom prst="rect">
            <a:avLst/>
          </a:prstGeom>
          <a:noFill/>
          <a:ln w="64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/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17"/>
          <p:cNvSpPr txBox="1"/>
          <p:nvPr/>
        </p:nvSpPr>
        <p:spPr>
          <a:xfrm>
            <a:off x="960120" y="1828800"/>
            <a:ext cx="1325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>
                <p:childTnLst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freeze">
                      <p:stCondLst>
                        <p:cond delay="indefinite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freeze">
                      <p:stCondLst>
                        <p:cond delay="indefinite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freeze">
                      <p:stCondLst>
                        <p:cond delay="indefinite"/>
                      </p:stCondLst>
                      <p:childTnLst>
                        <p:par>
                          <p:cTn id="124" fill="freeze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Extrait les données pour le projet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48640" y="1645920"/>
            <a:ext cx="77256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sk_id_curr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id_client,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(ZERO_POINT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+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'1 day'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days_birth::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birthday,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code_gender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gender,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name_education_type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education_type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application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595800" y="3577320"/>
            <a:ext cx="7268040" cy="24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credit_types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DISTINCT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DENSE_RANK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OVER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ORDER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BY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NAME_CONTRACT_TYPE)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NAME_CONTRACT_TYPE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nom_de_type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previous_application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achat_types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DISTINCT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DENSE_RANK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OVER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ORDER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BY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name_goods_category)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name_goods_category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nom_de_type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previous_application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Extrait les données pour le projet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40080" y="1280160"/>
            <a:ext cx="8487720" cy="60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YEAR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YEAR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MONTH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MONTH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(WEEK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week_of_year,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(isodow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weekday,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day_of_month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date_trunc(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'day'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,dd)::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generate_series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ZERO_POINT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CALENDAR_DELTA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ZERO_POINT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+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CALENDAR_DELTA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'1 day'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p.sk_id_prev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p.sk_id_curr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id_client,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(ZERO_POINT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+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'1 day'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days_decision::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))::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date_de_demande,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c.id_type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type_de_credit,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a.id_type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type_de_achat,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p.amt_goods_price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prix_de_achat,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p.amt_application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montant_demande,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p.amt_credit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montant_credit,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p.name_type_suite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type_accompagne,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p.name_contract_status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previous_application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LEFT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JOIN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credit_types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c.nom_de_type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p.name_contract_type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LEFT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JOIN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achat_types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a.nom_de_type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p.name_goods_category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Transformation de données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40080" y="1911960"/>
            <a:ext cx="694944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days_decision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previous_application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55640" y="2377440"/>
            <a:ext cx="1987560" cy="2075040"/>
          </a:xfrm>
          <a:prstGeom prst="rect">
            <a:avLst/>
          </a:prstGeom>
          <a:ln>
            <a:noFill/>
          </a:ln>
        </p:spPr>
      </p:pic>
      <p:sp>
        <p:nvSpPr>
          <p:cNvPr id="186" name="TextShape 3"/>
          <p:cNvSpPr txBox="1"/>
          <p:nvPr/>
        </p:nvSpPr>
        <p:spPr>
          <a:xfrm>
            <a:off x="731520" y="5029200"/>
            <a:ext cx="7753680" cy="5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ZERO_POINT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CONSTANT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:=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'2018-05-18'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::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'100 days'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CALENDAR_DELTA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CONSTANT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:=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INTERVAL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'10 years'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4"/>
          <p:cNvSpPr/>
          <p:nvPr/>
        </p:nvSpPr>
        <p:spPr>
          <a:xfrm>
            <a:off x="4297680" y="3566160"/>
            <a:ext cx="3566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5"/>
          <p:cNvSpPr/>
          <p:nvPr/>
        </p:nvSpPr>
        <p:spPr>
          <a:xfrm>
            <a:off x="6080760" y="347472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6"/>
          <p:cNvSpPr txBox="1"/>
          <p:nvPr/>
        </p:nvSpPr>
        <p:spPr>
          <a:xfrm>
            <a:off x="5519160" y="3768480"/>
            <a:ext cx="23050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de demande de credit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7"/>
          <p:cNvSpPr/>
          <p:nvPr/>
        </p:nvSpPr>
        <p:spPr>
          <a:xfrm>
            <a:off x="6126480" y="301752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8"/>
          <p:cNvSpPr txBox="1"/>
          <p:nvPr/>
        </p:nvSpPr>
        <p:spPr>
          <a:xfrm>
            <a:off x="6606000" y="2560320"/>
            <a:ext cx="538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9"/>
          <p:cNvSpPr txBox="1"/>
          <p:nvPr/>
        </p:nvSpPr>
        <p:spPr>
          <a:xfrm>
            <a:off x="5120640" y="2560320"/>
            <a:ext cx="657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10"/>
          <p:cNvSpPr/>
          <p:nvPr/>
        </p:nvSpPr>
        <p:spPr>
          <a:xfrm flipH="1">
            <a:off x="4754880" y="301752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1"/>
          <p:cNvSpPr/>
          <p:nvPr/>
        </p:nvSpPr>
        <p:spPr>
          <a:xfrm>
            <a:off x="4937760" y="347472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12"/>
          <p:cNvSpPr txBox="1"/>
          <p:nvPr/>
        </p:nvSpPr>
        <p:spPr>
          <a:xfrm>
            <a:off x="4645800" y="3657600"/>
            <a:ext cx="438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6" name="Line 13"/>
          <p:cNvCxnSpPr>
            <a:stCxn id="187" idx="3"/>
            <a:endCxn id="194" idx="1"/>
          </p:cNvCxnSpPr>
          <p:nvPr/>
        </p:nvCxnSpPr>
        <p:spPr>
          <a:xfrm flipH="1">
            <a:off x="4937760" y="3566160"/>
            <a:ext cx="1143360" cy="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29" dur="indefinite" restart="never" nodeType="tmRoot">
          <p:childTnLst>
            <p:seq>
              <p:cTn id="130" nodeType="mainSeq">
                <p:childTnLst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freeze">
                      <p:stCondLst>
                        <p:cond delay="indefinite"/>
                      </p:stCondLst>
                      <p:childTnLst>
                        <p:par>
                          <p:cTn id="136" fill="freeze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Conversion des colonnes en un type de données approprié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31520" y="2889000"/>
            <a:ext cx="8714520" cy="139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onospace"/>
              </a:rPr>
              <a:t>Nous essayons faire conversion: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EXECUTE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format(</a:t>
            </a:r>
            <a:r>
              <a:rPr b="0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'ALTER TABLE %s ALTER COLUMN %s TYPE NUMERIC USING %s::NUMERIC;'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column_name,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column_name)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776160" y="2175120"/>
            <a:ext cx="297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Tout le colonnes sont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731520" y="4370400"/>
            <a:ext cx="8686800" cy="18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onospace"/>
              </a:rPr>
              <a:t>Et attrape exception: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invalid_text_representation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 can not convert text to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NULL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cannot_coerce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 </a:t>
            </a: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 can not convert date to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NULL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>
                <p:childTnLst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13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7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300960"/>
            <a:ext cx="90640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Ajouter des indexes et des contraintes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74320" y="1554480"/>
            <a:ext cx="10239120" cy="260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--primary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PRIMARY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PRIMARY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(id_client)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credit_types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PRIMARY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(id_type)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achat_types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PRIMARY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(id_type)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PRIMARY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(id_demande)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--forign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CONSTRAINT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fk_date_de_demande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FOREIGN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(date_de_demande)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REFERENCES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calendar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DATE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CONSTRAINT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fk_type_de_credit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FOREIGN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(type_de_credit)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REFERENCES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credit_types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(id_type)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CONSTRAINT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fk_type_de_achat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FOREIGN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(type_de_achat)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REFERENCES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achat_types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(id_type)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ALTER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TABLE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ADD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CONSTRAINT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fk_id_client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FOREIGN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KEY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(id_client)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REFERENCES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(id_client)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--indexes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UNIQUE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INDEX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idx_id_demande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(id_demande)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UNIQUE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INDEX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idx_client_id_client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(id_client)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CREATE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INDEX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idx_id_client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1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(id_client)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DB BI is Ready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25040" y="1646280"/>
            <a:ext cx="8418960" cy="51865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548640" y="5486400"/>
            <a:ext cx="1280160" cy="1554480"/>
          </a:xfrm>
          <a:prstGeom prst="rect">
            <a:avLst/>
          </a:prstGeom>
          <a:solidFill>
            <a:srgbClr val="00cc33">
              <a:alpha val="1000"/>
            </a:srgbClr>
          </a:solidFill>
          <a:ln w="5724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Source des données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7560" y="2016000"/>
            <a:ext cx="5584680" cy="438480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914400" y="1463040"/>
            <a:ext cx="5217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https://www.kaggle.com/c/home-credit-default-risk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858000" y="3379680"/>
            <a:ext cx="2329200" cy="30211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554480" y="3291840"/>
            <a:ext cx="274320" cy="27432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733680" y="1446120"/>
            <a:ext cx="7495920" cy="33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c.gender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(d.id_demande)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"count"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PERCENTILE_CONT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.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WITHIN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GROUP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ORDER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prix_de_achat),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'999 999 999.99'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med_of_prix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MIN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(d.montant_demande),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'999 999 999.99'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"min demande"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MAX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(d.montant_demande),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'999 999 999.99'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"max demande"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AVG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(d.montant_demande-d.montant_credit),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'999 999 999.99'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"avg (demande - credit)"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d.status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'Approved'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(d.id_demande)*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approved"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d.status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'Refused'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(d.id_demande)*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refused"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demande_de_credit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LEFT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JOIN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client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d.id_client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c.id_client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GROUP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c.gender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635400" y="5163120"/>
          <a:ext cx="8782560" cy="1346040"/>
        </p:xfrm>
        <a:graphic>
          <a:graphicData uri="http://schemas.openxmlformats.org/drawingml/2006/table">
            <a:tbl>
              <a:tblPr/>
              <a:tblGrid>
                <a:gridCol w="1076040"/>
                <a:gridCol w="1076040"/>
                <a:gridCol w="1077120"/>
                <a:gridCol w="1076040"/>
                <a:gridCol w="982440"/>
                <a:gridCol w="1557000"/>
                <a:gridCol w="1006920"/>
                <a:gridCol w="93132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med_of_prix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min demande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max demande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avg (demande - credit)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approved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refused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2920"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1131886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113 211.00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  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6 905 160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-21 389.81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62.00 %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17.18 %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2920"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538273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101 434.50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  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4 455 000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-19 808.61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62.23 %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17.87 %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2920"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XNA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180 000.00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  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1 269 000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 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-16 301.47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41.82 %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45.45 %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09" name="TextShape 4"/>
          <p:cNvSpPr txBox="1"/>
          <p:nvPr/>
        </p:nvSpPr>
        <p:spPr>
          <a:xfrm>
            <a:off x="640080" y="4859640"/>
            <a:ext cx="91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;Arial"/>
              </a:rPr>
              <a:t>Résultats: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731520" y="1401840"/>
            <a:ext cx="7192800" cy="51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WITH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age_range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SELECT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a.id_demande,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&gt;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AND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&lt;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25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'0-25'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&gt;=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25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AND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&lt;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40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'25-40'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&gt;=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40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AND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&lt;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65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'40-65'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a.age_when_demande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&gt;=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65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'65+'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d.id_demande,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EXTRACT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YEAR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age(d.date_de_demande,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c.birthday))::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SMALLINT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age_when_demande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LEFT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JOIN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d.id_client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c.id_client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)a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SELECT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range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AS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"age when demande range"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d.type_accompagne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'Family'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(a.id_demande)*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family"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d.type_accompagne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'Group of people'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(a.id_demande)*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group"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d.type_accompagne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'Unaccompanied'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(a.id_demande)*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unaccompanied"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d.type_accompagne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'Children'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(a.id_demande)*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"%of children"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to_char(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SUM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WHEN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d.type_accompagne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'Spouse, partner'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THEN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ELSE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0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END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)::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FLOAT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/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(a.id_demande)*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'99.99 %'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"% of spouse"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age_range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INNER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JOIN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demande_de_credit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ON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d.id_demande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a.id_demande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GROUP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ORDER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a.</a:t>
            </a:r>
            <a:r>
              <a:rPr b="0" lang="en-US" sz="1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range</a:t>
            </a:r>
            <a:r>
              <a:rPr b="0" lang="en-US" sz="10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graphicFrame>
        <p:nvGraphicFramePr>
          <p:cNvPr id="213" name="Table 2"/>
          <p:cNvGraphicFramePr/>
          <p:nvPr/>
        </p:nvGraphicFramePr>
        <p:xfrm>
          <a:off x="697320" y="2322720"/>
          <a:ext cx="8812080" cy="1791720"/>
        </p:xfrm>
        <a:graphic>
          <a:graphicData uri="http://schemas.openxmlformats.org/drawingml/2006/table">
            <a:tbl>
              <a:tblPr/>
              <a:tblGrid>
                <a:gridCol w="1747440"/>
                <a:gridCol w="1188360"/>
                <a:gridCol w="1468800"/>
                <a:gridCol w="1468440"/>
                <a:gridCol w="1469520"/>
                <a:gridCol w="1469880"/>
              </a:tblGrid>
              <a:tr h="52200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age range when demande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family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group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unaccompanied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%of children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% of spouse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716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0-25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15.14 %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0.33 %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30.44 %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0.24 %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6.30 %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16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25-40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13.43 %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0.15 %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28.87 %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1.58 %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5.15 %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716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40-65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12.12 %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0.10 %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31.74 %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2.36 %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2.95 %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60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65+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6.59 %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0.05 %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27.51 %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0.61 %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0.90 %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" name="TextShape 3"/>
          <p:cNvSpPr txBox="1"/>
          <p:nvPr/>
        </p:nvSpPr>
        <p:spPr>
          <a:xfrm>
            <a:off x="640080" y="1933560"/>
            <a:ext cx="91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;Arial"/>
              </a:rPr>
              <a:t>Résultats: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724680" y="1312200"/>
            <a:ext cx="8776080" cy="58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WITH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age_range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a.id_demande,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AND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25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'0-25'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25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AND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40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'25-40'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40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AND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65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'40-65'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a.age_when_demande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65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'65+'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d.id_demande,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EXTRACT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YEAR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age(d.date_de_demande,c.birthday))::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SMALLINT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                                                                        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age_when_demande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LEFT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JOIN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client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d.id_client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c.id_client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)a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a_t.nom_de_type as "Type de achat",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a_r.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'0-25'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"0-25"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a_r.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'25-40'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"25-40"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a_r.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'40-65'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"40-65"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CASE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WHEN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a_r.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'65+'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THEN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ELSE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0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"65+"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COUNT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(d.id_demande)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"Total"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age_range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INNER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JOIN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demande_de_credit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d.id_demande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a_r.id_demande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	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INNER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JOIN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achat_types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a_t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ON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a_t.id_type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=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d.type_de_achat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GROUP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BY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a_t.nom_de_type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ORDER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BY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"Total"</a:t>
            </a:r>
            <a:r>
              <a:rPr b="0" lang="en-US" sz="12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DESC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40080" y="1933560"/>
            <a:ext cx="91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;Arial"/>
              </a:rPr>
              <a:t>Résultats: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9" name="Table 3"/>
          <p:cNvGraphicFramePr/>
          <p:nvPr/>
        </p:nvGraphicFramePr>
        <p:xfrm>
          <a:off x="709920" y="2331720"/>
          <a:ext cx="6981480" cy="4574160"/>
        </p:xfrm>
        <a:graphic>
          <a:graphicData uri="http://schemas.openxmlformats.org/drawingml/2006/table">
            <a:tbl>
              <a:tblPr/>
              <a:tblGrid>
                <a:gridCol w="2579400"/>
                <a:gridCol w="948960"/>
                <a:gridCol w="872640"/>
                <a:gridCol w="851040"/>
                <a:gridCol w="811440"/>
                <a:gridCol w="918360"/>
              </a:tblGrid>
              <a:tr h="44856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onospace"/>
                        </a:rPr>
                        <a:t>Type de achat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0-25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25-40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40-65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65+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Total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XNA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31014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333139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570422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16234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950809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86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Mobile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33757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110730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79746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224708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Consumer Electronics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9102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47547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64007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920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121576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Computers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15091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50036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40179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105769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Audio/Video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11128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44771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43017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99441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Furniture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3083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20340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29718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53656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Photo / Cinema Equipment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3933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12898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8146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25021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Construction Materials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847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8179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15611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358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24995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956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Clothing and Accessories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1702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9739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11872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ans;Arial"/>
                        </a:rPr>
                        <a:t>23554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Requêtes SQL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914400" y="1360800"/>
            <a:ext cx="7251120" cy="18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</a:t>
            </a: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"year"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COUNT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(d.id_demande)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calendar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	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LEFT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JOIN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demande_de_credit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ON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</a:t>
            </a: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"date"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=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d.date_de_demande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GROUP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0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</a:t>
            </a: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"year"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ORDER</a:t>
            </a:r>
            <a:r>
              <a:rPr b="1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BY</a:t>
            </a:r>
            <a:r>
              <a:rPr b="1" lang="en-US" sz="1400" spc="-1" strike="noStrike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c.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"year"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1041480" y="3446280"/>
          <a:ext cx="1893240" cy="3810240"/>
        </p:xfrm>
        <a:graphic>
          <a:graphicData uri="http://schemas.openxmlformats.org/drawingml/2006/table">
            <a:tbl>
              <a:tblPr/>
              <a:tblGrid>
                <a:gridCol w="919800"/>
                <a:gridCol w="973800"/>
              </a:tblGrid>
              <a:tr h="2646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73 110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99 028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81 955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98 374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126 900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203 421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357 152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585 369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44 905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1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3" name="TextShape 4"/>
          <p:cNvSpPr txBox="1"/>
          <p:nvPr/>
        </p:nvSpPr>
        <p:spPr>
          <a:xfrm>
            <a:off x="964440" y="3193920"/>
            <a:ext cx="91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;Arial"/>
              </a:rPr>
              <a:t>Résultats: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Conclusion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40080" y="2463480"/>
            <a:ext cx="1791360" cy="1194120"/>
          </a:xfrm>
          <a:prstGeom prst="rect">
            <a:avLst/>
          </a:prstGeom>
          <a:ln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2377440" y="2743200"/>
            <a:ext cx="7218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3200400" y="2377440"/>
            <a:ext cx="1554480" cy="1386720"/>
          </a:xfrm>
          <a:prstGeom prst="rect">
            <a:avLst/>
          </a:prstGeom>
          <a:ln>
            <a:noFill/>
          </a:ln>
        </p:spPr>
      </p:pic>
      <p:sp>
        <p:nvSpPr>
          <p:cNvPr id="228" name="TextShape 3"/>
          <p:cNvSpPr txBox="1"/>
          <p:nvPr/>
        </p:nvSpPr>
        <p:spPr>
          <a:xfrm>
            <a:off x="4953600" y="2743200"/>
            <a:ext cx="3550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reproductibilité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1005840" y="4061160"/>
            <a:ext cx="5942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https://github.com/konyshev/ecam_ds/tree/master/IntProj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297680" y="2377440"/>
            <a:ext cx="1814760" cy="195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Merci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
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
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Q&amp;R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L'essence de la compétition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11480" y="1997280"/>
            <a:ext cx="765000" cy="10864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549800" y="2297520"/>
            <a:ext cx="736200" cy="4312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1280160" y="1783080"/>
            <a:ext cx="120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crédit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514600" y="1860120"/>
            <a:ext cx="1425600" cy="14256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4247280" y="2317320"/>
            <a:ext cx="736200" cy="431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5189040" y="211104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6675120" y="2369160"/>
            <a:ext cx="18745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785840" y="1463040"/>
            <a:ext cx="198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Production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HomeCredit 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 rot="2032200">
            <a:off x="6148800" y="378828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97" name="TextShape 5"/>
          <p:cNvSpPr txBox="1"/>
          <p:nvPr/>
        </p:nvSpPr>
        <p:spPr>
          <a:xfrm>
            <a:off x="7529040" y="3682440"/>
            <a:ext cx="198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Warehouse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HomeCredit 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5257800" y="256824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réelles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7818120" y="433044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100" name="TextShape 7"/>
          <p:cNvSpPr txBox="1"/>
          <p:nvPr/>
        </p:nvSpPr>
        <p:spPr>
          <a:xfrm>
            <a:off x="7889760" y="479016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8"/>
          <a:stretch/>
        </p:blipFill>
        <p:spPr>
          <a:xfrm rot="8526600">
            <a:off x="4107600" y="377316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102" name="TextShape 8"/>
          <p:cNvSpPr txBox="1"/>
          <p:nvPr/>
        </p:nvSpPr>
        <p:spPr>
          <a:xfrm>
            <a:off x="7223760" y="5793480"/>
            <a:ext cx="26517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previous_application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credit_card_balance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instalments_payments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pos_cash_balance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9"/>
          <p:cNvSpPr txBox="1"/>
          <p:nvPr/>
        </p:nvSpPr>
        <p:spPr>
          <a:xfrm>
            <a:off x="2148840" y="3840480"/>
            <a:ext cx="2286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bureau de crédit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9"/>
          <a:stretch/>
        </p:blipFill>
        <p:spPr>
          <a:xfrm>
            <a:off x="2560320" y="425988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105" name="TextShape 10"/>
          <p:cNvSpPr txBox="1"/>
          <p:nvPr/>
        </p:nvSpPr>
        <p:spPr>
          <a:xfrm>
            <a:off x="2631960" y="471960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0"/>
          <a:stretch/>
        </p:blipFill>
        <p:spPr>
          <a:xfrm rot="19122600">
            <a:off x="4403880" y="4108320"/>
            <a:ext cx="1392840" cy="431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11"/>
          <a:stretch/>
        </p:blipFill>
        <p:spPr>
          <a:xfrm rot="10776000">
            <a:off x="4205520" y="2842200"/>
            <a:ext cx="736200" cy="431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12"/>
          <a:stretch/>
        </p:blipFill>
        <p:spPr>
          <a:xfrm rot="13141200">
            <a:off x="5804640" y="410148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109" name="TextShape 11"/>
          <p:cNvSpPr txBox="1"/>
          <p:nvPr/>
        </p:nvSpPr>
        <p:spPr>
          <a:xfrm>
            <a:off x="1920240" y="5793480"/>
            <a:ext cx="26517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bureau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bureau_balance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3"/>
          <a:stretch/>
        </p:blipFill>
        <p:spPr>
          <a:xfrm rot="10776000">
            <a:off x="1548000" y="2820240"/>
            <a:ext cx="736200" cy="431280"/>
          </a:xfrm>
          <a:prstGeom prst="rect">
            <a:avLst/>
          </a:prstGeom>
          <a:ln>
            <a:noFill/>
          </a:ln>
        </p:spPr>
      </p:pic>
      <p:sp>
        <p:nvSpPr>
          <p:cNvPr id="111" name="TextShape 12"/>
          <p:cNvSpPr txBox="1"/>
          <p:nvPr/>
        </p:nvSpPr>
        <p:spPr>
          <a:xfrm>
            <a:off x="1328040" y="3318840"/>
            <a:ext cx="1003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L'essence du projet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11480" y="1997280"/>
            <a:ext cx="765000" cy="10864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549800" y="2297520"/>
            <a:ext cx="736200" cy="43128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1280160" y="1783080"/>
            <a:ext cx="120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crédit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514600" y="1860120"/>
            <a:ext cx="1425600" cy="14256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4247280" y="2317320"/>
            <a:ext cx="736200" cy="431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5189040" y="211104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6675120" y="2369160"/>
            <a:ext cx="18745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4785840" y="1463040"/>
            <a:ext cx="198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Production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HomeCredit 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 rot="2032200">
            <a:off x="6148800" y="378828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122" name="TextShape 5"/>
          <p:cNvSpPr txBox="1"/>
          <p:nvPr/>
        </p:nvSpPr>
        <p:spPr>
          <a:xfrm>
            <a:off x="7529040" y="3682440"/>
            <a:ext cx="198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Warehouse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HomeCredit 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6"/>
          <p:cNvSpPr txBox="1"/>
          <p:nvPr/>
        </p:nvSpPr>
        <p:spPr>
          <a:xfrm>
            <a:off x="5257800" y="256824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réelles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7"/>
          <a:stretch/>
        </p:blipFill>
        <p:spPr>
          <a:xfrm>
            <a:off x="7818120" y="433044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125" name="TextShape 7"/>
          <p:cNvSpPr txBox="1"/>
          <p:nvPr/>
        </p:nvSpPr>
        <p:spPr>
          <a:xfrm>
            <a:off x="7889760" y="479016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8"/>
          <a:stretch/>
        </p:blipFill>
        <p:spPr>
          <a:xfrm rot="8526600">
            <a:off x="4107600" y="377316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127" name="TextShape 8"/>
          <p:cNvSpPr txBox="1"/>
          <p:nvPr/>
        </p:nvSpPr>
        <p:spPr>
          <a:xfrm>
            <a:off x="7223760" y="5793480"/>
            <a:ext cx="26517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previous_application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credit_card_balance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instalments_payments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pos_cash_balance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9"/>
          <p:cNvSpPr txBox="1"/>
          <p:nvPr/>
        </p:nvSpPr>
        <p:spPr>
          <a:xfrm>
            <a:off x="2148840" y="3840480"/>
            <a:ext cx="2286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bureau de crédit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9"/>
          <a:stretch/>
        </p:blipFill>
        <p:spPr>
          <a:xfrm>
            <a:off x="2560320" y="4259880"/>
            <a:ext cx="1354680" cy="1371600"/>
          </a:xfrm>
          <a:prstGeom prst="rect">
            <a:avLst/>
          </a:prstGeom>
          <a:ln>
            <a:noFill/>
          </a:ln>
        </p:spPr>
      </p:pic>
      <p:sp>
        <p:nvSpPr>
          <p:cNvPr id="130" name="TextShape 10"/>
          <p:cNvSpPr txBox="1"/>
          <p:nvPr/>
        </p:nvSpPr>
        <p:spPr>
          <a:xfrm>
            <a:off x="2631960" y="4719600"/>
            <a:ext cx="1194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0"/>
          <a:stretch/>
        </p:blipFill>
        <p:spPr>
          <a:xfrm rot="19122600">
            <a:off x="4403880" y="4108320"/>
            <a:ext cx="1392840" cy="431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11"/>
          <a:stretch/>
        </p:blipFill>
        <p:spPr>
          <a:xfrm rot="10776000">
            <a:off x="4205520" y="2842200"/>
            <a:ext cx="736200" cy="431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12"/>
          <a:stretch/>
        </p:blipFill>
        <p:spPr>
          <a:xfrm rot="13141200">
            <a:off x="5804640" y="4101480"/>
            <a:ext cx="1392840" cy="431280"/>
          </a:xfrm>
          <a:prstGeom prst="rect">
            <a:avLst/>
          </a:prstGeom>
          <a:ln>
            <a:noFill/>
          </a:ln>
        </p:spPr>
      </p:pic>
      <p:sp>
        <p:nvSpPr>
          <p:cNvPr id="134" name="TextShape 11"/>
          <p:cNvSpPr txBox="1"/>
          <p:nvPr/>
        </p:nvSpPr>
        <p:spPr>
          <a:xfrm>
            <a:off x="1920240" y="5793480"/>
            <a:ext cx="26517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bureau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Table bureau_balance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3"/>
          <a:stretch/>
        </p:blipFill>
        <p:spPr>
          <a:xfrm rot="10776000">
            <a:off x="1548000" y="2820240"/>
            <a:ext cx="736200" cy="431280"/>
          </a:xfrm>
          <a:prstGeom prst="rect">
            <a:avLst/>
          </a:prstGeom>
          <a:ln>
            <a:noFill/>
          </a:ln>
        </p:spPr>
      </p:pic>
      <p:sp>
        <p:nvSpPr>
          <p:cNvPr id="136" name="TextShape 12"/>
          <p:cNvSpPr txBox="1"/>
          <p:nvPr/>
        </p:nvSpPr>
        <p:spPr>
          <a:xfrm>
            <a:off x="1328040" y="3318840"/>
            <a:ext cx="1003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7498080" y="5793480"/>
            <a:ext cx="2194560" cy="274320"/>
          </a:xfrm>
          <a:prstGeom prst="rect">
            <a:avLst/>
          </a:prstGeom>
          <a:noFill/>
          <a:ln w="2916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4"/>
          <p:cNvSpPr/>
          <p:nvPr/>
        </p:nvSpPr>
        <p:spPr>
          <a:xfrm>
            <a:off x="6583680" y="2377440"/>
            <a:ext cx="2194560" cy="274320"/>
          </a:xfrm>
          <a:prstGeom prst="rect">
            <a:avLst/>
          </a:prstGeom>
          <a:noFill/>
          <a:ln w="2916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15"/>
          <p:cNvSpPr txBox="1"/>
          <p:nvPr/>
        </p:nvSpPr>
        <p:spPr>
          <a:xfrm>
            <a:off x="6675120" y="3146760"/>
            <a:ext cx="1422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application_test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16"/>
          <p:cNvSpPr txBox="1"/>
          <p:nvPr/>
        </p:nvSpPr>
        <p:spPr>
          <a:xfrm>
            <a:off x="8412480" y="3144960"/>
            <a:ext cx="14806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application_train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7"/>
          <p:cNvSpPr/>
          <p:nvPr/>
        </p:nvSpPr>
        <p:spPr>
          <a:xfrm rot="14317800">
            <a:off x="5605920" y="4408200"/>
            <a:ext cx="2351880" cy="457920"/>
          </a:xfrm>
          <a:custGeom>
            <a:avLst/>
            <a:gdLst/>
            <a:ahLst/>
            <a:rect l="0" t="0" r="r" b="b"/>
            <a:pathLst>
              <a:path w="6535" h="1274">
                <a:moveTo>
                  <a:pt x="0" y="324"/>
                </a:moveTo>
                <a:lnTo>
                  <a:pt x="4900" y="318"/>
                </a:lnTo>
                <a:lnTo>
                  <a:pt x="4899" y="0"/>
                </a:lnTo>
                <a:lnTo>
                  <a:pt x="6534" y="633"/>
                </a:lnTo>
                <a:lnTo>
                  <a:pt x="4901" y="1273"/>
                </a:lnTo>
                <a:lnTo>
                  <a:pt x="4901" y="954"/>
                </a:lnTo>
                <a:lnTo>
                  <a:pt x="1" y="960"/>
                </a:lnTo>
                <a:lnTo>
                  <a:pt x="816" y="641"/>
                </a:lnTo>
                <a:lnTo>
                  <a:pt x="0" y="32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Motivation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Project intégration de données</a:t>
            </a:r>
            <a:r>
              <a:rPr b="0" lang="en-US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Leaderboard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PostgreSQL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Créer une utilité ETL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Liste des Tâches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graphicFrame>
        <p:nvGraphicFramePr>
          <p:cNvPr id="145" name="Table 2"/>
          <p:cNvGraphicFramePr/>
          <p:nvPr/>
        </p:nvGraphicFramePr>
        <p:xfrm>
          <a:off x="748080" y="1850040"/>
          <a:ext cx="8047440" cy="4339440"/>
        </p:xfrm>
        <a:graphic>
          <a:graphicData uri="http://schemas.openxmlformats.org/drawingml/2006/table">
            <a:tbl>
              <a:tblPr/>
              <a:tblGrid>
                <a:gridCol w="2465280"/>
                <a:gridCol w="950760"/>
                <a:gridCol w="1375200"/>
                <a:gridCol w="2112120"/>
                <a:gridCol w="1144440"/>
              </a:tblGrid>
              <a:tr h="355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Tâches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Dépendances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Coût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116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Télécharger les données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site http://kaggle.com/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22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Importer tous les données dans la base de données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RDBMS Environnement, Télécharger les données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33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Extrait les données pour le projet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RDBMS Environnement, Importer tous les données dans la base de données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Supprimer des données supplémentaires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RDBMS Environnement, Extrait les données pour le projet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33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Ajouter des contraintes et des indices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RDBMS Environnement, Supprimer des données supplémentaires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Création de requêtes SQL pour l’analyse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RDBMS Environnement, Ajouter des contraintes et des indices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22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Présentation des résultats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jour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développeur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Création de requêtes SQL pour l’analyse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0440">
                <a:tc>
                  <a:txBody>
                    <a:bodyPr lIns="90000" rIns="90000" tIns="46800" bIns="46800"/>
                    <a:p>
                      <a:pPr algn="just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Prix Total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4 000 euro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Tableau de bord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Charge total du projet: 8 j/h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Durée totale du projet: 8 jours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Coût de ressources: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1 j/h développment = 250 Euro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1 jour RDBMS environment = 10 Euro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Coût total du projet: 2080 Euro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Schéma d’Architecture Logique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25040" y="1645920"/>
            <a:ext cx="8418960" cy="51865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ETL “fait maison”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Problème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Nous avons trois fichiers avec beaucoup des colonnes, comment importer tout dans notre base de données?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Solutions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faire à la main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utiliser un ETL 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Noto Sans Regular"/>
              </a:rPr>
              <a:t>créer notre propre ETL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Noto Sans Regular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2018-12-03T20:54:55Z</dcterms:created>
  <dc:creator/>
  <dc:description/>
  <dc:language>en-GB</dc:language>
  <cp:lastModifiedBy/>
  <dcterms:modified xsi:type="dcterms:W3CDTF">2018-12-04T07:56:02Z</dcterms:modified>
  <cp:revision>78</cp:revision>
  <dc:subject/>
  <dc:title>Impress</dc:title>
</cp:coreProperties>
</file>