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6" r:id="rId2"/>
    <p:sldId id="427" r:id="rId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7106-3B9A-407C-B841-1A17EF784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E7FD0-5372-43A5-A654-166D68599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C026-F269-40A6-A534-B8DDB8EC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4838-DB3A-4284-A1AA-7B395325E7C5}" type="datetimeFigureOut">
              <a:rPr lang="en-KE" smtClean="0"/>
              <a:t>27/11/2020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FF5C8-D880-4ED4-AEEF-99F20599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D3F89-3AA0-4F71-82E3-EFA4E0EC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EA1B-10AB-4B9F-A73E-90C56E7E597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962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1F73-BFDB-4D5E-B22F-1AF1E20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07FC9-E17F-4D75-A388-CC848FEE5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D5057-E496-42DE-A980-198F74A7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4838-DB3A-4284-A1AA-7B395325E7C5}" type="datetimeFigureOut">
              <a:rPr lang="en-KE" smtClean="0"/>
              <a:t>27/11/2020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F6B1-9B98-4490-AC12-D83134C5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DBB7-05A9-44FB-92C9-0B34983A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EA1B-10AB-4B9F-A73E-90C56E7E597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0409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0BBE34-830E-4556-A622-9CB08C9E0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A9F66-6DF7-46A5-B06C-C22B95A5B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22379-E12A-4384-98A6-F9168B88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4838-DB3A-4284-A1AA-7B395325E7C5}" type="datetimeFigureOut">
              <a:rPr lang="en-KE" smtClean="0"/>
              <a:t>27/11/2020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117B-B5DF-42EC-9863-0D10C77F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C3F5-EAF4-4561-B0F9-506264F9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EA1B-10AB-4B9F-A73E-90C56E7E597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7147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EB03-5507-47B3-9165-C3B81614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762C-C7A6-4DDA-A263-7CE4FDD2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C35AB-2360-4BFA-8AC1-C92113F5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4838-DB3A-4284-A1AA-7B395325E7C5}" type="datetimeFigureOut">
              <a:rPr lang="en-KE" smtClean="0"/>
              <a:t>27/11/2020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C0C21-4498-4893-BEEE-32AFB60E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01E82-D772-49B0-B85E-025C71CE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EA1B-10AB-4B9F-A73E-90C56E7E597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6009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F03A-05D8-4138-8AE0-0503877D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AC439-9769-45A2-9ACB-8960C269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0D28D-CB70-4996-B917-F42B3123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4838-DB3A-4284-A1AA-7B395325E7C5}" type="datetimeFigureOut">
              <a:rPr lang="en-KE" smtClean="0"/>
              <a:t>27/11/2020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ECCF8-884A-4BFB-8588-A1883A21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4E66D-F4F5-4260-A49F-9B5AAFF9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EA1B-10AB-4B9F-A73E-90C56E7E597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7375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3BA9-18B1-4C7F-8B0B-F69CC7EF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DA65-A4A5-4B9C-B72D-26E481D1F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BC021-8148-420B-9F7A-33FC39A18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1B7B5-4DC2-417E-9E7A-A0B0A265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4838-DB3A-4284-A1AA-7B395325E7C5}" type="datetimeFigureOut">
              <a:rPr lang="en-KE" smtClean="0"/>
              <a:t>27/11/2020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3FC46-7A7A-413B-AADB-C4316B0C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FEE1B-FF74-4831-AA50-3894B72C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EA1B-10AB-4B9F-A73E-90C56E7E597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7759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BC34-5B63-440E-A221-A2EAA3D6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CD193-5961-48E8-8116-7DD4D4FDA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5DDC1-ADF4-4AC7-AB32-E9704A1AF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D7366-F43F-4521-BB2E-2338F8E7B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B3BB5-75F5-4915-9742-C00C64865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3F97A-C773-4748-8691-6F819F50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4838-DB3A-4284-A1AA-7B395325E7C5}" type="datetimeFigureOut">
              <a:rPr lang="en-KE" smtClean="0"/>
              <a:t>27/11/2020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CA153-4782-4534-AFF6-277BC040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C6FE1-087F-4BBF-B768-BD4210C4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EA1B-10AB-4B9F-A73E-90C56E7E597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3782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D114-48D8-442C-A983-12AE70C1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68051-27EA-4BBF-AF2E-AB6BD9A5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4838-DB3A-4284-A1AA-7B395325E7C5}" type="datetimeFigureOut">
              <a:rPr lang="en-KE" smtClean="0"/>
              <a:t>27/11/2020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A9E68-3657-45E9-9E7D-182AC452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108B1-B8D3-418F-ABA8-76D9DEFA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EA1B-10AB-4B9F-A73E-90C56E7E597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9151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70CAE-4884-4C21-BF55-4F16B5FB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4838-DB3A-4284-A1AA-7B395325E7C5}" type="datetimeFigureOut">
              <a:rPr lang="en-KE" smtClean="0"/>
              <a:t>27/11/2020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56333-0623-4AC3-9558-7BCC5C16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BF975-257F-48A5-807D-80296B75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EA1B-10AB-4B9F-A73E-90C56E7E597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830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DFCF-B0B6-4B3E-81E5-730C9B60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5900-24C2-4BC8-8090-E06F414A5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E09A4-BD9B-4EED-B3FD-202CC51A3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3268E-453F-4896-8A3F-BF7CC406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4838-DB3A-4284-A1AA-7B395325E7C5}" type="datetimeFigureOut">
              <a:rPr lang="en-KE" smtClean="0"/>
              <a:t>27/11/2020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021AE-3B84-4FA3-81E7-02F29D2E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ED3C4-70BD-4EEF-A4CB-30FF3DC3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EA1B-10AB-4B9F-A73E-90C56E7E597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7002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F719-2450-4E46-BB21-ED1016A1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7A75F-86D1-488A-AD3C-8BBE9BF3E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1AF90-715B-41BD-B8EC-3B3C2B9AA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8D047-E836-4463-A370-ACA61252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4838-DB3A-4284-A1AA-7B395325E7C5}" type="datetimeFigureOut">
              <a:rPr lang="en-KE" smtClean="0"/>
              <a:t>27/11/2020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1F92F-2D06-4F9E-A02F-B38D3429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C4BEB-C50E-4EBE-8F9A-FA7F1492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EA1B-10AB-4B9F-A73E-90C56E7E597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6753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E8BD4-A74D-486E-9DFF-6F97A7AD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7A3F3-F282-4E2B-BADB-865883456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3E145-9A4E-4C78-9EBA-CDEFB649E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C4838-DB3A-4284-A1AA-7B395325E7C5}" type="datetimeFigureOut">
              <a:rPr lang="en-KE" smtClean="0"/>
              <a:t>27/11/2020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36BD7-AE8D-4675-BF8A-E178EC29F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612B5-3E79-4B25-899B-493419E5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EA1B-10AB-4B9F-A73E-90C56E7E597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8459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FBB63E2-2964-4C96-878C-4564E06438BC}"/>
              </a:ext>
            </a:extLst>
          </p:cNvPr>
          <p:cNvSpPr/>
          <p:nvPr/>
        </p:nvSpPr>
        <p:spPr>
          <a:xfrm>
            <a:off x="457200" y="257176"/>
            <a:ext cx="1277528" cy="96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9B1980-4DCD-4C8B-A0E6-C39F8C8DC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44001"/>
              </p:ext>
            </p:extLst>
          </p:nvPr>
        </p:nvGraphicFramePr>
        <p:xfrm>
          <a:off x="1581150" y="2266950"/>
          <a:ext cx="9655810" cy="2677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70">
                  <a:extLst>
                    <a:ext uri="{9D8B030D-6E8A-4147-A177-3AD203B41FA5}">
                      <a16:colId xmlns:a16="http://schemas.microsoft.com/office/drawing/2014/main" val="4114363107"/>
                    </a:ext>
                  </a:extLst>
                </a:gridCol>
                <a:gridCol w="3191448">
                  <a:extLst>
                    <a:ext uri="{9D8B030D-6E8A-4147-A177-3AD203B41FA5}">
                      <a16:colId xmlns:a16="http://schemas.microsoft.com/office/drawing/2014/main" val="1284172661"/>
                    </a:ext>
                  </a:extLst>
                </a:gridCol>
                <a:gridCol w="2748191">
                  <a:extLst>
                    <a:ext uri="{9D8B030D-6E8A-4147-A177-3AD203B41FA5}">
                      <a16:colId xmlns:a16="http://schemas.microsoft.com/office/drawing/2014/main" val="1580438041"/>
                    </a:ext>
                  </a:extLst>
                </a:gridCol>
                <a:gridCol w="3348901">
                  <a:extLst>
                    <a:ext uri="{9D8B030D-6E8A-4147-A177-3AD203B41FA5}">
                      <a16:colId xmlns:a16="http://schemas.microsoft.com/office/drawing/2014/main" val="202223804"/>
                    </a:ext>
                  </a:extLst>
                </a:gridCol>
              </a:tblGrid>
              <a:tr h="5249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u="none" strike="noStrike" dirty="0">
                          <a:effectLst/>
                        </a:rPr>
                        <a:t>No.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u="none" strike="noStrike" dirty="0">
                          <a:effectLst/>
                        </a:rPr>
                        <a:t> </a:t>
                      </a:r>
                      <a:r>
                        <a:rPr lang="en-US" sz="1800" b="1" u="none" strike="noStrike" dirty="0" err="1">
                          <a:effectLst/>
                        </a:rPr>
                        <a:t>Organisation</a:t>
                      </a:r>
                      <a:r>
                        <a:rPr lang="en-US" sz="1800" b="1" u="none" strike="noStrike" dirty="0">
                          <a:effectLst/>
                        </a:rPr>
                        <a:t> 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u="none" strike="noStrike" dirty="0">
                          <a:effectLst/>
                        </a:rPr>
                        <a:t>Status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u="none" strike="noStrike" dirty="0">
                          <a:effectLst/>
                        </a:rPr>
                        <a:t>     Request type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358191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l" rtl="0" fontAlgn="t"/>
                      <a:r>
                        <a:rPr lang="en-KE" sz="2000" u="none" strike="noStrike" dirty="0">
                          <a:effectLst/>
                        </a:rPr>
                        <a:t>1</a:t>
                      </a:r>
                      <a:endParaRPr lang="en-K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 dirty="0">
                          <a:effectLst/>
                        </a:rPr>
                        <a:t>Kenyatta  National  Hospital  Call Centre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Onboarded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 dirty="0">
                          <a:effectLst/>
                        </a:rPr>
                        <a:t>Call Centre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88885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l" rtl="0" fontAlgn="t"/>
                      <a:r>
                        <a:rPr lang="en-KE" sz="2000" u="none" strike="noStrike">
                          <a:effectLst/>
                        </a:rPr>
                        <a:t>2</a:t>
                      </a:r>
                      <a:endParaRPr lang="en-K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>
                          <a:effectLst/>
                        </a:rPr>
                        <a:t>Ministry of ICT &amp; Youth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Onboarded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>
                          <a:effectLst/>
                        </a:rPr>
                        <a:t>Website hosting ajiradigital.go.ke and Analytics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449100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l" rtl="0" fontAlgn="t"/>
                      <a:r>
                        <a:rPr lang="en-KE" sz="2000" u="none" strike="noStrike">
                          <a:effectLst/>
                        </a:rPr>
                        <a:t>3</a:t>
                      </a:r>
                      <a:endParaRPr lang="en-K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>
                          <a:effectLst/>
                        </a:rPr>
                        <a:t>Kenya Film Commission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Onboarded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u="none" strike="noStrike" dirty="0">
                          <a:effectLst/>
                        </a:rPr>
                        <a:t>Six (6) Months subscription for Large.4 (2vCPU, 8GB Memory, 40GB System Disk)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2291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D92441-C4DF-422E-90DE-3AA24816D58B}"/>
              </a:ext>
            </a:extLst>
          </p:cNvPr>
          <p:cNvSpPr txBox="1"/>
          <p:nvPr/>
        </p:nvSpPr>
        <p:spPr>
          <a:xfrm>
            <a:off x="2857501" y="815975"/>
            <a:ext cx="699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ONBOARDED KONZA NATIONAL DATA CENTRE  CLIENTS</a:t>
            </a:r>
            <a:endParaRPr lang="en-KE" sz="3600" b="1" dirty="0"/>
          </a:p>
        </p:txBody>
      </p:sp>
    </p:spTree>
    <p:extLst>
      <p:ext uri="{BB962C8B-B14F-4D97-AF65-F5344CB8AC3E}">
        <p14:creationId xmlns:p14="http://schemas.microsoft.com/office/powerpoint/2010/main" val="93492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ECC7-C950-4419-927B-8612A54B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80" y="325121"/>
            <a:ext cx="10815321" cy="777247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r>
              <a:rPr lang="en-US" sz="3600" b="1" dirty="0"/>
              <a:t>ONGOING</a:t>
            </a:r>
            <a:r>
              <a:rPr lang="en-US" sz="4400" b="1" dirty="0"/>
              <a:t> </a:t>
            </a:r>
            <a:r>
              <a:rPr lang="en-US" sz="4000" b="1" dirty="0"/>
              <a:t>KONZA NATIONAL DATA CENTRE  CLIENTS</a:t>
            </a:r>
            <a:br>
              <a:rPr lang="en-KE" sz="4400" b="1" dirty="0"/>
            </a:br>
            <a:endParaRPr lang="en-K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D80FAA-763D-4A45-AC75-54860949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50831"/>
              </p:ext>
            </p:extLst>
          </p:nvPr>
        </p:nvGraphicFramePr>
        <p:xfrm>
          <a:off x="1148080" y="1219200"/>
          <a:ext cx="10708640" cy="550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4336">
                  <a:extLst>
                    <a:ext uri="{9D8B030D-6E8A-4147-A177-3AD203B41FA5}">
                      <a16:colId xmlns:a16="http://schemas.microsoft.com/office/drawing/2014/main" val="1608608995"/>
                    </a:ext>
                  </a:extLst>
                </a:gridCol>
                <a:gridCol w="3774234">
                  <a:extLst>
                    <a:ext uri="{9D8B030D-6E8A-4147-A177-3AD203B41FA5}">
                      <a16:colId xmlns:a16="http://schemas.microsoft.com/office/drawing/2014/main" val="3557405391"/>
                    </a:ext>
                  </a:extLst>
                </a:gridCol>
                <a:gridCol w="1928070">
                  <a:extLst>
                    <a:ext uri="{9D8B030D-6E8A-4147-A177-3AD203B41FA5}">
                      <a16:colId xmlns:a16="http://schemas.microsoft.com/office/drawing/2014/main" val="60636491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232858141"/>
                    </a:ext>
                  </a:extLst>
                </a:gridCol>
              </a:tblGrid>
              <a:tr h="495328">
                <a:tc>
                  <a:txBody>
                    <a:bodyPr/>
                    <a:lstStyle/>
                    <a:p>
                      <a:pPr algn="l" rtl="0" fontAlgn="t"/>
                      <a:r>
                        <a:rPr lang="en-KE" sz="1600" u="none" strike="noStrike">
                          <a:effectLst/>
                        </a:rPr>
                        <a:t>5</a:t>
                      </a:r>
                      <a:endParaRPr lang="en-K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 dirty="0">
                          <a:effectLst/>
                        </a:rPr>
                        <a:t>Teachers Service Commission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 dirty="0">
                          <a:effectLst/>
                        </a:rPr>
                        <a:t>Ongoing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Co-location of tsc data centre equipement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extLst>
                  <a:ext uri="{0D108BD9-81ED-4DB2-BD59-A6C34878D82A}">
                    <a16:rowId xmlns:a16="http://schemas.microsoft.com/office/drawing/2014/main" val="1918507485"/>
                  </a:ext>
                </a:extLst>
              </a:tr>
              <a:tr h="495328">
                <a:tc>
                  <a:txBody>
                    <a:bodyPr/>
                    <a:lstStyle/>
                    <a:p>
                      <a:pPr algn="l" rtl="0" fontAlgn="t"/>
                      <a:r>
                        <a:rPr lang="en-KE" sz="1600" u="none" strike="noStrike">
                          <a:effectLst/>
                        </a:rPr>
                        <a:t>6</a:t>
                      </a:r>
                      <a:endParaRPr lang="en-K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Kenya Copyright Board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 dirty="0">
                          <a:effectLst/>
                        </a:rPr>
                        <a:t>Ongoing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Request for data recovery site infrastructure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extLst>
                  <a:ext uri="{0D108BD9-81ED-4DB2-BD59-A6C34878D82A}">
                    <a16:rowId xmlns:a16="http://schemas.microsoft.com/office/drawing/2014/main" val="3669121698"/>
                  </a:ext>
                </a:extLst>
              </a:tr>
              <a:tr h="495328">
                <a:tc>
                  <a:txBody>
                    <a:bodyPr/>
                    <a:lstStyle/>
                    <a:p>
                      <a:pPr algn="l" rtl="0" fontAlgn="t"/>
                      <a:r>
                        <a:rPr lang="en-KE" sz="1600" u="none" strike="noStrike">
                          <a:effectLst/>
                        </a:rPr>
                        <a:t>7</a:t>
                      </a:r>
                      <a:endParaRPr lang="en-K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South Eastern Kenya University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 dirty="0">
                          <a:effectLst/>
                        </a:rPr>
                        <a:t>Ongoing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Implementation of virtual desktop infrastructure (VDI)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extLst>
                  <a:ext uri="{0D108BD9-81ED-4DB2-BD59-A6C34878D82A}">
                    <a16:rowId xmlns:a16="http://schemas.microsoft.com/office/drawing/2014/main" val="3136567387"/>
                  </a:ext>
                </a:extLst>
              </a:tr>
              <a:tr h="495328">
                <a:tc>
                  <a:txBody>
                    <a:bodyPr/>
                    <a:lstStyle/>
                    <a:p>
                      <a:pPr algn="l" rtl="0" fontAlgn="t"/>
                      <a:r>
                        <a:rPr lang="en-KE" sz="1600" u="none" strike="noStrike">
                          <a:effectLst/>
                        </a:rPr>
                        <a:t>8</a:t>
                      </a:r>
                      <a:endParaRPr lang="en-K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 dirty="0">
                          <a:effectLst/>
                        </a:rPr>
                        <a:t>Judiciary Service Commission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Ongoing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Co-location service for Judiciary ICT Solutions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extLst>
                  <a:ext uri="{0D108BD9-81ED-4DB2-BD59-A6C34878D82A}">
                    <a16:rowId xmlns:a16="http://schemas.microsoft.com/office/drawing/2014/main" val="4162462679"/>
                  </a:ext>
                </a:extLst>
              </a:tr>
              <a:tr h="495328">
                <a:tc>
                  <a:txBody>
                    <a:bodyPr/>
                    <a:lstStyle/>
                    <a:p>
                      <a:pPr algn="l" rtl="0" fontAlgn="t"/>
                      <a:r>
                        <a:rPr lang="en-KE" sz="1600" u="none" strike="noStrike">
                          <a:effectLst/>
                        </a:rPr>
                        <a:t>9</a:t>
                      </a:r>
                      <a:endParaRPr lang="en-K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Kenya Network Information Centre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 dirty="0">
                          <a:effectLst/>
                        </a:rPr>
                        <a:t>Ongoing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 dirty="0">
                          <a:effectLst/>
                        </a:rPr>
                        <a:t>Registry, mail, DNS server &amp; PROXMOX applications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extLst>
                  <a:ext uri="{0D108BD9-81ED-4DB2-BD59-A6C34878D82A}">
                    <a16:rowId xmlns:a16="http://schemas.microsoft.com/office/drawing/2014/main" val="2435582402"/>
                  </a:ext>
                </a:extLst>
              </a:tr>
              <a:tr h="1092648">
                <a:tc>
                  <a:txBody>
                    <a:bodyPr/>
                    <a:lstStyle/>
                    <a:p>
                      <a:pPr algn="l" rtl="0" fontAlgn="t"/>
                      <a:r>
                        <a:rPr lang="en-KE" sz="1600" u="none" strike="noStrike">
                          <a:effectLst/>
                        </a:rPr>
                        <a:t>10</a:t>
                      </a:r>
                      <a:endParaRPr lang="en-K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ICTA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 dirty="0">
                          <a:effectLst/>
                        </a:rPr>
                        <a:t>Ongoing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Request for a replication/failover environment for systems &amp; applications hosted at the Government Data Center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extLst>
                  <a:ext uri="{0D108BD9-81ED-4DB2-BD59-A6C34878D82A}">
                    <a16:rowId xmlns:a16="http://schemas.microsoft.com/office/drawing/2014/main" val="2807640129"/>
                  </a:ext>
                </a:extLst>
              </a:tr>
              <a:tr h="495328">
                <a:tc>
                  <a:txBody>
                    <a:bodyPr/>
                    <a:lstStyle/>
                    <a:p>
                      <a:pPr algn="l" rtl="0" fontAlgn="t"/>
                      <a:r>
                        <a:rPr lang="en-KE" sz="1600" u="none" strike="noStrike">
                          <a:effectLst/>
                        </a:rPr>
                        <a:t>11</a:t>
                      </a:r>
                      <a:endParaRPr lang="en-K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Youth Enterprise Development Fund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 dirty="0">
                          <a:effectLst/>
                        </a:rPr>
                        <a:t>Ongoing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Hosting of data recovery system server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extLst>
                  <a:ext uri="{0D108BD9-81ED-4DB2-BD59-A6C34878D82A}">
                    <a16:rowId xmlns:a16="http://schemas.microsoft.com/office/drawing/2014/main" val="4260635628"/>
                  </a:ext>
                </a:extLst>
              </a:tr>
              <a:tr h="249931">
                <a:tc>
                  <a:txBody>
                    <a:bodyPr/>
                    <a:lstStyle/>
                    <a:p>
                      <a:pPr algn="l" rtl="0" fontAlgn="t"/>
                      <a:r>
                        <a:rPr lang="en-KE" sz="1600" u="none" strike="noStrike">
                          <a:effectLst/>
                        </a:rPr>
                        <a:t>12</a:t>
                      </a:r>
                      <a:endParaRPr lang="en-K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Narok County Government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 dirty="0">
                          <a:effectLst/>
                        </a:rPr>
                        <a:t>Ongoing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Permit flow of Esbp request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extLst>
                  <a:ext uri="{0D108BD9-81ED-4DB2-BD59-A6C34878D82A}">
                    <a16:rowId xmlns:a16="http://schemas.microsoft.com/office/drawing/2014/main" val="749799625"/>
                  </a:ext>
                </a:extLst>
              </a:tr>
              <a:tr h="437060">
                <a:tc>
                  <a:txBody>
                    <a:bodyPr/>
                    <a:lstStyle/>
                    <a:p>
                      <a:pPr algn="l" rtl="0" fontAlgn="t"/>
                      <a:r>
                        <a:rPr lang="en-KE" sz="1600" u="none" strike="noStrike">
                          <a:effectLst/>
                        </a:rPr>
                        <a:t>13</a:t>
                      </a:r>
                      <a:endParaRPr lang="en-K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National Land Commission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 dirty="0">
                          <a:effectLst/>
                        </a:rPr>
                        <a:t>Ongoing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Cloud Based Disaster Recovery Site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extLst>
                  <a:ext uri="{0D108BD9-81ED-4DB2-BD59-A6C34878D82A}">
                    <a16:rowId xmlns:a16="http://schemas.microsoft.com/office/drawing/2014/main" val="885871790"/>
                  </a:ext>
                </a:extLst>
              </a:tr>
              <a:tr h="249931">
                <a:tc>
                  <a:txBody>
                    <a:bodyPr/>
                    <a:lstStyle/>
                    <a:p>
                      <a:pPr algn="l" rtl="0" fontAlgn="t"/>
                      <a:r>
                        <a:rPr lang="en-KE" sz="1600" u="none" strike="noStrike">
                          <a:effectLst/>
                        </a:rPr>
                        <a:t>14</a:t>
                      </a:r>
                      <a:endParaRPr lang="en-K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NSSF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 dirty="0">
                          <a:effectLst/>
                        </a:rPr>
                        <a:t>Ongoing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Requested for Physical site visit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extLst>
                  <a:ext uri="{0D108BD9-81ED-4DB2-BD59-A6C34878D82A}">
                    <a16:rowId xmlns:a16="http://schemas.microsoft.com/office/drawing/2014/main" val="3722561684"/>
                  </a:ext>
                </a:extLst>
              </a:tr>
              <a:tr h="249931">
                <a:tc>
                  <a:txBody>
                    <a:bodyPr/>
                    <a:lstStyle/>
                    <a:p>
                      <a:pPr algn="l" rtl="0" fontAlgn="t"/>
                      <a:r>
                        <a:rPr lang="en-KE" sz="1600" u="none" strike="noStrike">
                          <a:effectLst/>
                        </a:rPr>
                        <a:t>15</a:t>
                      </a:r>
                      <a:endParaRPr lang="en-K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KASNEB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 dirty="0">
                          <a:effectLst/>
                        </a:rPr>
                        <a:t>Ongoing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Co-Location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extLst>
                  <a:ext uri="{0D108BD9-81ED-4DB2-BD59-A6C34878D82A}">
                    <a16:rowId xmlns:a16="http://schemas.microsoft.com/office/drawing/2014/main" val="3758484167"/>
                  </a:ext>
                </a:extLst>
              </a:tr>
              <a:tr h="249931">
                <a:tc>
                  <a:txBody>
                    <a:bodyPr/>
                    <a:lstStyle/>
                    <a:p>
                      <a:pPr algn="l" rtl="0" fontAlgn="t"/>
                      <a:r>
                        <a:rPr lang="en-KE" sz="1600" u="none" strike="noStrike">
                          <a:effectLst/>
                        </a:rPr>
                        <a:t>16</a:t>
                      </a:r>
                      <a:endParaRPr lang="en-K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USAID/HEALTHIT-UON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 dirty="0">
                          <a:effectLst/>
                        </a:rPr>
                        <a:t>Ongoing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Cloud Computing Services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507918688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755778A6-6D56-47FC-AD37-BF385041B158}"/>
              </a:ext>
            </a:extLst>
          </p:cNvPr>
          <p:cNvSpPr/>
          <p:nvPr/>
        </p:nvSpPr>
        <p:spPr>
          <a:xfrm>
            <a:off x="0" y="137400"/>
            <a:ext cx="1277528" cy="96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841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207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 ONGOING KONZA NATIONAL DATA CENTRE  CLIENTS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Yvonne Maua</dc:creator>
  <cp:lastModifiedBy>Yvonne Maua</cp:lastModifiedBy>
  <cp:revision>4</cp:revision>
  <dcterms:created xsi:type="dcterms:W3CDTF">2020-11-27T07:08:36Z</dcterms:created>
  <dcterms:modified xsi:type="dcterms:W3CDTF">2020-11-27T07:40:10Z</dcterms:modified>
</cp:coreProperties>
</file>