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7" r:id="rId2"/>
    <p:sldId id="257" r:id="rId3"/>
    <p:sldId id="267" r:id="rId4"/>
    <p:sldId id="272" r:id="rId5"/>
    <p:sldId id="268" r:id="rId6"/>
    <p:sldId id="269" r:id="rId7"/>
    <p:sldId id="270" r:id="rId8"/>
    <p:sldId id="273" r:id="rId9"/>
    <p:sldId id="271" r:id="rId10"/>
    <p:sldId id="274" r:id="rId11"/>
    <p:sldId id="275"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FF7DED6-C92D-4125-A821-8196B91D4176}">
          <p14:sldIdLst>
            <p14:sldId id="277"/>
            <p14:sldId id="257"/>
            <p14:sldId id="267"/>
            <p14:sldId id="272"/>
            <p14:sldId id="268"/>
            <p14:sldId id="269"/>
            <p14:sldId id="270"/>
            <p14:sldId id="273"/>
            <p14:sldId id="271"/>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3"/>
    <p:restoredTop sz="94626"/>
  </p:normalViewPr>
  <p:slideViewPr>
    <p:cSldViewPr snapToGrid="0" snapToObjects="1">
      <p:cViewPr varScale="1">
        <p:scale>
          <a:sx n="85" d="100"/>
          <a:sy n="85" d="100"/>
        </p:scale>
        <p:origin x="114"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476375" y="6356350"/>
            <a:ext cx="2743200" cy="365125"/>
          </a:xfrm>
        </p:spPr>
        <p:txBody>
          <a:bodyPr/>
          <a:lstStyle/>
          <a:p>
            <a:fld id="{8FF59230-6FD8-454A-A7D1-8E5F70608714}" type="datetimeFigureOut">
              <a:rPr lang="en-US" smtClean="0"/>
              <a:t>4/11/2021</a:t>
            </a:fld>
            <a:endParaRPr lang="en-US"/>
          </a:p>
        </p:txBody>
      </p:sp>
      <p:sp>
        <p:nvSpPr>
          <p:cNvPr id="5" name="Footer Placeholder 4"/>
          <p:cNvSpPr>
            <a:spLocks noGrp="1"/>
          </p:cNvSpPr>
          <p:nvPr>
            <p:ph type="ftr" sz="quarter" idx="11"/>
          </p:nvPr>
        </p:nvSpPr>
        <p:spPr>
          <a:xfrm>
            <a:off x="4700587" y="6356350"/>
            <a:ext cx="4114800" cy="365125"/>
          </a:xfrm>
        </p:spPr>
        <p:txBody>
          <a:bodyPr/>
          <a:lstStyle/>
          <a:p>
            <a:endParaRPr lang="en-US"/>
          </a:p>
        </p:txBody>
      </p:sp>
      <p:sp>
        <p:nvSpPr>
          <p:cNvPr id="6" name="Slide Number Placeholder 5"/>
          <p:cNvSpPr>
            <a:spLocks noGrp="1"/>
          </p:cNvSpPr>
          <p:nvPr>
            <p:ph type="sldNum" sz="quarter" idx="12"/>
          </p:nvPr>
        </p:nvSpPr>
        <p:spPr>
          <a:xfrm>
            <a:off x="9296400" y="6356349"/>
            <a:ext cx="2743200" cy="365125"/>
          </a:xfrm>
        </p:spPr>
        <p:txBody>
          <a:bodyPr/>
          <a:lstStyle/>
          <a:p>
            <a:r>
              <a:rPr lang="en-US" dirty="0"/>
              <a:t>1</a:t>
            </a:r>
          </a:p>
        </p:txBody>
      </p:sp>
    </p:spTree>
    <p:extLst>
      <p:ext uri="{BB962C8B-B14F-4D97-AF65-F5344CB8AC3E}">
        <p14:creationId xmlns:p14="http://schemas.microsoft.com/office/powerpoint/2010/main" val="279184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F59230-6FD8-454A-A7D1-8E5F70608714}"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27F64-EE9D-E74D-A997-6EEBC20BCDB7}" type="slidenum">
              <a:rPr lang="en-US" smtClean="0"/>
              <a:t>‹#›</a:t>
            </a:fld>
            <a:endParaRPr lang="en-US"/>
          </a:p>
        </p:txBody>
      </p:sp>
    </p:spTree>
    <p:extLst>
      <p:ext uri="{BB962C8B-B14F-4D97-AF65-F5344CB8AC3E}">
        <p14:creationId xmlns:p14="http://schemas.microsoft.com/office/powerpoint/2010/main" val="508274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F59230-6FD8-454A-A7D1-8E5F70608714}"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27F64-EE9D-E74D-A997-6EEBC20BCDB7}" type="slidenum">
              <a:rPr lang="en-US" smtClean="0"/>
              <a:t>‹#›</a:t>
            </a:fld>
            <a:endParaRPr lang="en-US"/>
          </a:p>
        </p:txBody>
      </p:sp>
    </p:spTree>
    <p:extLst>
      <p:ext uri="{BB962C8B-B14F-4D97-AF65-F5344CB8AC3E}">
        <p14:creationId xmlns:p14="http://schemas.microsoft.com/office/powerpoint/2010/main" val="202141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F59230-6FD8-454A-A7D1-8E5F70608714}"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27F64-EE9D-E74D-A997-6EEBC20BCDB7}" type="slidenum">
              <a:rPr lang="en-US" smtClean="0"/>
              <a:t>‹#›</a:t>
            </a:fld>
            <a:endParaRPr lang="en-US"/>
          </a:p>
        </p:txBody>
      </p:sp>
    </p:spTree>
    <p:extLst>
      <p:ext uri="{BB962C8B-B14F-4D97-AF65-F5344CB8AC3E}">
        <p14:creationId xmlns:p14="http://schemas.microsoft.com/office/powerpoint/2010/main" val="543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59230-6FD8-454A-A7D1-8E5F70608714}"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27F64-EE9D-E74D-A997-6EEBC20BCDB7}" type="slidenum">
              <a:rPr lang="en-US" smtClean="0"/>
              <a:t>‹#›</a:t>
            </a:fld>
            <a:endParaRPr lang="en-US"/>
          </a:p>
        </p:txBody>
      </p:sp>
    </p:spTree>
    <p:extLst>
      <p:ext uri="{BB962C8B-B14F-4D97-AF65-F5344CB8AC3E}">
        <p14:creationId xmlns:p14="http://schemas.microsoft.com/office/powerpoint/2010/main" val="1131294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F59230-6FD8-454A-A7D1-8E5F70608714}"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27F64-EE9D-E74D-A997-6EEBC20BCDB7}" type="slidenum">
              <a:rPr lang="en-US" smtClean="0"/>
              <a:t>‹#›</a:t>
            </a:fld>
            <a:endParaRPr lang="en-US"/>
          </a:p>
        </p:txBody>
      </p:sp>
    </p:spTree>
    <p:extLst>
      <p:ext uri="{BB962C8B-B14F-4D97-AF65-F5344CB8AC3E}">
        <p14:creationId xmlns:p14="http://schemas.microsoft.com/office/powerpoint/2010/main" val="1994169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F59230-6FD8-454A-A7D1-8E5F70608714}" type="datetimeFigureOut">
              <a:rPr lang="en-US" smtClean="0"/>
              <a:t>4/11/2021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C27F64-EE9D-E74D-A997-6EEBC20BCDB7}" type="slidenum">
              <a:rPr lang="en-US" smtClean="0"/>
              <a:t>‹#›</a:t>
            </a:fld>
            <a:endParaRPr lang="en-US"/>
          </a:p>
        </p:txBody>
      </p:sp>
    </p:spTree>
    <p:extLst>
      <p:ext uri="{BB962C8B-B14F-4D97-AF65-F5344CB8AC3E}">
        <p14:creationId xmlns:p14="http://schemas.microsoft.com/office/powerpoint/2010/main" val="236348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F59230-6FD8-454A-A7D1-8E5F70608714}" type="datetimeFigureOut">
              <a:rPr lang="en-US" smtClean="0"/>
              <a:t>4/11/2021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C27F64-EE9D-E74D-A997-6EEBC20BCDB7}" type="slidenum">
              <a:rPr lang="en-US" smtClean="0"/>
              <a:t>‹#›</a:t>
            </a:fld>
            <a:endParaRPr lang="en-US"/>
          </a:p>
        </p:txBody>
      </p:sp>
    </p:spTree>
    <p:extLst>
      <p:ext uri="{BB962C8B-B14F-4D97-AF65-F5344CB8AC3E}">
        <p14:creationId xmlns:p14="http://schemas.microsoft.com/office/powerpoint/2010/main" val="1607270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59230-6FD8-454A-A7D1-8E5F70608714}" type="datetimeFigureOut">
              <a:rPr lang="en-US" smtClean="0"/>
              <a:t>4/11/2021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C27F64-EE9D-E74D-A997-6EEBC20BCDB7}" type="slidenum">
              <a:rPr lang="en-US" smtClean="0"/>
              <a:t>‹#›</a:t>
            </a:fld>
            <a:endParaRPr lang="en-US"/>
          </a:p>
        </p:txBody>
      </p:sp>
    </p:spTree>
    <p:extLst>
      <p:ext uri="{BB962C8B-B14F-4D97-AF65-F5344CB8AC3E}">
        <p14:creationId xmlns:p14="http://schemas.microsoft.com/office/powerpoint/2010/main" val="19407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59230-6FD8-454A-A7D1-8E5F70608714}"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27F64-EE9D-E74D-A997-6EEBC20BCDB7}" type="slidenum">
              <a:rPr lang="en-US" smtClean="0"/>
              <a:t>‹#›</a:t>
            </a:fld>
            <a:endParaRPr lang="en-US"/>
          </a:p>
        </p:txBody>
      </p:sp>
    </p:spTree>
    <p:extLst>
      <p:ext uri="{BB962C8B-B14F-4D97-AF65-F5344CB8AC3E}">
        <p14:creationId xmlns:p14="http://schemas.microsoft.com/office/powerpoint/2010/main" val="1982820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59230-6FD8-454A-A7D1-8E5F70608714}"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27F64-EE9D-E74D-A997-6EEBC20BCDB7}" type="slidenum">
              <a:rPr lang="en-US" smtClean="0"/>
              <a:t>‹#›</a:t>
            </a:fld>
            <a:endParaRPr lang="en-US"/>
          </a:p>
        </p:txBody>
      </p:sp>
    </p:spTree>
    <p:extLst>
      <p:ext uri="{BB962C8B-B14F-4D97-AF65-F5344CB8AC3E}">
        <p14:creationId xmlns:p14="http://schemas.microsoft.com/office/powerpoint/2010/main" val="60746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81974" cy="68580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F59230-6FD8-454A-A7D1-8E5F70608714}" type="datetimeFigureOut">
              <a:rPr lang="en-US" smtClean="0"/>
              <a:t>4/11/2021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C27F64-EE9D-E74D-A997-6EEBC20BCDB7}" type="slidenum">
              <a:rPr lang="en-US" smtClean="0"/>
              <a:t>‹#›</a:t>
            </a:fld>
            <a:endParaRPr lang="en-US"/>
          </a:p>
        </p:txBody>
      </p:sp>
      <p:cxnSp>
        <p:nvCxnSpPr>
          <p:cNvPr id="9" name="Straight Connector 8"/>
          <p:cNvCxnSpPr/>
          <p:nvPr userDrawn="1"/>
        </p:nvCxnSpPr>
        <p:spPr>
          <a:xfrm>
            <a:off x="1866900" y="1128713"/>
            <a:ext cx="9486900"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959545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27111"/>
            <a:ext cx="10515600" cy="2675467"/>
          </a:xfrm>
        </p:spPr>
        <p:txBody>
          <a:bodyPr>
            <a:normAutofit/>
          </a:bodyPr>
          <a:lstStyle/>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RESOURCE CENTER POTENTIAL FUNDERS AND SUPPORT</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13 APR 2021</a:t>
            </a:r>
          </a:p>
        </p:txBody>
      </p:sp>
    </p:spTree>
    <p:extLst>
      <p:ext uri="{BB962C8B-B14F-4D97-AF65-F5344CB8AC3E}">
        <p14:creationId xmlns:p14="http://schemas.microsoft.com/office/powerpoint/2010/main" val="3437428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4724" y="365126"/>
            <a:ext cx="9389076" cy="1130042"/>
          </a:xfrm>
        </p:spPr>
        <p:txBody>
          <a:bodyPr>
            <a:normAutofit/>
          </a:bodyPr>
          <a:lstStyle/>
          <a:p>
            <a:r>
              <a:rPr lang="en-US" sz="3600" b="1" dirty="0" smtClean="0">
                <a:latin typeface="Times New Roman" panose="02020603050405020304" pitchFamily="18" charset="0"/>
                <a:cs typeface="Times New Roman" panose="02020603050405020304" pitchFamily="18" charset="0"/>
              </a:rPr>
              <a:t>Support</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28800" y="1235676"/>
            <a:ext cx="9525000" cy="4941287"/>
          </a:xfrm>
        </p:spPr>
        <p:txBody>
          <a:bodyPr/>
          <a:lstStyle/>
          <a:p>
            <a:r>
              <a:rPr lang="en-US" dirty="0" smtClean="0"/>
              <a:t>Request grant for resource center development</a:t>
            </a:r>
            <a:endParaRPr lang="en-US" dirty="0"/>
          </a:p>
        </p:txBody>
      </p:sp>
    </p:spTree>
    <p:extLst>
      <p:ext uri="{BB962C8B-B14F-4D97-AF65-F5344CB8AC3E}">
        <p14:creationId xmlns:p14="http://schemas.microsoft.com/office/powerpoint/2010/main" val="3297313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858" y="365125"/>
            <a:ext cx="9141941" cy="1080615"/>
          </a:xfrm>
        </p:spPr>
        <p:txBody>
          <a:bodyPr>
            <a:normAutofit/>
          </a:bodyPr>
          <a:lstStyle/>
          <a:p>
            <a:r>
              <a:rPr lang="en-US" sz="3600" b="1" dirty="0" smtClean="0">
                <a:latin typeface="Times New Roman" panose="02020603050405020304" pitchFamily="18" charset="0"/>
                <a:cs typeface="Times New Roman" panose="02020603050405020304" pitchFamily="18" charset="0"/>
              </a:rPr>
              <a:t>UK Aid</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41156" y="1445740"/>
            <a:ext cx="9512643" cy="4731223"/>
          </a:xfrm>
        </p:spPr>
        <p:txBody>
          <a:bodyPr/>
          <a:lstStyle/>
          <a:p>
            <a:r>
              <a:rPr lang="en-US" dirty="0"/>
              <a:t>UK Aid represent the British government in its relations with the Kenyan government and support British interests in Kenya. This stems from our shared history, enduring friendship and vital political, economic, commercial &amp; cultural interests</a:t>
            </a:r>
            <a:r>
              <a:rPr lang="en-US" dirty="0" smtClean="0"/>
              <a:t>.</a:t>
            </a:r>
          </a:p>
          <a:p>
            <a:pPr marL="0" indent="0">
              <a:buNone/>
            </a:pPr>
            <a:r>
              <a:rPr lang="en-US" b="1" dirty="0" smtClean="0"/>
              <a:t>Services Focus</a:t>
            </a:r>
          </a:p>
          <a:p>
            <a:r>
              <a:rPr lang="en-US" dirty="0"/>
              <a:t>H</a:t>
            </a:r>
            <a:r>
              <a:rPr lang="en-US" dirty="0" smtClean="0"/>
              <a:t>elping </a:t>
            </a:r>
            <a:r>
              <a:rPr lang="en-US" dirty="0"/>
              <a:t>Kenya to achieve the Millennium Development </a:t>
            </a:r>
            <a:r>
              <a:rPr lang="en-US" dirty="0" smtClean="0"/>
              <a:t>Goals</a:t>
            </a:r>
          </a:p>
          <a:p>
            <a:r>
              <a:rPr lang="en-US" dirty="0" smtClean="0"/>
              <a:t>Supporting </a:t>
            </a:r>
            <a:r>
              <a:rPr lang="en-US" dirty="0"/>
              <a:t>development in Kenya; and creating a safer </a:t>
            </a:r>
            <a:r>
              <a:rPr lang="en-US" dirty="0" smtClean="0"/>
              <a:t>Kenya</a:t>
            </a:r>
          </a:p>
          <a:p>
            <a:pPr marL="0" indent="0">
              <a:buNone/>
            </a:pPr>
            <a:r>
              <a:rPr lang="en-US" b="1" dirty="0" smtClean="0"/>
              <a:t>Support</a:t>
            </a:r>
          </a:p>
          <a:p>
            <a:r>
              <a:rPr lang="en-US" dirty="0" smtClean="0"/>
              <a:t>Request donation funds for developing our resource center </a:t>
            </a:r>
            <a:endParaRPr lang="en-US" dirty="0"/>
          </a:p>
        </p:txBody>
      </p:sp>
    </p:spTree>
    <p:extLst>
      <p:ext uri="{BB962C8B-B14F-4D97-AF65-F5344CB8AC3E}">
        <p14:creationId xmlns:p14="http://schemas.microsoft.com/office/powerpoint/2010/main" val="3287601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4400" b="1" dirty="0" smtClean="0"/>
              <a:t>                         </a:t>
            </a:r>
          </a:p>
          <a:p>
            <a:pPr marL="0" indent="0">
              <a:buNone/>
            </a:pPr>
            <a:endParaRPr lang="en-US" sz="4400" b="1" dirty="0"/>
          </a:p>
          <a:p>
            <a:pPr marL="0" indent="0">
              <a:buNone/>
            </a:pPr>
            <a:r>
              <a:rPr lang="en-US" sz="4400" b="1" dirty="0" smtClean="0"/>
              <a:t>                            THANK YOU</a:t>
            </a:r>
            <a:endParaRPr lang="en-US" sz="4400" b="1" dirty="0"/>
          </a:p>
        </p:txBody>
      </p:sp>
    </p:spTree>
    <p:extLst>
      <p:ext uri="{BB962C8B-B14F-4D97-AF65-F5344CB8AC3E}">
        <p14:creationId xmlns:p14="http://schemas.microsoft.com/office/powerpoint/2010/main" val="2119961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588" y="903111"/>
            <a:ext cx="10920412" cy="191911"/>
          </a:xfrm>
        </p:spPr>
        <p:txBody>
          <a:bodyPr>
            <a:normAutofit fontScale="90000"/>
          </a:bodyPr>
          <a:lstStyle/>
          <a:p>
            <a:pPr algn="ctr"/>
            <a:r>
              <a:rPr lang="en-US" sz="4000" b="1" dirty="0">
                <a:latin typeface="Times New Roman" panose="02020603050405020304" pitchFamily="18" charset="0"/>
                <a:ea typeface="Futura" charset="0"/>
                <a:cs typeface="Times New Roman" panose="02020603050405020304" pitchFamily="18" charset="0"/>
              </a:rPr>
              <a:t>Kenya </a:t>
            </a:r>
            <a:r>
              <a:rPr lang="en-US" sz="4000" b="1" dirty="0" smtClean="0">
                <a:latin typeface="Times New Roman" panose="02020603050405020304" pitchFamily="18" charset="0"/>
                <a:ea typeface="Futura" charset="0"/>
                <a:cs typeface="Times New Roman" panose="02020603050405020304" pitchFamily="18" charset="0"/>
              </a:rPr>
              <a:t>National </a:t>
            </a:r>
            <a:r>
              <a:rPr lang="en-US" sz="4000" b="1" dirty="0">
                <a:latin typeface="Times New Roman" panose="02020603050405020304" pitchFamily="18" charset="0"/>
                <a:ea typeface="Futura" charset="0"/>
                <a:cs typeface="Times New Roman" panose="02020603050405020304" pitchFamily="18" charset="0"/>
              </a:rPr>
              <a:t>Libraries Service</a:t>
            </a:r>
            <a:r>
              <a:rPr lang="en-US" sz="4000" b="1" dirty="0">
                <a:latin typeface="Futura" charset="0"/>
                <a:ea typeface="Futura" charset="0"/>
                <a:cs typeface="Futura" charset="0"/>
              </a:rPr>
              <a:t/>
            </a:r>
            <a:br>
              <a:rPr lang="en-US" sz="4000" b="1" dirty="0">
                <a:latin typeface="Futura" charset="0"/>
                <a:ea typeface="Futura" charset="0"/>
                <a:cs typeface="Futura" charset="0"/>
              </a:rPr>
            </a:br>
            <a:endParaRPr lang="en-US" sz="4000" b="1" dirty="0">
              <a:latin typeface="Futura" charset="0"/>
              <a:ea typeface="Futura" charset="0"/>
              <a:cs typeface="Futura" charset="0"/>
            </a:endParaRPr>
          </a:p>
        </p:txBody>
      </p:sp>
      <p:sp>
        <p:nvSpPr>
          <p:cNvPr id="3" name="Content Placeholder 2"/>
          <p:cNvSpPr>
            <a:spLocks noGrp="1"/>
          </p:cNvSpPr>
          <p:nvPr>
            <p:ph idx="1"/>
          </p:nvPr>
        </p:nvSpPr>
        <p:spPr>
          <a:xfrm>
            <a:off x="2000250" y="1625600"/>
            <a:ext cx="9353550" cy="4351338"/>
          </a:xfrm>
        </p:spPr>
        <p:txBody>
          <a:bodyPr/>
          <a:lstStyle/>
          <a:p>
            <a:pPr>
              <a:buFont typeface="Arial" panose="020B0604020202020204" pitchFamily="34" charset="0"/>
              <a:buChar char="•"/>
            </a:pPr>
            <a:r>
              <a:rPr lang="en-US" b="1" dirty="0" smtClean="0"/>
              <a:t> </a:t>
            </a:r>
            <a:r>
              <a:rPr lang="en-US" dirty="0" smtClean="0"/>
              <a:t>The </a:t>
            </a:r>
            <a:r>
              <a:rPr lang="en-US" dirty="0"/>
              <a:t>Kenya National Library </a:t>
            </a:r>
            <a:r>
              <a:rPr lang="en-US" dirty="0" smtClean="0"/>
              <a:t>Service (KNLS</a:t>
            </a:r>
            <a:r>
              <a:rPr lang="en-US" dirty="0"/>
              <a:t>) is a corporate body of the Kenyan government with a mandate to </a:t>
            </a:r>
            <a:r>
              <a:rPr lang="en-US" dirty="0" smtClean="0"/>
              <a:t>promote</a:t>
            </a:r>
            <a:r>
              <a:rPr lang="en-US" dirty="0"/>
              <a:t>, establish, equip, manage, maintain and develop libraries in </a:t>
            </a:r>
            <a:r>
              <a:rPr lang="en-US" dirty="0" smtClean="0"/>
              <a:t>Kenya </a:t>
            </a:r>
            <a:r>
              <a:rPr lang="en-US" dirty="0"/>
              <a:t>In its service provision, KNLS plays a dual role of Public Library and National library of Kenya</a:t>
            </a:r>
            <a:r>
              <a:rPr lang="en-US" dirty="0" smtClean="0"/>
              <a:t>.</a:t>
            </a:r>
          </a:p>
          <a:p>
            <a:r>
              <a:rPr lang="en-US" dirty="0"/>
              <a:t>KNLS was established in 1965 by an Act of Parliament of the Laws of Kenya to provide library and information services to the Kenyan </a:t>
            </a:r>
            <a:r>
              <a:rPr lang="en-US" dirty="0" smtClean="0"/>
              <a:t>public.</a:t>
            </a:r>
            <a:endParaRPr lang="en-US" dirty="0"/>
          </a:p>
        </p:txBody>
      </p:sp>
    </p:spTree>
    <p:extLst>
      <p:ext uri="{BB962C8B-B14F-4D97-AF65-F5344CB8AC3E}">
        <p14:creationId xmlns:p14="http://schemas.microsoft.com/office/powerpoint/2010/main" val="2014485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0518" y="365126"/>
            <a:ext cx="9673281" cy="957048"/>
          </a:xfrm>
        </p:spPr>
        <p:txBody>
          <a:bodyPr/>
          <a:lstStyle/>
          <a:p>
            <a:r>
              <a:rPr lang="en-US" dirty="0" smtClean="0"/>
              <a:t> </a:t>
            </a:r>
            <a:r>
              <a:rPr lang="en-US" sz="3600" b="1" dirty="0" smtClean="0">
                <a:latin typeface="Times New Roman" panose="02020603050405020304" pitchFamily="18" charset="0"/>
                <a:cs typeface="Times New Roman" panose="02020603050405020304" pitchFamily="18" charset="0"/>
              </a:rPr>
              <a:t>KNLS Services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80518" y="1643449"/>
            <a:ext cx="9673282" cy="4533514"/>
          </a:xfrm>
        </p:spPr>
        <p:txBody>
          <a:bodyPr>
            <a:normAutofit lnSpcReduction="10000"/>
          </a:bodyPr>
          <a:lstStyle/>
          <a:p>
            <a:pPr marL="0" indent="0">
              <a:buNone/>
            </a:pPr>
            <a:r>
              <a:rPr lang="en-US" b="1" dirty="0" smtClean="0"/>
              <a:t>Services Focus</a:t>
            </a:r>
          </a:p>
          <a:p>
            <a:r>
              <a:rPr lang="en-US" dirty="0" smtClean="0"/>
              <a:t>Adult</a:t>
            </a:r>
            <a:r>
              <a:rPr lang="en-US" dirty="0"/>
              <a:t>, junior and institutional lending</a:t>
            </a:r>
          </a:p>
          <a:p>
            <a:r>
              <a:rPr lang="en-US" dirty="0"/>
              <a:t>Inter-library lending</a:t>
            </a:r>
          </a:p>
          <a:p>
            <a:r>
              <a:rPr lang="en-US" dirty="0"/>
              <a:t>Advisory on library services</a:t>
            </a:r>
          </a:p>
          <a:p>
            <a:r>
              <a:rPr lang="en-US" dirty="0"/>
              <a:t>Technical assistance on library development to interested government and private institutions</a:t>
            </a:r>
          </a:p>
          <a:p>
            <a:r>
              <a:rPr lang="en-US" dirty="0"/>
              <a:t>Internet services in the libraries that are connected</a:t>
            </a:r>
          </a:p>
          <a:p>
            <a:r>
              <a:rPr lang="en-US" dirty="0"/>
              <a:t>Health information</a:t>
            </a:r>
          </a:p>
          <a:p>
            <a:r>
              <a:rPr lang="en-US" dirty="0"/>
              <a:t>Services to visually impaired persons</a:t>
            </a:r>
          </a:p>
          <a:p>
            <a:r>
              <a:rPr lang="en-US" dirty="0"/>
              <a:t>User education</a:t>
            </a:r>
          </a:p>
        </p:txBody>
      </p:sp>
    </p:spTree>
    <p:extLst>
      <p:ext uri="{BB962C8B-B14F-4D97-AF65-F5344CB8AC3E}">
        <p14:creationId xmlns:p14="http://schemas.microsoft.com/office/powerpoint/2010/main" val="1017295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4087" y="506627"/>
            <a:ext cx="7290486" cy="914400"/>
          </a:xfrm>
        </p:spPr>
        <p:txBody>
          <a:bodyPr>
            <a:normAutofit/>
          </a:bodyPr>
          <a:lstStyle/>
          <a:p>
            <a:r>
              <a:rPr lang="en-US" sz="3600" b="1" dirty="0">
                <a:latin typeface="Times New Roman" panose="02020603050405020304" pitchFamily="18" charset="0"/>
                <a:cs typeface="Times New Roman" panose="02020603050405020304" pitchFamily="18" charset="0"/>
              </a:rPr>
              <a:t>S</a:t>
            </a:r>
            <a:r>
              <a:rPr lang="en-US" sz="3600" b="1" dirty="0" smtClean="0">
                <a:latin typeface="Times New Roman" panose="02020603050405020304" pitchFamily="18" charset="0"/>
                <a:cs typeface="Times New Roman" panose="02020603050405020304" pitchFamily="18" charset="0"/>
              </a:rPr>
              <a:t>upport</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18734" y="1421027"/>
            <a:ext cx="9735065" cy="4755936"/>
          </a:xfrm>
        </p:spPr>
        <p:txBody>
          <a:bodyPr/>
          <a:lstStyle/>
          <a:p>
            <a:r>
              <a:rPr lang="en-US" dirty="0" smtClean="0"/>
              <a:t>Funds lending</a:t>
            </a:r>
          </a:p>
          <a:p>
            <a:r>
              <a:rPr lang="en-US" dirty="0" smtClean="0"/>
              <a:t>Advice on Library Services</a:t>
            </a:r>
          </a:p>
          <a:p>
            <a:r>
              <a:rPr lang="en-US" dirty="0" smtClean="0"/>
              <a:t>Technical assistance in Library(Resource Center) development</a:t>
            </a:r>
          </a:p>
          <a:p>
            <a:endParaRPr lang="en-US" dirty="0" smtClean="0"/>
          </a:p>
          <a:p>
            <a:endParaRPr lang="en-US" dirty="0"/>
          </a:p>
        </p:txBody>
      </p:sp>
    </p:spTree>
    <p:extLst>
      <p:ext uri="{BB962C8B-B14F-4D97-AF65-F5344CB8AC3E}">
        <p14:creationId xmlns:p14="http://schemas.microsoft.com/office/powerpoint/2010/main" val="1468171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2496" y="365126"/>
            <a:ext cx="8981303" cy="734626"/>
          </a:xfrm>
        </p:spPr>
        <p:txBody>
          <a:bodyPr>
            <a:noAutofit/>
          </a:bodyPr>
          <a:lstStyle/>
          <a:p>
            <a:r>
              <a:rPr lang="en-US" sz="3600" b="1" dirty="0">
                <a:solidFill>
                  <a:srgbClr val="202122"/>
                </a:solidFill>
                <a:latin typeface="Times New Roman" panose="02020603050405020304" pitchFamily="18" charset="0"/>
                <a:cs typeface="Times New Roman" panose="02020603050405020304" pitchFamily="18" charset="0"/>
              </a:rPr>
              <a:t>Kenya National Archives and Documentation </a:t>
            </a:r>
            <a:r>
              <a:rPr lang="en-US" sz="3600" b="1" dirty="0" smtClean="0">
                <a:solidFill>
                  <a:srgbClr val="202122"/>
                </a:solidFill>
                <a:latin typeface="Times New Roman" panose="02020603050405020304" pitchFamily="18" charset="0"/>
                <a:cs typeface="Times New Roman" panose="02020603050405020304" pitchFamily="18" charset="0"/>
              </a:rPr>
              <a:t>Services (KNADS)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It was established by an Act of the Parliament of Kenya in 1965 and was placed under the office of the Vice President and the Minister of Home Affairs. It is currently under the office of the Vice-President and State Department for National Heritage and Culture.</a:t>
            </a:r>
          </a:p>
        </p:txBody>
      </p:sp>
    </p:spTree>
    <p:extLst>
      <p:ext uri="{BB962C8B-B14F-4D97-AF65-F5344CB8AC3E}">
        <p14:creationId xmlns:p14="http://schemas.microsoft.com/office/powerpoint/2010/main" val="774724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7784" y="365126"/>
            <a:ext cx="9006016" cy="1117686"/>
          </a:xfrm>
        </p:spPr>
        <p:txBody>
          <a:bodyPr>
            <a:normAutofit/>
          </a:bodyPr>
          <a:lstStyle/>
          <a:p>
            <a:r>
              <a:rPr lang="en-US" sz="3600" b="1" dirty="0" smtClean="0">
                <a:solidFill>
                  <a:srgbClr val="202122"/>
                </a:solidFill>
                <a:latin typeface="Times New Roman" panose="02020603050405020304" pitchFamily="18" charset="0"/>
                <a:cs typeface="Times New Roman" panose="02020603050405020304" pitchFamily="18" charset="0"/>
              </a:rPr>
              <a:t>KNADS Services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69308" y="1482812"/>
            <a:ext cx="9784492" cy="4694151"/>
          </a:xfrm>
        </p:spPr>
        <p:txBody>
          <a:bodyPr/>
          <a:lstStyle/>
          <a:p>
            <a:pPr marL="0" indent="0">
              <a:buNone/>
            </a:pPr>
            <a:r>
              <a:rPr lang="en-US" b="1" dirty="0" smtClean="0"/>
              <a:t>Services Focus</a:t>
            </a:r>
          </a:p>
          <a:p>
            <a:r>
              <a:rPr lang="en-US" dirty="0" smtClean="0"/>
              <a:t>Receiving </a:t>
            </a:r>
            <a:r>
              <a:rPr lang="en-US" dirty="0"/>
              <a:t>records from Kenya National Archives Regional </a:t>
            </a:r>
            <a:r>
              <a:rPr lang="en-US" dirty="0" smtClean="0"/>
              <a:t>Offices</a:t>
            </a:r>
          </a:p>
          <a:p>
            <a:r>
              <a:rPr lang="en-US" dirty="0"/>
              <a:t>Retrieving </a:t>
            </a:r>
            <a:r>
              <a:rPr lang="en-US" dirty="0" smtClean="0"/>
              <a:t>records</a:t>
            </a:r>
          </a:p>
          <a:p>
            <a:r>
              <a:rPr lang="en-US" dirty="0" smtClean="0"/>
              <a:t>Re-shelving</a:t>
            </a:r>
          </a:p>
          <a:p>
            <a:r>
              <a:rPr lang="en-US" dirty="0"/>
              <a:t>Replacement of worn out archival </a:t>
            </a:r>
            <a:r>
              <a:rPr lang="en-US" dirty="0" smtClean="0"/>
              <a:t>boxes</a:t>
            </a:r>
          </a:p>
          <a:p>
            <a:r>
              <a:rPr lang="en-US" dirty="0" smtClean="0"/>
              <a:t>Digitization</a:t>
            </a:r>
            <a:endParaRPr lang="en-US" dirty="0"/>
          </a:p>
          <a:p>
            <a:pPr marL="0" indent="0">
              <a:buNone/>
            </a:pPr>
            <a:r>
              <a:rPr lang="en-US" b="1" dirty="0" smtClean="0"/>
              <a:t>SUPPORT</a:t>
            </a:r>
          </a:p>
          <a:p>
            <a:r>
              <a:rPr lang="en-US" dirty="0" smtClean="0"/>
              <a:t>Staff Benchmarking</a:t>
            </a:r>
            <a:endParaRPr lang="en-US" dirty="0"/>
          </a:p>
        </p:txBody>
      </p:sp>
    </p:spTree>
    <p:extLst>
      <p:ext uri="{BB962C8B-B14F-4D97-AF65-F5344CB8AC3E}">
        <p14:creationId xmlns:p14="http://schemas.microsoft.com/office/powerpoint/2010/main" val="112508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5870" y="365125"/>
            <a:ext cx="9487929" cy="1130043"/>
          </a:xfrm>
        </p:spPr>
        <p:txBody>
          <a:bodyPr>
            <a:normAutofit/>
          </a:bodyPr>
          <a:lstStyle/>
          <a:p>
            <a:r>
              <a:rPr lang="en-US" sz="3600" b="1" dirty="0" err="1" smtClean="0">
                <a:latin typeface="Times New Roman" panose="02020603050405020304" pitchFamily="18" charset="0"/>
                <a:cs typeface="Times New Roman" panose="02020603050405020304" pitchFamily="18" charset="0"/>
              </a:rPr>
              <a:t>Safaricom</a:t>
            </a:r>
            <a:r>
              <a:rPr lang="en-US" sz="3600" b="1" dirty="0" smtClean="0">
                <a:latin typeface="Times New Roman" panose="02020603050405020304" pitchFamily="18" charset="0"/>
                <a:cs typeface="Times New Roman" panose="02020603050405020304" pitchFamily="18" charset="0"/>
              </a:rPr>
              <a:t> Foundation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1092" y="1272746"/>
            <a:ext cx="9722708" cy="4904217"/>
          </a:xfrm>
        </p:spPr>
        <p:txBody>
          <a:bodyPr/>
          <a:lstStyle/>
          <a:p>
            <a:r>
              <a:rPr lang="en-US" dirty="0" smtClean="0"/>
              <a:t>Created in 2003, </a:t>
            </a:r>
            <a:r>
              <a:rPr lang="en-US" dirty="0" err="1" smtClean="0"/>
              <a:t>Safaricom</a:t>
            </a:r>
            <a:r>
              <a:rPr lang="en-US" dirty="0" smtClean="0"/>
              <a:t> foundation is one </a:t>
            </a:r>
            <a:r>
              <a:rPr lang="en-US" dirty="0"/>
              <a:t>of the largest corporate Foundations in Kenya with a focus on Building Communities and Transforming Lives</a:t>
            </a:r>
            <a:r>
              <a:rPr lang="en-US" dirty="0" smtClean="0"/>
              <a:t>.</a:t>
            </a:r>
          </a:p>
          <a:p>
            <a:pPr marL="0" indent="0">
              <a:buNone/>
            </a:pPr>
            <a:r>
              <a:rPr lang="en-US" b="1" dirty="0" smtClean="0"/>
              <a:t>Services focus</a:t>
            </a:r>
            <a:endParaRPr lang="en-US" b="1" dirty="0"/>
          </a:p>
          <a:p>
            <a:r>
              <a:rPr lang="en-US" dirty="0" smtClean="0"/>
              <a:t>Health. Aiming to </a:t>
            </a:r>
            <a:r>
              <a:rPr lang="en-US" dirty="0"/>
              <a:t>promote healthy lives and the well-being of Kenyans</a:t>
            </a:r>
            <a:r>
              <a:rPr lang="en-US" dirty="0" smtClean="0"/>
              <a:t>.</a:t>
            </a:r>
          </a:p>
          <a:p>
            <a:r>
              <a:rPr lang="en-US" dirty="0" smtClean="0"/>
              <a:t>Education. Aiming </a:t>
            </a:r>
            <a:r>
              <a:rPr lang="en-US" dirty="0"/>
              <a:t>to ensure inclusive and equitable quality education and promote lifelong learning opportunities for Kenyans</a:t>
            </a:r>
            <a:r>
              <a:rPr lang="en-US" dirty="0" smtClean="0"/>
              <a:t>.</a:t>
            </a:r>
          </a:p>
          <a:p>
            <a:r>
              <a:rPr lang="en-US" dirty="0"/>
              <a:t>Economic </a:t>
            </a:r>
            <a:r>
              <a:rPr lang="en-US" dirty="0" smtClean="0"/>
              <a:t>Empowerment. </a:t>
            </a:r>
            <a:r>
              <a:rPr lang="en-US" dirty="0"/>
              <a:t>A</a:t>
            </a:r>
            <a:r>
              <a:rPr lang="en-US" dirty="0" smtClean="0"/>
              <a:t>iming </a:t>
            </a:r>
            <a:r>
              <a:rPr lang="en-US" dirty="0"/>
              <a:t>to ensure full and productive employment and decent work for young Kenyans.</a:t>
            </a:r>
          </a:p>
        </p:txBody>
      </p:sp>
    </p:spTree>
    <p:extLst>
      <p:ext uri="{BB962C8B-B14F-4D97-AF65-F5344CB8AC3E}">
        <p14:creationId xmlns:p14="http://schemas.microsoft.com/office/powerpoint/2010/main" val="3071996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1794" y="580768"/>
            <a:ext cx="9352005" cy="543698"/>
          </a:xfrm>
        </p:spPr>
        <p:txBody>
          <a:bodyPr>
            <a:normAutofit fontScale="90000"/>
          </a:bodyPr>
          <a:lstStyle/>
          <a:p>
            <a:r>
              <a:rPr lang="en-US" sz="3600" b="1" dirty="0" smtClean="0">
                <a:latin typeface="Times New Roman" panose="02020603050405020304" pitchFamily="18" charset="0"/>
                <a:cs typeface="Times New Roman" panose="02020603050405020304" pitchFamily="18" charset="0"/>
              </a:rPr>
              <a:t>Support</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2940" y="1297459"/>
            <a:ext cx="9450859" cy="4879504"/>
          </a:xfrm>
        </p:spPr>
        <p:txBody>
          <a:bodyPr/>
          <a:lstStyle/>
          <a:p>
            <a:r>
              <a:rPr lang="en-US" dirty="0" smtClean="0"/>
              <a:t>Funds for starting up the resource center as a base for community education through various materials</a:t>
            </a:r>
            <a:endParaRPr lang="en-US" dirty="0"/>
          </a:p>
        </p:txBody>
      </p:sp>
    </p:spTree>
    <p:extLst>
      <p:ext uri="{BB962C8B-B14F-4D97-AF65-F5344CB8AC3E}">
        <p14:creationId xmlns:p14="http://schemas.microsoft.com/office/powerpoint/2010/main" val="2043773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7016" y="365126"/>
            <a:ext cx="9586784" cy="1191826"/>
          </a:xfrm>
        </p:spPr>
        <p:txBody>
          <a:bodyPr>
            <a:normAutofit/>
          </a:bodyPr>
          <a:lstStyle/>
          <a:p>
            <a:r>
              <a:rPr lang="en-US" sz="3600" b="1" dirty="0" smtClean="0">
                <a:latin typeface="Times New Roman" panose="02020603050405020304" pitchFamily="18" charset="0"/>
                <a:cs typeface="Times New Roman" panose="02020603050405020304" pitchFamily="18" charset="0"/>
              </a:rPr>
              <a:t>International grants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67016" y="1260389"/>
            <a:ext cx="9586784" cy="4916574"/>
          </a:xfrm>
        </p:spPr>
        <p:txBody>
          <a:bodyPr>
            <a:normAutofit fontScale="85000" lnSpcReduction="20000"/>
          </a:bodyPr>
          <a:lstStyle/>
          <a:p>
            <a:pPr marL="0" indent="0">
              <a:buNone/>
            </a:pPr>
            <a:r>
              <a:rPr lang="en-US" sz="3200" b="1" dirty="0" smtClean="0">
                <a:latin typeface="Times New Roman" panose="02020603050405020304" pitchFamily="18" charset="0"/>
                <a:cs typeface="Times New Roman" panose="02020603050405020304" pitchFamily="18" charset="0"/>
              </a:rPr>
              <a:t>1. USAID</a:t>
            </a:r>
          </a:p>
          <a:p>
            <a:r>
              <a:rPr lang="en-US" sz="3000" dirty="0">
                <a:cs typeface="Times New Roman" panose="02020603050405020304" pitchFamily="18" charset="0"/>
              </a:rPr>
              <a:t>The friendship between the United States and the Republic of Kenya spans over 50 years, dating back to Kenya’s independence</a:t>
            </a:r>
            <a:r>
              <a:rPr lang="en-US" sz="3000" dirty="0" smtClean="0">
                <a:cs typeface="Times New Roman" panose="02020603050405020304" pitchFamily="18" charset="0"/>
              </a:rPr>
              <a:t>.</a:t>
            </a:r>
          </a:p>
          <a:p>
            <a:r>
              <a:rPr lang="en-US" sz="3000" dirty="0" smtClean="0">
                <a:cs typeface="Times New Roman" panose="02020603050405020304" pitchFamily="18" charset="0"/>
              </a:rPr>
              <a:t>USAID </a:t>
            </a:r>
            <a:r>
              <a:rPr lang="en-US" sz="3000" dirty="0">
                <a:cs typeface="Times New Roman" panose="02020603050405020304" pitchFamily="18" charset="0"/>
              </a:rPr>
              <a:t>stand by Kenya in their journey to achieve the goals outlined in Kenya’s Vision 2030, the country’s long-term development blueprint</a:t>
            </a:r>
            <a:r>
              <a:rPr lang="en-US" sz="3000" dirty="0" smtClean="0">
                <a:cs typeface="Times New Roman" panose="02020603050405020304" pitchFamily="18" charset="0"/>
              </a:rPr>
              <a:t>.</a:t>
            </a:r>
          </a:p>
          <a:p>
            <a:r>
              <a:rPr lang="en-US" sz="3000" dirty="0" smtClean="0">
                <a:cs typeface="Times New Roman" panose="02020603050405020304" pitchFamily="18" charset="0"/>
              </a:rPr>
              <a:t>This </a:t>
            </a:r>
            <a:r>
              <a:rPr lang="en-US" sz="3000" dirty="0">
                <a:cs typeface="Times New Roman" panose="02020603050405020304" pitchFamily="18" charset="0"/>
              </a:rPr>
              <a:t>vision for change aims to transform the country into a “middle-income country providing a high quality life to all its citizens</a:t>
            </a:r>
            <a:r>
              <a:rPr lang="en-US" sz="3000" dirty="0" smtClean="0">
                <a:cs typeface="Times New Roman" panose="02020603050405020304" pitchFamily="18" charset="0"/>
              </a:rPr>
              <a:t>.”</a:t>
            </a:r>
          </a:p>
          <a:p>
            <a:pPr marL="0" indent="0">
              <a:buNone/>
            </a:pPr>
            <a:r>
              <a:rPr lang="en-US" sz="3000" b="1" dirty="0" smtClean="0">
                <a:cs typeface="Times New Roman" panose="02020603050405020304" pitchFamily="18" charset="0"/>
              </a:rPr>
              <a:t>Services Focus</a:t>
            </a:r>
          </a:p>
          <a:p>
            <a:r>
              <a:rPr lang="en-US" sz="3000" dirty="0" smtClean="0">
                <a:cs typeface="Times New Roman" panose="02020603050405020304" pitchFamily="18" charset="0"/>
              </a:rPr>
              <a:t>Make </a:t>
            </a:r>
            <a:r>
              <a:rPr lang="en-US" sz="3000" dirty="0">
                <a:cs typeface="Times New Roman" panose="02020603050405020304" pitchFamily="18" charset="0"/>
              </a:rPr>
              <a:t>devolution work for the benefit of all </a:t>
            </a:r>
            <a:r>
              <a:rPr lang="en-US" sz="3000" dirty="0" smtClean="0">
                <a:cs typeface="Times New Roman" panose="02020603050405020304" pitchFamily="18" charset="0"/>
              </a:rPr>
              <a:t>Kenyans</a:t>
            </a:r>
            <a:r>
              <a:rPr lang="en-US" sz="3000" dirty="0">
                <a:cs typeface="Times New Roman" panose="02020603050405020304" pitchFamily="18" charset="0"/>
              </a:rPr>
              <a:t>.</a:t>
            </a:r>
            <a:endParaRPr lang="en-US" sz="3000" dirty="0" smtClean="0">
              <a:cs typeface="Times New Roman" panose="02020603050405020304" pitchFamily="18" charset="0"/>
            </a:endParaRPr>
          </a:p>
          <a:p>
            <a:r>
              <a:rPr lang="en-US" sz="3000" dirty="0" smtClean="0">
                <a:cs typeface="Times New Roman" panose="02020603050405020304" pitchFamily="18" charset="0"/>
              </a:rPr>
              <a:t>Develop </a:t>
            </a:r>
            <a:r>
              <a:rPr lang="en-US" sz="3000" dirty="0">
                <a:cs typeface="Times New Roman" panose="02020603050405020304" pitchFamily="18" charset="0"/>
              </a:rPr>
              <a:t>sustainable systems to ensure that all citizens are healthy and </a:t>
            </a:r>
            <a:r>
              <a:rPr lang="en-US" sz="3000" dirty="0" smtClean="0">
                <a:cs typeface="Times New Roman" panose="02020603050405020304" pitchFamily="18" charset="0"/>
              </a:rPr>
              <a:t>educated. </a:t>
            </a:r>
          </a:p>
          <a:p>
            <a:r>
              <a:rPr lang="en-US" sz="3000" dirty="0" smtClean="0">
                <a:cs typeface="Times New Roman" panose="02020603050405020304" pitchFamily="18" charset="0"/>
              </a:rPr>
              <a:t>Lay </a:t>
            </a:r>
            <a:r>
              <a:rPr lang="en-US" sz="3000" dirty="0">
                <a:cs typeface="Times New Roman" panose="02020603050405020304" pitchFamily="18" charset="0"/>
              </a:rPr>
              <a:t>a foundation for long-term economic growth</a:t>
            </a:r>
            <a:r>
              <a:rPr lang="en-US" sz="3000" dirty="0" smtClean="0">
                <a:cs typeface="Times New Roman" panose="02020603050405020304" pitchFamily="18" charset="0"/>
              </a:rPr>
              <a:t>.</a:t>
            </a:r>
          </a:p>
        </p:txBody>
      </p:sp>
    </p:spTree>
    <p:extLst>
      <p:ext uri="{BB962C8B-B14F-4D97-AF65-F5344CB8AC3E}">
        <p14:creationId xmlns:p14="http://schemas.microsoft.com/office/powerpoint/2010/main" val="1976524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520</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Futura</vt:lpstr>
      <vt:lpstr>Times New Roman</vt:lpstr>
      <vt:lpstr>Office Theme</vt:lpstr>
      <vt:lpstr>PowerPoint Presentation</vt:lpstr>
      <vt:lpstr>Kenya National Libraries Service </vt:lpstr>
      <vt:lpstr> KNLS Services</vt:lpstr>
      <vt:lpstr>Support</vt:lpstr>
      <vt:lpstr>Kenya National Archives and Documentation Services (KNADS)</vt:lpstr>
      <vt:lpstr>KNADS Services</vt:lpstr>
      <vt:lpstr>Safaricom Foundation</vt:lpstr>
      <vt:lpstr>Support</vt:lpstr>
      <vt:lpstr>International grants</vt:lpstr>
      <vt:lpstr>Support</vt:lpstr>
      <vt:lpstr>UK Aid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DENIS KITHINJI</cp:lastModifiedBy>
  <cp:revision>24</cp:revision>
  <dcterms:created xsi:type="dcterms:W3CDTF">2020-07-14T15:38:56Z</dcterms:created>
  <dcterms:modified xsi:type="dcterms:W3CDTF">2021-04-11T14:15:34Z</dcterms:modified>
</cp:coreProperties>
</file>