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3" r:id="rId5"/>
    <p:sldId id="264"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1BF352-90BD-48E3-8C4D-757A8FAF6340}">
          <p14:sldIdLst>
            <p14:sldId id="256"/>
            <p14:sldId id="257"/>
            <p14:sldId id="262"/>
            <p14:sldId id="263"/>
            <p14:sldId id="264"/>
            <p14:sldId id="258"/>
          </p14:sldIdLst>
        </p14:section>
        <p14:section name="Untitled Section" id="{460F374E-AD8C-49C8-8932-5D5BC3D9E0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3CCA6-327D-452D-BAF0-266203DCCC5D}" v="26" dt="2021-06-13T09:35:42.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p:restoredTop sz="94626"/>
  </p:normalViewPr>
  <p:slideViewPr>
    <p:cSldViewPr snapToGrid="0" snapToObjects="1">
      <p:cViewPr>
        <p:scale>
          <a:sx n="67" d="100"/>
          <a:sy n="67" d="100"/>
        </p:scale>
        <p:origin x="6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da Kaaria" userId="8a702b0a-a78c-4a9e-9ed5-e663465c3e13" providerId="ADAL" clId="{2F83CCA6-327D-452D-BAF0-266203DCCC5D}"/>
    <pc:docChg chg="undo redo custSel addSld delSld modSld addSection modSection">
      <pc:chgData name="Brenda Kaaria" userId="8a702b0a-a78c-4a9e-9ed5-e663465c3e13" providerId="ADAL" clId="{2F83CCA6-327D-452D-BAF0-266203DCCC5D}" dt="2021-06-13T10:04:36.723" v="1279" actId="20577"/>
      <pc:docMkLst>
        <pc:docMk/>
      </pc:docMkLst>
      <pc:sldChg chg="modSp mod">
        <pc:chgData name="Brenda Kaaria" userId="8a702b0a-a78c-4a9e-9ed5-e663465c3e13" providerId="ADAL" clId="{2F83CCA6-327D-452D-BAF0-266203DCCC5D}" dt="2021-06-13T09:15:47.950" v="188" actId="2711"/>
        <pc:sldMkLst>
          <pc:docMk/>
          <pc:sldMk cId="650423263" sldId="256"/>
        </pc:sldMkLst>
        <pc:spChg chg="mod">
          <ac:chgData name="Brenda Kaaria" userId="8a702b0a-a78c-4a9e-9ed5-e663465c3e13" providerId="ADAL" clId="{2F83CCA6-327D-452D-BAF0-266203DCCC5D}" dt="2021-06-13T09:15:47.950" v="188" actId="2711"/>
          <ac:spMkLst>
            <pc:docMk/>
            <pc:sldMk cId="650423263" sldId="256"/>
            <ac:spMk id="5" creationId="{BB380DF6-10F4-4B03-8A74-216C56921727}"/>
          </ac:spMkLst>
        </pc:spChg>
        <pc:picChg chg="mod">
          <ac:chgData name="Brenda Kaaria" userId="8a702b0a-a78c-4a9e-9ed5-e663465c3e13" providerId="ADAL" clId="{2F83CCA6-327D-452D-BAF0-266203DCCC5D}" dt="2021-06-13T06:58:42.952" v="114" actId="1076"/>
          <ac:picMkLst>
            <pc:docMk/>
            <pc:sldMk cId="650423263" sldId="256"/>
            <ac:picMk id="3" creationId="{00000000-0000-0000-0000-000000000000}"/>
          </ac:picMkLst>
        </pc:picChg>
      </pc:sldChg>
      <pc:sldChg chg="modSp add del mod">
        <pc:chgData name="Brenda Kaaria" userId="8a702b0a-a78c-4a9e-9ed5-e663465c3e13" providerId="ADAL" clId="{2F83CCA6-327D-452D-BAF0-266203DCCC5D}" dt="2021-06-13T09:38:22.903" v="415" actId="122"/>
        <pc:sldMkLst>
          <pc:docMk/>
          <pc:sldMk cId="2014485958" sldId="257"/>
        </pc:sldMkLst>
        <pc:spChg chg="mod">
          <ac:chgData name="Brenda Kaaria" userId="8a702b0a-a78c-4a9e-9ed5-e663465c3e13" providerId="ADAL" clId="{2F83CCA6-327D-452D-BAF0-266203DCCC5D}" dt="2021-06-13T09:38:22.903" v="415" actId="122"/>
          <ac:spMkLst>
            <pc:docMk/>
            <pc:sldMk cId="2014485958" sldId="257"/>
            <ac:spMk id="2" creationId="{00000000-0000-0000-0000-000000000000}"/>
          </ac:spMkLst>
        </pc:spChg>
        <pc:spChg chg="mod">
          <ac:chgData name="Brenda Kaaria" userId="8a702b0a-a78c-4a9e-9ed5-e663465c3e13" providerId="ADAL" clId="{2F83CCA6-327D-452D-BAF0-266203DCCC5D}" dt="2021-06-13T09:16:25.131" v="194" actId="5793"/>
          <ac:spMkLst>
            <pc:docMk/>
            <pc:sldMk cId="2014485958" sldId="257"/>
            <ac:spMk id="3" creationId="{00000000-0000-0000-0000-000000000000}"/>
          </ac:spMkLst>
        </pc:spChg>
      </pc:sldChg>
      <pc:sldChg chg="modSp mod">
        <pc:chgData name="Brenda Kaaria" userId="8a702b0a-a78c-4a9e-9ed5-e663465c3e13" providerId="ADAL" clId="{2F83CCA6-327D-452D-BAF0-266203DCCC5D}" dt="2021-06-13T09:46:37.246" v="452" actId="20577"/>
        <pc:sldMkLst>
          <pc:docMk/>
          <pc:sldMk cId="1918848292" sldId="258"/>
        </pc:sldMkLst>
        <pc:spChg chg="mod">
          <ac:chgData name="Brenda Kaaria" userId="8a702b0a-a78c-4a9e-9ed5-e663465c3e13" providerId="ADAL" clId="{2F83CCA6-327D-452D-BAF0-266203DCCC5D}" dt="2021-06-13T09:46:37.246" v="452" actId="20577"/>
          <ac:spMkLst>
            <pc:docMk/>
            <pc:sldMk cId="1918848292" sldId="258"/>
            <ac:spMk id="4" creationId="{00000000-0000-0000-0000-000000000000}"/>
          </ac:spMkLst>
        </pc:spChg>
      </pc:sldChg>
      <pc:sldChg chg="delSp modSp del mod">
        <pc:chgData name="Brenda Kaaria" userId="8a702b0a-a78c-4a9e-9ed5-e663465c3e13" providerId="ADAL" clId="{2F83CCA6-327D-452D-BAF0-266203DCCC5D}" dt="2021-06-13T09:46:25.472" v="440" actId="2696"/>
        <pc:sldMkLst>
          <pc:docMk/>
          <pc:sldMk cId="543842659" sldId="259"/>
        </pc:sldMkLst>
        <pc:spChg chg="mod">
          <ac:chgData name="Brenda Kaaria" userId="8a702b0a-a78c-4a9e-9ed5-e663465c3e13" providerId="ADAL" clId="{2F83CCA6-327D-452D-BAF0-266203DCCC5D}" dt="2021-06-13T09:46:00.212" v="438" actId="20577"/>
          <ac:spMkLst>
            <pc:docMk/>
            <pc:sldMk cId="543842659" sldId="259"/>
            <ac:spMk id="8" creationId="{00000000-0000-0000-0000-000000000000}"/>
          </ac:spMkLst>
        </pc:spChg>
        <pc:picChg chg="del">
          <ac:chgData name="Brenda Kaaria" userId="8a702b0a-a78c-4a9e-9ed5-e663465c3e13" providerId="ADAL" clId="{2F83CCA6-327D-452D-BAF0-266203DCCC5D}" dt="2021-06-13T09:45:29.972" v="436" actId="478"/>
          <ac:picMkLst>
            <pc:docMk/>
            <pc:sldMk cId="543842659" sldId="259"/>
            <ac:picMk id="5" creationId="{00000000-0000-0000-0000-000000000000}"/>
          </ac:picMkLst>
        </pc:picChg>
        <pc:picChg chg="del">
          <ac:chgData name="Brenda Kaaria" userId="8a702b0a-a78c-4a9e-9ed5-e663465c3e13" providerId="ADAL" clId="{2F83CCA6-327D-452D-BAF0-266203DCCC5D}" dt="2021-06-13T09:45:29.455" v="435" actId="478"/>
          <ac:picMkLst>
            <pc:docMk/>
            <pc:sldMk cId="543842659" sldId="259"/>
            <ac:picMk id="6" creationId="{00000000-0000-0000-0000-000000000000}"/>
          </ac:picMkLst>
        </pc:picChg>
      </pc:sldChg>
      <pc:sldChg chg="del">
        <pc:chgData name="Brenda Kaaria" userId="8a702b0a-a78c-4a9e-9ed5-e663465c3e13" providerId="ADAL" clId="{2F83CCA6-327D-452D-BAF0-266203DCCC5D}" dt="2021-06-13T09:45:20.579" v="433" actId="2696"/>
        <pc:sldMkLst>
          <pc:docMk/>
          <pc:sldMk cId="144829039" sldId="260"/>
        </pc:sldMkLst>
      </pc:sldChg>
      <pc:sldChg chg="del">
        <pc:chgData name="Brenda Kaaria" userId="8a702b0a-a78c-4a9e-9ed5-e663465c3e13" providerId="ADAL" clId="{2F83CCA6-327D-452D-BAF0-266203DCCC5D}" dt="2021-06-13T09:45:24.849" v="434" actId="2696"/>
        <pc:sldMkLst>
          <pc:docMk/>
          <pc:sldMk cId="890498451" sldId="261"/>
        </pc:sldMkLst>
      </pc:sldChg>
      <pc:sldChg chg="addSp modSp new mod">
        <pc:chgData name="Brenda Kaaria" userId="8a702b0a-a78c-4a9e-9ed5-e663465c3e13" providerId="ADAL" clId="{2F83CCA6-327D-452D-BAF0-266203DCCC5D}" dt="2021-06-13T09:35:48.796" v="414" actId="20577"/>
        <pc:sldMkLst>
          <pc:docMk/>
          <pc:sldMk cId="2602042528" sldId="262"/>
        </pc:sldMkLst>
        <pc:spChg chg="mod">
          <ac:chgData name="Brenda Kaaria" userId="8a702b0a-a78c-4a9e-9ed5-e663465c3e13" providerId="ADAL" clId="{2F83CCA6-327D-452D-BAF0-266203DCCC5D}" dt="2021-06-13T09:16:35.006" v="195" actId="2711"/>
          <ac:spMkLst>
            <pc:docMk/>
            <pc:sldMk cId="2602042528" sldId="262"/>
            <ac:spMk id="2" creationId="{A2AD06E0-D631-4FF7-8328-346B64AD645F}"/>
          </ac:spMkLst>
        </pc:spChg>
        <pc:spChg chg="mod">
          <ac:chgData name="Brenda Kaaria" userId="8a702b0a-a78c-4a9e-9ed5-e663465c3e13" providerId="ADAL" clId="{2F83CCA6-327D-452D-BAF0-266203DCCC5D}" dt="2021-06-13T09:23:47.530" v="297" actId="21"/>
          <ac:spMkLst>
            <pc:docMk/>
            <pc:sldMk cId="2602042528" sldId="262"/>
            <ac:spMk id="3" creationId="{CE3FC9F1-8CB2-42A1-9DAB-5644B7A4C4A5}"/>
          </ac:spMkLst>
        </pc:spChg>
        <pc:graphicFrameChg chg="add mod modGraphic">
          <ac:chgData name="Brenda Kaaria" userId="8a702b0a-a78c-4a9e-9ed5-e663465c3e13" providerId="ADAL" clId="{2F83CCA6-327D-452D-BAF0-266203DCCC5D}" dt="2021-06-13T09:35:48.796" v="414" actId="20577"/>
          <ac:graphicFrameMkLst>
            <pc:docMk/>
            <pc:sldMk cId="2602042528" sldId="262"/>
            <ac:graphicFrameMk id="4" creationId="{26B678E6-E10B-4B52-A2BD-471AD1918480}"/>
          </ac:graphicFrameMkLst>
        </pc:graphicFrameChg>
      </pc:sldChg>
      <pc:sldChg chg="add del">
        <pc:chgData name="Brenda Kaaria" userId="8a702b0a-a78c-4a9e-9ed5-e663465c3e13" providerId="ADAL" clId="{2F83CCA6-327D-452D-BAF0-266203DCCC5D}" dt="2021-06-13T09:10:28.210" v="120"/>
        <pc:sldMkLst>
          <pc:docMk/>
          <pc:sldMk cId="0" sldId="263"/>
        </pc:sldMkLst>
      </pc:sldChg>
      <pc:sldChg chg="modSp new mod">
        <pc:chgData name="Brenda Kaaria" userId="8a702b0a-a78c-4a9e-9ed5-e663465c3e13" providerId="ADAL" clId="{2F83CCA6-327D-452D-BAF0-266203DCCC5D}" dt="2021-06-13T10:04:36.723" v="1279" actId="20577"/>
        <pc:sldMkLst>
          <pc:docMk/>
          <pc:sldMk cId="2130466597" sldId="263"/>
        </pc:sldMkLst>
        <pc:spChg chg="mod">
          <ac:chgData name="Brenda Kaaria" userId="8a702b0a-a78c-4a9e-9ed5-e663465c3e13" providerId="ADAL" clId="{2F83CCA6-327D-452D-BAF0-266203DCCC5D}" dt="2021-06-13T09:43:48.143" v="432" actId="20577"/>
          <ac:spMkLst>
            <pc:docMk/>
            <pc:sldMk cId="2130466597" sldId="263"/>
            <ac:spMk id="2" creationId="{90359726-49B4-475D-9008-B179BE5D47ED}"/>
          </ac:spMkLst>
        </pc:spChg>
        <pc:spChg chg="mod">
          <ac:chgData name="Brenda Kaaria" userId="8a702b0a-a78c-4a9e-9ed5-e663465c3e13" providerId="ADAL" clId="{2F83CCA6-327D-452D-BAF0-266203DCCC5D}" dt="2021-06-13T10:04:36.723" v="1279" actId="20577"/>
          <ac:spMkLst>
            <pc:docMk/>
            <pc:sldMk cId="2130466597" sldId="263"/>
            <ac:spMk id="3" creationId="{2D8F4C44-277C-45D6-8459-B286EE9E1700}"/>
          </ac:spMkLst>
        </pc:spChg>
      </pc:sldChg>
      <pc:sldChg chg="modSp new mod">
        <pc:chgData name="Brenda Kaaria" userId="8a702b0a-a78c-4a9e-9ed5-e663465c3e13" providerId="ADAL" clId="{2F83CCA6-327D-452D-BAF0-266203DCCC5D}" dt="2021-06-13T09:59:17.089" v="1122" actId="113"/>
        <pc:sldMkLst>
          <pc:docMk/>
          <pc:sldMk cId="1667542378" sldId="264"/>
        </pc:sldMkLst>
        <pc:spChg chg="mod">
          <ac:chgData name="Brenda Kaaria" userId="8a702b0a-a78c-4a9e-9ed5-e663465c3e13" providerId="ADAL" clId="{2F83CCA6-327D-452D-BAF0-266203DCCC5D}" dt="2021-06-13T09:54:15.609" v="877" actId="113"/>
          <ac:spMkLst>
            <pc:docMk/>
            <pc:sldMk cId="1667542378" sldId="264"/>
            <ac:spMk id="2" creationId="{CD66BA93-25FB-46A6-B9B0-20E06D5BD5B2}"/>
          </ac:spMkLst>
        </pc:spChg>
        <pc:spChg chg="mod">
          <ac:chgData name="Brenda Kaaria" userId="8a702b0a-a78c-4a9e-9ed5-e663465c3e13" providerId="ADAL" clId="{2F83CCA6-327D-452D-BAF0-266203DCCC5D}" dt="2021-06-13T09:59:17.089" v="1122" actId="113"/>
          <ac:spMkLst>
            <pc:docMk/>
            <pc:sldMk cId="1667542378" sldId="264"/>
            <ac:spMk id="3" creationId="{A7493990-009F-403A-BA78-735476A1A7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476375" y="6356350"/>
            <a:ext cx="2743200" cy="365125"/>
          </a:xfrm>
        </p:spPr>
        <p:txBody>
          <a:bodyPr/>
          <a:lstStyle/>
          <a:p>
            <a:fld id="{8FF59230-6FD8-454A-A7D1-8E5F70608714}" type="datetimeFigureOut">
              <a:rPr lang="en-US" smtClean="0"/>
              <a:t>6/13/2021</a:t>
            </a:fld>
            <a:endParaRPr lang="en-US"/>
          </a:p>
        </p:txBody>
      </p:sp>
      <p:sp>
        <p:nvSpPr>
          <p:cNvPr id="5" name="Footer Placeholder 4"/>
          <p:cNvSpPr>
            <a:spLocks noGrp="1"/>
          </p:cNvSpPr>
          <p:nvPr>
            <p:ph type="ftr" sz="quarter" idx="11"/>
          </p:nvPr>
        </p:nvSpPr>
        <p:spPr>
          <a:xfrm>
            <a:off x="4700587" y="6356350"/>
            <a:ext cx="4114800" cy="365125"/>
          </a:xfrm>
        </p:spPr>
        <p:txBody>
          <a:bodyPr/>
          <a:lstStyle/>
          <a:p>
            <a:endParaRPr lang="en-US"/>
          </a:p>
        </p:txBody>
      </p:sp>
      <p:sp>
        <p:nvSpPr>
          <p:cNvPr id="6" name="Slide Number Placeholder 5"/>
          <p:cNvSpPr>
            <a:spLocks noGrp="1"/>
          </p:cNvSpPr>
          <p:nvPr>
            <p:ph type="sldNum" sz="quarter" idx="12"/>
          </p:nvPr>
        </p:nvSpPr>
        <p:spPr>
          <a:xfrm>
            <a:off x="9296400" y="6356349"/>
            <a:ext cx="2743200" cy="365125"/>
          </a:xfrm>
        </p:spPr>
        <p:txBody>
          <a:bodyPr/>
          <a:lstStyle/>
          <a:p>
            <a:r>
              <a:rPr lang="en-US" dirty="0"/>
              <a:t>1</a:t>
            </a:r>
          </a:p>
        </p:txBody>
      </p:sp>
    </p:spTree>
    <p:extLst>
      <p:ext uri="{BB962C8B-B14F-4D97-AF65-F5344CB8AC3E}">
        <p14:creationId xmlns:p14="http://schemas.microsoft.com/office/powerpoint/2010/main" val="27918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F59230-6FD8-454A-A7D1-8E5F70608714}"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50827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F59230-6FD8-454A-A7D1-8E5F70608714}"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202141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F59230-6FD8-454A-A7D1-8E5F70608714}"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543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59230-6FD8-454A-A7D1-8E5F70608714}"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13129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F59230-6FD8-454A-A7D1-8E5F70608714}"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99416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F59230-6FD8-454A-A7D1-8E5F70608714}" type="datetimeFigureOut">
              <a:rPr lang="en-US" smtClean="0"/>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23634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8FF59230-6FD8-454A-A7D1-8E5F70608714}" type="datetimeFigureOut">
              <a:rPr lang="en-US" smtClean="0"/>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60727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59230-6FD8-454A-A7D1-8E5F70608714}" type="datetimeFigureOut">
              <a:rPr lang="en-US" smtClean="0"/>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9407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59230-6FD8-454A-A7D1-8E5F70608714}"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198282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59230-6FD8-454A-A7D1-8E5F70608714}"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27F64-EE9D-E74D-A997-6EEBC20BCDB7}" type="slidenum">
              <a:rPr lang="en-US" smtClean="0"/>
              <a:t>‹#›</a:t>
            </a:fld>
            <a:endParaRPr lang="en-US"/>
          </a:p>
        </p:txBody>
      </p:sp>
    </p:spTree>
    <p:extLst>
      <p:ext uri="{BB962C8B-B14F-4D97-AF65-F5344CB8AC3E}">
        <p14:creationId xmlns:p14="http://schemas.microsoft.com/office/powerpoint/2010/main" val="60746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9885" cy="6858000"/>
          </a:xfrm>
          <a:prstGeom prst="rect">
            <a:avLst/>
          </a:prstGeom>
        </p:spPr>
      </p:pic>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59230-6FD8-454A-A7D1-8E5F70608714}" type="datetimeFigureOut">
              <a:rPr lang="en-US" smtClean="0"/>
              <a:t>6/13/2021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27F64-EE9D-E74D-A997-6EEBC20BCDB7}" type="slidenum">
              <a:rPr lang="en-US" smtClean="0"/>
              <a:t>‹#›</a:t>
            </a:fld>
            <a:endParaRPr lang="en-US"/>
          </a:p>
        </p:txBody>
      </p:sp>
      <p:cxnSp>
        <p:nvCxnSpPr>
          <p:cNvPr id="11" name="Straight Connector 10"/>
          <p:cNvCxnSpPr/>
          <p:nvPr userDrawn="1"/>
        </p:nvCxnSpPr>
        <p:spPr>
          <a:xfrm>
            <a:off x="1771650" y="1257301"/>
            <a:ext cx="980122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545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194"/>
          </a:xfrm>
          <a:prstGeom prst="rect">
            <a:avLst/>
          </a:prstGeom>
        </p:spPr>
      </p:pic>
      <p:sp>
        <p:nvSpPr>
          <p:cNvPr id="5" name="Title 3">
            <a:extLst>
              <a:ext uri="{FF2B5EF4-FFF2-40B4-BE49-F238E27FC236}">
                <a16:creationId xmlns:a16="http://schemas.microsoft.com/office/drawing/2014/main" id="{BB380DF6-10F4-4B03-8A74-216C56921727}"/>
              </a:ext>
            </a:extLst>
          </p:cNvPr>
          <p:cNvSpPr txBox="1">
            <a:spLocks/>
          </p:cNvSpPr>
          <p:nvPr/>
        </p:nvSpPr>
        <p:spPr>
          <a:xfrm>
            <a:off x="263668" y="3186112"/>
            <a:ext cx="4585423" cy="18573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1055"/>
              </a:spcBef>
            </a:pPr>
            <a:r>
              <a:rPr lang="en-ZW" sz="3200" dirty="0">
                <a:latin typeface="Tw Cen MT" panose="020B0602020104020603" pitchFamily="34" charset="0"/>
                <a:cs typeface="Futura Medium" panose="020B0602020204020303" pitchFamily="34" charset="-79"/>
              </a:rPr>
              <a:t>Konza Technopolis Partners Forum, Tree Planting and Investor Conference.</a:t>
            </a:r>
            <a:endParaRPr lang="en-US" sz="3200" dirty="0">
              <a:latin typeface="Tw Cen MT" panose="020B0602020104020603" pitchFamily="34" charset="0"/>
              <a:cs typeface="Futura Medium" panose="020B0602020204020303" pitchFamily="34" charset="-79"/>
            </a:endParaRPr>
          </a:p>
        </p:txBody>
      </p:sp>
      <p:cxnSp>
        <p:nvCxnSpPr>
          <p:cNvPr id="6" name="Straight Connector 5"/>
          <p:cNvCxnSpPr/>
          <p:nvPr/>
        </p:nvCxnSpPr>
        <p:spPr>
          <a:xfrm>
            <a:off x="1399309" y="2854036"/>
            <a:ext cx="25076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99309" y="5375563"/>
            <a:ext cx="25076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42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363" y="498909"/>
            <a:ext cx="9801225" cy="720725"/>
          </a:xfrm>
        </p:spPr>
        <p:txBody>
          <a:bodyPr>
            <a:normAutofit/>
          </a:bodyPr>
          <a:lstStyle/>
          <a:p>
            <a:pPr algn="ctr"/>
            <a:r>
              <a:rPr lang="en-US" sz="3600" b="1" dirty="0">
                <a:latin typeface="Tw Cen MT" panose="020B0602020104020603" pitchFamily="34" charset="0"/>
                <a:ea typeface="Futura" charset="0"/>
                <a:cs typeface="Futura" charset="0"/>
              </a:rPr>
              <a:t>Introduction</a:t>
            </a:r>
          </a:p>
        </p:txBody>
      </p:sp>
      <p:sp>
        <p:nvSpPr>
          <p:cNvPr id="3" name="Content Placeholder 2"/>
          <p:cNvSpPr>
            <a:spLocks noGrp="1"/>
          </p:cNvSpPr>
          <p:nvPr>
            <p:ph idx="1"/>
          </p:nvPr>
        </p:nvSpPr>
        <p:spPr>
          <a:xfrm>
            <a:off x="872837" y="1409700"/>
            <a:ext cx="10460181" cy="5060372"/>
          </a:xfrm>
        </p:spPr>
        <p:txBody>
          <a:bodyPr/>
          <a:lstStyle/>
          <a:p>
            <a:pPr algn="just">
              <a:lnSpc>
                <a:spcPct val="115000"/>
              </a:lnSpc>
              <a:spcAft>
                <a:spcPts val="800"/>
              </a:spcAft>
            </a:pPr>
            <a:r>
              <a:rPr lang="en-GB" sz="1800" kern="1400" dirty="0">
                <a:solidFill>
                  <a:srgbClr val="000000"/>
                </a:solidFill>
                <a:effectLst/>
                <a:latin typeface="Tw Cen MT" panose="020B0602020104020603" pitchFamily="34" charset="0"/>
                <a:ea typeface="Times New Roman" panose="02020603050405020304" pitchFamily="18" charset="0"/>
                <a:cs typeface="Futura Medium" panose="020B0602020204020303"/>
              </a:rPr>
              <a:t>The Konza Technopolis Development Authority (KoTDA) is the implementing agency for Konza Technopolis, a Government of Kenya Vision 2030 project aimed at developing a sustainable smart city and an innovation ecosystem, contributing to </a:t>
            </a:r>
            <a:r>
              <a:rPr lang="en-GB" sz="1800" kern="1400" dirty="0" err="1">
                <a:solidFill>
                  <a:srgbClr val="000000"/>
                </a:solidFill>
                <a:effectLst/>
                <a:latin typeface="Tw Cen MT" panose="020B0602020104020603" pitchFamily="34" charset="0"/>
                <a:ea typeface="Times New Roman" panose="02020603050405020304" pitchFamily="18" charset="0"/>
                <a:cs typeface="Futura Medium" panose="020B0602020204020303"/>
              </a:rPr>
              <a:t>Kenyaʼs</a:t>
            </a:r>
            <a:r>
              <a:rPr lang="en-GB" sz="1800" kern="1400" dirty="0">
                <a:solidFill>
                  <a:srgbClr val="000000"/>
                </a:solidFill>
                <a:effectLst/>
                <a:latin typeface="Tw Cen MT" panose="020B0602020104020603" pitchFamily="34" charset="0"/>
                <a:ea typeface="Times New Roman" panose="02020603050405020304" pitchFamily="18" charset="0"/>
                <a:cs typeface="Futura Medium" panose="020B0602020204020303"/>
              </a:rPr>
              <a:t> knowledge-based economy.</a:t>
            </a:r>
            <a:r>
              <a:rPr lang="en-KE" sz="1800" kern="1400" dirty="0">
                <a:solidFill>
                  <a:srgbClr val="000000"/>
                </a:solidFill>
                <a:effectLst/>
                <a:latin typeface="Tw Cen MT" panose="020B0602020104020603" pitchFamily="34" charset="0"/>
                <a:ea typeface="Times New Roman" panose="02020603050405020304" pitchFamily="18" charset="0"/>
                <a:cs typeface="Futura Medium" panose="020B0602020204020303"/>
              </a:rPr>
              <a:t> </a:t>
            </a:r>
            <a:endParaRPr lang="en-US" sz="1800" kern="1400" dirty="0">
              <a:solidFill>
                <a:srgbClr val="000000"/>
              </a:solidFill>
              <a:latin typeface="Tw Cen MT" panose="020B0602020104020603" pitchFamily="34" charset="0"/>
              <a:ea typeface="Times New Roman" panose="02020603050405020304" pitchFamily="18" charset="0"/>
              <a:cs typeface="Futura Medium" panose="020B0602020204020303"/>
            </a:endParaRPr>
          </a:p>
          <a:p>
            <a:pPr marL="0" indent="0" algn="just">
              <a:lnSpc>
                <a:spcPct val="115000"/>
              </a:lnSpc>
              <a:spcAft>
                <a:spcPts val="800"/>
              </a:spcAft>
              <a:buNone/>
            </a:pPr>
            <a:endParaRPr lang="en-KE" sz="1800" dirty="0">
              <a:effectLst/>
              <a:latin typeface="Tw Cen MT" panose="020B0602020104020603" pitchFamily="34" charset="0"/>
              <a:ea typeface="Calibri" panose="020F0502020204030204" pitchFamily="34" charset="0"/>
              <a:cs typeface="Futura Medium" panose="020B0602020204020303"/>
            </a:endParaRPr>
          </a:p>
          <a:p>
            <a:pPr algn="just">
              <a:lnSpc>
                <a:spcPct val="115000"/>
              </a:lnSpc>
              <a:spcAft>
                <a:spcPts val="800"/>
              </a:spcAft>
            </a:pPr>
            <a:r>
              <a:rPr lang="en-GB" sz="1800" kern="1400" dirty="0">
                <a:solidFill>
                  <a:srgbClr val="000000"/>
                </a:solidFill>
                <a:effectLst/>
                <a:latin typeface="Tw Cen MT" panose="020B0602020104020603" pitchFamily="34" charset="0"/>
                <a:ea typeface="Times New Roman" panose="02020603050405020304" pitchFamily="18" charset="0"/>
                <a:cs typeface="Futura Medium" panose="020B0602020204020303"/>
              </a:rPr>
              <a:t>Konza offers attractive investment opportunities for investors that will contribute towards the attainment Kenya’s ambition to be a middle-income country with a high standard of living for its people by 2030. KoTDA recognises the critical role that investors and stakeholders play in actualising the Konza Technopolis. </a:t>
            </a:r>
          </a:p>
          <a:p>
            <a:pPr marL="0" indent="0" algn="just">
              <a:lnSpc>
                <a:spcPct val="115000"/>
              </a:lnSpc>
              <a:spcAft>
                <a:spcPts val="800"/>
              </a:spcAft>
              <a:buNone/>
            </a:pPr>
            <a:endParaRPr lang="en-KE" sz="1800" dirty="0">
              <a:effectLst/>
              <a:latin typeface="Tw Cen MT" panose="020B0602020104020603" pitchFamily="34" charset="0"/>
              <a:ea typeface="Calibri" panose="020F0502020204030204" pitchFamily="34" charset="0"/>
              <a:cs typeface="Futura Medium" panose="020B0602020204020303"/>
            </a:endParaRPr>
          </a:p>
          <a:p>
            <a:pPr algn="just">
              <a:lnSpc>
                <a:spcPct val="115000"/>
              </a:lnSpc>
              <a:spcAft>
                <a:spcPts val="800"/>
              </a:spcAft>
            </a:pPr>
            <a:r>
              <a:rPr lang="en-US" sz="1800" kern="1400" dirty="0">
                <a:solidFill>
                  <a:srgbClr val="000000"/>
                </a:solidFill>
                <a:effectLst/>
                <a:latin typeface="Tw Cen MT" panose="020B0602020104020603" pitchFamily="34" charset="0"/>
                <a:ea typeface="Times New Roman" panose="02020603050405020304" pitchFamily="18" charset="0"/>
                <a:cs typeface="Futura Medium" panose="020B0602020204020303"/>
              </a:rPr>
              <a:t>The Authority is set to host a stakeholder engagement forum starting with a breakfast session, tree planting and Investor Conference to showcase the project progress, value propositions and investment opportunities at Konza Technopolis. The conference also provides a great opportunity to address all investor queries, and offers a </a:t>
            </a:r>
            <a:r>
              <a:rPr lang="en-GB" sz="1800" kern="1400" dirty="0">
                <a:solidFill>
                  <a:srgbClr val="000000"/>
                </a:solidFill>
                <a:effectLst/>
                <a:latin typeface="Tw Cen MT" panose="020B0602020104020603" pitchFamily="34" charset="0"/>
                <a:ea typeface="Times New Roman" panose="02020603050405020304" pitchFamily="18" charset="0"/>
                <a:cs typeface="Futura Medium" panose="020B0602020204020303"/>
              </a:rPr>
              <a:t>platform for developers, financiers, and commercial investors to interact and network.</a:t>
            </a:r>
            <a:endParaRPr lang="en-KE" sz="1800" dirty="0">
              <a:effectLst/>
              <a:latin typeface="Tw Cen MT" panose="020B0602020104020603" pitchFamily="34" charset="0"/>
              <a:ea typeface="Calibri" panose="020F0502020204030204" pitchFamily="34" charset="0"/>
              <a:cs typeface="Futura Medium" panose="020B0602020204020303"/>
            </a:endParaRPr>
          </a:p>
          <a:p>
            <a:endParaRPr lang="en-US" sz="1600" dirty="0">
              <a:latin typeface="Futura Bk BT Book" charset="0"/>
              <a:ea typeface="Futura Bk BT Book" charset="0"/>
              <a:cs typeface="Futura Bk BT Book" charset="0"/>
            </a:endParaRPr>
          </a:p>
        </p:txBody>
      </p:sp>
    </p:spTree>
    <p:extLst>
      <p:ext uri="{BB962C8B-B14F-4D97-AF65-F5344CB8AC3E}">
        <p14:creationId xmlns:p14="http://schemas.microsoft.com/office/powerpoint/2010/main" val="201448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06E0-D631-4FF7-8328-346B64AD645F}"/>
              </a:ext>
            </a:extLst>
          </p:cNvPr>
          <p:cNvSpPr>
            <a:spLocks noGrp="1"/>
          </p:cNvSpPr>
          <p:nvPr>
            <p:ph type="title"/>
          </p:nvPr>
        </p:nvSpPr>
        <p:spPr/>
        <p:txBody>
          <a:bodyPr/>
          <a:lstStyle/>
          <a:p>
            <a:pPr algn="ctr"/>
            <a:r>
              <a:rPr lang="en-US" dirty="0"/>
              <a:t>    </a:t>
            </a:r>
            <a:r>
              <a:rPr lang="en-US" sz="3600" b="1" dirty="0">
                <a:latin typeface="Tw Cen MT" panose="020B0602020104020603" pitchFamily="34" charset="0"/>
                <a:cs typeface="Futura Medium" panose="020B0602020204020303"/>
              </a:rPr>
              <a:t>Investment Opportunities</a:t>
            </a:r>
            <a:endParaRPr lang="en-KE" sz="3600" b="1" dirty="0">
              <a:latin typeface="Tw Cen MT" panose="020B0602020104020603" pitchFamily="34" charset="0"/>
              <a:cs typeface="Futura Medium" panose="020B0602020204020303"/>
            </a:endParaRPr>
          </a:p>
        </p:txBody>
      </p:sp>
      <p:sp>
        <p:nvSpPr>
          <p:cNvPr id="3" name="Content Placeholder 2">
            <a:extLst>
              <a:ext uri="{FF2B5EF4-FFF2-40B4-BE49-F238E27FC236}">
                <a16:creationId xmlns:a16="http://schemas.microsoft.com/office/drawing/2014/main" id="{CE3FC9F1-8CB2-42A1-9DAB-5644B7A4C4A5}"/>
              </a:ext>
            </a:extLst>
          </p:cNvPr>
          <p:cNvSpPr>
            <a:spLocks noGrp="1"/>
          </p:cNvSpPr>
          <p:nvPr>
            <p:ph idx="1"/>
          </p:nvPr>
        </p:nvSpPr>
        <p:spPr>
          <a:xfrm>
            <a:off x="838200" y="1485900"/>
            <a:ext cx="10515600" cy="4691063"/>
          </a:xfrm>
        </p:spPr>
        <p:txBody>
          <a:bodyPr/>
          <a:lstStyle/>
          <a:p>
            <a:pPr marL="0" indent="0">
              <a:buNone/>
            </a:pPr>
            <a:r>
              <a:rPr lang="en-US" sz="1800" dirty="0">
                <a:latin typeface="Tw Cen MT" panose="020B0602020104020603" pitchFamily="34" charset="0"/>
              </a:rPr>
              <a:t>The Conference will primarily seek to showcase the value propositions and investment cases to potential investors and developers both local and international, on the areas of investment in Konza. The investment opportunities are: </a:t>
            </a:r>
          </a:p>
          <a:p>
            <a:pPr marL="0" indent="0">
              <a:buNone/>
            </a:pPr>
            <a:endParaRPr lang="en-KE" dirty="0"/>
          </a:p>
        </p:txBody>
      </p:sp>
      <p:graphicFrame>
        <p:nvGraphicFramePr>
          <p:cNvPr id="4" name="Table 4">
            <a:extLst>
              <a:ext uri="{FF2B5EF4-FFF2-40B4-BE49-F238E27FC236}">
                <a16:creationId xmlns:a16="http://schemas.microsoft.com/office/drawing/2014/main" id="{26B678E6-E10B-4B52-A2BD-471AD1918480}"/>
              </a:ext>
            </a:extLst>
          </p:cNvPr>
          <p:cNvGraphicFramePr>
            <a:graphicFrameLocks noGrp="1"/>
          </p:cNvGraphicFramePr>
          <p:nvPr>
            <p:extLst>
              <p:ext uri="{D42A27DB-BD31-4B8C-83A1-F6EECF244321}">
                <p14:modId xmlns:p14="http://schemas.microsoft.com/office/powerpoint/2010/main" val="2867323038"/>
              </p:ext>
            </p:extLst>
          </p:nvPr>
        </p:nvGraphicFramePr>
        <p:xfrm>
          <a:off x="1009650" y="2301876"/>
          <a:ext cx="10172700" cy="4211236"/>
        </p:xfrm>
        <a:graphic>
          <a:graphicData uri="http://schemas.openxmlformats.org/drawingml/2006/table">
            <a:tbl>
              <a:tblPr firstRow="1" bandRow="1">
                <a:tableStyleId>{5C22544A-7EE6-4342-B048-85BDC9FD1C3A}</a:tableStyleId>
              </a:tblPr>
              <a:tblGrid>
                <a:gridCol w="5086350">
                  <a:extLst>
                    <a:ext uri="{9D8B030D-6E8A-4147-A177-3AD203B41FA5}">
                      <a16:colId xmlns:a16="http://schemas.microsoft.com/office/drawing/2014/main" val="3283083394"/>
                    </a:ext>
                  </a:extLst>
                </a:gridCol>
                <a:gridCol w="5086350">
                  <a:extLst>
                    <a:ext uri="{9D8B030D-6E8A-4147-A177-3AD203B41FA5}">
                      <a16:colId xmlns:a16="http://schemas.microsoft.com/office/drawing/2014/main" val="2333769522"/>
                    </a:ext>
                  </a:extLst>
                </a:gridCol>
              </a:tblGrid>
              <a:tr h="619843">
                <a:tc>
                  <a:txBody>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Smart Manufacturing                                            </a:t>
                      </a:r>
                    </a:p>
                  </a:txBody>
                  <a:tcPr>
                    <a:solidFill>
                      <a:schemeClr val="accent6">
                        <a:lumMod val="40000"/>
                        <a:lumOff val="60000"/>
                      </a:schemeClr>
                    </a:solidFill>
                  </a:tcPr>
                </a:tc>
                <a:tc>
                  <a:txBody>
                    <a:bodyPr/>
                    <a:lstStyle/>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Medical &amp; Pharmaceutical services</a:t>
                      </a:r>
                      <a:r>
                        <a:rPr lang="en-US" sz="1800" dirty="0">
                          <a:solidFill>
                            <a:schemeClr val="accent6">
                              <a:lumMod val="40000"/>
                              <a:lumOff val="60000"/>
                            </a:schemeClr>
                          </a:solidFill>
                          <a:latin typeface="Tw Cen MT" panose="020B0602020104020603" pitchFamily="34" charset="0"/>
                        </a:rPr>
                        <a:t> Pharmaceutical </a:t>
                      </a:r>
                      <a:r>
                        <a:rPr lang="en-US" dirty="0">
                          <a:solidFill>
                            <a:schemeClr val="accent6">
                              <a:lumMod val="40000"/>
                              <a:lumOff val="60000"/>
                            </a:schemeClr>
                          </a:solidFill>
                        </a:rPr>
                        <a:t>services</a:t>
                      </a:r>
                      <a:endParaRPr lang="en-KE" dirty="0">
                        <a:solidFill>
                          <a:schemeClr val="accent6">
                            <a:lumMod val="40000"/>
                            <a:lumOff val="60000"/>
                          </a:schemeClr>
                        </a:solidFill>
                        <a:highlight>
                          <a:srgbClr val="FFFF00"/>
                        </a:highlight>
                      </a:endParaRPr>
                    </a:p>
                  </a:txBody>
                  <a:tcPr>
                    <a:solidFill>
                      <a:schemeClr val="accent6">
                        <a:lumMod val="40000"/>
                        <a:lumOff val="60000"/>
                      </a:schemeClr>
                    </a:solidFill>
                  </a:tcPr>
                </a:tc>
                <a:extLst>
                  <a:ext uri="{0D108BD9-81ED-4DB2-BD59-A6C34878D82A}">
                    <a16:rowId xmlns:a16="http://schemas.microsoft.com/office/drawing/2014/main" val="2940389576"/>
                  </a:ext>
                </a:extLst>
              </a:tr>
              <a:tr h="559783">
                <a:tc>
                  <a:txBody>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Light Industry &amp; Logistics</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Education &amp; training institutions</a:t>
                      </a:r>
                      <a:endParaRPr lang="en-KE" dirty="0"/>
                    </a:p>
                  </a:txBody>
                  <a:tcPr>
                    <a:solidFill>
                      <a:schemeClr val="accent6">
                        <a:lumMod val="20000"/>
                        <a:lumOff val="80000"/>
                      </a:schemeClr>
                    </a:solidFill>
                  </a:tcPr>
                </a:tc>
                <a:extLst>
                  <a:ext uri="{0D108BD9-81ED-4DB2-BD59-A6C34878D82A}">
                    <a16:rowId xmlns:a16="http://schemas.microsoft.com/office/drawing/2014/main" val="3090661936"/>
                  </a:ext>
                </a:extLst>
              </a:tr>
              <a:tr h="478306">
                <a:tc>
                  <a:txBody>
                    <a:bodyPr/>
                    <a:lstStyle/>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R&amp;D </a:t>
                      </a:r>
                      <a:r>
                        <a:rPr kumimoji="0" lang="en-US" sz="1800" b="0" i="0" u="none" strike="noStrike" kern="1200" cap="none" spc="0" normalizeH="0" baseline="0" noProof="0" dirty="0" err="1">
                          <a:ln>
                            <a:noFill/>
                          </a:ln>
                          <a:solidFill>
                            <a:prstClr val="black"/>
                          </a:solidFill>
                          <a:effectLst/>
                          <a:uLnTx/>
                          <a:uFillTx/>
                          <a:latin typeface="Tw Cen MT" panose="020B0602020104020603" pitchFamily="34" charset="0"/>
                          <a:ea typeface="+mn-ea"/>
                          <a:cs typeface="+mn-cs"/>
                        </a:rPr>
                        <a:t>Centres</a:t>
                      </a:r>
                      <a:endParaRPr lang="en-KE" sz="1800" dirty="0">
                        <a:latin typeface="Tw Cen MT" panose="020B0602020104020603" pitchFamily="34" charset="0"/>
                      </a:endParaRPr>
                    </a:p>
                  </a:txBody>
                  <a:tcPr>
                    <a:solidFill>
                      <a:schemeClr val="accent6">
                        <a:lumMod val="40000"/>
                        <a:lumOff val="60000"/>
                      </a:schemeClr>
                    </a:solidFill>
                  </a:tcPr>
                </a:tc>
                <a:tc>
                  <a:txBody>
                    <a:bodyPr/>
                    <a:lstStyle/>
                    <a:p>
                      <a:pPr marL="285750" indent="-285750">
                        <a:buFont typeface="Arial" panose="020B0604020202020204" pitchFamily="34" charset="0"/>
                        <a:buChar char="•"/>
                      </a:pPr>
                      <a:r>
                        <a:rPr lang="en-US" dirty="0"/>
                        <a:t>Hotels &amp; Convention </a:t>
                      </a:r>
                      <a:r>
                        <a:rPr lang="en-US" dirty="0" err="1"/>
                        <a:t>Centres</a:t>
                      </a:r>
                      <a:endParaRPr lang="en-KE" dirty="0"/>
                    </a:p>
                  </a:txBody>
                  <a:tcPr>
                    <a:solidFill>
                      <a:schemeClr val="accent6">
                        <a:lumMod val="40000"/>
                        <a:lumOff val="60000"/>
                      </a:schemeClr>
                    </a:solidFill>
                  </a:tcPr>
                </a:tc>
                <a:extLst>
                  <a:ext uri="{0D108BD9-81ED-4DB2-BD59-A6C34878D82A}">
                    <a16:rowId xmlns:a16="http://schemas.microsoft.com/office/drawing/2014/main" val="3506132755"/>
                  </a:ext>
                </a:extLst>
              </a:tr>
              <a:tr h="619843">
                <a:tc>
                  <a:txBody>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Media &amp; information services</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Entertainment</a:t>
                      </a:r>
                      <a:endParaRPr lang="en-KE" dirty="0"/>
                    </a:p>
                  </a:txBody>
                  <a:tcPr>
                    <a:solidFill>
                      <a:schemeClr val="accent6">
                        <a:lumMod val="20000"/>
                        <a:lumOff val="80000"/>
                      </a:schemeClr>
                    </a:solidFill>
                  </a:tcPr>
                </a:tc>
                <a:extLst>
                  <a:ext uri="{0D108BD9-81ED-4DB2-BD59-A6C34878D82A}">
                    <a16:rowId xmlns:a16="http://schemas.microsoft.com/office/drawing/2014/main" val="2051406475"/>
                  </a:ext>
                </a:extLst>
              </a:tr>
              <a:tr h="478306">
                <a:tc>
                  <a:txBody>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Smart Agriculture</a:t>
                      </a:r>
                    </a:p>
                  </a:txBody>
                  <a:tcPr>
                    <a:solidFill>
                      <a:schemeClr val="accent6">
                        <a:lumMod val="40000"/>
                        <a:lumOff val="60000"/>
                      </a:schemeClr>
                    </a:solidFill>
                  </a:tcPr>
                </a:tc>
                <a:tc>
                  <a:txBody>
                    <a:bodyPr/>
                    <a:lstStyle/>
                    <a:p>
                      <a:pPr marL="285750" indent="-285750">
                        <a:buFont typeface="Arial" panose="020B0604020202020204" pitchFamily="34" charset="0"/>
                        <a:buChar char="•"/>
                      </a:pPr>
                      <a:r>
                        <a:rPr lang="en-US" dirty="0"/>
                        <a:t>Business enterprises</a:t>
                      </a:r>
                      <a:endParaRPr lang="en-KE" dirty="0"/>
                    </a:p>
                  </a:txBody>
                  <a:tcPr>
                    <a:solidFill>
                      <a:schemeClr val="accent6">
                        <a:lumMod val="40000"/>
                        <a:lumOff val="60000"/>
                      </a:schemeClr>
                    </a:solidFill>
                  </a:tcPr>
                </a:tc>
                <a:extLst>
                  <a:ext uri="{0D108BD9-81ED-4DB2-BD59-A6C34878D82A}">
                    <a16:rowId xmlns:a16="http://schemas.microsoft.com/office/drawing/2014/main" val="43657742"/>
                  </a:ext>
                </a:extLst>
              </a:tr>
              <a:tr h="478306">
                <a:tc>
                  <a:txBody>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Property development</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Recreation and Sports facilities</a:t>
                      </a:r>
                      <a:endParaRPr lang="en-KE" dirty="0"/>
                    </a:p>
                  </a:txBody>
                  <a:tcPr>
                    <a:solidFill>
                      <a:schemeClr val="accent6">
                        <a:lumMod val="20000"/>
                        <a:lumOff val="80000"/>
                      </a:schemeClr>
                    </a:solidFill>
                  </a:tcPr>
                </a:tc>
                <a:extLst>
                  <a:ext uri="{0D108BD9-81ED-4DB2-BD59-A6C34878D82A}">
                    <a16:rowId xmlns:a16="http://schemas.microsoft.com/office/drawing/2014/main" val="941703146"/>
                  </a:ext>
                </a:extLst>
              </a:tr>
              <a:tr h="478306">
                <a:tc>
                  <a:txBody>
                    <a:bodyPr/>
                    <a:lstStyle/>
                    <a:p>
                      <a:pPr marL="285750" indent="-285750">
                        <a:buFont typeface="Arial" panose="020B0604020202020204" pitchFamily="34" charset="0"/>
                        <a:buChar char="•"/>
                      </a:pPr>
                      <a:r>
                        <a:rPr lang="en-US" dirty="0"/>
                        <a:t>ICT &amp; IT Enabled services</a:t>
                      </a:r>
                    </a:p>
                  </a:txBody>
                  <a:tcPr>
                    <a:solidFill>
                      <a:schemeClr val="accent6">
                        <a:lumMod val="40000"/>
                        <a:lumOff val="60000"/>
                      </a:schemeClr>
                    </a:solidFill>
                  </a:tcPr>
                </a:tc>
                <a:tc>
                  <a:txBody>
                    <a:bodyPr/>
                    <a:lstStyle/>
                    <a:p>
                      <a:pPr marL="285750" indent="-285750">
                        <a:buFont typeface="Arial" panose="020B0604020202020204" pitchFamily="34" charset="0"/>
                        <a:buChar char="•"/>
                      </a:pPr>
                      <a:endParaRPr lang="en-KE" dirty="0"/>
                    </a:p>
                  </a:txBody>
                  <a:tcPr>
                    <a:solidFill>
                      <a:schemeClr val="accent6">
                        <a:lumMod val="40000"/>
                        <a:lumOff val="60000"/>
                      </a:schemeClr>
                    </a:solidFill>
                  </a:tcPr>
                </a:tc>
                <a:extLst>
                  <a:ext uri="{0D108BD9-81ED-4DB2-BD59-A6C34878D82A}">
                    <a16:rowId xmlns:a16="http://schemas.microsoft.com/office/drawing/2014/main" val="4090683892"/>
                  </a:ext>
                </a:extLst>
              </a:tr>
              <a:tr h="478306">
                <a:tc>
                  <a:txBody>
                    <a:bodyPr/>
                    <a:lstStyle/>
                    <a:p>
                      <a:pPr marL="285750" indent="-285750">
                        <a:buFont typeface="Arial" panose="020B0604020202020204" pitchFamily="34" charset="0"/>
                        <a:buChar char="•"/>
                      </a:pPr>
                      <a:r>
                        <a:rPr lang="en-US" dirty="0"/>
                        <a:t>Product development &amp; innovation</a:t>
                      </a:r>
                    </a:p>
                  </a:txBody>
                  <a:tcPr>
                    <a:solidFill>
                      <a:schemeClr val="accent6">
                        <a:lumMod val="20000"/>
                        <a:lumOff val="80000"/>
                      </a:schemeClr>
                    </a:solidFill>
                  </a:tcPr>
                </a:tc>
                <a:tc>
                  <a:txBody>
                    <a:bodyPr/>
                    <a:lstStyle/>
                    <a:p>
                      <a:pPr marL="285750" indent="-285750">
                        <a:buFont typeface="Arial" panose="020B0604020202020204" pitchFamily="34" charset="0"/>
                        <a:buChar char="•"/>
                      </a:pPr>
                      <a:endParaRPr lang="en-KE" dirty="0"/>
                    </a:p>
                  </a:txBody>
                  <a:tcPr>
                    <a:solidFill>
                      <a:schemeClr val="accent6">
                        <a:lumMod val="20000"/>
                        <a:lumOff val="80000"/>
                      </a:schemeClr>
                    </a:solidFill>
                  </a:tcPr>
                </a:tc>
                <a:extLst>
                  <a:ext uri="{0D108BD9-81ED-4DB2-BD59-A6C34878D82A}">
                    <a16:rowId xmlns:a16="http://schemas.microsoft.com/office/drawing/2014/main" val="3597489732"/>
                  </a:ext>
                </a:extLst>
              </a:tr>
            </a:tbl>
          </a:graphicData>
        </a:graphic>
      </p:graphicFrame>
    </p:spTree>
    <p:extLst>
      <p:ext uri="{BB962C8B-B14F-4D97-AF65-F5344CB8AC3E}">
        <p14:creationId xmlns:p14="http://schemas.microsoft.com/office/powerpoint/2010/main" val="260204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9726-49B4-475D-9008-B179BE5D47ED}"/>
              </a:ext>
            </a:extLst>
          </p:cNvPr>
          <p:cNvSpPr>
            <a:spLocks noGrp="1"/>
          </p:cNvSpPr>
          <p:nvPr>
            <p:ph type="title"/>
          </p:nvPr>
        </p:nvSpPr>
        <p:spPr/>
        <p:txBody>
          <a:bodyPr/>
          <a:lstStyle/>
          <a:p>
            <a:pPr algn="ctr"/>
            <a:r>
              <a:rPr lang="en-US" sz="3200" b="1" dirty="0">
                <a:latin typeface="Tw Cen MT" panose="020B0602020104020603" pitchFamily="34" charset="0"/>
              </a:rPr>
              <a:t>Why Attend?</a:t>
            </a:r>
            <a:endParaRPr lang="en-KE" sz="3200" b="1" dirty="0">
              <a:latin typeface="Tw Cen MT" panose="020B0602020104020603" pitchFamily="34" charset="0"/>
            </a:endParaRPr>
          </a:p>
        </p:txBody>
      </p:sp>
      <p:sp>
        <p:nvSpPr>
          <p:cNvPr id="3" name="Content Placeholder 2">
            <a:extLst>
              <a:ext uri="{FF2B5EF4-FFF2-40B4-BE49-F238E27FC236}">
                <a16:creationId xmlns:a16="http://schemas.microsoft.com/office/drawing/2014/main" id="{2D8F4C44-277C-45D6-8459-B286EE9E1700}"/>
              </a:ext>
            </a:extLst>
          </p:cNvPr>
          <p:cNvSpPr>
            <a:spLocks noGrp="1"/>
          </p:cNvSpPr>
          <p:nvPr>
            <p:ph idx="1"/>
          </p:nvPr>
        </p:nvSpPr>
        <p:spPr>
          <a:xfrm>
            <a:off x="838200" y="1524000"/>
            <a:ext cx="10515600" cy="4652963"/>
          </a:xfrm>
        </p:spPr>
        <p:txBody>
          <a:bodyPr/>
          <a:lstStyle/>
          <a:p>
            <a:pPr marL="0" indent="0">
              <a:buNone/>
            </a:pPr>
            <a:r>
              <a:rPr lang="en-US" sz="2000" dirty="0">
                <a:latin typeface="Tw Cen MT" panose="020B0602020104020603" pitchFamily="34" charset="0"/>
              </a:rPr>
              <a:t>The Konza Technopolis Investors Conference offers you the opportunity to:</a:t>
            </a:r>
          </a:p>
          <a:p>
            <a:pPr marL="0" indent="0">
              <a:buNone/>
            </a:pPr>
            <a:endParaRPr lang="en-US" dirty="0"/>
          </a:p>
          <a:p>
            <a:r>
              <a:rPr lang="en-US" sz="2000" dirty="0">
                <a:latin typeface="Tw Cen MT" panose="020B0602020104020603" pitchFamily="34" charset="0"/>
              </a:rPr>
              <a:t>Get an update of the Konza Technopolis project progress, the opportunities therein, incentives and investment procedures</a:t>
            </a:r>
          </a:p>
          <a:p>
            <a:pPr marL="0" indent="0">
              <a:buNone/>
            </a:pPr>
            <a:endParaRPr lang="en-US" sz="2000" dirty="0">
              <a:latin typeface="Tw Cen MT" panose="020B0602020104020603" pitchFamily="34" charset="0"/>
            </a:endParaRPr>
          </a:p>
          <a:p>
            <a:r>
              <a:rPr lang="en-US" sz="2000" dirty="0">
                <a:latin typeface="Tw Cen MT" panose="020B0602020104020603" pitchFamily="34" charset="0"/>
              </a:rPr>
              <a:t>Meet and interact with Konza investors/developers for business opportunities</a:t>
            </a:r>
          </a:p>
          <a:p>
            <a:endParaRPr lang="en-US" sz="2000" dirty="0">
              <a:latin typeface="Tw Cen MT" panose="020B0602020104020603" pitchFamily="34" charset="0"/>
            </a:endParaRPr>
          </a:p>
          <a:p>
            <a:r>
              <a:rPr lang="en-US" sz="2000" dirty="0">
                <a:latin typeface="Tw Cen MT" panose="020B0602020104020603" pitchFamily="34" charset="0"/>
              </a:rPr>
              <a:t>Exhibit your products</a:t>
            </a:r>
          </a:p>
          <a:p>
            <a:endParaRPr lang="en-US" sz="2000" dirty="0">
              <a:latin typeface="Tw Cen MT" panose="020B0602020104020603" pitchFamily="34" charset="0"/>
            </a:endParaRPr>
          </a:p>
          <a:p>
            <a:r>
              <a:rPr lang="en-US" sz="2000" dirty="0">
                <a:latin typeface="Tw Cen MT" panose="020B0602020104020603" pitchFamily="34" charset="0"/>
              </a:rPr>
              <a:t>Create </a:t>
            </a:r>
            <a:r>
              <a:rPr lang="en-US" sz="2000">
                <a:latin typeface="Tw Cen MT" panose="020B0602020104020603" pitchFamily="34" charset="0"/>
              </a:rPr>
              <a:t>new linkages </a:t>
            </a:r>
            <a:endParaRPr lang="en-US" sz="2000" dirty="0">
              <a:latin typeface="Tw Cen MT" panose="020B0602020104020603" pitchFamily="34" charset="0"/>
            </a:endParaRPr>
          </a:p>
        </p:txBody>
      </p:sp>
    </p:spTree>
    <p:extLst>
      <p:ext uri="{BB962C8B-B14F-4D97-AF65-F5344CB8AC3E}">
        <p14:creationId xmlns:p14="http://schemas.microsoft.com/office/powerpoint/2010/main" val="213046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BA93-25FB-46A6-B9B0-20E06D5BD5B2}"/>
              </a:ext>
            </a:extLst>
          </p:cNvPr>
          <p:cNvSpPr>
            <a:spLocks noGrp="1"/>
          </p:cNvSpPr>
          <p:nvPr>
            <p:ph type="title"/>
          </p:nvPr>
        </p:nvSpPr>
        <p:spPr/>
        <p:txBody>
          <a:bodyPr/>
          <a:lstStyle/>
          <a:p>
            <a:pPr algn="ctr"/>
            <a:r>
              <a:rPr lang="en-US" dirty="0"/>
              <a:t>              </a:t>
            </a:r>
            <a:r>
              <a:rPr lang="en-US" sz="3200" b="1" dirty="0">
                <a:latin typeface="Tw Cen MT" panose="020B0602020104020603" pitchFamily="34" charset="0"/>
              </a:rPr>
              <a:t>Exhibition Opportunity</a:t>
            </a:r>
            <a:endParaRPr lang="en-KE" sz="3200" b="1" dirty="0">
              <a:latin typeface="Tw Cen MT" panose="020B0602020104020603" pitchFamily="34" charset="0"/>
            </a:endParaRPr>
          </a:p>
        </p:txBody>
      </p:sp>
      <p:sp>
        <p:nvSpPr>
          <p:cNvPr id="3" name="Content Placeholder 2">
            <a:extLst>
              <a:ext uri="{FF2B5EF4-FFF2-40B4-BE49-F238E27FC236}">
                <a16:creationId xmlns:a16="http://schemas.microsoft.com/office/drawing/2014/main" id="{A7493990-009F-403A-BA78-735476A1A7CE}"/>
              </a:ext>
            </a:extLst>
          </p:cNvPr>
          <p:cNvSpPr>
            <a:spLocks noGrp="1"/>
          </p:cNvSpPr>
          <p:nvPr>
            <p:ph idx="1"/>
          </p:nvPr>
        </p:nvSpPr>
        <p:spPr>
          <a:xfrm>
            <a:off x="838200" y="1476375"/>
            <a:ext cx="10515600" cy="5105400"/>
          </a:xfrm>
        </p:spPr>
        <p:txBody>
          <a:bodyPr/>
          <a:lstStyle/>
          <a:p>
            <a:pPr marL="0" indent="0">
              <a:buNone/>
            </a:pPr>
            <a:r>
              <a:rPr lang="en-US" sz="1800" dirty="0">
                <a:latin typeface="Tw Cen MT" panose="020B0602020104020603" pitchFamily="34" charset="0"/>
              </a:rPr>
              <a:t>The Authority presents a Sponsorship package of Kes 50,000 with the following benefits:</a:t>
            </a:r>
          </a:p>
          <a:p>
            <a:r>
              <a:rPr lang="en-US" sz="1800" dirty="0">
                <a:latin typeface="Tw Cen MT" panose="020B0602020104020603" pitchFamily="34" charset="0"/>
              </a:rPr>
              <a:t>An exhibition space.</a:t>
            </a:r>
          </a:p>
          <a:p>
            <a:r>
              <a:rPr lang="en-US" sz="1800" dirty="0">
                <a:latin typeface="Tw Cen MT" panose="020B0602020104020603" pitchFamily="34" charset="0"/>
              </a:rPr>
              <a:t>A social media video to be uploaded on the Authority’s social media platforms.</a:t>
            </a:r>
          </a:p>
          <a:p>
            <a:r>
              <a:rPr lang="en-US" sz="1800" dirty="0">
                <a:latin typeface="Tw Cen MT" panose="020B0602020104020603" pitchFamily="34" charset="0"/>
              </a:rPr>
              <a:t>Half page in </a:t>
            </a:r>
            <a:r>
              <a:rPr lang="en-US" sz="1800" dirty="0" err="1">
                <a:latin typeface="Tw Cen MT" panose="020B0602020104020603" pitchFamily="34" charset="0"/>
              </a:rPr>
              <a:t>KoTDA’s</a:t>
            </a:r>
            <a:r>
              <a:rPr lang="en-US" sz="1800" dirty="0">
                <a:latin typeface="Tw Cen MT" panose="020B0602020104020603" pitchFamily="34" charset="0"/>
              </a:rPr>
              <a:t> External Newsletter.</a:t>
            </a:r>
          </a:p>
          <a:p>
            <a:r>
              <a:rPr lang="en-US" sz="1800" dirty="0">
                <a:latin typeface="Tw Cen MT" panose="020B0602020104020603" pitchFamily="34" charset="0"/>
              </a:rPr>
              <a:t>Branding of site and sponsor mention throughout the event.</a:t>
            </a:r>
          </a:p>
          <a:p>
            <a:pPr marL="0" indent="0">
              <a:buNone/>
            </a:pPr>
            <a:r>
              <a:rPr lang="en-US" sz="1800" b="1" dirty="0">
                <a:latin typeface="Tw Cen MT" panose="020B0602020104020603" pitchFamily="34" charset="0"/>
              </a:rPr>
              <a:t>Bank Account Details:</a:t>
            </a:r>
          </a:p>
          <a:p>
            <a:pPr marL="0" indent="0">
              <a:buNone/>
            </a:pPr>
            <a:r>
              <a:rPr lang="en-US" sz="1800" dirty="0">
                <a:latin typeface="Tw Cen MT" panose="020B0602020104020603" pitchFamily="34" charset="0"/>
              </a:rPr>
              <a:t>KCB Bank</a:t>
            </a:r>
          </a:p>
          <a:p>
            <a:pPr marL="0" indent="0">
              <a:buNone/>
            </a:pPr>
            <a:r>
              <a:rPr lang="en-US" sz="1800" dirty="0" err="1">
                <a:latin typeface="Tw Cen MT" panose="020B0602020104020603" pitchFamily="34" charset="0"/>
              </a:rPr>
              <a:t>Kipande</a:t>
            </a:r>
            <a:r>
              <a:rPr lang="en-US" sz="1800" dirty="0">
                <a:latin typeface="Tw Cen MT" panose="020B0602020104020603" pitchFamily="34" charset="0"/>
              </a:rPr>
              <a:t> house branch</a:t>
            </a:r>
          </a:p>
          <a:p>
            <a:pPr marL="0" indent="0">
              <a:buNone/>
            </a:pPr>
            <a:r>
              <a:rPr lang="en-US" sz="1800" dirty="0">
                <a:latin typeface="Tw Cen MT" panose="020B0602020104020603" pitchFamily="34" charset="0"/>
              </a:rPr>
              <a:t>A/c no. 1141631520 </a:t>
            </a:r>
          </a:p>
          <a:p>
            <a:pPr marL="0" indent="0">
              <a:buNone/>
            </a:pPr>
            <a:r>
              <a:rPr lang="en-US" sz="1800" dirty="0">
                <a:latin typeface="Tw Cen MT" panose="020B0602020104020603" pitchFamily="34" charset="0"/>
              </a:rPr>
              <a:t>Account Name: Konza Technopolis Development Authority</a:t>
            </a:r>
          </a:p>
          <a:p>
            <a:pPr marL="0" indent="0">
              <a:buNone/>
            </a:pPr>
            <a:endParaRPr lang="en-US" sz="1800" dirty="0">
              <a:latin typeface="Tw Cen MT" panose="020B0602020104020603" pitchFamily="34" charset="0"/>
            </a:endParaRPr>
          </a:p>
          <a:p>
            <a:pPr marL="0" indent="0">
              <a:buNone/>
            </a:pPr>
            <a:r>
              <a:rPr lang="en-US" sz="1800" b="1" i="1" dirty="0">
                <a:latin typeface="Tw Cen MT" panose="020B0602020104020603" pitchFamily="34" charset="0"/>
              </a:rPr>
              <a:t>NB: Kindly reach out to Ms. Brenda Kaaria, Communications Officer, at bkaaria@konza.go.ke to discuss further on your participation. In the event that you may require a tailor-made package to better suit your purpose, we shall be happy to consider.</a:t>
            </a:r>
          </a:p>
          <a:p>
            <a:endParaRPr lang="en-KE" dirty="0"/>
          </a:p>
        </p:txBody>
      </p:sp>
    </p:spTree>
    <p:extLst>
      <p:ext uri="{BB962C8B-B14F-4D97-AF65-F5344CB8AC3E}">
        <p14:creationId xmlns:p14="http://schemas.microsoft.com/office/powerpoint/2010/main" val="166754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519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9885" cy="6858000"/>
          </a:xfrm>
          <a:prstGeom prst="rect">
            <a:avLst/>
          </a:prstGeom>
        </p:spPr>
      </p:pic>
      <p:sp>
        <p:nvSpPr>
          <p:cNvPr id="4" name="Title 1"/>
          <p:cNvSpPr>
            <a:spLocks noGrp="1"/>
          </p:cNvSpPr>
          <p:nvPr>
            <p:ph type="title"/>
          </p:nvPr>
        </p:nvSpPr>
        <p:spPr>
          <a:xfrm>
            <a:off x="0" y="3844636"/>
            <a:ext cx="12191999" cy="720725"/>
          </a:xfrm>
        </p:spPr>
        <p:txBody>
          <a:bodyPr>
            <a:noAutofit/>
          </a:bodyPr>
          <a:lstStyle/>
          <a:p>
            <a:pPr algn="ctr"/>
            <a:r>
              <a:rPr lang="en-US" sz="6000" b="1" dirty="0">
                <a:solidFill>
                  <a:schemeClr val="bg1"/>
                </a:solidFill>
                <a:latin typeface="Futura" charset="0"/>
                <a:ea typeface="Futura" charset="0"/>
                <a:cs typeface="Futura" charset="0"/>
              </a:rPr>
              <a:t>THANK YOU!</a:t>
            </a:r>
          </a:p>
        </p:txBody>
      </p:sp>
    </p:spTree>
    <p:extLst>
      <p:ext uri="{BB962C8B-B14F-4D97-AF65-F5344CB8AC3E}">
        <p14:creationId xmlns:p14="http://schemas.microsoft.com/office/powerpoint/2010/main" val="1918848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432</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Futura</vt:lpstr>
      <vt:lpstr>Futura Bk BT Book</vt:lpstr>
      <vt:lpstr>Tw Cen MT</vt:lpstr>
      <vt:lpstr>Office Theme</vt:lpstr>
      <vt:lpstr>PowerPoint Presentation</vt:lpstr>
      <vt:lpstr>Introduction</vt:lpstr>
      <vt:lpstr>    Investment Opportunities</vt:lpstr>
      <vt:lpstr>Why Attend?</vt:lpstr>
      <vt:lpstr>              Exhibition Opportunity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Brenda Kaaria</cp:lastModifiedBy>
  <cp:revision>11</cp:revision>
  <dcterms:created xsi:type="dcterms:W3CDTF">2020-07-14T15:38:56Z</dcterms:created>
  <dcterms:modified xsi:type="dcterms:W3CDTF">2021-06-13T10:05:04Z</dcterms:modified>
</cp:coreProperties>
</file>