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5" r:id="rId5"/>
    <p:sldId id="276" r:id="rId6"/>
    <p:sldId id="277" r:id="rId7"/>
    <p:sldId id="274" r:id="rId8"/>
    <p:sldId id="279" r:id="rId9"/>
    <p:sldId id="261" r:id="rId10"/>
    <p:sldId id="262" r:id="rId11"/>
    <p:sldId id="271" r:id="rId12"/>
    <p:sldId id="280" r:id="rId13"/>
    <p:sldId id="281" r:id="rId14"/>
    <p:sldId id="282" r:id="rId15"/>
    <p:sldId id="272" r:id="rId16"/>
    <p:sldId id="273" r:id="rId17"/>
    <p:sldId id="270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9F202-3966-43F9-B905-98AA042E100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D9E4-0AA1-481B-A396-4C0F2C31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7D9E4-0AA1-481B-A396-4C0F2C319A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6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7D9E4-0AA1-481B-A396-4C0F2C319A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2E1BC378-2F2C-53AD-8ED8-61ECD75D3F62}"/>
              </a:ext>
            </a:extLst>
          </p:cNvPr>
          <p:cNvSpPr txBox="1"/>
          <p:nvPr/>
        </p:nvSpPr>
        <p:spPr>
          <a:xfrm>
            <a:off x="10210800" y="6057900"/>
            <a:ext cx="7467600" cy="32521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Github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: github.com/kmckmc5587/</a:t>
            </a:r>
            <a:r>
              <a:rPr lang="en-US" sz="28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FBI.pjt</a:t>
            </a:r>
            <a:endParaRPr lang="en-US" sz="2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팀장 </a:t>
            </a:r>
            <a:r>
              <a:rPr lang="en-US" altLang="ko-KR" sz="2800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ko-KR" altLang="en-US" sz="2800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김민찬</a:t>
            </a:r>
            <a:r>
              <a:rPr lang="en-US" altLang="ko-KR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(kmckmc5587)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조원 </a:t>
            </a:r>
            <a:r>
              <a:rPr lang="en-US" altLang="ko-KR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ko-KR" altLang="en-US" sz="2800" dirty="0" err="1">
                <a:latin typeface="Open Sans SemiBold" panose="020B0706030804020204" pitchFamily="34" charset="0"/>
                <a:cs typeface="Open Sans SemiBold" panose="020B0706030804020204" pitchFamily="34" charset="0"/>
              </a:rPr>
              <a:t>구도회</a:t>
            </a:r>
            <a:r>
              <a:rPr lang="en-US" altLang="ko-KR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(koo1996)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   </a:t>
            </a:r>
            <a:r>
              <a:rPr lang="ko-KR" altLang="en-US" sz="2800" dirty="0" err="1">
                <a:latin typeface="Open Sans SemiBold" panose="020B0706030804020204" pitchFamily="34" charset="0"/>
                <a:cs typeface="Open Sans SemiBold" panose="020B0706030804020204" pitchFamily="34" charset="0"/>
              </a:rPr>
              <a:t>이태극</a:t>
            </a:r>
            <a:r>
              <a:rPr lang="en-US" altLang="ko-KR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(uRo3YA)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   </a:t>
            </a:r>
            <a:r>
              <a:rPr lang="ko-KR" altLang="en-US" sz="2800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우상민</a:t>
            </a:r>
            <a:r>
              <a:rPr lang="en-US" altLang="ko-KR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(wsm0409)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1EEC600-973B-7CFD-2D44-170300ED1825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6FAA0-B978-D6E6-4C14-9FF0E79C3BDA}"/>
              </a:ext>
            </a:extLst>
          </p:cNvPr>
          <p:cNvSpPr txBox="1"/>
          <p:nvPr/>
        </p:nvSpPr>
        <p:spPr>
          <a:xfrm>
            <a:off x="2362200" y="1790700"/>
            <a:ext cx="13563600" cy="383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B0604020202020204" pitchFamily="2" charset="-79"/>
              </a:rPr>
              <a:t>F</a:t>
            </a:r>
            <a:r>
              <a:rPr lang="en-US" altLang="ko-KR" sz="8800" dirty="0">
                <a:latin typeface="HY견고딕" panose="02030600000101010101" pitchFamily="18" charset="-127"/>
                <a:ea typeface="HY견고딕" panose="02030600000101010101" pitchFamily="18" charset="-127"/>
                <a:cs typeface="Aharoni" panose="020B0604020202020204" pitchFamily="2" charset="-79"/>
              </a:rPr>
              <a:t>ood</a:t>
            </a:r>
            <a:r>
              <a:rPr lang="ko-KR" altLang="en-US" sz="8800" dirty="0">
                <a:latin typeface="HY견고딕" panose="02030600000101010101" pitchFamily="18" charset="-127"/>
                <a:ea typeface="HY견고딕" panose="02030600000101010101" pitchFamily="18" charset="-127"/>
                <a:cs typeface="Aharoni" panose="020B0604020202020204" pitchFamily="2" charset="-79"/>
              </a:rPr>
              <a:t> </a:t>
            </a:r>
            <a:r>
              <a:rPr lang="en-US" altLang="ko-KR" sz="88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B0604020202020204" pitchFamily="2" charset="-79"/>
              </a:rPr>
              <a:t>B</a:t>
            </a:r>
            <a:r>
              <a:rPr lang="en-US" altLang="ko-KR" sz="8800" dirty="0">
                <a:latin typeface="HY견고딕" panose="02030600000101010101" pitchFamily="18" charset="-127"/>
                <a:ea typeface="HY견고딕" panose="02030600000101010101" pitchFamily="18" charset="-127"/>
                <a:cs typeface="Aharoni" panose="020B0604020202020204" pitchFamily="2" charset="-79"/>
              </a:rPr>
              <a:t>ox </a:t>
            </a:r>
            <a:r>
              <a:rPr lang="en-US" altLang="ko-KR" sz="88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B0604020202020204" pitchFamily="2" charset="-79"/>
              </a:rPr>
              <a:t>I</a:t>
            </a:r>
            <a:r>
              <a:rPr lang="en-US" altLang="ko-KR" sz="8800" dirty="0">
                <a:latin typeface="HY견고딕" panose="02030600000101010101" pitchFamily="18" charset="-127"/>
                <a:ea typeface="HY견고딕" panose="02030600000101010101" pitchFamily="18" charset="-127"/>
                <a:cs typeface="Aharoni" panose="020B0604020202020204" pitchFamily="2" charset="-79"/>
              </a:rPr>
              <a:t>nformation</a:t>
            </a:r>
          </a:p>
          <a:p>
            <a:pPr algn="ctr">
              <a:lnSpc>
                <a:spcPct val="150000"/>
              </a:lnSpc>
            </a:pPr>
            <a:r>
              <a:rPr lang="en-US" altLang="ko-KR" sz="88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B0604020202020204" pitchFamily="2" charset="-79"/>
              </a:rPr>
              <a:t>FBI</a:t>
            </a:r>
            <a:endParaRPr lang="ko-KR" altLang="en-US" sz="8800" dirty="0">
              <a:solidFill>
                <a:schemeClr val="accent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2" name="Object 39">
            <a:extLst>
              <a:ext uri="{FF2B5EF4-FFF2-40B4-BE49-F238E27FC236}">
                <a16:creationId xmlns:a16="http://schemas.microsoft.com/office/drawing/2014/main" id="{2EB42100-5591-79D6-D846-0328121583A3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879A05A-584F-518B-FB7F-4C6660698F9B}"/>
              </a:ext>
            </a:extLst>
          </p:cNvPr>
          <p:cNvSpPr txBox="1"/>
          <p:nvPr/>
        </p:nvSpPr>
        <p:spPr>
          <a:xfrm>
            <a:off x="457200" y="495300"/>
            <a:ext cx="45720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서비스 요약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2BB8C7-F03B-579E-4A72-064E767B417D}"/>
              </a:ext>
            </a:extLst>
          </p:cNvPr>
          <p:cNvSpPr txBox="1">
            <a:spLocks/>
          </p:cNvSpPr>
          <p:nvPr/>
        </p:nvSpPr>
        <p:spPr>
          <a:xfrm>
            <a:off x="1284627" y="1821179"/>
            <a:ext cx="13363228" cy="7315200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  <a:buFont typeface="Wingdings" charset="2"/>
              <a:buChar char="v"/>
            </a:pPr>
            <a:r>
              <a:rPr lang="ko-KR" altLang="en-US" sz="28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회원 정보 페이지</a:t>
            </a:r>
            <a:endParaRPr lang="en-US" altLang="ko-KR" sz="28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프로필 이미지 수정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위시리스트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회원정보 수정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비밀번호 변경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탈퇴 페이지 연결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모달을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통해 </a:t>
            </a: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작성글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댓글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팔로잉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팔로워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화면 팝업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 algn="l">
              <a:lnSpc>
                <a:spcPct val="160000"/>
              </a:lnSpc>
              <a:buFont typeface="Wingdings" charset="2"/>
              <a:buChar char="Ø"/>
            </a:pP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60000"/>
              </a:lnSpc>
              <a:buFont typeface="Wingdings" charset="2"/>
              <a:buChar char="v"/>
            </a:pPr>
            <a:r>
              <a:rPr lang="ko-KR" altLang="en-US" sz="28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리뷰 게시글 </a:t>
            </a:r>
            <a:r>
              <a:rPr lang="en-US" altLang="ko-KR" sz="28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CRUD</a:t>
            </a: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비로그인 </a:t>
            </a: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접속시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로그인 페이지로 </a:t>
            </a: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리다이렉트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SummerNote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이용해 게시글 작성 폼 강화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914400" lvl="1" indent="-457200" algn="l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게시글 </a:t>
            </a: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삭제시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삭제 경고 팝업 </a:t>
            </a: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모달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914400" lvl="1" indent="-457200" algn="l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Ajax 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비동기 통신으로 댓글과 추천 기능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 algn="l">
              <a:lnSpc>
                <a:spcPct val="160000"/>
              </a:lnSpc>
              <a:buFont typeface="Wingdings" charset="2"/>
              <a:buChar char="Ø"/>
            </a:pP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92207A-0A26-52CF-2C3F-61E4F9E588CE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2" name="Object 39">
            <a:extLst>
              <a:ext uri="{FF2B5EF4-FFF2-40B4-BE49-F238E27FC236}">
                <a16:creationId xmlns:a16="http://schemas.microsoft.com/office/drawing/2014/main" id="{89CA0EBC-8078-67AF-6291-2ADF6570F394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879A05A-584F-518B-FB7F-4C6660698F9B}"/>
              </a:ext>
            </a:extLst>
          </p:cNvPr>
          <p:cNvSpPr txBox="1"/>
          <p:nvPr/>
        </p:nvSpPr>
        <p:spPr>
          <a:xfrm>
            <a:off x="457200" y="495300"/>
            <a:ext cx="4419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서비스 화면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7BBAF3-3EE1-C923-A075-E1667603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49" y="6362125"/>
            <a:ext cx="7924800" cy="297408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151C3BA-CCEA-4C22-C7D2-1418D607D519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ED05FB-6E5C-0546-CAB3-8FD579845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"/>
          <a:stretch/>
        </p:blipFill>
        <p:spPr>
          <a:xfrm>
            <a:off x="294901" y="2301996"/>
            <a:ext cx="9108960" cy="41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1D4AB9-07F7-2E9F-D22D-8454E82381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4"/>
          <a:stretch/>
        </p:blipFill>
        <p:spPr>
          <a:xfrm>
            <a:off x="9403861" y="2391996"/>
            <a:ext cx="8629638" cy="3960000"/>
          </a:xfrm>
          <a:prstGeom prst="rect">
            <a:avLst/>
          </a:prstGeom>
        </p:spPr>
      </p:pic>
      <p:sp>
        <p:nvSpPr>
          <p:cNvPr id="2" name="Object 39">
            <a:extLst>
              <a:ext uri="{FF2B5EF4-FFF2-40B4-BE49-F238E27FC236}">
                <a16:creationId xmlns:a16="http://schemas.microsoft.com/office/drawing/2014/main" id="{A29F627E-3611-365A-64CF-0F49CEFA7D68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7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EBE4B80B-4A65-6334-9517-E864217E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2387" y="1446898"/>
            <a:ext cx="3240000" cy="4337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B57A37-ECF9-5075-32F5-08BDE4B4B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15" y="1903849"/>
            <a:ext cx="3960000" cy="2811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23A2D0-C57B-8627-740A-6D0848FED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87" y="6093112"/>
            <a:ext cx="3600000" cy="30358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A8B493-25E6-9B7B-1DB6-AFC19F402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15" y="5571467"/>
            <a:ext cx="3960000" cy="2860657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48DE655-CC36-67CD-CC63-54F7A0395529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2FF27C-62B7-2D20-94AA-34EC8D3D6D6E}"/>
              </a:ext>
            </a:extLst>
          </p:cNvPr>
          <p:cNvSpPr txBox="1"/>
          <p:nvPr/>
        </p:nvSpPr>
        <p:spPr>
          <a:xfrm>
            <a:off x="457200" y="495300"/>
            <a:ext cx="4419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서비스 화면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Object 39">
            <a:extLst>
              <a:ext uri="{FF2B5EF4-FFF2-40B4-BE49-F238E27FC236}">
                <a16:creationId xmlns:a16="http://schemas.microsoft.com/office/drawing/2014/main" id="{0A01E2FA-E39D-377D-966E-7D09528896AE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2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7">
            <a:extLst>
              <a:ext uri="{FF2B5EF4-FFF2-40B4-BE49-F238E27FC236}">
                <a16:creationId xmlns:a16="http://schemas.microsoft.com/office/drawing/2014/main" id="{EDDF7247-C1FF-0F1B-B6E5-DFBD5FA96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07" y="2083500"/>
            <a:ext cx="5082385" cy="61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2091B3-81FA-870E-F455-AE550A72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93" y="3561420"/>
            <a:ext cx="5760000" cy="3164160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6E094160-7FD6-2DCD-B850-CC38360D2E41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5308AE4-C737-5316-D8EE-FC10747D0D4A}"/>
              </a:ext>
            </a:extLst>
          </p:cNvPr>
          <p:cNvSpPr txBox="1"/>
          <p:nvPr/>
        </p:nvSpPr>
        <p:spPr>
          <a:xfrm>
            <a:off x="457200" y="495300"/>
            <a:ext cx="4419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서비스 화면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Object 39">
            <a:extLst>
              <a:ext uri="{FF2B5EF4-FFF2-40B4-BE49-F238E27FC236}">
                <a16:creationId xmlns:a16="http://schemas.microsoft.com/office/drawing/2014/main" id="{AE63AED8-0144-188E-AAF0-F05C95443C9C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3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5">
            <a:extLst>
              <a:ext uri="{FF2B5EF4-FFF2-40B4-BE49-F238E27FC236}">
                <a16:creationId xmlns:a16="http://schemas.microsoft.com/office/drawing/2014/main" id="{4EAD6823-7398-5DDA-B15C-D1184682A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0" y="1064202"/>
            <a:ext cx="6120000" cy="36837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6DD3E0-06C2-379A-CE79-AC8159908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84" y="4995552"/>
            <a:ext cx="6120000" cy="429335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F46288ED-6410-E710-0580-AF328F136EAD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C68300A-82DF-97D9-AF97-467CB3F58C0F}"/>
              </a:ext>
            </a:extLst>
          </p:cNvPr>
          <p:cNvSpPr txBox="1"/>
          <p:nvPr/>
        </p:nvSpPr>
        <p:spPr>
          <a:xfrm>
            <a:off x="457200" y="495300"/>
            <a:ext cx="4419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서비스 화면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Object 39">
            <a:extLst>
              <a:ext uri="{FF2B5EF4-FFF2-40B4-BE49-F238E27FC236}">
                <a16:creationId xmlns:a16="http://schemas.microsoft.com/office/drawing/2014/main" id="{981F3922-3AC2-C870-3617-0F240B4C5252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879A05A-584F-518B-FB7F-4C6660698F9B}"/>
              </a:ext>
            </a:extLst>
          </p:cNvPr>
          <p:cNvSpPr txBox="1"/>
          <p:nvPr/>
        </p:nvSpPr>
        <p:spPr>
          <a:xfrm>
            <a:off x="381000" y="647700"/>
            <a:ext cx="56388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추가 개발 목표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6DEED5-4E03-CAA0-229F-20542D505692}"/>
              </a:ext>
            </a:extLst>
          </p:cNvPr>
          <p:cNvSpPr txBox="1">
            <a:spLocks/>
          </p:cNvSpPr>
          <p:nvPr/>
        </p:nvSpPr>
        <p:spPr bwMode="auto">
          <a:xfrm>
            <a:off x="1905000" y="3009900"/>
            <a:ext cx="12199331" cy="426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Font typeface="Wingdings" charset="0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비동기 통신을 통해 댓글은 구현하였지만 작성 시 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CSS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적용 안 됨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  <a:buFont typeface="Wingdings" charset="0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평점 기능 및 평균 값 계산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  <a:buFont typeface="Wingdings" charset="0"/>
              <a:buChar char="§"/>
            </a:pP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  <a:buFont typeface="Wingdings" charset="0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리뷰별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평가 요소를 카테고리로 묶어서 출력</a:t>
            </a:r>
          </a:p>
          <a:p>
            <a:pPr algn="l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1CDE409-7FE4-D5AA-3045-1701051B95AF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BDC00790-0E80-3ABD-014D-D71DB8960EDA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733C9B5-3AA6-FBEA-D7D7-4DB0E899CE34}"/>
              </a:ext>
            </a:extLst>
          </p:cNvPr>
          <p:cNvSpPr txBox="1"/>
          <p:nvPr/>
        </p:nvSpPr>
        <p:spPr>
          <a:xfrm>
            <a:off x="457200" y="495300"/>
            <a:ext cx="34290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Review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D34CF70-4400-1BDC-4AFD-CFDDFE50A171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1B4902D-50C6-9847-7B35-081AA05BEFCC}"/>
              </a:ext>
            </a:extLst>
          </p:cNvPr>
          <p:cNvSpPr txBox="1"/>
          <p:nvPr/>
        </p:nvSpPr>
        <p:spPr>
          <a:xfrm>
            <a:off x="427088" y="2148596"/>
            <a:ext cx="17433823" cy="6848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SzPct val="50000"/>
              <a:buFont typeface="Wingdings" panose="05000000000000000000" pitchFamily="2" charset="2"/>
              <a:buChar char="§"/>
            </a:pPr>
            <a:r>
              <a:rPr lang="ko-KR" altLang="en-US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김민찬</a:t>
            </a:r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(</a:t>
            </a:r>
            <a:r>
              <a:rPr lang="ko-KR" altLang="en-US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팀장</a:t>
            </a:r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) :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팀장으로서 부족한 부분이 있었던 것 같고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32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백엔드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개발 부분을 많이 도와드리지 못해서 미안한 마음이 있습니다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.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다음에는 보완해서 퀄리티 높여보겠습니다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.</a:t>
            </a:r>
          </a:p>
          <a:p>
            <a:pPr marL="571500" indent="-571500">
              <a:lnSpc>
                <a:spcPct val="200000"/>
              </a:lnSpc>
              <a:buSzPct val="50000"/>
              <a:buFont typeface="Wingdings" panose="05000000000000000000" pitchFamily="2" charset="2"/>
              <a:buChar char="§"/>
            </a:pPr>
            <a:r>
              <a:rPr lang="ko-KR" altLang="en-US" sz="32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구도회</a:t>
            </a:r>
            <a:r>
              <a:rPr lang="ko-KR" altLang="en-US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: </a:t>
            </a:r>
            <a:r>
              <a:rPr lang="ko-KR" altLang="en-US" sz="3200" b="0" i="0" dirty="0">
                <a:effectLst/>
                <a:latin typeface="Whitney"/>
              </a:rPr>
              <a:t>팀원들과 프로젝트를 진행하면서 새로운 것을 배울 수 있었던 좋은 기회였습니다</a:t>
            </a:r>
            <a:r>
              <a:rPr lang="en-US" altLang="ko-KR" sz="3200" b="0" i="0" dirty="0">
                <a:effectLst/>
                <a:latin typeface="Whitney"/>
              </a:rPr>
              <a:t>.</a:t>
            </a:r>
            <a:endParaRPr lang="en-US" altLang="ko-KR" sz="32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marL="571500" indent="-571500">
              <a:lnSpc>
                <a:spcPct val="200000"/>
              </a:lnSpc>
              <a:buSzPct val="50000"/>
              <a:buFont typeface="Wingdings" panose="05000000000000000000" pitchFamily="2" charset="2"/>
              <a:buChar char="§"/>
            </a:pPr>
            <a:r>
              <a:rPr lang="ko-KR" altLang="en-US" sz="32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이태극</a:t>
            </a:r>
            <a:r>
              <a:rPr lang="ko-KR" altLang="en-US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: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시간 여건상 구현하지 못한 기능들이 있어 아쉽다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.</a:t>
            </a:r>
          </a:p>
          <a:p>
            <a:pPr marL="571500" indent="-571500">
              <a:lnSpc>
                <a:spcPct val="200000"/>
              </a:lnSpc>
              <a:buSzPct val="50000"/>
              <a:buFont typeface="Wingdings" panose="05000000000000000000" pitchFamily="2" charset="2"/>
              <a:buChar char="§"/>
            </a:pPr>
            <a:r>
              <a:rPr lang="ko-KR" altLang="en-US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우상민 </a:t>
            </a:r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: </a:t>
            </a:r>
            <a:r>
              <a:rPr lang="ko-KR" altLang="en-US" sz="3200" b="0" i="0" dirty="0">
                <a:effectLst/>
                <a:latin typeface="Whitney"/>
              </a:rPr>
              <a:t>머릿속에 떠오른 구현하고 싶은 기능</a:t>
            </a:r>
            <a:r>
              <a:rPr lang="en-US" altLang="ko-KR" sz="3200" b="0" i="0" dirty="0">
                <a:effectLst/>
                <a:latin typeface="Whitney"/>
              </a:rPr>
              <a:t>, </a:t>
            </a:r>
            <a:r>
              <a:rPr lang="ko-KR" altLang="en-US" sz="3200" b="0" i="0" dirty="0">
                <a:effectLst/>
                <a:latin typeface="Whitney"/>
              </a:rPr>
              <a:t>효과들을 실현치 못한 게 많아서 아쉽고 내가 봐도 지저분해 보이는 코딩에 다음에는 팀원들에게 미안하지 않도록 더 신경 </a:t>
            </a:r>
            <a:r>
              <a:rPr lang="ko-KR" altLang="en-US" sz="3200" b="0" i="0" dirty="0" err="1">
                <a:effectLst/>
                <a:latin typeface="Whitney"/>
              </a:rPr>
              <a:t>써야겠다고</a:t>
            </a:r>
            <a:r>
              <a:rPr lang="ko-KR" altLang="en-US" sz="3200" b="0" i="0" dirty="0">
                <a:effectLst/>
                <a:latin typeface="Whitney"/>
              </a:rPr>
              <a:t> 생각함</a:t>
            </a:r>
            <a:endParaRPr lang="en-US" altLang="ko-KR" sz="32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</p:txBody>
      </p:sp>
      <p:sp>
        <p:nvSpPr>
          <p:cNvPr id="7" name="Object 39">
            <a:extLst>
              <a:ext uri="{FF2B5EF4-FFF2-40B4-BE49-F238E27FC236}">
                <a16:creationId xmlns:a16="http://schemas.microsoft.com/office/drawing/2014/main" id="{0AB52989-FA97-3857-D375-F577BC2055F2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68541" y="2314267"/>
            <a:ext cx="14401800" cy="5422347"/>
            <a:chOff x="1" y="1485900"/>
            <a:chExt cx="14401800" cy="5057679"/>
          </a:xfrm>
        </p:grpSpPr>
        <p:sp>
          <p:nvSpPr>
            <p:cNvPr id="3" name="Object 3"/>
            <p:cNvSpPr txBox="1"/>
            <p:nvPr/>
          </p:nvSpPr>
          <p:spPr>
            <a:xfrm>
              <a:off x="1" y="1485900"/>
              <a:ext cx="14401800" cy="25693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73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THANK</a:t>
              </a:r>
              <a:endParaRPr lang="en-US" sz="1400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006924" y="3974234"/>
              <a:ext cx="5181599" cy="25693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73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YOU</a:t>
              </a:r>
              <a:endParaRPr lang="en-US" sz="1400" dirty="0"/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FA0C9A1A-2E93-7F82-E2F1-369D221B81A2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6" name="Object 39">
            <a:extLst>
              <a:ext uri="{FF2B5EF4-FFF2-40B4-BE49-F238E27FC236}">
                <a16:creationId xmlns:a16="http://schemas.microsoft.com/office/drawing/2014/main" id="{8663B419-7065-12E9-1423-FD3EFAE7529B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60966" y="2551111"/>
            <a:ext cx="301210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200" dirty="0">
                <a:solidFill>
                  <a:srgbClr val="000000"/>
                </a:solidFill>
                <a:latin typeface="S-Core Dream 5 Medium" pitchFamily="34" charset="0"/>
              </a:rPr>
              <a:t>팀원 소개</a:t>
            </a:r>
            <a:endParaRPr lang="en-US"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312981" y="4554695"/>
            <a:ext cx="3076730" cy="3156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12981" y="1900241"/>
            <a:ext cx="3076730" cy="3156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2981" y="4029731"/>
            <a:ext cx="4266667" cy="63443"/>
            <a:chOff x="1904762" y="3794992"/>
            <a:chExt cx="4266667" cy="63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2981" y="6768842"/>
            <a:ext cx="4266667" cy="63443"/>
            <a:chOff x="1904762" y="6534103"/>
            <a:chExt cx="4266667" cy="634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6534103"/>
              <a:ext cx="4266667" cy="6344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7E807DE-A317-B108-DFF4-283E8ACD8139}"/>
              </a:ext>
            </a:extLst>
          </p:cNvPr>
          <p:cNvSpPr txBox="1"/>
          <p:nvPr/>
        </p:nvSpPr>
        <p:spPr>
          <a:xfrm>
            <a:off x="2640826" y="5202999"/>
            <a:ext cx="301210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dirty="0"/>
              <a:t>기획 목표</a:t>
            </a:r>
            <a:endParaRPr lang="en-US" sz="3600" dirty="0"/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AFE7ACF8-7836-E3C3-25C3-C94A944FDC97}"/>
              </a:ext>
            </a:extLst>
          </p:cNvPr>
          <p:cNvSpPr txBox="1"/>
          <p:nvPr/>
        </p:nvSpPr>
        <p:spPr>
          <a:xfrm>
            <a:off x="2640826" y="7672869"/>
            <a:ext cx="301210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200" dirty="0">
                <a:solidFill>
                  <a:srgbClr val="000000"/>
                </a:solidFill>
                <a:latin typeface="S-Core Dream 5 Medium" pitchFamily="34" charset="0"/>
              </a:rPr>
              <a:t>기술 목표</a:t>
            </a:r>
            <a:endParaRPr lang="en-US" sz="3600" dirty="0"/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EA1247DF-1BC0-2BB9-B7DB-97F3F91C5C69}"/>
              </a:ext>
            </a:extLst>
          </p:cNvPr>
          <p:cNvSpPr txBox="1"/>
          <p:nvPr/>
        </p:nvSpPr>
        <p:spPr>
          <a:xfrm>
            <a:off x="8264140" y="2278193"/>
            <a:ext cx="301210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dirty="0"/>
              <a:t>모델링</a:t>
            </a:r>
            <a:r>
              <a:rPr lang="en-US" sz="3600" dirty="0"/>
              <a:t> </a:t>
            </a:r>
          </a:p>
          <a:p>
            <a:pPr algn="r"/>
            <a:r>
              <a:rPr lang="ko-KR" altLang="en-US" sz="3600" dirty="0"/>
              <a:t>소개</a:t>
            </a:r>
            <a:endParaRPr lang="en-US" sz="3600" dirty="0"/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311E0E54-8766-F903-43D6-A19B9F778C68}"/>
              </a:ext>
            </a:extLst>
          </p:cNvPr>
          <p:cNvSpPr txBox="1"/>
          <p:nvPr/>
        </p:nvSpPr>
        <p:spPr>
          <a:xfrm>
            <a:off x="6980778" y="4554695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05</a:t>
            </a:r>
            <a:endParaRPr lang="en-US" dirty="0"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A30551D7-BF27-4E74-F985-2F8D5656A540}"/>
              </a:ext>
            </a:extLst>
          </p:cNvPr>
          <p:cNvSpPr txBox="1"/>
          <p:nvPr/>
        </p:nvSpPr>
        <p:spPr>
          <a:xfrm>
            <a:off x="6980778" y="1900241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</a:t>
            </a:r>
            <a:endParaRPr lang="en-US" dirty="0"/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31F51470-F08B-4E9D-F004-DCE6D6DD1877}"/>
              </a:ext>
            </a:extLst>
          </p:cNvPr>
          <p:cNvSpPr txBox="1"/>
          <p:nvPr/>
        </p:nvSpPr>
        <p:spPr>
          <a:xfrm>
            <a:off x="6980778" y="7209150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06</a:t>
            </a:r>
            <a:endParaRPr lang="en-US" dirty="0"/>
          </a:p>
        </p:txBody>
      </p:sp>
      <p:grpSp>
        <p:nvGrpSpPr>
          <p:cNvPr id="37" name="그룹 1001">
            <a:extLst>
              <a:ext uri="{FF2B5EF4-FFF2-40B4-BE49-F238E27FC236}">
                <a16:creationId xmlns:a16="http://schemas.microsoft.com/office/drawing/2014/main" id="{3DF5F250-9064-DDE5-9CC0-F0D28F2A8FA6}"/>
              </a:ext>
            </a:extLst>
          </p:cNvPr>
          <p:cNvGrpSpPr/>
          <p:nvPr/>
        </p:nvGrpSpPr>
        <p:grpSpPr>
          <a:xfrm>
            <a:off x="6980778" y="4029731"/>
            <a:ext cx="4266667" cy="63443"/>
            <a:chOff x="1904762" y="3794992"/>
            <a:chExt cx="4266667" cy="63443"/>
          </a:xfrm>
        </p:grpSpPr>
        <p:pic>
          <p:nvPicPr>
            <p:cNvPr id="40" name="Object 20">
              <a:extLst>
                <a:ext uri="{FF2B5EF4-FFF2-40B4-BE49-F238E27FC236}">
                  <a16:creationId xmlns:a16="http://schemas.microsoft.com/office/drawing/2014/main" id="{E2DE0DF8-A26A-6BB8-8E28-683C4A5B2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41" name="그룹 1002">
            <a:extLst>
              <a:ext uri="{FF2B5EF4-FFF2-40B4-BE49-F238E27FC236}">
                <a16:creationId xmlns:a16="http://schemas.microsoft.com/office/drawing/2014/main" id="{BB5B347D-7FC8-F6CC-33FE-E24FB87FB0D3}"/>
              </a:ext>
            </a:extLst>
          </p:cNvPr>
          <p:cNvGrpSpPr/>
          <p:nvPr/>
        </p:nvGrpSpPr>
        <p:grpSpPr>
          <a:xfrm>
            <a:off x="6980778" y="6768842"/>
            <a:ext cx="4266667" cy="63443"/>
            <a:chOff x="1904762" y="6534103"/>
            <a:chExt cx="4266667" cy="63443"/>
          </a:xfrm>
        </p:grpSpPr>
        <p:pic>
          <p:nvPicPr>
            <p:cNvPr id="42" name="Object 23">
              <a:extLst>
                <a:ext uri="{FF2B5EF4-FFF2-40B4-BE49-F238E27FC236}">
                  <a16:creationId xmlns:a16="http://schemas.microsoft.com/office/drawing/2014/main" id="{0E532248-7DDC-F922-4BC8-296C346E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6534103"/>
              <a:ext cx="4266667" cy="63443"/>
            </a:xfrm>
            <a:prstGeom prst="rect">
              <a:avLst/>
            </a:prstGeom>
          </p:spPr>
        </p:pic>
      </p:grpSp>
      <p:sp>
        <p:nvSpPr>
          <p:cNvPr id="43" name="Object 4">
            <a:extLst>
              <a:ext uri="{FF2B5EF4-FFF2-40B4-BE49-F238E27FC236}">
                <a16:creationId xmlns:a16="http://schemas.microsoft.com/office/drawing/2014/main" id="{50DF6777-4C4A-6EB0-EA48-2A9442038BE3}"/>
              </a:ext>
            </a:extLst>
          </p:cNvPr>
          <p:cNvSpPr txBox="1"/>
          <p:nvPr/>
        </p:nvSpPr>
        <p:spPr>
          <a:xfrm>
            <a:off x="8308623" y="4908617"/>
            <a:ext cx="301210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dirty="0"/>
              <a:t>일일</a:t>
            </a:r>
            <a:r>
              <a:rPr lang="en-US" sz="3600" dirty="0"/>
              <a:t> </a:t>
            </a:r>
            <a:r>
              <a:rPr lang="ko-KR" altLang="en-US" sz="3600" dirty="0"/>
              <a:t>개발</a:t>
            </a:r>
            <a:endParaRPr lang="en-US" altLang="ko-KR" sz="3600" dirty="0"/>
          </a:p>
          <a:p>
            <a:pPr algn="r"/>
            <a:r>
              <a:rPr lang="ko-KR" altLang="en-US" sz="3600" dirty="0"/>
              <a:t>진행 과정</a:t>
            </a:r>
            <a:endParaRPr lang="en-US" sz="3600" dirty="0"/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40DA59E0-EC16-3120-B851-2877A6F8F833}"/>
              </a:ext>
            </a:extLst>
          </p:cNvPr>
          <p:cNvSpPr txBox="1"/>
          <p:nvPr/>
        </p:nvSpPr>
        <p:spPr>
          <a:xfrm>
            <a:off x="8308623" y="7628806"/>
            <a:ext cx="301210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dirty="0"/>
              <a:t>서비스</a:t>
            </a:r>
            <a:r>
              <a:rPr lang="en-US" sz="3600" dirty="0"/>
              <a:t> </a:t>
            </a:r>
          </a:p>
          <a:p>
            <a:pPr algn="r"/>
            <a:r>
              <a:rPr lang="ko-KR" altLang="en-US" sz="3600" dirty="0"/>
              <a:t>설명</a:t>
            </a:r>
            <a:endParaRPr lang="en-US" sz="3600" dirty="0"/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B1085550-27C0-8828-9157-C34B5C851829}"/>
              </a:ext>
            </a:extLst>
          </p:cNvPr>
          <p:cNvSpPr txBox="1"/>
          <p:nvPr/>
        </p:nvSpPr>
        <p:spPr>
          <a:xfrm>
            <a:off x="13954296" y="2254183"/>
            <a:ext cx="301210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dirty="0"/>
              <a:t>서비스</a:t>
            </a:r>
            <a:r>
              <a:rPr lang="en-US" sz="3600" dirty="0"/>
              <a:t> </a:t>
            </a:r>
          </a:p>
          <a:p>
            <a:pPr algn="r"/>
            <a:r>
              <a:rPr lang="ko-KR" altLang="en-US" sz="3600" dirty="0"/>
              <a:t>요약</a:t>
            </a:r>
            <a:endParaRPr lang="en-US" sz="3600" dirty="0"/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2EAEEBAE-CB27-3B21-02A0-12084470DEA3}"/>
              </a:ext>
            </a:extLst>
          </p:cNvPr>
          <p:cNvSpPr txBox="1"/>
          <p:nvPr/>
        </p:nvSpPr>
        <p:spPr>
          <a:xfrm>
            <a:off x="12626452" y="4532790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08</a:t>
            </a:r>
            <a:endParaRPr lang="en-US" dirty="0"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CBF4839A-80AA-1709-D2AC-E28BE366C4C9}"/>
              </a:ext>
            </a:extLst>
          </p:cNvPr>
          <p:cNvSpPr txBox="1"/>
          <p:nvPr/>
        </p:nvSpPr>
        <p:spPr>
          <a:xfrm>
            <a:off x="12626452" y="1878336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07</a:t>
            </a:r>
            <a:endParaRPr lang="en-US" dirty="0"/>
          </a:p>
        </p:txBody>
      </p:sp>
      <p:sp>
        <p:nvSpPr>
          <p:cNvPr id="48" name="Object 8">
            <a:extLst>
              <a:ext uri="{FF2B5EF4-FFF2-40B4-BE49-F238E27FC236}">
                <a16:creationId xmlns:a16="http://schemas.microsoft.com/office/drawing/2014/main" id="{524B3BFE-71A6-E9CC-89A9-4BEC04447073}"/>
              </a:ext>
            </a:extLst>
          </p:cNvPr>
          <p:cNvSpPr txBox="1"/>
          <p:nvPr/>
        </p:nvSpPr>
        <p:spPr>
          <a:xfrm>
            <a:off x="12626452" y="7187245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09</a:t>
            </a:r>
            <a:endParaRPr lang="en-US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DE80143A-8696-9FB0-3200-78434E356C4E}"/>
              </a:ext>
            </a:extLst>
          </p:cNvPr>
          <p:cNvGrpSpPr/>
          <p:nvPr/>
        </p:nvGrpSpPr>
        <p:grpSpPr>
          <a:xfrm>
            <a:off x="12626452" y="4007826"/>
            <a:ext cx="4266667" cy="63443"/>
            <a:chOff x="1904762" y="3794992"/>
            <a:chExt cx="4266667" cy="63443"/>
          </a:xfrm>
        </p:grpSpPr>
        <p:pic>
          <p:nvPicPr>
            <p:cNvPr id="50" name="Object 20">
              <a:extLst>
                <a:ext uri="{FF2B5EF4-FFF2-40B4-BE49-F238E27FC236}">
                  <a16:creationId xmlns:a16="http://schemas.microsoft.com/office/drawing/2014/main" id="{6636329E-D135-E4EA-394D-C9FDCD92C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51" name="그룹 1002">
            <a:extLst>
              <a:ext uri="{FF2B5EF4-FFF2-40B4-BE49-F238E27FC236}">
                <a16:creationId xmlns:a16="http://schemas.microsoft.com/office/drawing/2014/main" id="{40E1FA4B-88B5-641E-7352-2B380218F073}"/>
              </a:ext>
            </a:extLst>
          </p:cNvPr>
          <p:cNvGrpSpPr/>
          <p:nvPr/>
        </p:nvGrpSpPr>
        <p:grpSpPr>
          <a:xfrm>
            <a:off x="12626452" y="6746937"/>
            <a:ext cx="4266667" cy="63443"/>
            <a:chOff x="1904762" y="6534103"/>
            <a:chExt cx="4266667" cy="63443"/>
          </a:xfrm>
        </p:grpSpPr>
        <p:pic>
          <p:nvPicPr>
            <p:cNvPr id="52" name="Object 23">
              <a:extLst>
                <a:ext uri="{FF2B5EF4-FFF2-40B4-BE49-F238E27FC236}">
                  <a16:creationId xmlns:a16="http://schemas.microsoft.com/office/drawing/2014/main" id="{3624126D-90E0-D936-50C8-28CE9714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6534103"/>
              <a:ext cx="4266667" cy="63443"/>
            </a:xfrm>
            <a:prstGeom prst="rect">
              <a:avLst/>
            </a:prstGeom>
          </p:spPr>
        </p:pic>
      </p:grpSp>
      <p:sp>
        <p:nvSpPr>
          <p:cNvPr id="53" name="Object 4">
            <a:extLst>
              <a:ext uri="{FF2B5EF4-FFF2-40B4-BE49-F238E27FC236}">
                <a16:creationId xmlns:a16="http://schemas.microsoft.com/office/drawing/2014/main" id="{B6E73BAC-3EF1-4590-8A29-3C6C439D94E2}"/>
              </a:ext>
            </a:extLst>
          </p:cNvPr>
          <p:cNvSpPr txBox="1"/>
          <p:nvPr/>
        </p:nvSpPr>
        <p:spPr>
          <a:xfrm>
            <a:off x="13954297" y="4886732"/>
            <a:ext cx="301210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dirty="0"/>
              <a:t>서비스 </a:t>
            </a:r>
            <a:endParaRPr lang="en-US" altLang="ko-KR" sz="3600" dirty="0"/>
          </a:p>
          <a:p>
            <a:pPr algn="r"/>
            <a:r>
              <a:rPr lang="ko-KR" altLang="en-US" sz="3600" dirty="0"/>
              <a:t>화면</a:t>
            </a:r>
            <a:endParaRPr lang="en-US" sz="3600" dirty="0"/>
          </a:p>
        </p:txBody>
      </p:sp>
      <p:sp>
        <p:nvSpPr>
          <p:cNvPr id="54" name="Object 4">
            <a:extLst>
              <a:ext uri="{FF2B5EF4-FFF2-40B4-BE49-F238E27FC236}">
                <a16:creationId xmlns:a16="http://schemas.microsoft.com/office/drawing/2014/main" id="{3EADED5E-38E4-67F3-AAFD-AC7D4D86109E}"/>
              </a:ext>
            </a:extLst>
          </p:cNvPr>
          <p:cNvSpPr txBox="1"/>
          <p:nvPr/>
        </p:nvSpPr>
        <p:spPr>
          <a:xfrm>
            <a:off x="13954297" y="7650964"/>
            <a:ext cx="301210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dirty="0"/>
              <a:t>추가</a:t>
            </a:r>
            <a:r>
              <a:rPr lang="en-US" sz="3600" dirty="0"/>
              <a:t> </a:t>
            </a:r>
            <a:r>
              <a:rPr lang="ko-KR" altLang="en-US" sz="3600" dirty="0"/>
              <a:t>개발 목표</a:t>
            </a:r>
            <a:endParaRPr lang="en-US" sz="3600" dirty="0"/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20E5352D-73BB-9CFA-CC55-D6ADE1FE9FB1}"/>
              </a:ext>
            </a:extLst>
          </p:cNvPr>
          <p:cNvSpPr txBox="1"/>
          <p:nvPr/>
        </p:nvSpPr>
        <p:spPr>
          <a:xfrm>
            <a:off x="1231890" y="433637"/>
            <a:ext cx="2546327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목차</a:t>
            </a:r>
            <a:endParaRPr lang="en-US" sz="1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Object 8">
            <a:extLst>
              <a:ext uri="{FF2B5EF4-FFF2-40B4-BE49-F238E27FC236}">
                <a16:creationId xmlns:a16="http://schemas.microsoft.com/office/drawing/2014/main" id="{F6EBA699-9B96-497D-1C4B-4411C7DDE023}"/>
              </a:ext>
            </a:extLst>
          </p:cNvPr>
          <p:cNvSpPr txBox="1"/>
          <p:nvPr/>
        </p:nvSpPr>
        <p:spPr>
          <a:xfrm>
            <a:off x="1359685" y="7209150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</a:t>
            </a:r>
            <a:endParaRPr lang="en-US" dirty="0"/>
          </a:p>
        </p:txBody>
      </p:sp>
      <p:sp>
        <p:nvSpPr>
          <p:cNvPr id="59" name="Object 2">
            <a:extLst>
              <a:ext uri="{FF2B5EF4-FFF2-40B4-BE49-F238E27FC236}">
                <a16:creationId xmlns:a16="http://schemas.microsoft.com/office/drawing/2014/main" id="{8518DED8-7A8C-48CE-DB2B-8957AD273B91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95ACB51E-C0F9-7FE5-8CDA-BE5B380E3BE3}"/>
              </a:ext>
            </a:extLst>
          </p:cNvPr>
          <p:cNvSpPr txBox="1"/>
          <p:nvPr/>
        </p:nvSpPr>
        <p:spPr>
          <a:xfrm>
            <a:off x="457200" y="495300"/>
            <a:ext cx="4267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팀원 소개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E2F2C2C-67E4-5377-6381-D02852845439}"/>
              </a:ext>
            </a:extLst>
          </p:cNvPr>
          <p:cNvSpPr txBox="1"/>
          <p:nvPr/>
        </p:nvSpPr>
        <p:spPr>
          <a:xfrm>
            <a:off x="1401143" y="1977869"/>
            <a:ext cx="15485714" cy="68450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Front-end</a:t>
            </a:r>
          </a:p>
          <a:p>
            <a:pPr lvl="3">
              <a:lnSpc>
                <a:spcPct val="150000"/>
              </a:lnSpc>
            </a:pP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1.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김민찬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(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팀장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) :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페이지 디자인 구현 및 수정</a:t>
            </a:r>
            <a:endParaRPr lang="en-US" altLang="ko-KR" sz="36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2. </a:t>
            </a:r>
            <a:r>
              <a:rPr lang="ko-KR" altLang="en-US" sz="36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구도회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: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메인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페이지 수정</a:t>
            </a:r>
            <a:endParaRPr lang="en-US" altLang="ko-KR" sz="36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3. </a:t>
            </a:r>
            <a:r>
              <a:rPr lang="ko-KR" altLang="en-US" sz="36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이태극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: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페이지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레이아웃 구성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36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프론트엔드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개발</a:t>
            </a:r>
            <a:endParaRPr lang="en-US" altLang="ko-KR" sz="36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4.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우상민 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: </a:t>
            </a:r>
            <a:r>
              <a:rPr lang="ko-KR" altLang="en-US" sz="3600" b="0" i="0" dirty="0" err="1">
                <a:effectLst/>
                <a:latin typeface="Whitney"/>
              </a:rPr>
              <a:t>메인페이지</a:t>
            </a:r>
            <a:r>
              <a:rPr lang="en-US" altLang="ko-KR" sz="3600" b="0" i="0" dirty="0">
                <a:effectLst/>
                <a:latin typeface="Whitney"/>
              </a:rPr>
              <a:t>, </a:t>
            </a:r>
            <a:r>
              <a:rPr lang="ko-KR" altLang="en-US" sz="3600" b="0" i="0" dirty="0" err="1">
                <a:effectLst/>
                <a:latin typeface="Whitney"/>
              </a:rPr>
              <a:t>검색창</a:t>
            </a:r>
            <a:r>
              <a:rPr lang="en-US" altLang="ko-KR" sz="3600" b="0" i="0" dirty="0">
                <a:effectLst/>
                <a:latin typeface="Whitney"/>
              </a:rPr>
              <a:t>, </a:t>
            </a:r>
            <a:r>
              <a:rPr lang="ko-KR" altLang="en-US" sz="3600" b="0" i="0" dirty="0">
                <a:effectLst/>
                <a:latin typeface="Whitney"/>
              </a:rPr>
              <a:t>수배리스트의 효과와 디자인</a:t>
            </a:r>
            <a:r>
              <a:rPr lang="en-US" altLang="ko-KR" sz="3600" b="0" i="0" dirty="0">
                <a:effectLst/>
                <a:latin typeface="Whitney"/>
              </a:rPr>
              <a:t>, </a:t>
            </a:r>
          </a:p>
          <a:p>
            <a:pPr lvl="3">
              <a:lnSpc>
                <a:spcPct val="150000"/>
              </a:lnSpc>
            </a:pPr>
            <a:r>
              <a:rPr lang="en-US" altLang="ko-KR" sz="3600" dirty="0">
                <a:latin typeface="Whitney"/>
              </a:rPr>
              <a:t>			</a:t>
            </a:r>
            <a:r>
              <a:rPr lang="ko-KR" altLang="en-US" sz="3600" b="0" i="0" dirty="0">
                <a:effectLst/>
                <a:latin typeface="Whitney"/>
              </a:rPr>
              <a:t>그 이외는 여러 디자인을 수정하거나 아이콘을 삽입</a:t>
            </a:r>
            <a:endParaRPr lang="en-US" altLang="ko-KR" sz="36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Back-end</a:t>
            </a:r>
          </a:p>
          <a:p>
            <a:pPr lvl="3">
              <a:lnSpc>
                <a:spcPct val="150000"/>
              </a:lnSpc>
            </a:pP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1. </a:t>
            </a:r>
            <a:r>
              <a:rPr lang="ko-KR" altLang="en-US" sz="36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이태극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: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프로젝트 베이스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모델링 설계</a:t>
            </a:r>
            <a:r>
              <a:rPr lang="en-US" altLang="ko-KR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36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백엔드</a:t>
            </a:r>
            <a:r>
              <a:rPr lang="ko-KR" altLang="en-US" sz="3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전체</a:t>
            </a:r>
            <a:endParaRPr lang="en-US" altLang="ko-KR" sz="36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33C4CA2-0893-DB49-31C7-B2FF57B750AE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2" name="Object 39">
            <a:extLst>
              <a:ext uri="{FF2B5EF4-FFF2-40B4-BE49-F238E27FC236}">
                <a16:creationId xmlns:a16="http://schemas.microsoft.com/office/drawing/2014/main" id="{F418EFC8-FB46-2B12-273B-5A2AD6E9DF55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95ACB51E-C0F9-7FE5-8CDA-BE5B380E3BE3}"/>
              </a:ext>
            </a:extLst>
          </p:cNvPr>
          <p:cNvSpPr txBox="1"/>
          <p:nvPr/>
        </p:nvSpPr>
        <p:spPr>
          <a:xfrm>
            <a:off x="457200" y="495300"/>
            <a:ext cx="4267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기획</a:t>
            </a:r>
            <a:r>
              <a:rPr lang="en-US" altLang="ko-KR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 </a:t>
            </a:r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목표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581E607-4198-49AE-78E4-401773FBDF4C}"/>
              </a:ext>
            </a:extLst>
          </p:cNvPr>
          <p:cNvSpPr txBox="1"/>
          <p:nvPr/>
        </p:nvSpPr>
        <p:spPr>
          <a:xfrm>
            <a:off x="2590800" y="1633647"/>
            <a:ext cx="8036884" cy="78785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Front-end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목표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ko-KR" altLang="en-US" sz="28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모달을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이용한 페이지 팝업 구현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비동기 통신을 이용한 기능 구현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API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를 통한 지도 출력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Font typeface="Wingdings" charset="0"/>
              <a:buChar char="§"/>
            </a:pPr>
            <a:endParaRPr lang="en-US" altLang="ko-KR" sz="12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Back-end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목표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사용자의 권한에 따라 출력 요소 제한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CRUD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에 기반한 게시글 기능 구현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M:N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관계 모델 구현 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endParaRPr lang="en-US" altLang="ko-KR" sz="12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기타 목표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ko-KR" altLang="en-US" sz="28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크롤링을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통해 기초 데이터 생성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lvl="1">
              <a:lnSpc>
                <a:spcPct val="150000"/>
              </a:lnSpc>
              <a:buFont typeface="Wingdings" charset="0"/>
              <a:buChar char="§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도로명 주소에 기반한 좌표데이터 생성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7415506-FECB-C02F-7C2E-0D0D57B56301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2" name="Object 39">
            <a:extLst>
              <a:ext uri="{FF2B5EF4-FFF2-40B4-BE49-F238E27FC236}">
                <a16:creationId xmlns:a16="http://schemas.microsoft.com/office/drawing/2014/main" id="{45DAF729-2AD1-BDF9-0E06-2FD06BAA88F7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95ACB51E-C0F9-7FE5-8CDA-BE5B380E3BE3}"/>
              </a:ext>
            </a:extLst>
          </p:cNvPr>
          <p:cNvSpPr txBox="1"/>
          <p:nvPr/>
        </p:nvSpPr>
        <p:spPr>
          <a:xfrm>
            <a:off x="457200" y="495300"/>
            <a:ext cx="4267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기술 목표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B9D5020-EC69-282A-3ECD-707C30EB4524}"/>
              </a:ext>
            </a:extLst>
          </p:cNvPr>
          <p:cNvSpPr txBox="1"/>
          <p:nvPr/>
        </p:nvSpPr>
        <p:spPr>
          <a:xfrm>
            <a:off x="2590800" y="2007852"/>
            <a:ext cx="12344400" cy="7130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기본적인 웹 사이트의 </a:t>
            </a: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CRUD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기능의 구현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ko-KR" altLang="en-US" sz="28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크롤링을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통한 기초 데이터 생성 및 </a:t>
            </a:r>
            <a:r>
              <a:rPr lang="ko-KR" altLang="en-US" sz="28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전처리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API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호출을 통한 지도 구현 및 </a:t>
            </a:r>
            <a:r>
              <a:rPr lang="ko-KR" altLang="en-US" sz="28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지오코딩을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이용한 위도 경도 획득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위시리스트</a:t>
            </a: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28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팔로잉</a:t>
            </a: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28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팔로워</a:t>
            </a: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좋아요 같은 </a:t>
            </a: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M:N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관계 모델 구축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Ajax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비동기 통신을 통한 좋아요</a:t>
            </a: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댓글 구현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  <a:buSzPct val="50000"/>
              <a:buFont typeface="Wingdings" charset="2"/>
              <a:buChar char="n"/>
            </a:pPr>
            <a:r>
              <a:rPr lang="en-US" altLang="ko-KR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en-US" altLang="ko-KR" sz="28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SummerNote</a:t>
            </a:r>
            <a:r>
              <a: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를 이용한 게시글 작성 기능 강화</a:t>
            </a:r>
            <a:endParaRPr lang="en-US" altLang="ko-KR" sz="2800" dirty="0"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073EBA0-51E0-EE16-EBC3-CF6BCB0CA866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2" name="Object 39">
            <a:extLst>
              <a:ext uri="{FF2B5EF4-FFF2-40B4-BE49-F238E27FC236}">
                <a16:creationId xmlns:a16="http://schemas.microsoft.com/office/drawing/2014/main" id="{8BA7AD1F-ECD0-7C22-A5BC-043C4350C77E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95ACB51E-C0F9-7FE5-8CDA-BE5B380E3BE3}"/>
              </a:ext>
            </a:extLst>
          </p:cNvPr>
          <p:cNvSpPr txBox="1"/>
          <p:nvPr/>
        </p:nvSpPr>
        <p:spPr>
          <a:xfrm>
            <a:off x="457200" y="495300"/>
            <a:ext cx="44958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모델링 소개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1AA1219-92BD-EDCE-1521-12DAE8D43506}"/>
              </a:ext>
            </a:extLst>
          </p:cNvPr>
          <p:cNvSpPr txBox="1">
            <a:spLocks/>
          </p:cNvSpPr>
          <p:nvPr/>
        </p:nvSpPr>
        <p:spPr bwMode="auto">
          <a:xfrm>
            <a:off x="457200" y="1843955"/>
            <a:ext cx="17602200" cy="7267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50000"/>
              <a:buFont typeface="Wingdings" charset="2"/>
              <a:buChar char="n"/>
            </a:pPr>
            <a:r>
              <a:rPr lang="en-US" altLang="ja-JP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 ERD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모델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>
              <a:buSzPct val="50000"/>
              <a:buFont typeface="Wingdings" charset="2"/>
              <a:buChar char="n"/>
            </a:pPr>
            <a:endParaRPr lang="en-US" altLang="ja-JP" sz="1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681E16-5889-A1A0-185C-C2460E3D6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99" y="2405546"/>
            <a:ext cx="12150001" cy="648000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844DA479-4BDA-3765-3CFC-88B573F96080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5" name="Object 39">
            <a:extLst>
              <a:ext uri="{FF2B5EF4-FFF2-40B4-BE49-F238E27FC236}">
                <a16:creationId xmlns:a16="http://schemas.microsoft.com/office/drawing/2014/main" id="{157792C8-9F61-2EA0-5CCC-4EED5B2A58FC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086943E-0E9A-64B4-3AD9-5040EBAAA7C3}"/>
              </a:ext>
            </a:extLst>
          </p:cNvPr>
          <p:cNvSpPr txBox="1"/>
          <p:nvPr/>
        </p:nvSpPr>
        <p:spPr>
          <a:xfrm>
            <a:off x="228600" y="800100"/>
            <a:ext cx="71628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일일</a:t>
            </a:r>
            <a:r>
              <a:rPr lang="en-US" altLang="ko-KR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 </a:t>
            </a:r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개발 진행과정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73AE993-5290-E73C-AF20-7B9D41A57107}"/>
              </a:ext>
            </a:extLst>
          </p:cNvPr>
          <p:cNvSpPr txBox="1">
            <a:spLocks/>
          </p:cNvSpPr>
          <p:nvPr/>
        </p:nvSpPr>
        <p:spPr bwMode="auto">
          <a:xfrm>
            <a:off x="228600" y="2009120"/>
            <a:ext cx="17602200" cy="7267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50000"/>
              <a:buFont typeface="Wingdings" charset="2"/>
              <a:buChar char="n"/>
            </a:pP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Notion</a:t>
            </a:r>
          </a:p>
          <a:p>
            <a:pPr>
              <a:buSzPct val="50000"/>
              <a:buFont typeface="Wingdings" charset="2"/>
              <a:buChar char="n"/>
            </a:pPr>
            <a:endParaRPr lang="en-US" altLang="ja-JP" sz="1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8779E-A51B-4E0D-0C8F-68BB2C3E8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02715"/>
            <a:ext cx="11332072" cy="648000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6CAF6B3-6F5D-9A1B-A7B3-3242D6BA5F0A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3" name="Object 39">
            <a:extLst>
              <a:ext uri="{FF2B5EF4-FFF2-40B4-BE49-F238E27FC236}">
                <a16:creationId xmlns:a16="http://schemas.microsoft.com/office/drawing/2014/main" id="{31DDCC61-ED73-6DA7-21D6-D82AD14902BD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F1E8736-C8D6-6053-2118-E582584ED793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0E2F65E-5E70-8934-CD1A-5CFD6D3E639E}"/>
              </a:ext>
            </a:extLst>
          </p:cNvPr>
          <p:cNvSpPr txBox="1">
            <a:spLocks/>
          </p:cNvSpPr>
          <p:nvPr/>
        </p:nvSpPr>
        <p:spPr bwMode="auto">
          <a:xfrm>
            <a:off x="228600" y="2009120"/>
            <a:ext cx="17602200" cy="7267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50000"/>
              <a:buFont typeface="Wingdings" charset="2"/>
              <a:buChar char="n"/>
            </a:pP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Git-Flow</a:t>
            </a:r>
          </a:p>
          <a:p>
            <a:pPr>
              <a:buSzPct val="50000"/>
              <a:buFont typeface="Wingdings" charset="2"/>
              <a:buChar char="n"/>
            </a:pPr>
            <a:endParaRPr lang="en-US" altLang="ja-JP" sz="1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ADD309-A97C-2C86-8F75-9C431FF1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68" y="2063467"/>
            <a:ext cx="5925032" cy="7158496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B50EEA25-B526-1CC1-F7AF-06FE8845B2A8}"/>
              </a:ext>
            </a:extLst>
          </p:cNvPr>
          <p:cNvSpPr txBox="1"/>
          <p:nvPr/>
        </p:nvSpPr>
        <p:spPr>
          <a:xfrm>
            <a:off x="228600" y="800100"/>
            <a:ext cx="71628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일일</a:t>
            </a:r>
            <a:r>
              <a:rPr lang="en-US" altLang="ko-KR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 </a:t>
            </a:r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개발 진행과정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Object 39">
            <a:extLst>
              <a:ext uri="{FF2B5EF4-FFF2-40B4-BE49-F238E27FC236}">
                <a16:creationId xmlns:a16="http://schemas.microsoft.com/office/drawing/2014/main" id="{593AD5E1-1A1A-39F6-9CEC-BE351FEF161C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0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4275719-53E5-42E7-05CE-515D3C19D215}"/>
              </a:ext>
            </a:extLst>
          </p:cNvPr>
          <p:cNvSpPr txBox="1">
            <a:spLocks/>
          </p:cNvSpPr>
          <p:nvPr/>
        </p:nvSpPr>
        <p:spPr>
          <a:xfrm>
            <a:off x="1284627" y="1654303"/>
            <a:ext cx="12039602" cy="7837191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buFont typeface="Wingdings" charset="2"/>
              <a:buChar char="v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크롤링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및 데이터 처리</a:t>
            </a:r>
            <a:endParaRPr lang="en-US" altLang="ko-KR" sz="24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셀레니움과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뷰티풀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스푼을 이용해 네이버 지도 </a:t>
            </a:r>
            <a:r>
              <a:rPr lang="ko-KR" altLang="en-US" sz="2400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크롤링</a:t>
            </a:r>
            <a:endParaRPr lang="en-US" altLang="ko-KR" sz="24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데이터 처리 후 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DB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에 데이터 저장</a:t>
            </a:r>
            <a:endParaRPr lang="en-US" altLang="ko-KR" sz="24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저장된 데이터는 타이틀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주소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분류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전화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설명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썸네일 이미지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(URL)</a:t>
            </a:r>
          </a:p>
          <a:p>
            <a:pPr lvl="1" algn="l">
              <a:lnSpc>
                <a:spcPct val="170000"/>
              </a:lnSpc>
              <a:buFont typeface="Wingdings" charset="2"/>
              <a:buChar char="Ø"/>
            </a:pPr>
            <a:endParaRPr lang="en-US" altLang="ko-KR" sz="24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algn="l">
              <a:lnSpc>
                <a:spcPct val="170000"/>
              </a:lnSpc>
              <a:buFont typeface="Wingdings" charset="2"/>
              <a:buChar char="v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가게 정보 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CRUD</a:t>
            </a: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가게 정보 작성 및 수정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도로명 주소를 기반으로 </a:t>
            </a:r>
            <a:r>
              <a:rPr lang="ko-KR" altLang="en-US" sz="2400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지오코딩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후 위경도 변환</a:t>
            </a:r>
            <a:endParaRPr lang="en-US" altLang="ko-KR" sz="24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비로그인 상태에서도 가게의 정보는 읽을 수 있지만 </a:t>
            </a:r>
            <a:r>
              <a:rPr lang="ko-KR" altLang="en-US" sz="2400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리뷰글은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읽을 수 없도록 설정</a:t>
            </a:r>
            <a:endParaRPr lang="en-US" altLang="ko-KR" sz="24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위시리스트를 통한 사용자별 가게 목록 저장 가능</a:t>
            </a:r>
            <a:endParaRPr lang="en-US" altLang="ko-KR" sz="24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  <a:p>
            <a:pPr marL="800100" lvl="1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테이블 형태로 </a:t>
            </a:r>
            <a:r>
              <a:rPr lang="ko-KR" altLang="en-US" sz="2400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가게별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리뷰 리스트 출력</a:t>
            </a:r>
            <a:r>
              <a:rPr lang="ko-KR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Open Sans SemiBold" panose="020B0706030804020204" pitchFamily="34" charset="0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Open Sans SemiBold" panose="020B0706030804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8F8832D-91A8-EF05-1824-EB0C84210C89}"/>
              </a:ext>
            </a:extLst>
          </p:cNvPr>
          <p:cNvSpPr txBox="1"/>
          <p:nvPr/>
        </p:nvSpPr>
        <p:spPr>
          <a:xfrm>
            <a:off x="5500600" y="114300"/>
            <a:ext cx="7286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Semi Pair Project 1st</a:t>
            </a:r>
            <a:endParaRPr lang="en-US" sz="200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C23FF56-CE2C-C11A-D15A-BA79D4408569}"/>
              </a:ext>
            </a:extLst>
          </p:cNvPr>
          <p:cNvSpPr txBox="1"/>
          <p:nvPr/>
        </p:nvSpPr>
        <p:spPr>
          <a:xfrm>
            <a:off x="457200" y="495300"/>
            <a:ext cx="4419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kern="0" spc="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Open Sans SemiBold" pitchFamily="34" charset="0"/>
              </a:rPr>
              <a:t>서비스 설명</a:t>
            </a:r>
            <a:endParaRPr lang="en-US" sz="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Object 39">
            <a:extLst>
              <a:ext uri="{FF2B5EF4-FFF2-40B4-BE49-F238E27FC236}">
                <a16:creationId xmlns:a16="http://schemas.microsoft.com/office/drawing/2014/main" id="{B570ED09-7BAA-E01E-4D5E-382304CC6F9B}"/>
              </a:ext>
            </a:extLst>
          </p:cNvPr>
          <p:cNvSpPr txBox="1"/>
          <p:nvPr/>
        </p:nvSpPr>
        <p:spPr>
          <a:xfrm>
            <a:off x="1284627" y="972716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7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FOOD BOX INFORMATION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651</Words>
  <Application>Microsoft Office PowerPoint</Application>
  <PresentationFormat>사용자 지정</PresentationFormat>
  <Paragraphs>147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S-Core Dream 5 Medium</vt:lpstr>
      <vt:lpstr>Whitney</vt:lpstr>
      <vt:lpstr>맑은 고딕</vt:lpstr>
      <vt:lpstr>한컴산뜻돋움</vt:lpstr>
      <vt:lpstr>Arial</vt:lpstr>
      <vt:lpstr>Calibri</vt:lpstr>
      <vt:lpstr>Open Sans SemiBold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민찬</cp:lastModifiedBy>
  <cp:revision>51</cp:revision>
  <dcterms:created xsi:type="dcterms:W3CDTF">2022-11-07T10:13:12Z</dcterms:created>
  <dcterms:modified xsi:type="dcterms:W3CDTF">2022-11-07T05:48:54Z</dcterms:modified>
</cp:coreProperties>
</file>