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1" r:id="rId4"/>
    <p:sldId id="262" r:id="rId5"/>
    <p:sldId id="264" r:id="rId6"/>
    <p:sldId id="260" r:id="rId7"/>
    <p:sldId id="265" r:id="rId8"/>
    <p:sldId id="269" r:id="rId9"/>
    <p:sldId id="267" r:id="rId10"/>
    <p:sldId id="268" r:id="rId11"/>
    <p:sldId id="270" r:id="rId12"/>
    <p:sldId id="271" r:id="rId13"/>
    <p:sldId id="272" r:id="rId14"/>
    <p:sldId id="275" r:id="rId15"/>
    <p:sldId id="273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6" r:id="rId26"/>
    <p:sldId id="289" r:id="rId27"/>
    <p:sldId id="287" r:id="rId28"/>
    <p:sldId id="292" r:id="rId29"/>
    <p:sldId id="290" r:id="rId30"/>
    <p:sldId id="291" r:id="rId31"/>
    <p:sldId id="285" r:id="rId32"/>
    <p:sldId id="293" r:id="rId33"/>
    <p:sldId id="294" r:id="rId34"/>
    <p:sldId id="295" r:id="rId35"/>
    <p:sldId id="296" r:id="rId36"/>
    <p:sldId id="297" r:id="rId37"/>
    <p:sldId id="300" r:id="rId38"/>
    <p:sldId id="299" r:id="rId39"/>
    <p:sldId id="298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A01"/>
    <a:srgbClr val="222A35"/>
    <a:srgbClr val="262626"/>
    <a:srgbClr val="34343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2019. 7. 29.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49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2019. 7. 29.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29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2019. 7. 29.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23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2019. 7. 29.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34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2019. 7. 29.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09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2019. 7. 29.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61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2019. 7. 29.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98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2019. 7. 29.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009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2019. 7. 29.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46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2019. 7. 29.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7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2019. 7. 29.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23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2019. 7. 29.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70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D8241E59-0646-41EB-8ED0-090409856B7D}"/>
              </a:ext>
            </a:extLst>
          </p:cNvPr>
          <p:cNvSpPr/>
          <p:nvPr/>
        </p:nvSpPr>
        <p:spPr>
          <a:xfrm>
            <a:off x="0" y="3329431"/>
            <a:ext cx="12192000" cy="1301188"/>
          </a:xfrm>
          <a:prstGeom prst="rect">
            <a:avLst/>
          </a:prstGeom>
          <a:solidFill>
            <a:srgbClr val="181E2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4EDB60A-88EE-4624-924F-1D4B6948100C}"/>
              </a:ext>
            </a:extLst>
          </p:cNvPr>
          <p:cNvSpPr/>
          <p:nvPr/>
        </p:nvSpPr>
        <p:spPr>
          <a:xfrm>
            <a:off x="4254813" y="1996281"/>
            <a:ext cx="3052526" cy="9397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prstClr val="white"/>
                </a:solidFill>
              </a:rPr>
              <a:t>Code name</a:t>
            </a:r>
            <a:r>
              <a:rPr lang="en-US" altLang="ko-KR" sz="2800" i="1" kern="0" dirty="0">
                <a:solidFill>
                  <a:prstClr val="white"/>
                </a:solidFill>
              </a:rPr>
              <a:t> SECTOR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prstClr val="white"/>
                </a:solidFill>
              </a:rPr>
              <a:t>Enjoy your stylish business and life with SECTOR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4057894" y="2200684"/>
            <a:ext cx="45719" cy="735341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110879" y="3465515"/>
            <a:ext cx="372221" cy="372221"/>
            <a:chOff x="4110879" y="3817205"/>
            <a:chExt cx="276225" cy="27622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8241E59-0646-41EB-8ED0-090409856B7D}"/>
                </a:ext>
              </a:extLst>
            </p:cNvPr>
            <p:cNvSpPr/>
            <p:nvPr/>
          </p:nvSpPr>
          <p:spPr>
            <a:xfrm>
              <a:off x="4110879" y="3817205"/>
              <a:ext cx="276225" cy="276225"/>
            </a:xfrm>
            <a:prstGeom prst="ellipse">
              <a:avLst/>
            </a:prstGeom>
            <a:solidFill>
              <a:srgbClr val="090C0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C4F9A130-FA06-4C64-B9C8-AF00295A3700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4181795" y="3892653"/>
              <a:ext cx="111637" cy="137059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110879" y="4090990"/>
            <a:ext cx="372221" cy="372221"/>
            <a:chOff x="4110879" y="4322030"/>
            <a:chExt cx="276225" cy="276225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D8241E59-0646-41EB-8ED0-090409856B7D}"/>
                </a:ext>
              </a:extLst>
            </p:cNvPr>
            <p:cNvSpPr/>
            <p:nvPr/>
          </p:nvSpPr>
          <p:spPr>
            <a:xfrm>
              <a:off x="4110879" y="4322030"/>
              <a:ext cx="276225" cy="276225"/>
            </a:xfrm>
            <a:prstGeom prst="ellipse">
              <a:avLst/>
            </a:prstGeom>
            <a:solidFill>
              <a:srgbClr val="090C0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Group 20">
              <a:extLst>
                <a:ext uri="{FF2B5EF4-FFF2-40B4-BE49-F238E27FC236}">
                  <a16:creationId xmlns:a16="http://schemas.microsoft.com/office/drawing/2014/main" id="{1C7089A4-20D7-4AF1-BE6E-531433FE9E6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00844" y="4384003"/>
              <a:ext cx="111637" cy="152278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39" name="Freeform 22">
                <a:extLst>
                  <a:ext uri="{FF2B5EF4-FFF2-40B4-BE49-F238E27FC236}">
                    <a16:creationId xmlns:a16="http://schemas.microsoft.com/office/drawing/2014/main" id="{4FD96A79-3125-4B4D-9D0F-5318695145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3">
                <a:extLst>
                  <a:ext uri="{FF2B5EF4-FFF2-40B4-BE49-F238E27FC236}">
                    <a16:creationId xmlns:a16="http://schemas.microsoft.com/office/drawing/2014/main" id="{1E104CFD-44EE-4744-892C-82D81F2C00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4">
                <a:extLst>
                  <a:ext uri="{FF2B5EF4-FFF2-40B4-BE49-F238E27FC236}">
                    <a16:creationId xmlns:a16="http://schemas.microsoft.com/office/drawing/2014/main" id="{E013D346-0728-4628-A7B9-15F1191C1C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5">
                <a:extLst>
                  <a:ext uri="{FF2B5EF4-FFF2-40B4-BE49-F238E27FC236}">
                    <a16:creationId xmlns:a16="http://schemas.microsoft.com/office/drawing/2014/main" id="{388D3E4B-8569-4D4B-B6C3-A3B9FCAA8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0" name="직사각형 9"/>
          <p:cNvSpPr/>
          <p:nvPr/>
        </p:nvSpPr>
        <p:spPr>
          <a:xfrm>
            <a:off x="4631276" y="3528723"/>
            <a:ext cx="127310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kern="0" dirty="0">
                <a:solidFill>
                  <a:prstClr val="white"/>
                </a:solidFill>
              </a:rPr>
              <a:t>No Pain No Code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27207" y="4069351"/>
            <a:ext cx="402866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kern="0" dirty="0">
                <a:solidFill>
                  <a:prstClr val="white"/>
                </a:solidFill>
              </a:rPr>
              <a:t>Reader - Gun Mo</a:t>
            </a:r>
          </a:p>
          <a:p>
            <a:r>
              <a:rPr lang="en-US" altLang="ko-KR" sz="1050" kern="0" dirty="0">
                <a:solidFill>
                  <a:prstClr val="white"/>
                </a:solidFill>
              </a:rPr>
              <a:t>Member - Nam </a:t>
            </a:r>
            <a:r>
              <a:rPr lang="en-US" altLang="ko-KR" sz="1050" kern="0" dirty="0" err="1">
                <a:solidFill>
                  <a:prstClr val="white"/>
                </a:solidFill>
              </a:rPr>
              <a:t>Gyu</a:t>
            </a:r>
            <a:r>
              <a:rPr lang="en-US" altLang="ko-KR" sz="1050" kern="0" dirty="0">
                <a:solidFill>
                  <a:prstClr val="white"/>
                </a:solidFill>
              </a:rPr>
              <a:t>, Hyung Jun, Young Jun, </a:t>
            </a:r>
            <a:r>
              <a:rPr lang="en-US" altLang="ko-KR" sz="1050" kern="0" dirty="0" err="1">
                <a:solidFill>
                  <a:prstClr val="white"/>
                </a:solidFill>
              </a:rPr>
              <a:t>Youn</a:t>
            </a:r>
            <a:r>
              <a:rPr lang="en-US" altLang="ko-KR" sz="1050" kern="0" dirty="0">
                <a:solidFill>
                  <a:prstClr val="white"/>
                </a:solidFill>
              </a:rPr>
              <a:t> </a:t>
            </a:r>
            <a:r>
              <a:rPr lang="en-US" altLang="ko-KR" sz="1050" kern="0" dirty="0" err="1">
                <a:solidFill>
                  <a:prstClr val="white"/>
                </a:solidFill>
              </a:rPr>
              <a:t>Jin</a:t>
            </a:r>
            <a:r>
              <a:rPr lang="en-US" altLang="ko-KR" sz="1050" kern="0" dirty="0">
                <a:solidFill>
                  <a:prstClr val="white"/>
                </a:solidFill>
              </a:rPr>
              <a:t>, Tae </a:t>
            </a:r>
            <a:r>
              <a:rPr lang="en-US" altLang="ko-KR" sz="1050" kern="0" dirty="0" err="1">
                <a:solidFill>
                  <a:prstClr val="white"/>
                </a:solidFill>
              </a:rPr>
              <a:t>Gyu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669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0" y="47273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1A0467-5A4C-034E-BFF8-5E3ED4B41FC1}"/>
              </a:ext>
            </a:extLst>
          </p:cNvPr>
          <p:cNvSpPr/>
          <p:nvPr/>
        </p:nvSpPr>
        <p:spPr>
          <a:xfrm>
            <a:off x="259893" y="198273"/>
            <a:ext cx="551815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Code name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SECTOR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life with SECTOR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E67F2A8-5B6B-5A48-A882-787D05E9D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857931"/>
              </p:ext>
            </p:extLst>
          </p:nvPr>
        </p:nvGraphicFramePr>
        <p:xfrm>
          <a:off x="6395345" y="1509824"/>
          <a:ext cx="5502490" cy="181816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995800">
                  <a:extLst>
                    <a:ext uri="{9D8B030D-6E8A-4147-A177-3AD203B41FA5}">
                      <a16:colId xmlns:a16="http://schemas.microsoft.com/office/drawing/2014/main" val="1213105242"/>
                    </a:ext>
                  </a:extLst>
                </a:gridCol>
                <a:gridCol w="904994">
                  <a:extLst>
                    <a:ext uri="{9D8B030D-6E8A-4147-A177-3AD203B41FA5}">
                      <a16:colId xmlns:a16="http://schemas.microsoft.com/office/drawing/2014/main" val="601575418"/>
                    </a:ext>
                  </a:extLst>
                </a:gridCol>
                <a:gridCol w="1334639">
                  <a:extLst>
                    <a:ext uri="{9D8B030D-6E8A-4147-A177-3AD203B41FA5}">
                      <a16:colId xmlns:a16="http://schemas.microsoft.com/office/drawing/2014/main" val="3768244215"/>
                    </a:ext>
                  </a:extLst>
                </a:gridCol>
                <a:gridCol w="1252366">
                  <a:extLst>
                    <a:ext uri="{9D8B030D-6E8A-4147-A177-3AD203B41FA5}">
                      <a16:colId xmlns:a16="http://schemas.microsoft.com/office/drawing/2014/main" val="3768771702"/>
                    </a:ext>
                  </a:extLst>
                </a:gridCol>
                <a:gridCol w="1014691">
                  <a:extLst>
                    <a:ext uri="{9D8B030D-6E8A-4147-A177-3AD203B41FA5}">
                      <a16:colId xmlns:a16="http://schemas.microsoft.com/office/drawing/2014/main" val="1963108740"/>
                    </a:ext>
                  </a:extLst>
                </a:gridCol>
              </a:tblGrid>
              <a:tr h="336626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액터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330000"/>
                  </a:ext>
                </a:extLst>
              </a:tr>
              <a:tr h="338461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 ID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D-010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결재 반려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418779"/>
                  </a:ext>
                </a:extLst>
              </a:tr>
              <a:tr h="338461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개요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결재 반려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68173"/>
                  </a:ext>
                </a:extLst>
              </a:tr>
              <a:tr h="804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내역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상세설명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결재요청을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받은 사용자는 반려에 대한 코멘트와 함께 결재를 반려 할 수 있다.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83752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FD00974-02DA-854F-B213-F5DF5AE77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559303"/>
              </p:ext>
            </p:extLst>
          </p:nvPr>
        </p:nvGraphicFramePr>
        <p:xfrm>
          <a:off x="268169" y="3836822"/>
          <a:ext cx="5734050" cy="202018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chemeClr val="bg1">
                      <a:lumMod val="95000"/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1037705">
                  <a:extLst>
                    <a:ext uri="{9D8B030D-6E8A-4147-A177-3AD203B41FA5}">
                      <a16:colId xmlns:a16="http://schemas.microsoft.com/office/drawing/2014/main" val="2445852666"/>
                    </a:ext>
                  </a:extLst>
                </a:gridCol>
                <a:gridCol w="943079">
                  <a:extLst>
                    <a:ext uri="{9D8B030D-6E8A-4147-A177-3AD203B41FA5}">
                      <a16:colId xmlns:a16="http://schemas.microsoft.com/office/drawing/2014/main" val="1639702377"/>
                    </a:ext>
                  </a:extLst>
                </a:gridCol>
                <a:gridCol w="1390804">
                  <a:extLst>
                    <a:ext uri="{9D8B030D-6E8A-4147-A177-3AD203B41FA5}">
                      <a16:colId xmlns:a16="http://schemas.microsoft.com/office/drawing/2014/main" val="753377662"/>
                    </a:ext>
                  </a:extLst>
                </a:gridCol>
                <a:gridCol w="1305070">
                  <a:extLst>
                    <a:ext uri="{9D8B030D-6E8A-4147-A177-3AD203B41FA5}">
                      <a16:colId xmlns:a16="http://schemas.microsoft.com/office/drawing/2014/main" val="2956533341"/>
                    </a:ext>
                  </a:extLst>
                </a:gridCol>
                <a:gridCol w="1057392">
                  <a:extLst>
                    <a:ext uri="{9D8B030D-6E8A-4147-A177-3AD203B41FA5}">
                      <a16:colId xmlns:a16="http://schemas.microsoft.com/office/drawing/2014/main" val="2144372770"/>
                    </a:ext>
                  </a:extLst>
                </a:gridCol>
              </a:tblGrid>
              <a:tr h="336837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액터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929763"/>
                  </a:ext>
                </a:extLst>
              </a:tr>
              <a:tr h="395191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 ID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D-011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양식 불러오기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507452"/>
                  </a:ext>
                </a:extLst>
              </a:tr>
              <a:tr h="395191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개요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자주 쓰는 양식 불러오기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30516"/>
                  </a:ext>
                </a:extLst>
              </a:tr>
              <a:tr h="8929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내역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상세설명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사용자는 </a:t>
                      </a: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결재서류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작성을 할 때, 자주 쓰는 양식을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불러올 수 있다.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69762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3C2727B-9B2F-CB4E-AA13-1E5FC7545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956044"/>
              </p:ext>
            </p:extLst>
          </p:nvPr>
        </p:nvGraphicFramePr>
        <p:xfrm>
          <a:off x="6395344" y="3836822"/>
          <a:ext cx="5502490" cy="2008024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995799">
                  <a:extLst>
                    <a:ext uri="{9D8B030D-6E8A-4147-A177-3AD203B41FA5}">
                      <a16:colId xmlns:a16="http://schemas.microsoft.com/office/drawing/2014/main" val="3529647095"/>
                    </a:ext>
                  </a:extLst>
                </a:gridCol>
                <a:gridCol w="904994">
                  <a:extLst>
                    <a:ext uri="{9D8B030D-6E8A-4147-A177-3AD203B41FA5}">
                      <a16:colId xmlns:a16="http://schemas.microsoft.com/office/drawing/2014/main" val="3305202426"/>
                    </a:ext>
                  </a:extLst>
                </a:gridCol>
                <a:gridCol w="1334639">
                  <a:extLst>
                    <a:ext uri="{9D8B030D-6E8A-4147-A177-3AD203B41FA5}">
                      <a16:colId xmlns:a16="http://schemas.microsoft.com/office/drawing/2014/main" val="160637949"/>
                    </a:ext>
                  </a:extLst>
                </a:gridCol>
                <a:gridCol w="1252367">
                  <a:extLst>
                    <a:ext uri="{9D8B030D-6E8A-4147-A177-3AD203B41FA5}">
                      <a16:colId xmlns:a16="http://schemas.microsoft.com/office/drawing/2014/main" val="3791593599"/>
                    </a:ext>
                  </a:extLst>
                </a:gridCol>
                <a:gridCol w="1014691">
                  <a:extLst>
                    <a:ext uri="{9D8B030D-6E8A-4147-A177-3AD203B41FA5}">
                      <a16:colId xmlns:a16="http://schemas.microsoft.com/office/drawing/2014/main" val="3709123896"/>
                    </a:ext>
                  </a:extLst>
                </a:gridCol>
              </a:tblGrid>
              <a:tr h="411319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액터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02049"/>
                  </a:ext>
                </a:extLst>
              </a:tr>
              <a:tr h="425788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 ID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D-012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요구사항명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결재라인 등록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485699"/>
                  </a:ext>
                </a:extLst>
              </a:tr>
              <a:tr h="425788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개요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자주 </a:t>
                      </a: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결재라인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등록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149821"/>
                  </a:ext>
                </a:extLst>
              </a:tr>
              <a:tr h="7451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내역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상세설명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사용자는 자주 쓰는 결재 라인을 등록 할 수 있다.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86349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A6D2669-F86E-A843-8C21-E11456F42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675789"/>
              </p:ext>
            </p:extLst>
          </p:nvPr>
        </p:nvGraphicFramePr>
        <p:xfrm>
          <a:off x="268169" y="1509824"/>
          <a:ext cx="5734050" cy="181816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1037705">
                  <a:extLst>
                    <a:ext uri="{9D8B030D-6E8A-4147-A177-3AD203B41FA5}">
                      <a16:colId xmlns:a16="http://schemas.microsoft.com/office/drawing/2014/main" val="2758678547"/>
                    </a:ext>
                  </a:extLst>
                </a:gridCol>
                <a:gridCol w="943079">
                  <a:extLst>
                    <a:ext uri="{9D8B030D-6E8A-4147-A177-3AD203B41FA5}">
                      <a16:colId xmlns:a16="http://schemas.microsoft.com/office/drawing/2014/main" val="2664737616"/>
                    </a:ext>
                  </a:extLst>
                </a:gridCol>
                <a:gridCol w="1390804">
                  <a:extLst>
                    <a:ext uri="{9D8B030D-6E8A-4147-A177-3AD203B41FA5}">
                      <a16:colId xmlns:a16="http://schemas.microsoft.com/office/drawing/2014/main" val="2154980586"/>
                    </a:ext>
                  </a:extLst>
                </a:gridCol>
                <a:gridCol w="1305070">
                  <a:extLst>
                    <a:ext uri="{9D8B030D-6E8A-4147-A177-3AD203B41FA5}">
                      <a16:colId xmlns:a16="http://schemas.microsoft.com/office/drawing/2014/main" val="1923199238"/>
                    </a:ext>
                  </a:extLst>
                </a:gridCol>
                <a:gridCol w="1057392">
                  <a:extLst>
                    <a:ext uri="{9D8B030D-6E8A-4147-A177-3AD203B41FA5}">
                      <a16:colId xmlns:a16="http://schemas.microsoft.com/office/drawing/2014/main" val="2154252941"/>
                    </a:ext>
                  </a:extLst>
                </a:gridCol>
              </a:tblGrid>
              <a:tr h="381133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</a:rPr>
                        <a:t>액터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사용자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311126"/>
                  </a:ext>
                </a:extLst>
              </a:tr>
              <a:tr h="383209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요구사항 ID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D-009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</a:rPr>
                        <a:t>요구사항명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</a:rPr>
                        <a:t>결재 보류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538993"/>
                  </a:ext>
                </a:extLst>
              </a:tr>
              <a:tr h="383209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</a:rPr>
                        <a:t>개요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결재 보류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005574"/>
                  </a:ext>
                </a:extLst>
              </a:tr>
              <a:tr h="6706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요구 사항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내역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상세설명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결재 요청을 받은 사용자는  </a:t>
                      </a:r>
                      <a:endParaRPr lang="en-US" altLang="ko-KR" sz="1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보류에 대한 코멘트와 함께 결재를 보류 할 수 있다.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3657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CD3ADEF-DF71-6D4C-A6A5-55F52ADE671F}"/>
              </a:ext>
            </a:extLst>
          </p:cNvPr>
          <p:cNvSpPr txBox="1"/>
          <p:nvPr/>
        </p:nvSpPr>
        <p:spPr>
          <a:xfrm>
            <a:off x="10962167" y="1982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i="1" dirty="0">
                <a:solidFill>
                  <a:schemeClr val="bg1"/>
                </a:solidFill>
              </a:rPr>
              <a:t>전자결재</a:t>
            </a:r>
          </a:p>
        </p:txBody>
      </p:sp>
    </p:spTree>
    <p:extLst>
      <p:ext uri="{BB962C8B-B14F-4D97-AF65-F5344CB8AC3E}">
        <p14:creationId xmlns:p14="http://schemas.microsoft.com/office/powerpoint/2010/main" val="369280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0" y="47273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1A0467-5A4C-034E-BFF8-5E3ED4B41FC1}"/>
              </a:ext>
            </a:extLst>
          </p:cNvPr>
          <p:cNvSpPr/>
          <p:nvPr/>
        </p:nvSpPr>
        <p:spPr>
          <a:xfrm>
            <a:off x="259893" y="198273"/>
            <a:ext cx="551815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Code name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SECTOR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life with SECTOR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A85C2EA-D75B-C944-94C3-FA0AFDC41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486034"/>
              </p:ext>
            </p:extLst>
          </p:nvPr>
        </p:nvGraphicFramePr>
        <p:xfrm>
          <a:off x="3598516" y="1809008"/>
          <a:ext cx="5269037" cy="3882478"/>
        </p:xfrm>
        <a:graphic>
          <a:graphicData uri="http://schemas.openxmlformats.org/drawingml/2006/table">
            <a:tbl>
              <a:tblPr>
                <a:effectLst>
                  <a:outerShdw blurRad="673100" dist="50800" dir="5400000" sx="97000" sy="97000" algn="ctr" rotWithShape="0">
                    <a:schemeClr val="bg1">
                      <a:alpha val="43000"/>
                    </a:schemeClr>
                  </a:outerShdw>
                </a:effectLst>
                <a:tableStyleId>{5C22544A-7EE6-4342-B048-85BDC9FD1C3A}</a:tableStyleId>
              </a:tblPr>
              <a:tblGrid>
                <a:gridCol w="1600804">
                  <a:extLst>
                    <a:ext uri="{9D8B030D-6E8A-4147-A177-3AD203B41FA5}">
                      <a16:colId xmlns:a16="http://schemas.microsoft.com/office/drawing/2014/main" val="3988200879"/>
                    </a:ext>
                  </a:extLst>
                </a:gridCol>
                <a:gridCol w="2169042">
                  <a:extLst>
                    <a:ext uri="{9D8B030D-6E8A-4147-A177-3AD203B41FA5}">
                      <a16:colId xmlns:a16="http://schemas.microsoft.com/office/drawing/2014/main" val="399957317"/>
                    </a:ext>
                  </a:extLst>
                </a:gridCol>
                <a:gridCol w="1499191">
                  <a:extLst>
                    <a:ext uri="{9D8B030D-6E8A-4147-A177-3AD203B41FA5}">
                      <a16:colId xmlns:a16="http://schemas.microsoft.com/office/drawing/2014/main" val="1766278954"/>
                    </a:ext>
                  </a:extLst>
                </a:gridCol>
              </a:tblGrid>
              <a:tr h="3962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</a:rPr>
                        <a:t>액터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요구사항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733389"/>
                  </a:ext>
                </a:extLst>
              </a:tr>
              <a:tr h="387359">
                <a:tc rowSpan="9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메일 검색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M-001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586677"/>
                  </a:ext>
                </a:extLst>
              </a:tr>
              <a:tr h="3873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메일 전송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M-002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083656"/>
                  </a:ext>
                </a:extLst>
              </a:tr>
              <a:tr h="3873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메일 전달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M-003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197807"/>
                  </a:ext>
                </a:extLst>
              </a:tr>
              <a:tr h="3873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메일 삭제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M-004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565781"/>
                  </a:ext>
                </a:extLst>
              </a:tr>
              <a:tr h="3873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메일 보관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M-005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93812"/>
                  </a:ext>
                </a:extLst>
              </a:tr>
              <a:tr h="3873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간편 답장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M-006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419495"/>
                  </a:ext>
                </a:extLst>
              </a:tr>
              <a:tr h="3873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파일 첨부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M-007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296092"/>
                  </a:ext>
                </a:extLst>
              </a:tr>
              <a:tr h="3873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보안 메일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M-008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022137"/>
                  </a:ext>
                </a:extLst>
              </a:tr>
              <a:tr h="387359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즐겨찾기(종류별 보관)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M-009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1394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01AB6B1-2E54-1F4B-B54D-A17E5A8C7A1C}"/>
              </a:ext>
            </a:extLst>
          </p:cNvPr>
          <p:cNvSpPr txBox="1"/>
          <p:nvPr/>
        </p:nvSpPr>
        <p:spPr>
          <a:xfrm>
            <a:off x="10962167" y="1982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i="1" dirty="0">
                <a:solidFill>
                  <a:schemeClr val="bg1"/>
                </a:solidFill>
              </a:rPr>
              <a:t>전자메일</a:t>
            </a:r>
          </a:p>
        </p:txBody>
      </p:sp>
    </p:spTree>
    <p:extLst>
      <p:ext uri="{BB962C8B-B14F-4D97-AF65-F5344CB8AC3E}">
        <p14:creationId xmlns:p14="http://schemas.microsoft.com/office/powerpoint/2010/main" val="2570385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0" y="47273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1A0467-5A4C-034E-BFF8-5E3ED4B41FC1}"/>
              </a:ext>
            </a:extLst>
          </p:cNvPr>
          <p:cNvSpPr/>
          <p:nvPr/>
        </p:nvSpPr>
        <p:spPr>
          <a:xfrm>
            <a:off x="259893" y="198273"/>
            <a:ext cx="551815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Code name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SECTOR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life with SECTOR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E67F2A8-5B6B-5A48-A882-787D05E9D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474730"/>
              </p:ext>
            </p:extLst>
          </p:nvPr>
        </p:nvGraphicFramePr>
        <p:xfrm>
          <a:off x="6395345" y="1509824"/>
          <a:ext cx="5502490" cy="181816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995800">
                  <a:extLst>
                    <a:ext uri="{9D8B030D-6E8A-4147-A177-3AD203B41FA5}">
                      <a16:colId xmlns:a16="http://schemas.microsoft.com/office/drawing/2014/main" val="1213105242"/>
                    </a:ext>
                  </a:extLst>
                </a:gridCol>
                <a:gridCol w="904994">
                  <a:extLst>
                    <a:ext uri="{9D8B030D-6E8A-4147-A177-3AD203B41FA5}">
                      <a16:colId xmlns:a16="http://schemas.microsoft.com/office/drawing/2014/main" val="601575418"/>
                    </a:ext>
                  </a:extLst>
                </a:gridCol>
                <a:gridCol w="1334639">
                  <a:extLst>
                    <a:ext uri="{9D8B030D-6E8A-4147-A177-3AD203B41FA5}">
                      <a16:colId xmlns:a16="http://schemas.microsoft.com/office/drawing/2014/main" val="3768244215"/>
                    </a:ext>
                  </a:extLst>
                </a:gridCol>
                <a:gridCol w="1252366">
                  <a:extLst>
                    <a:ext uri="{9D8B030D-6E8A-4147-A177-3AD203B41FA5}">
                      <a16:colId xmlns:a16="http://schemas.microsoft.com/office/drawing/2014/main" val="3768771702"/>
                    </a:ext>
                  </a:extLst>
                </a:gridCol>
                <a:gridCol w="1014691">
                  <a:extLst>
                    <a:ext uri="{9D8B030D-6E8A-4147-A177-3AD203B41FA5}">
                      <a16:colId xmlns:a16="http://schemas.microsoft.com/office/drawing/2014/main" val="1963108740"/>
                    </a:ext>
                  </a:extLst>
                </a:gridCol>
              </a:tblGrid>
              <a:tr h="336626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액터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330000"/>
                  </a:ext>
                </a:extLst>
              </a:tr>
              <a:tr h="338461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 ID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M-002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메일 전송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418779"/>
                  </a:ext>
                </a:extLst>
              </a:tr>
              <a:tr h="338461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개요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메일 전송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68173"/>
                  </a:ext>
                </a:extLst>
              </a:tr>
              <a:tr h="804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내역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상세설명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사용자는 다른 사용자에게 메일을 전송 할 수 있다.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미완성된 메일은 임시메일함에 보관되며, </a:t>
                      </a:r>
                      <a:endParaRPr lang="en-US" alt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전송완료시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보낸메일함에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저장된다.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83752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FD00974-02DA-854F-B213-F5DF5AE77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600921"/>
              </p:ext>
            </p:extLst>
          </p:nvPr>
        </p:nvGraphicFramePr>
        <p:xfrm>
          <a:off x="268169" y="3836822"/>
          <a:ext cx="5734050" cy="202018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1037705">
                  <a:extLst>
                    <a:ext uri="{9D8B030D-6E8A-4147-A177-3AD203B41FA5}">
                      <a16:colId xmlns:a16="http://schemas.microsoft.com/office/drawing/2014/main" val="2445852666"/>
                    </a:ext>
                  </a:extLst>
                </a:gridCol>
                <a:gridCol w="943079">
                  <a:extLst>
                    <a:ext uri="{9D8B030D-6E8A-4147-A177-3AD203B41FA5}">
                      <a16:colId xmlns:a16="http://schemas.microsoft.com/office/drawing/2014/main" val="1639702377"/>
                    </a:ext>
                  </a:extLst>
                </a:gridCol>
                <a:gridCol w="1390804">
                  <a:extLst>
                    <a:ext uri="{9D8B030D-6E8A-4147-A177-3AD203B41FA5}">
                      <a16:colId xmlns:a16="http://schemas.microsoft.com/office/drawing/2014/main" val="753377662"/>
                    </a:ext>
                  </a:extLst>
                </a:gridCol>
                <a:gridCol w="1305070">
                  <a:extLst>
                    <a:ext uri="{9D8B030D-6E8A-4147-A177-3AD203B41FA5}">
                      <a16:colId xmlns:a16="http://schemas.microsoft.com/office/drawing/2014/main" val="2956533341"/>
                    </a:ext>
                  </a:extLst>
                </a:gridCol>
                <a:gridCol w="1057392">
                  <a:extLst>
                    <a:ext uri="{9D8B030D-6E8A-4147-A177-3AD203B41FA5}">
                      <a16:colId xmlns:a16="http://schemas.microsoft.com/office/drawing/2014/main" val="2144372770"/>
                    </a:ext>
                  </a:extLst>
                </a:gridCol>
              </a:tblGrid>
              <a:tr h="336837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액터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929763"/>
                  </a:ext>
                </a:extLst>
              </a:tr>
              <a:tr h="395191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 ID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M-003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메일 전달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507452"/>
                  </a:ext>
                </a:extLst>
              </a:tr>
              <a:tr h="395191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개요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메일 전달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30516"/>
                  </a:ext>
                </a:extLst>
              </a:tr>
              <a:tr h="8929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내역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상세설명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사용자는 수신 받은 메일을 </a:t>
                      </a:r>
                      <a:endParaRPr lang="en-US" alt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다른 사용자에게 전달 할 수 있다.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69762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3C2727B-9B2F-CB4E-AA13-1E5FC7545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051279"/>
              </p:ext>
            </p:extLst>
          </p:nvPr>
        </p:nvGraphicFramePr>
        <p:xfrm>
          <a:off x="6395344" y="3836822"/>
          <a:ext cx="5502490" cy="2008024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995799">
                  <a:extLst>
                    <a:ext uri="{9D8B030D-6E8A-4147-A177-3AD203B41FA5}">
                      <a16:colId xmlns:a16="http://schemas.microsoft.com/office/drawing/2014/main" val="3529647095"/>
                    </a:ext>
                  </a:extLst>
                </a:gridCol>
                <a:gridCol w="904994">
                  <a:extLst>
                    <a:ext uri="{9D8B030D-6E8A-4147-A177-3AD203B41FA5}">
                      <a16:colId xmlns:a16="http://schemas.microsoft.com/office/drawing/2014/main" val="3305202426"/>
                    </a:ext>
                  </a:extLst>
                </a:gridCol>
                <a:gridCol w="1334639">
                  <a:extLst>
                    <a:ext uri="{9D8B030D-6E8A-4147-A177-3AD203B41FA5}">
                      <a16:colId xmlns:a16="http://schemas.microsoft.com/office/drawing/2014/main" val="160637949"/>
                    </a:ext>
                  </a:extLst>
                </a:gridCol>
                <a:gridCol w="1252367">
                  <a:extLst>
                    <a:ext uri="{9D8B030D-6E8A-4147-A177-3AD203B41FA5}">
                      <a16:colId xmlns:a16="http://schemas.microsoft.com/office/drawing/2014/main" val="3791593599"/>
                    </a:ext>
                  </a:extLst>
                </a:gridCol>
                <a:gridCol w="1014691">
                  <a:extLst>
                    <a:ext uri="{9D8B030D-6E8A-4147-A177-3AD203B41FA5}">
                      <a16:colId xmlns:a16="http://schemas.microsoft.com/office/drawing/2014/main" val="3709123896"/>
                    </a:ext>
                  </a:extLst>
                </a:gridCol>
              </a:tblGrid>
              <a:tr h="411319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액터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02049"/>
                  </a:ext>
                </a:extLst>
              </a:tr>
              <a:tr h="425788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 ID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M-004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메일 삭제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485699"/>
                  </a:ext>
                </a:extLst>
              </a:tr>
              <a:tr h="425788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개요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메일 삭제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149821"/>
                  </a:ext>
                </a:extLst>
              </a:tr>
              <a:tr h="7451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내역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상세설명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사용자는 수신 받은 메일을 삭제 할 수 있다.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삭제된 메일은 휴지통에 보관 된다 .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86349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A6D2669-F86E-A843-8C21-E11456F42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330006"/>
              </p:ext>
            </p:extLst>
          </p:nvPr>
        </p:nvGraphicFramePr>
        <p:xfrm>
          <a:off x="268169" y="1509824"/>
          <a:ext cx="5734050" cy="181816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1037705">
                  <a:extLst>
                    <a:ext uri="{9D8B030D-6E8A-4147-A177-3AD203B41FA5}">
                      <a16:colId xmlns:a16="http://schemas.microsoft.com/office/drawing/2014/main" val="2758678547"/>
                    </a:ext>
                  </a:extLst>
                </a:gridCol>
                <a:gridCol w="943079">
                  <a:extLst>
                    <a:ext uri="{9D8B030D-6E8A-4147-A177-3AD203B41FA5}">
                      <a16:colId xmlns:a16="http://schemas.microsoft.com/office/drawing/2014/main" val="2664737616"/>
                    </a:ext>
                  </a:extLst>
                </a:gridCol>
                <a:gridCol w="1390804">
                  <a:extLst>
                    <a:ext uri="{9D8B030D-6E8A-4147-A177-3AD203B41FA5}">
                      <a16:colId xmlns:a16="http://schemas.microsoft.com/office/drawing/2014/main" val="2154980586"/>
                    </a:ext>
                  </a:extLst>
                </a:gridCol>
                <a:gridCol w="1305070">
                  <a:extLst>
                    <a:ext uri="{9D8B030D-6E8A-4147-A177-3AD203B41FA5}">
                      <a16:colId xmlns:a16="http://schemas.microsoft.com/office/drawing/2014/main" val="1923199238"/>
                    </a:ext>
                  </a:extLst>
                </a:gridCol>
                <a:gridCol w="1057392">
                  <a:extLst>
                    <a:ext uri="{9D8B030D-6E8A-4147-A177-3AD203B41FA5}">
                      <a16:colId xmlns:a16="http://schemas.microsoft.com/office/drawing/2014/main" val="2154252941"/>
                    </a:ext>
                  </a:extLst>
                </a:gridCol>
              </a:tblGrid>
              <a:tr h="381133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액터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311126"/>
                  </a:ext>
                </a:extLst>
              </a:tr>
              <a:tr h="383209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 ID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M-001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메일 검색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538993"/>
                  </a:ext>
                </a:extLst>
              </a:tr>
              <a:tr h="383209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개요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메일 검색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005574"/>
                  </a:ext>
                </a:extLst>
              </a:tr>
              <a:tr h="6706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내역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상세설명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사용자는 메일을 이름으로/ 부서별로/ </a:t>
                      </a: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날짜별로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/내용별로/ 직급별로 검색 할 수 있다.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3657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1AFED5D-764B-7246-8044-B04690B2EC74}"/>
              </a:ext>
            </a:extLst>
          </p:cNvPr>
          <p:cNvSpPr txBox="1"/>
          <p:nvPr/>
        </p:nvSpPr>
        <p:spPr>
          <a:xfrm>
            <a:off x="10962167" y="1982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i="1" dirty="0">
                <a:solidFill>
                  <a:schemeClr val="bg1"/>
                </a:solidFill>
              </a:rPr>
              <a:t>전자메일</a:t>
            </a:r>
          </a:p>
        </p:txBody>
      </p:sp>
    </p:spTree>
    <p:extLst>
      <p:ext uri="{BB962C8B-B14F-4D97-AF65-F5344CB8AC3E}">
        <p14:creationId xmlns:p14="http://schemas.microsoft.com/office/powerpoint/2010/main" val="3270342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0" y="47273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1A0467-5A4C-034E-BFF8-5E3ED4B41FC1}"/>
              </a:ext>
            </a:extLst>
          </p:cNvPr>
          <p:cNvSpPr/>
          <p:nvPr/>
        </p:nvSpPr>
        <p:spPr>
          <a:xfrm>
            <a:off x="259893" y="198273"/>
            <a:ext cx="551815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Code name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SECTOR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life with SECTOR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E67F2A8-5B6B-5A48-A882-787D05E9D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31935"/>
              </p:ext>
            </p:extLst>
          </p:nvPr>
        </p:nvGraphicFramePr>
        <p:xfrm>
          <a:off x="6395345" y="1509824"/>
          <a:ext cx="5502490" cy="181816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chemeClr val="bg1">
                      <a:lumMod val="95000"/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995800">
                  <a:extLst>
                    <a:ext uri="{9D8B030D-6E8A-4147-A177-3AD203B41FA5}">
                      <a16:colId xmlns:a16="http://schemas.microsoft.com/office/drawing/2014/main" val="1213105242"/>
                    </a:ext>
                  </a:extLst>
                </a:gridCol>
                <a:gridCol w="904994">
                  <a:extLst>
                    <a:ext uri="{9D8B030D-6E8A-4147-A177-3AD203B41FA5}">
                      <a16:colId xmlns:a16="http://schemas.microsoft.com/office/drawing/2014/main" val="601575418"/>
                    </a:ext>
                  </a:extLst>
                </a:gridCol>
                <a:gridCol w="1334639">
                  <a:extLst>
                    <a:ext uri="{9D8B030D-6E8A-4147-A177-3AD203B41FA5}">
                      <a16:colId xmlns:a16="http://schemas.microsoft.com/office/drawing/2014/main" val="3768244215"/>
                    </a:ext>
                  </a:extLst>
                </a:gridCol>
                <a:gridCol w="1252366">
                  <a:extLst>
                    <a:ext uri="{9D8B030D-6E8A-4147-A177-3AD203B41FA5}">
                      <a16:colId xmlns:a16="http://schemas.microsoft.com/office/drawing/2014/main" val="3768771702"/>
                    </a:ext>
                  </a:extLst>
                </a:gridCol>
                <a:gridCol w="1014691">
                  <a:extLst>
                    <a:ext uri="{9D8B030D-6E8A-4147-A177-3AD203B41FA5}">
                      <a16:colId xmlns:a16="http://schemas.microsoft.com/office/drawing/2014/main" val="1963108740"/>
                    </a:ext>
                  </a:extLst>
                </a:gridCol>
              </a:tblGrid>
              <a:tr h="336626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액터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330000"/>
                  </a:ext>
                </a:extLst>
              </a:tr>
              <a:tr h="338461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 ID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M-006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요구사항명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간편 답장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418779"/>
                  </a:ext>
                </a:extLst>
              </a:tr>
              <a:tr h="338461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개요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간편 메일 답장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68173"/>
                  </a:ext>
                </a:extLst>
              </a:tr>
              <a:tr h="804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내역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상세설명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받은 메일을 통해 답장을 </a:t>
                      </a: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보낼시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endParaRPr lang="en-US" alt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다음페이지로 넘어가지 않고 </a:t>
                      </a:r>
                      <a:endParaRPr lang="en-US" alt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댓글기능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처럼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간편하게 </a:t>
                      </a: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답장등록시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바로전송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83752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FD00974-02DA-854F-B213-F5DF5AE77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83161"/>
              </p:ext>
            </p:extLst>
          </p:nvPr>
        </p:nvGraphicFramePr>
        <p:xfrm>
          <a:off x="268169" y="3836822"/>
          <a:ext cx="5734050" cy="202018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1037705">
                  <a:extLst>
                    <a:ext uri="{9D8B030D-6E8A-4147-A177-3AD203B41FA5}">
                      <a16:colId xmlns:a16="http://schemas.microsoft.com/office/drawing/2014/main" val="2445852666"/>
                    </a:ext>
                  </a:extLst>
                </a:gridCol>
                <a:gridCol w="943079">
                  <a:extLst>
                    <a:ext uri="{9D8B030D-6E8A-4147-A177-3AD203B41FA5}">
                      <a16:colId xmlns:a16="http://schemas.microsoft.com/office/drawing/2014/main" val="1639702377"/>
                    </a:ext>
                  </a:extLst>
                </a:gridCol>
                <a:gridCol w="1390804">
                  <a:extLst>
                    <a:ext uri="{9D8B030D-6E8A-4147-A177-3AD203B41FA5}">
                      <a16:colId xmlns:a16="http://schemas.microsoft.com/office/drawing/2014/main" val="753377662"/>
                    </a:ext>
                  </a:extLst>
                </a:gridCol>
                <a:gridCol w="1305070">
                  <a:extLst>
                    <a:ext uri="{9D8B030D-6E8A-4147-A177-3AD203B41FA5}">
                      <a16:colId xmlns:a16="http://schemas.microsoft.com/office/drawing/2014/main" val="2956533341"/>
                    </a:ext>
                  </a:extLst>
                </a:gridCol>
                <a:gridCol w="1057392">
                  <a:extLst>
                    <a:ext uri="{9D8B030D-6E8A-4147-A177-3AD203B41FA5}">
                      <a16:colId xmlns:a16="http://schemas.microsoft.com/office/drawing/2014/main" val="2144372770"/>
                    </a:ext>
                  </a:extLst>
                </a:gridCol>
              </a:tblGrid>
              <a:tr h="336837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액터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929763"/>
                  </a:ext>
                </a:extLst>
              </a:tr>
              <a:tr h="395191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 ID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M-007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파일 첨부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507452"/>
                  </a:ext>
                </a:extLst>
              </a:tr>
              <a:tr h="395191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개요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 메일 파일 첨부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30516"/>
                  </a:ext>
                </a:extLst>
              </a:tr>
              <a:tr h="8929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내역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상세설명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메일에 파일을 첨부하여 전송이 가능함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69762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3C2727B-9B2F-CB4E-AA13-1E5FC7545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531902"/>
              </p:ext>
            </p:extLst>
          </p:nvPr>
        </p:nvGraphicFramePr>
        <p:xfrm>
          <a:off x="6395344" y="3836822"/>
          <a:ext cx="5502490" cy="2008024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995799">
                  <a:extLst>
                    <a:ext uri="{9D8B030D-6E8A-4147-A177-3AD203B41FA5}">
                      <a16:colId xmlns:a16="http://schemas.microsoft.com/office/drawing/2014/main" val="3529647095"/>
                    </a:ext>
                  </a:extLst>
                </a:gridCol>
                <a:gridCol w="904994">
                  <a:extLst>
                    <a:ext uri="{9D8B030D-6E8A-4147-A177-3AD203B41FA5}">
                      <a16:colId xmlns:a16="http://schemas.microsoft.com/office/drawing/2014/main" val="3305202426"/>
                    </a:ext>
                  </a:extLst>
                </a:gridCol>
                <a:gridCol w="1334639">
                  <a:extLst>
                    <a:ext uri="{9D8B030D-6E8A-4147-A177-3AD203B41FA5}">
                      <a16:colId xmlns:a16="http://schemas.microsoft.com/office/drawing/2014/main" val="160637949"/>
                    </a:ext>
                  </a:extLst>
                </a:gridCol>
                <a:gridCol w="1252367">
                  <a:extLst>
                    <a:ext uri="{9D8B030D-6E8A-4147-A177-3AD203B41FA5}">
                      <a16:colId xmlns:a16="http://schemas.microsoft.com/office/drawing/2014/main" val="3791593599"/>
                    </a:ext>
                  </a:extLst>
                </a:gridCol>
                <a:gridCol w="1014691">
                  <a:extLst>
                    <a:ext uri="{9D8B030D-6E8A-4147-A177-3AD203B41FA5}">
                      <a16:colId xmlns:a16="http://schemas.microsoft.com/office/drawing/2014/main" val="3709123896"/>
                    </a:ext>
                  </a:extLst>
                </a:gridCol>
              </a:tblGrid>
              <a:tr h="411319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액터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02049"/>
                  </a:ext>
                </a:extLst>
              </a:tr>
              <a:tr h="425788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 ID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M-008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보안 메일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485699"/>
                  </a:ext>
                </a:extLst>
              </a:tr>
              <a:tr h="425788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개요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 메일 </a:t>
                      </a: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보안화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149821"/>
                  </a:ext>
                </a:extLst>
              </a:tr>
              <a:tr h="7451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내역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상세설명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전송된 메일에 암호를 설정하여 </a:t>
                      </a:r>
                      <a:endParaRPr lang="en-US" alt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코드를 넣어야만 </a:t>
                      </a: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조회가능</a:t>
                      </a:r>
                      <a:endParaRPr lang="en-US" alt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86349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A6D2669-F86E-A843-8C21-E11456F42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606744"/>
              </p:ext>
            </p:extLst>
          </p:nvPr>
        </p:nvGraphicFramePr>
        <p:xfrm>
          <a:off x="268169" y="1509824"/>
          <a:ext cx="5734050" cy="1836526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1037705">
                  <a:extLst>
                    <a:ext uri="{9D8B030D-6E8A-4147-A177-3AD203B41FA5}">
                      <a16:colId xmlns:a16="http://schemas.microsoft.com/office/drawing/2014/main" val="2758678547"/>
                    </a:ext>
                  </a:extLst>
                </a:gridCol>
                <a:gridCol w="943079">
                  <a:extLst>
                    <a:ext uri="{9D8B030D-6E8A-4147-A177-3AD203B41FA5}">
                      <a16:colId xmlns:a16="http://schemas.microsoft.com/office/drawing/2014/main" val="2664737616"/>
                    </a:ext>
                  </a:extLst>
                </a:gridCol>
                <a:gridCol w="1390804">
                  <a:extLst>
                    <a:ext uri="{9D8B030D-6E8A-4147-A177-3AD203B41FA5}">
                      <a16:colId xmlns:a16="http://schemas.microsoft.com/office/drawing/2014/main" val="2154980586"/>
                    </a:ext>
                  </a:extLst>
                </a:gridCol>
                <a:gridCol w="1305070">
                  <a:extLst>
                    <a:ext uri="{9D8B030D-6E8A-4147-A177-3AD203B41FA5}">
                      <a16:colId xmlns:a16="http://schemas.microsoft.com/office/drawing/2014/main" val="1923199238"/>
                    </a:ext>
                  </a:extLst>
                </a:gridCol>
                <a:gridCol w="1057392">
                  <a:extLst>
                    <a:ext uri="{9D8B030D-6E8A-4147-A177-3AD203B41FA5}">
                      <a16:colId xmlns:a16="http://schemas.microsoft.com/office/drawing/2014/main" val="2154252941"/>
                    </a:ext>
                  </a:extLst>
                </a:gridCol>
              </a:tblGrid>
              <a:tr h="381133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액터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311126"/>
                  </a:ext>
                </a:extLst>
              </a:tr>
              <a:tr h="383209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 ID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M-005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메일 보관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538993"/>
                  </a:ext>
                </a:extLst>
              </a:tr>
              <a:tr h="383209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개요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메일 보관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005574"/>
                  </a:ext>
                </a:extLst>
              </a:tr>
              <a:tr h="6706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내역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상세설명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사용자는 받은 메일을 보관함에 보관 할 수 있다.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스팸메일은 수신거부 후 스팸메일함에 등록된다.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 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3657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225DB0B-FD76-1049-A15A-911FC263B161}"/>
              </a:ext>
            </a:extLst>
          </p:cNvPr>
          <p:cNvSpPr txBox="1"/>
          <p:nvPr/>
        </p:nvSpPr>
        <p:spPr>
          <a:xfrm>
            <a:off x="10962167" y="1982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i="1" dirty="0">
                <a:solidFill>
                  <a:schemeClr val="bg1"/>
                </a:solidFill>
              </a:rPr>
              <a:t>전자메일</a:t>
            </a:r>
          </a:p>
        </p:txBody>
      </p:sp>
    </p:spTree>
    <p:extLst>
      <p:ext uri="{BB962C8B-B14F-4D97-AF65-F5344CB8AC3E}">
        <p14:creationId xmlns:p14="http://schemas.microsoft.com/office/powerpoint/2010/main" val="1862620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0" y="47273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1A0467-5A4C-034E-BFF8-5E3ED4B41FC1}"/>
              </a:ext>
            </a:extLst>
          </p:cNvPr>
          <p:cNvSpPr/>
          <p:nvPr/>
        </p:nvSpPr>
        <p:spPr>
          <a:xfrm>
            <a:off x="259893" y="198273"/>
            <a:ext cx="551815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Code name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SECTOR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life with SECTOR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A6D2669-F86E-A843-8C21-E11456F42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798865"/>
              </p:ext>
            </p:extLst>
          </p:nvPr>
        </p:nvGraphicFramePr>
        <p:xfrm>
          <a:off x="3383509" y="2551814"/>
          <a:ext cx="5734050" cy="181816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1037705">
                  <a:extLst>
                    <a:ext uri="{9D8B030D-6E8A-4147-A177-3AD203B41FA5}">
                      <a16:colId xmlns:a16="http://schemas.microsoft.com/office/drawing/2014/main" val="2758678547"/>
                    </a:ext>
                  </a:extLst>
                </a:gridCol>
                <a:gridCol w="943079">
                  <a:extLst>
                    <a:ext uri="{9D8B030D-6E8A-4147-A177-3AD203B41FA5}">
                      <a16:colId xmlns:a16="http://schemas.microsoft.com/office/drawing/2014/main" val="2664737616"/>
                    </a:ext>
                  </a:extLst>
                </a:gridCol>
                <a:gridCol w="1390804">
                  <a:extLst>
                    <a:ext uri="{9D8B030D-6E8A-4147-A177-3AD203B41FA5}">
                      <a16:colId xmlns:a16="http://schemas.microsoft.com/office/drawing/2014/main" val="2154980586"/>
                    </a:ext>
                  </a:extLst>
                </a:gridCol>
                <a:gridCol w="1305070">
                  <a:extLst>
                    <a:ext uri="{9D8B030D-6E8A-4147-A177-3AD203B41FA5}">
                      <a16:colId xmlns:a16="http://schemas.microsoft.com/office/drawing/2014/main" val="1923199238"/>
                    </a:ext>
                  </a:extLst>
                </a:gridCol>
                <a:gridCol w="1057392">
                  <a:extLst>
                    <a:ext uri="{9D8B030D-6E8A-4147-A177-3AD203B41FA5}">
                      <a16:colId xmlns:a16="http://schemas.microsoft.com/office/drawing/2014/main" val="2154252941"/>
                    </a:ext>
                  </a:extLst>
                </a:gridCol>
              </a:tblGrid>
              <a:tr h="381133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액터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311126"/>
                  </a:ext>
                </a:extLst>
              </a:tr>
              <a:tr h="383209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 ID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M-009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즐겨찾기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538993"/>
                  </a:ext>
                </a:extLst>
              </a:tr>
              <a:tr h="383209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개요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사용자 메일 종류별 즐겨찾기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005574"/>
                  </a:ext>
                </a:extLst>
              </a:tr>
              <a:tr h="6706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내역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상세설명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메일내의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즐겨찾기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기능으로 </a:t>
                      </a: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즐겨찾기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설정 후 메일 수신 시 종류별로 해당 보관함으로 자동 보관됨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3657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225DB0B-FD76-1049-A15A-911FC263B161}"/>
              </a:ext>
            </a:extLst>
          </p:cNvPr>
          <p:cNvSpPr txBox="1"/>
          <p:nvPr/>
        </p:nvSpPr>
        <p:spPr>
          <a:xfrm>
            <a:off x="10962167" y="1982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i="1" dirty="0">
                <a:solidFill>
                  <a:schemeClr val="bg1"/>
                </a:solidFill>
              </a:rPr>
              <a:t>전자메일</a:t>
            </a:r>
          </a:p>
        </p:txBody>
      </p:sp>
    </p:spTree>
    <p:extLst>
      <p:ext uri="{BB962C8B-B14F-4D97-AF65-F5344CB8AC3E}">
        <p14:creationId xmlns:p14="http://schemas.microsoft.com/office/powerpoint/2010/main" val="2655889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0" y="47273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1A0467-5A4C-034E-BFF8-5E3ED4B41FC1}"/>
              </a:ext>
            </a:extLst>
          </p:cNvPr>
          <p:cNvSpPr/>
          <p:nvPr/>
        </p:nvSpPr>
        <p:spPr>
          <a:xfrm>
            <a:off x="259893" y="198273"/>
            <a:ext cx="551815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Code name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SECTOR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life with SECTOR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A85C2EA-D75B-C944-94C3-FA0AFDC41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444741"/>
              </p:ext>
            </p:extLst>
          </p:nvPr>
        </p:nvGraphicFramePr>
        <p:xfrm>
          <a:off x="3598516" y="2161779"/>
          <a:ext cx="5269037" cy="2720401"/>
        </p:xfrm>
        <a:graphic>
          <a:graphicData uri="http://schemas.openxmlformats.org/drawingml/2006/table">
            <a:tbl>
              <a:tblPr>
                <a:effectLst>
                  <a:outerShdw blurRad="673100" dist="50800" dir="5400000" sx="97000" sy="97000" algn="ctr" rotWithShape="0">
                    <a:schemeClr val="bg1">
                      <a:alpha val="43000"/>
                    </a:schemeClr>
                  </a:outerShdw>
                </a:effectLst>
                <a:tableStyleId>{5C22544A-7EE6-4342-B048-85BDC9FD1C3A}</a:tableStyleId>
              </a:tblPr>
              <a:tblGrid>
                <a:gridCol w="1600804">
                  <a:extLst>
                    <a:ext uri="{9D8B030D-6E8A-4147-A177-3AD203B41FA5}">
                      <a16:colId xmlns:a16="http://schemas.microsoft.com/office/drawing/2014/main" val="3988200879"/>
                    </a:ext>
                  </a:extLst>
                </a:gridCol>
                <a:gridCol w="2169042">
                  <a:extLst>
                    <a:ext uri="{9D8B030D-6E8A-4147-A177-3AD203B41FA5}">
                      <a16:colId xmlns:a16="http://schemas.microsoft.com/office/drawing/2014/main" val="399957317"/>
                    </a:ext>
                  </a:extLst>
                </a:gridCol>
                <a:gridCol w="1499191">
                  <a:extLst>
                    <a:ext uri="{9D8B030D-6E8A-4147-A177-3AD203B41FA5}">
                      <a16:colId xmlns:a16="http://schemas.microsoft.com/office/drawing/2014/main" val="1766278954"/>
                    </a:ext>
                  </a:extLst>
                </a:gridCol>
              </a:tblGrid>
              <a:tr h="3962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</a:rPr>
                        <a:t>액터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요구사항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733389"/>
                  </a:ext>
                </a:extLst>
              </a:tr>
              <a:tr h="387359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게시글검색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/조회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B-001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586677"/>
                  </a:ext>
                </a:extLst>
              </a:tr>
              <a:tr h="3873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게시글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삭제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B-002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083656"/>
                  </a:ext>
                </a:extLst>
              </a:tr>
              <a:tr h="3873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게시글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작성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B-003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197807"/>
                  </a:ext>
                </a:extLst>
              </a:tr>
              <a:tr h="3873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게시글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수정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B-004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565781"/>
                  </a:ext>
                </a:extLst>
              </a:tr>
              <a:tr h="3873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공지사항등록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B-005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93812"/>
                  </a:ext>
                </a:extLst>
              </a:tr>
              <a:tr h="3873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파일첨부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B-006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41949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01AB6B1-2E54-1F4B-B54D-A17E5A8C7A1C}"/>
              </a:ext>
            </a:extLst>
          </p:cNvPr>
          <p:cNvSpPr txBox="1"/>
          <p:nvPr/>
        </p:nvSpPr>
        <p:spPr>
          <a:xfrm>
            <a:off x="11174823" y="1982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i="1" dirty="0">
                <a:solidFill>
                  <a:schemeClr val="bg1"/>
                </a:solidFill>
              </a:rPr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3843059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0" y="47273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1A0467-5A4C-034E-BFF8-5E3ED4B41FC1}"/>
              </a:ext>
            </a:extLst>
          </p:cNvPr>
          <p:cNvSpPr/>
          <p:nvPr/>
        </p:nvSpPr>
        <p:spPr>
          <a:xfrm>
            <a:off x="259893" y="198273"/>
            <a:ext cx="551815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Code name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SECTOR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life with SECTOR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E67F2A8-5B6B-5A48-A882-787D05E9D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662635"/>
              </p:ext>
            </p:extLst>
          </p:nvPr>
        </p:nvGraphicFramePr>
        <p:xfrm>
          <a:off x="6395345" y="1509824"/>
          <a:ext cx="5502490" cy="181816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chemeClr val="bg1">
                      <a:lumMod val="95000"/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995800">
                  <a:extLst>
                    <a:ext uri="{9D8B030D-6E8A-4147-A177-3AD203B41FA5}">
                      <a16:colId xmlns:a16="http://schemas.microsoft.com/office/drawing/2014/main" val="1213105242"/>
                    </a:ext>
                  </a:extLst>
                </a:gridCol>
                <a:gridCol w="904994">
                  <a:extLst>
                    <a:ext uri="{9D8B030D-6E8A-4147-A177-3AD203B41FA5}">
                      <a16:colId xmlns:a16="http://schemas.microsoft.com/office/drawing/2014/main" val="601575418"/>
                    </a:ext>
                  </a:extLst>
                </a:gridCol>
                <a:gridCol w="1334639">
                  <a:extLst>
                    <a:ext uri="{9D8B030D-6E8A-4147-A177-3AD203B41FA5}">
                      <a16:colId xmlns:a16="http://schemas.microsoft.com/office/drawing/2014/main" val="3768244215"/>
                    </a:ext>
                  </a:extLst>
                </a:gridCol>
                <a:gridCol w="1252366">
                  <a:extLst>
                    <a:ext uri="{9D8B030D-6E8A-4147-A177-3AD203B41FA5}">
                      <a16:colId xmlns:a16="http://schemas.microsoft.com/office/drawing/2014/main" val="3768771702"/>
                    </a:ext>
                  </a:extLst>
                </a:gridCol>
                <a:gridCol w="1014691">
                  <a:extLst>
                    <a:ext uri="{9D8B030D-6E8A-4147-A177-3AD203B41FA5}">
                      <a16:colId xmlns:a16="http://schemas.microsoft.com/office/drawing/2014/main" val="1963108740"/>
                    </a:ext>
                  </a:extLst>
                </a:gridCol>
              </a:tblGrid>
              <a:tr h="336626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액터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330000"/>
                  </a:ext>
                </a:extLst>
              </a:tr>
              <a:tr h="338461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 ID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B-002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게시글 삭제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418779"/>
                  </a:ext>
                </a:extLst>
              </a:tr>
              <a:tr h="338461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개요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사용자 </a:t>
                      </a: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게시글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삭제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68173"/>
                  </a:ext>
                </a:extLst>
              </a:tr>
              <a:tr h="804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내역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상세설명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사용자는 </a:t>
                      </a: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게시글을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체크하여 삭제를 할 수 있다.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83752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FD00974-02DA-854F-B213-F5DF5AE77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603177"/>
              </p:ext>
            </p:extLst>
          </p:nvPr>
        </p:nvGraphicFramePr>
        <p:xfrm>
          <a:off x="268169" y="3836822"/>
          <a:ext cx="5734050" cy="202018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1037705">
                  <a:extLst>
                    <a:ext uri="{9D8B030D-6E8A-4147-A177-3AD203B41FA5}">
                      <a16:colId xmlns:a16="http://schemas.microsoft.com/office/drawing/2014/main" val="2445852666"/>
                    </a:ext>
                  </a:extLst>
                </a:gridCol>
                <a:gridCol w="943079">
                  <a:extLst>
                    <a:ext uri="{9D8B030D-6E8A-4147-A177-3AD203B41FA5}">
                      <a16:colId xmlns:a16="http://schemas.microsoft.com/office/drawing/2014/main" val="1639702377"/>
                    </a:ext>
                  </a:extLst>
                </a:gridCol>
                <a:gridCol w="1390804">
                  <a:extLst>
                    <a:ext uri="{9D8B030D-6E8A-4147-A177-3AD203B41FA5}">
                      <a16:colId xmlns:a16="http://schemas.microsoft.com/office/drawing/2014/main" val="753377662"/>
                    </a:ext>
                  </a:extLst>
                </a:gridCol>
                <a:gridCol w="1305070">
                  <a:extLst>
                    <a:ext uri="{9D8B030D-6E8A-4147-A177-3AD203B41FA5}">
                      <a16:colId xmlns:a16="http://schemas.microsoft.com/office/drawing/2014/main" val="2956533341"/>
                    </a:ext>
                  </a:extLst>
                </a:gridCol>
                <a:gridCol w="1057392">
                  <a:extLst>
                    <a:ext uri="{9D8B030D-6E8A-4147-A177-3AD203B41FA5}">
                      <a16:colId xmlns:a16="http://schemas.microsoft.com/office/drawing/2014/main" val="2144372770"/>
                    </a:ext>
                  </a:extLst>
                </a:gridCol>
              </a:tblGrid>
              <a:tr h="336837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액터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929763"/>
                  </a:ext>
                </a:extLst>
              </a:tr>
              <a:tr h="395191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 ID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B-003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게시글등록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507452"/>
                  </a:ext>
                </a:extLst>
              </a:tr>
              <a:tr h="395191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개요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 </a:t>
                      </a: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게시글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등록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30516"/>
                  </a:ext>
                </a:extLst>
              </a:tr>
              <a:tr h="8929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내역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상세설명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사용자는 </a:t>
                      </a: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게시글을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작성하여 </a:t>
                      </a: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게시글의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성격을 </a:t>
                      </a:r>
                      <a:endParaRPr lang="en-US" alt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기재하여 등록할 수 있다.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69762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3C2727B-9B2F-CB4E-AA13-1E5FC7545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967822"/>
              </p:ext>
            </p:extLst>
          </p:nvPr>
        </p:nvGraphicFramePr>
        <p:xfrm>
          <a:off x="6395344" y="3836822"/>
          <a:ext cx="5502490" cy="2008024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995799">
                  <a:extLst>
                    <a:ext uri="{9D8B030D-6E8A-4147-A177-3AD203B41FA5}">
                      <a16:colId xmlns:a16="http://schemas.microsoft.com/office/drawing/2014/main" val="3529647095"/>
                    </a:ext>
                  </a:extLst>
                </a:gridCol>
                <a:gridCol w="904994">
                  <a:extLst>
                    <a:ext uri="{9D8B030D-6E8A-4147-A177-3AD203B41FA5}">
                      <a16:colId xmlns:a16="http://schemas.microsoft.com/office/drawing/2014/main" val="3305202426"/>
                    </a:ext>
                  </a:extLst>
                </a:gridCol>
                <a:gridCol w="1334639">
                  <a:extLst>
                    <a:ext uri="{9D8B030D-6E8A-4147-A177-3AD203B41FA5}">
                      <a16:colId xmlns:a16="http://schemas.microsoft.com/office/drawing/2014/main" val="160637949"/>
                    </a:ext>
                  </a:extLst>
                </a:gridCol>
                <a:gridCol w="1252367">
                  <a:extLst>
                    <a:ext uri="{9D8B030D-6E8A-4147-A177-3AD203B41FA5}">
                      <a16:colId xmlns:a16="http://schemas.microsoft.com/office/drawing/2014/main" val="3791593599"/>
                    </a:ext>
                  </a:extLst>
                </a:gridCol>
                <a:gridCol w="1014691">
                  <a:extLst>
                    <a:ext uri="{9D8B030D-6E8A-4147-A177-3AD203B41FA5}">
                      <a16:colId xmlns:a16="http://schemas.microsoft.com/office/drawing/2014/main" val="3709123896"/>
                    </a:ext>
                  </a:extLst>
                </a:gridCol>
              </a:tblGrid>
              <a:tr h="411319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액터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02049"/>
                  </a:ext>
                </a:extLst>
              </a:tr>
              <a:tr h="425788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 ID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B-004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게시글 수정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485699"/>
                  </a:ext>
                </a:extLst>
              </a:tr>
              <a:tr h="425788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개요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 </a:t>
                      </a: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게시글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수정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149821"/>
                  </a:ext>
                </a:extLst>
              </a:tr>
              <a:tr h="7451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내역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상세설명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사용자는 </a:t>
                      </a:r>
                      <a:endParaRPr lang="en-US" alt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본인이 등록한 </a:t>
                      </a: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게시글에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한해 수정을 할 수 있다.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86349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A6D2669-F86E-A843-8C21-E11456F42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50696"/>
              </p:ext>
            </p:extLst>
          </p:nvPr>
        </p:nvGraphicFramePr>
        <p:xfrm>
          <a:off x="268169" y="1509824"/>
          <a:ext cx="5734050" cy="181816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1037705">
                  <a:extLst>
                    <a:ext uri="{9D8B030D-6E8A-4147-A177-3AD203B41FA5}">
                      <a16:colId xmlns:a16="http://schemas.microsoft.com/office/drawing/2014/main" val="2758678547"/>
                    </a:ext>
                  </a:extLst>
                </a:gridCol>
                <a:gridCol w="943079">
                  <a:extLst>
                    <a:ext uri="{9D8B030D-6E8A-4147-A177-3AD203B41FA5}">
                      <a16:colId xmlns:a16="http://schemas.microsoft.com/office/drawing/2014/main" val="2664737616"/>
                    </a:ext>
                  </a:extLst>
                </a:gridCol>
                <a:gridCol w="1390804">
                  <a:extLst>
                    <a:ext uri="{9D8B030D-6E8A-4147-A177-3AD203B41FA5}">
                      <a16:colId xmlns:a16="http://schemas.microsoft.com/office/drawing/2014/main" val="2154980586"/>
                    </a:ext>
                  </a:extLst>
                </a:gridCol>
                <a:gridCol w="1305070">
                  <a:extLst>
                    <a:ext uri="{9D8B030D-6E8A-4147-A177-3AD203B41FA5}">
                      <a16:colId xmlns:a16="http://schemas.microsoft.com/office/drawing/2014/main" val="1923199238"/>
                    </a:ext>
                  </a:extLst>
                </a:gridCol>
                <a:gridCol w="1057392">
                  <a:extLst>
                    <a:ext uri="{9D8B030D-6E8A-4147-A177-3AD203B41FA5}">
                      <a16:colId xmlns:a16="http://schemas.microsoft.com/office/drawing/2014/main" val="2154252941"/>
                    </a:ext>
                  </a:extLst>
                </a:gridCol>
              </a:tblGrid>
              <a:tr h="381133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액터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311126"/>
                  </a:ext>
                </a:extLst>
              </a:tr>
              <a:tr h="383209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 ID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B-001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게시글검색/조회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538993"/>
                  </a:ext>
                </a:extLst>
              </a:tr>
              <a:tr h="383209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개요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 게시글 조회/검색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005574"/>
                  </a:ext>
                </a:extLst>
              </a:tr>
              <a:tr h="6706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내역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상세설명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사용자는 </a:t>
                      </a: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게시글을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endParaRPr lang="en-US" alt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종류/직급/작성자/</a:t>
                      </a: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날짜별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/내용별/</a:t>
                      </a: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제목별로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검색할 수 있다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36574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D70A916-D3E3-554E-B3D6-F1A2549850B3}"/>
              </a:ext>
            </a:extLst>
          </p:cNvPr>
          <p:cNvSpPr txBox="1"/>
          <p:nvPr/>
        </p:nvSpPr>
        <p:spPr>
          <a:xfrm>
            <a:off x="11174823" y="1982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i="1" dirty="0">
                <a:solidFill>
                  <a:schemeClr val="bg1"/>
                </a:solidFill>
              </a:rPr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1297270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0" y="47273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1A0467-5A4C-034E-BFF8-5E3ED4B41FC1}"/>
              </a:ext>
            </a:extLst>
          </p:cNvPr>
          <p:cNvSpPr/>
          <p:nvPr/>
        </p:nvSpPr>
        <p:spPr>
          <a:xfrm>
            <a:off x="259893" y="198273"/>
            <a:ext cx="551815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Code name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SECTOR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life with SECTOR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E67F2A8-5B6B-5A48-A882-787D05E9D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882889"/>
              </p:ext>
            </p:extLst>
          </p:nvPr>
        </p:nvGraphicFramePr>
        <p:xfrm>
          <a:off x="6395345" y="2573080"/>
          <a:ext cx="5502490" cy="181816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chemeClr val="bg1">
                      <a:lumMod val="95000"/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995800">
                  <a:extLst>
                    <a:ext uri="{9D8B030D-6E8A-4147-A177-3AD203B41FA5}">
                      <a16:colId xmlns:a16="http://schemas.microsoft.com/office/drawing/2014/main" val="1213105242"/>
                    </a:ext>
                  </a:extLst>
                </a:gridCol>
                <a:gridCol w="904994">
                  <a:extLst>
                    <a:ext uri="{9D8B030D-6E8A-4147-A177-3AD203B41FA5}">
                      <a16:colId xmlns:a16="http://schemas.microsoft.com/office/drawing/2014/main" val="601575418"/>
                    </a:ext>
                  </a:extLst>
                </a:gridCol>
                <a:gridCol w="1334639">
                  <a:extLst>
                    <a:ext uri="{9D8B030D-6E8A-4147-A177-3AD203B41FA5}">
                      <a16:colId xmlns:a16="http://schemas.microsoft.com/office/drawing/2014/main" val="3768244215"/>
                    </a:ext>
                  </a:extLst>
                </a:gridCol>
                <a:gridCol w="1252366">
                  <a:extLst>
                    <a:ext uri="{9D8B030D-6E8A-4147-A177-3AD203B41FA5}">
                      <a16:colId xmlns:a16="http://schemas.microsoft.com/office/drawing/2014/main" val="3768771702"/>
                    </a:ext>
                  </a:extLst>
                </a:gridCol>
                <a:gridCol w="1014691">
                  <a:extLst>
                    <a:ext uri="{9D8B030D-6E8A-4147-A177-3AD203B41FA5}">
                      <a16:colId xmlns:a16="http://schemas.microsoft.com/office/drawing/2014/main" val="1963108740"/>
                    </a:ext>
                  </a:extLst>
                </a:gridCol>
              </a:tblGrid>
              <a:tr h="336626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액터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330000"/>
                  </a:ext>
                </a:extLst>
              </a:tr>
              <a:tr h="338461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 ID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B-006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파일첨부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418779"/>
                  </a:ext>
                </a:extLst>
              </a:tr>
              <a:tr h="338461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개요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 파일 첨부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68173"/>
                  </a:ext>
                </a:extLst>
              </a:tr>
              <a:tr h="804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내역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상세설명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사용자는 </a:t>
                      </a: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게시글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작성시 파일첨부를 할 수 있다.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837529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A6D2669-F86E-A843-8C21-E11456F42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355740"/>
              </p:ext>
            </p:extLst>
          </p:nvPr>
        </p:nvGraphicFramePr>
        <p:xfrm>
          <a:off x="268169" y="2573080"/>
          <a:ext cx="5734050" cy="183817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1037705">
                  <a:extLst>
                    <a:ext uri="{9D8B030D-6E8A-4147-A177-3AD203B41FA5}">
                      <a16:colId xmlns:a16="http://schemas.microsoft.com/office/drawing/2014/main" val="2758678547"/>
                    </a:ext>
                  </a:extLst>
                </a:gridCol>
                <a:gridCol w="943079">
                  <a:extLst>
                    <a:ext uri="{9D8B030D-6E8A-4147-A177-3AD203B41FA5}">
                      <a16:colId xmlns:a16="http://schemas.microsoft.com/office/drawing/2014/main" val="2664737616"/>
                    </a:ext>
                  </a:extLst>
                </a:gridCol>
                <a:gridCol w="1390804">
                  <a:extLst>
                    <a:ext uri="{9D8B030D-6E8A-4147-A177-3AD203B41FA5}">
                      <a16:colId xmlns:a16="http://schemas.microsoft.com/office/drawing/2014/main" val="2154980586"/>
                    </a:ext>
                  </a:extLst>
                </a:gridCol>
                <a:gridCol w="1305070">
                  <a:extLst>
                    <a:ext uri="{9D8B030D-6E8A-4147-A177-3AD203B41FA5}">
                      <a16:colId xmlns:a16="http://schemas.microsoft.com/office/drawing/2014/main" val="1923199238"/>
                    </a:ext>
                  </a:extLst>
                </a:gridCol>
                <a:gridCol w="1057392">
                  <a:extLst>
                    <a:ext uri="{9D8B030D-6E8A-4147-A177-3AD203B41FA5}">
                      <a16:colId xmlns:a16="http://schemas.microsoft.com/office/drawing/2014/main" val="2154252941"/>
                    </a:ext>
                  </a:extLst>
                </a:gridCol>
              </a:tblGrid>
              <a:tr h="381133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액터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311126"/>
                  </a:ext>
                </a:extLst>
              </a:tr>
              <a:tr h="383209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 ID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B-005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공지사항 등록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538993"/>
                  </a:ext>
                </a:extLst>
              </a:tr>
              <a:tr h="383209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개요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 공지사항 등록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005574"/>
                  </a:ext>
                </a:extLst>
              </a:tr>
              <a:tr h="6706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내역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상세설명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사용자는 공지사항 게시판을 통해 공지사항을 등록하고 </a:t>
                      </a:r>
                      <a:endParaRPr lang="en-US" alt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일반게시판에 </a:t>
                      </a: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공지글로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게시가 된다.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공지사항은 </a:t>
                      </a: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게시권한이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있는 사용자만 게시할 수 있다.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36574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D70A916-D3E3-554E-B3D6-F1A2549850B3}"/>
              </a:ext>
            </a:extLst>
          </p:cNvPr>
          <p:cNvSpPr txBox="1"/>
          <p:nvPr/>
        </p:nvSpPr>
        <p:spPr>
          <a:xfrm>
            <a:off x="11174823" y="1982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i="1" dirty="0">
                <a:solidFill>
                  <a:schemeClr val="bg1"/>
                </a:solidFill>
              </a:rPr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2081218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0" y="47273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1A0467-5A4C-034E-BFF8-5E3ED4B41FC1}"/>
              </a:ext>
            </a:extLst>
          </p:cNvPr>
          <p:cNvSpPr/>
          <p:nvPr/>
        </p:nvSpPr>
        <p:spPr>
          <a:xfrm>
            <a:off x="259893" y="198273"/>
            <a:ext cx="551815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Code name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SECTOR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life with SECTOR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A85C2EA-D75B-C944-94C3-FA0AFDC41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289176"/>
              </p:ext>
            </p:extLst>
          </p:nvPr>
        </p:nvGraphicFramePr>
        <p:xfrm>
          <a:off x="3598516" y="2074828"/>
          <a:ext cx="5269037" cy="3495119"/>
        </p:xfrm>
        <a:graphic>
          <a:graphicData uri="http://schemas.openxmlformats.org/drawingml/2006/table">
            <a:tbl>
              <a:tblPr>
                <a:effectLst>
                  <a:outerShdw blurRad="673100" dist="50800" dir="5400000" sx="97000" sy="97000" algn="ctr" rotWithShape="0">
                    <a:schemeClr val="bg1">
                      <a:alpha val="43000"/>
                    </a:schemeClr>
                  </a:outerShdw>
                </a:effectLst>
                <a:tableStyleId>{5C22544A-7EE6-4342-B048-85BDC9FD1C3A}</a:tableStyleId>
              </a:tblPr>
              <a:tblGrid>
                <a:gridCol w="1600804">
                  <a:extLst>
                    <a:ext uri="{9D8B030D-6E8A-4147-A177-3AD203B41FA5}">
                      <a16:colId xmlns:a16="http://schemas.microsoft.com/office/drawing/2014/main" val="3988200879"/>
                    </a:ext>
                  </a:extLst>
                </a:gridCol>
                <a:gridCol w="2169042">
                  <a:extLst>
                    <a:ext uri="{9D8B030D-6E8A-4147-A177-3AD203B41FA5}">
                      <a16:colId xmlns:a16="http://schemas.microsoft.com/office/drawing/2014/main" val="399957317"/>
                    </a:ext>
                  </a:extLst>
                </a:gridCol>
                <a:gridCol w="1499191">
                  <a:extLst>
                    <a:ext uri="{9D8B030D-6E8A-4147-A177-3AD203B41FA5}">
                      <a16:colId xmlns:a16="http://schemas.microsoft.com/office/drawing/2014/main" val="1766278954"/>
                    </a:ext>
                  </a:extLst>
                </a:gridCol>
              </a:tblGrid>
              <a:tr h="3962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</a:rPr>
                        <a:t>액터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요구사항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733389"/>
                  </a:ext>
                </a:extLst>
              </a:tr>
              <a:tr h="387359">
                <a:tc rowSpan="8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일정 검색/조회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S-001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586677"/>
                  </a:ext>
                </a:extLst>
              </a:tr>
              <a:tr h="3873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일정 추가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S-002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083656"/>
                  </a:ext>
                </a:extLst>
              </a:tr>
              <a:tr h="3873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일정 삭제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S-003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197807"/>
                  </a:ext>
                </a:extLst>
              </a:tr>
              <a:tr h="3873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일정 수정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S-004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565781"/>
                  </a:ext>
                </a:extLst>
              </a:tr>
              <a:tr h="3873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일정 다가옴 알림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S-005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93812"/>
                  </a:ext>
                </a:extLst>
              </a:tr>
              <a:tr h="3873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일정 추가 내역 알림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S-006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419495"/>
                  </a:ext>
                </a:extLst>
              </a:tr>
              <a:tr h="387359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이메일로 알림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S-007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160061"/>
                  </a:ext>
                </a:extLst>
              </a:tr>
              <a:tr h="387359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카카오톡으로 알림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S-008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9704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01AB6B1-2E54-1F4B-B54D-A17E5A8C7A1C}"/>
              </a:ext>
            </a:extLst>
          </p:cNvPr>
          <p:cNvSpPr txBox="1"/>
          <p:nvPr/>
        </p:nvSpPr>
        <p:spPr>
          <a:xfrm>
            <a:off x="10977674" y="1982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i="1" dirty="0">
                <a:solidFill>
                  <a:schemeClr val="bg1"/>
                </a:solidFill>
              </a:rPr>
              <a:t>일정관리</a:t>
            </a:r>
          </a:p>
        </p:txBody>
      </p:sp>
    </p:spTree>
    <p:extLst>
      <p:ext uri="{BB962C8B-B14F-4D97-AF65-F5344CB8AC3E}">
        <p14:creationId xmlns:p14="http://schemas.microsoft.com/office/powerpoint/2010/main" val="2876742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0" y="47273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1A0467-5A4C-034E-BFF8-5E3ED4B41FC1}"/>
              </a:ext>
            </a:extLst>
          </p:cNvPr>
          <p:cNvSpPr/>
          <p:nvPr/>
        </p:nvSpPr>
        <p:spPr>
          <a:xfrm>
            <a:off x="259893" y="198273"/>
            <a:ext cx="551815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Code name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SECTOR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life with SECTOR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E67F2A8-5B6B-5A48-A882-787D05E9D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045851"/>
              </p:ext>
            </p:extLst>
          </p:nvPr>
        </p:nvGraphicFramePr>
        <p:xfrm>
          <a:off x="6395345" y="1509824"/>
          <a:ext cx="5502490" cy="181816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chemeClr val="bg1">
                      <a:lumMod val="95000"/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995800">
                  <a:extLst>
                    <a:ext uri="{9D8B030D-6E8A-4147-A177-3AD203B41FA5}">
                      <a16:colId xmlns:a16="http://schemas.microsoft.com/office/drawing/2014/main" val="1213105242"/>
                    </a:ext>
                  </a:extLst>
                </a:gridCol>
                <a:gridCol w="904994">
                  <a:extLst>
                    <a:ext uri="{9D8B030D-6E8A-4147-A177-3AD203B41FA5}">
                      <a16:colId xmlns:a16="http://schemas.microsoft.com/office/drawing/2014/main" val="601575418"/>
                    </a:ext>
                  </a:extLst>
                </a:gridCol>
                <a:gridCol w="1334639">
                  <a:extLst>
                    <a:ext uri="{9D8B030D-6E8A-4147-A177-3AD203B41FA5}">
                      <a16:colId xmlns:a16="http://schemas.microsoft.com/office/drawing/2014/main" val="3768244215"/>
                    </a:ext>
                  </a:extLst>
                </a:gridCol>
                <a:gridCol w="1252366">
                  <a:extLst>
                    <a:ext uri="{9D8B030D-6E8A-4147-A177-3AD203B41FA5}">
                      <a16:colId xmlns:a16="http://schemas.microsoft.com/office/drawing/2014/main" val="3768771702"/>
                    </a:ext>
                  </a:extLst>
                </a:gridCol>
                <a:gridCol w="1014691">
                  <a:extLst>
                    <a:ext uri="{9D8B030D-6E8A-4147-A177-3AD203B41FA5}">
                      <a16:colId xmlns:a16="http://schemas.microsoft.com/office/drawing/2014/main" val="1963108740"/>
                    </a:ext>
                  </a:extLst>
                </a:gridCol>
              </a:tblGrid>
              <a:tr h="336626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액터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330000"/>
                  </a:ext>
                </a:extLst>
              </a:tr>
              <a:tr h="338461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 ID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S-002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일정 추가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418779"/>
                  </a:ext>
                </a:extLst>
              </a:tr>
              <a:tr h="338461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개요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 일정 추가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68173"/>
                  </a:ext>
                </a:extLst>
              </a:tr>
              <a:tr h="80462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내역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상세설명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사용자는 일정을 추가 할 수 있다.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83752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FD00974-02DA-854F-B213-F5DF5AE77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013871"/>
              </p:ext>
            </p:extLst>
          </p:nvPr>
        </p:nvGraphicFramePr>
        <p:xfrm>
          <a:off x="268169" y="3836822"/>
          <a:ext cx="5734050" cy="202018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1037705">
                  <a:extLst>
                    <a:ext uri="{9D8B030D-6E8A-4147-A177-3AD203B41FA5}">
                      <a16:colId xmlns:a16="http://schemas.microsoft.com/office/drawing/2014/main" val="2445852666"/>
                    </a:ext>
                  </a:extLst>
                </a:gridCol>
                <a:gridCol w="943079">
                  <a:extLst>
                    <a:ext uri="{9D8B030D-6E8A-4147-A177-3AD203B41FA5}">
                      <a16:colId xmlns:a16="http://schemas.microsoft.com/office/drawing/2014/main" val="1639702377"/>
                    </a:ext>
                  </a:extLst>
                </a:gridCol>
                <a:gridCol w="1390804">
                  <a:extLst>
                    <a:ext uri="{9D8B030D-6E8A-4147-A177-3AD203B41FA5}">
                      <a16:colId xmlns:a16="http://schemas.microsoft.com/office/drawing/2014/main" val="753377662"/>
                    </a:ext>
                  </a:extLst>
                </a:gridCol>
                <a:gridCol w="1305070">
                  <a:extLst>
                    <a:ext uri="{9D8B030D-6E8A-4147-A177-3AD203B41FA5}">
                      <a16:colId xmlns:a16="http://schemas.microsoft.com/office/drawing/2014/main" val="2956533341"/>
                    </a:ext>
                  </a:extLst>
                </a:gridCol>
                <a:gridCol w="1057392">
                  <a:extLst>
                    <a:ext uri="{9D8B030D-6E8A-4147-A177-3AD203B41FA5}">
                      <a16:colId xmlns:a16="http://schemas.microsoft.com/office/drawing/2014/main" val="2144372770"/>
                    </a:ext>
                  </a:extLst>
                </a:gridCol>
              </a:tblGrid>
              <a:tr h="336837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액터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929763"/>
                  </a:ext>
                </a:extLst>
              </a:tr>
              <a:tr h="395191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 ID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S-003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일정 삭제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507452"/>
                  </a:ext>
                </a:extLst>
              </a:tr>
              <a:tr h="395191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개요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 일정 검색 및 조회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30516"/>
                  </a:ext>
                </a:extLst>
              </a:tr>
              <a:tr h="89296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내역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상세설명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사용자는 부서별/종류별/작성자/날짜로 검색 할 수 있다.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69762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3C2727B-9B2F-CB4E-AA13-1E5FC7545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396253"/>
              </p:ext>
            </p:extLst>
          </p:nvPr>
        </p:nvGraphicFramePr>
        <p:xfrm>
          <a:off x="6395344" y="3836822"/>
          <a:ext cx="5502490" cy="2008024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995799">
                  <a:extLst>
                    <a:ext uri="{9D8B030D-6E8A-4147-A177-3AD203B41FA5}">
                      <a16:colId xmlns:a16="http://schemas.microsoft.com/office/drawing/2014/main" val="3529647095"/>
                    </a:ext>
                  </a:extLst>
                </a:gridCol>
                <a:gridCol w="904994">
                  <a:extLst>
                    <a:ext uri="{9D8B030D-6E8A-4147-A177-3AD203B41FA5}">
                      <a16:colId xmlns:a16="http://schemas.microsoft.com/office/drawing/2014/main" val="3305202426"/>
                    </a:ext>
                  </a:extLst>
                </a:gridCol>
                <a:gridCol w="1334639">
                  <a:extLst>
                    <a:ext uri="{9D8B030D-6E8A-4147-A177-3AD203B41FA5}">
                      <a16:colId xmlns:a16="http://schemas.microsoft.com/office/drawing/2014/main" val="160637949"/>
                    </a:ext>
                  </a:extLst>
                </a:gridCol>
                <a:gridCol w="1252367">
                  <a:extLst>
                    <a:ext uri="{9D8B030D-6E8A-4147-A177-3AD203B41FA5}">
                      <a16:colId xmlns:a16="http://schemas.microsoft.com/office/drawing/2014/main" val="3791593599"/>
                    </a:ext>
                  </a:extLst>
                </a:gridCol>
                <a:gridCol w="1014691">
                  <a:extLst>
                    <a:ext uri="{9D8B030D-6E8A-4147-A177-3AD203B41FA5}">
                      <a16:colId xmlns:a16="http://schemas.microsoft.com/office/drawing/2014/main" val="3709123896"/>
                    </a:ext>
                  </a:extLst>
                </a:gridCol>
              </a:tblGrid>
              <a:tr h="411319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액터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02049"/>
                  </a:ext>
                </a:extLst>
              </a:tr>
              <a:tr h="425788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 ID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S-004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일정 수정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485699"/>
                  </a:ext>
                </a:extLst>
              </a:tr>
              <a:tr h="425788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개요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 일정 수정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149821"/>
                  </a:ext>
                </a:extLst>
              </a:tr>
              <a:tr h="74512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내역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상세설명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사용자는 등록된 일정을 수정 할 수 있다.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86349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A6D2669-F86E-A843-8C21-E11456F42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444072"/>
              </p:ext>
            </p:extLst>
          </p:nvPr>
        </p:nvGraphicFramePr>
        <p:xfrm>
          <a:off x="268169" y="1509824"/>
          <a:ext cx="5734050" cy="181816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1037705">
                  <a:extLst>
                    <a:ext uri="{9D8B030D-6E8A-4147-A177-3AD203B41FA5}">
                      <a16:colId xmlns:a16="http://schemas.microsoft.com/office/drawing/2014/main" val="2758678547"/>
                    </a:ext>
                  </a:extLst>
                </a:gridCol>
                <a:gridCol w="943079">
                  <a:extLst>
                    <a:ext uri="{9D8B030D-6E8A-4147-A177-3AD203B41FA5}">
                      <a16:colId xmlns:a16="http://schemas.microsoft.com/office/drawing/2014/main" val="2664737616"/>
                    </a:ext>
                  </a:extLst>
                </a:gridCol>
                <a:gridCol w="1390804">
                  <a:extLst>
                    <a:ext uri="{9D8B030D-6E8A-4147-A177-3AD203B41FA5}">
                      <a16:colId xmlns:a16="http://schemas.microsoft.com/office/drawing/2014/main" val="2154980586"/>
                    </a:ext>
                  </a:extLst>
                </a:gridCol>
                <a:gridCol w="1305070">
                  <a:extLst>
                    <a:ext uri="{9D8B030D-6E8A-4147-A177-3AD203B41FA5}">
                      <a16:colId xmlns:a16="http://schemas.microsoft.com/office/drawing/2014/main" val="1923199238"/>
                    </a:ext>
                  </a:extLst>
                </a:gridCol>
                <a:gridCol w="1057392">
                  <a:extLst>
                    <a:ext uri="{9D8B030D-6E8A-4147-A177-3AD203B41FA5}">
                      <a16:colId xmlns:a16="http://schemas.microsoft.com/office/drawing/2014/main" val="2154252941"/>
                    </a:ext>
                  </a:extLst>
                </a:gridCol>
              </a:tblGrid>
              <a:tr h="381133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액터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311126"/>
                  </a:ext>
                </a:extLst>
              </a:tr>
              <a:tr h="383209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 ID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S-001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일정 검색/조회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538993"/>
                  </a:ext>
                </a:extLst>
              </a:tr>
              <a:tr h="383209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개요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 일정 검색 및 조회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005574"/>
                  </a:ext>
                </a:extLst>
              </a:tr>
              <a:tr h="67061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내역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상세설명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사용자는 부서별/종류별/작성자/시작일자/</a:t>
                      </a: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종료일자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/제목</a:t>
                      </a:r>
                      <a:endParaRPr lang="en-US" alt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으로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검색 할 수 있다.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3657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1C53923-C491-6349-B4B6-3CA1C2E18C13}"/>
              </a:ext>
            </a:extLst>
          </p:cNvPr>
          <p:cNvSpPr txBox="1"/>
          <p:nvPr/>
        </p:nvSpPr>
        <p:spPr>
          <a:xfrm>
            <a:off x="10977674" y="1982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i="1" dirty="0">
                <a:solidFill>
                  <a:schemeClr val="bg1"/>
                </a:solidFill>
              </a:rPr>
              <a:t>일정관리</a:t>
            </a:r>
          </a:p>
        </p:txBody>
      </p:sp>
    </p:spTree>
    <p:extLst>
      <p:ext uri="{BB962C8B-B14F-4D97-AF65-F5344CB8AC3E}">
        <p14:creationId xmlns:p14="http://schemas.microsoft.com/office/powerpoint/2010/main" val="929402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8B6E21C0-34D4-438A-A08C-EDCA5B01D2F7}"/>
              </a:ext>
            </a:extLst>
          </p:cNvPr>
          <p:cNvSpPr/>
          <p:nvPr/>
        </p:nvSpPr>
        <p:spPr>
          <a:xfrm rot="5400000">
            <a:off x="1984944" y="-253438"/>
            <a:ext cx="919612" cy="4889500"/>
          </a:xfrm>
          <a:prstGeom prst="round2SameRect">
            <a:avLst>
              <a:gd name="adj1" fmla="val 16619"/>
              <a:gd name="adj2" fmla="val 0"/>
            </a:avLst>
          </a:prstGeom>
          <a:solidFill>
            <a:srgbClr val="181E2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ED65189C-5522-4B63-850B-C46120F014FA}"/>
              </a:ext>
            </a:extLst>
          </p:cNvPr>
          <p:cNvSpPr/>
          <p:nvPr/>
        </p:nvSpPr>
        <p:spPr>
          <a:xfrm>
            <a:off x="5778052" y="1721876"/>
            <a:ext cx="2523908" cy="2523908"/>
          </a:xfrm>
          <a:prstGeom prst="arc">
            <a:avLst>
              <a:gd name="adj1" fmla="val 21542839"/>
              <a:gd name="adj2" fmla="val 16308365"/>
            </a:avLst>
          </a:prstGeom>
          <a:noFill/>
          <a:ln w="34925" cap="rnd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11" name="Group 20">
            <a:extLst>
              <a:ext uri="{FF2B5EF4-FFF2-40B4-BE49-F238E27FC236}">
                <a16:creationId xmlns:a16="http://schemas.microsoft.com/office/drawing/2014/main" id="{1C7089A4-20D7-4AF1-BE6E-531433FE9E6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55885" y="1966301"/>
            <a:ext cx="329915" cy="450019"/>
            <a:chOff x="2597" y="4163"/>
            <a:chExt cx="217" cy="296"/>
          </a:xfrm>
          <a:solidFill>
            <a:schemeClr val="bg1">
              <a:lumMod val="75000"/>
            </a:schemeClr>
          </a:solidFill>
        </p:grpSpPr>
        <p:sp>
          <p:nvSpPr>
            <p:cNvPr id="12" name="Freeform 22">
              <a:extLst>
                <a:ext uri="{FF2B5EF4-FFF2-40B4-BE49-F238E27FC236}">
                  <a16:creationId xmlns:a16="http://schemas.microsoft.com/office/drawing/2014/main" id="{4FD96A79-3125-4B4D-9D0F-5318695145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1E104CFD-44EE-4744-892C-82D81F2C00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E013D346-0728-4628-A7B9-15F1191C1C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388D3E4B-8569-4D4B-B6C3-A3B9FCAA8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5FC520-961E-4DDA-B84C-EDC0E1418FC7}"/>
              </a:ext>
            </a:extLst>
          </p:cNvPr>
          <p:cNvSpPr/>
          <p:nvPr/>
        </p:nvSpPr>
        <p:spPr>
          <a:xfrm>
            <a:off x="942975" y="1788348"/>
            <a:ext cx="3089869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Team Name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</a:rPr>
              <a:t>No Pain No Code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75000"/>
                  </a:prstClr>
                </a:solidFill>
              </a:rPr>
              <a:t>노력 없이 코드는 나오지 않는다</a:t>
            </a:r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D8B57EAE-7785-463D-B749-B28A49F3F55D}"/>
              </a:ext>
            </a:extLst>
          </p:cNvPr>
          <p:cNvSpPr/>
          <p:nvPr/>
        </p:nvSpPr>
        <p:spPr>
          <a:xfrm>
            <a:off x="9072010" y="1721876"/>
            <a:ext cx="2523908" cy="2523908"/>
          </a:xfrm>
          <a:prstGeom prst="arc">
            <a:avLst>
              <a:gd name="adj1" fmla="val 21542839"/>
              <a:gd name="adj2" fmla="val 16308365"/>
            </a:avLst>
          </a:prstGeom>
          <a:noFill/>
          <a:ln w="34925" cap="rnd">
            <a:solidFill>
              <a:srgbClr val="FF99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97BF871-AF87-467E-96F6-1E12A0555A05}"/>
              </a:ext>
            </a:extLst>
          </p:cNvPr>
          <p:cNvSpPr/>
          <p:nvPr/>
        </p:nvSpPr>
        <p:spPr>
          <a:xfrm>
            <a:off x="5495070" y="4798204"/>
            <a:ext cx="3089869" cy="696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solidFill>
                  <a:prstClr val="white"/>
                </a:solidFill>
              </a:rPr>
              <a:t>스타트업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75000"/>
                  </a:prstClr>
                </a:solidFill>
              </a:rPr>
              <a:t>기준 </a:t>
            </a:r>
            <a:r>
              <a:rPr lang="en-US" altLang="ko-KR" sz="1400" dirty="0">
                <a:solidFill>
                  <a:prstClr val="white">
                    <a:lumMod val="75000"/>
                  </a:prstClr>
                </a:solidFill>
              </a:rPr>
              <a:t>: 2010 ~ 2019</a:t>
            </a:r>
            <a:endParaRPr lang="ko-KR" altLang="en-US" sz="14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1" name="사각형: 둥근 위쪽 모서리 20">
            <a:extLst>
              <a:ext uri="{FF2B5EF4-FFF2-40B4-BE49-F238E27FC236}">
                <a16:creationId xmlns:a16="http://schemas.microsoft.com/office/drawing/2014/main" id="{584BE12C-F652-4DFB-ADB1-2D2935140FC0}"/>
              </a:ext>
            </a:extLst>
          </p:cNvPr>
          <p:cNvSpPr/>
          <p:nvPr/>
        </p:nvSpPr>
        <p:spPr>
          <a:xfrm rot="5400000">
            <a:off x="1980746" y="1162468"/>
            <a:ext cx="919612" cy="4889500"/>
          </a:xfrm>
          <a:prstGeom prst="round2SameRect">
            <a:avLst>
              <a:gd name="adj1" fmla="val 16619"/>
              <a:gd name="adj2" fmla="val 0"/>
            </a:avLst>
          </a:prstGeom>
          <a:solidFill>
            <a:srgbClr val="181E26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617C45D-80EA-4DA3-B47E-1EABF53AA204}"/>
              </a:ext>
            </a:extLst>
          </p:cNvPr>
          <p:cNvSpPr/>
          <p:nvPr/>
        </p:nvSpPr>
        <p:spPr>
          <a:xfrm>
            <a:off x="938777" y="3204254"/>
            <a:ext cx="3089869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Project Name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</a:rPr>
              <a:t>SECTOR – Group Ware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prstClr val="white">
                    <a:lumMod val="75000"/>
                  </a:prstClr>
                </a:solidFill>
              </a:rPr>
              <a:t>S</a:t>
            </a:r>
            <a:r>
              <a:rPr lang="en-US" altLang="ko-KR" sz="800" dirty="0">
                <a:solidFill>
                  <a:prstClr val="white">
                    <a:lumMod val="75000"/>
                  </a:prstClr>
                </a:solidFill>
              </a:rPr>
              <a:t>oftware which is </a:t>
            </a:r>
            <a:r>
              <a:rPr lang="en-US" altLang="ko-KR" sz="800" b="1" dirty="0">
                <a:solidFill>
                  <a:prstClr val="white">
                    <a:lumMod val="75000"/>
                  </a:prstClr>
                </a:solidFill>
              </a:rPr>
              <a:t>E</a:t>
            </a:r>
            <a:r>
              <a:rPr lang="en-US" altLang="ko-KR" sz="800" dirty="0">
                <a:solidFill>
                  <a:prstClr val="white">
                    <a:lumMod val="75000"/>
                  </a:prstClr>
                </a:solidFill>
              </a:rPr>
              <a:t>asy to </a:t>
            </a:r>
            <a:r>
              <a:rPr lang="en-US" altLang="ko-KR" sz="800" b="1" dirty="0">
                <a:solidFill>
                  <a:prstClr val="white">
                    <a:lumMod val="75000"/>
                  </a:prstClr>
                </a:solidFill>
              </a:rPr>
              <a:t>C</a:t>
            </a:r>
            <a:r>
              <a:rPr lang="en-US" altLang="ko-KR" sz="800" dirty="0">
                <a:solidFill>
                  <a:prstClr val="white">
                    <a:lumMod val="75000"/>
                  </a:prstClr>
                </a:solidFill>
              </a:rPr>
              <a:t>ontrol for </a:t>
            </a:r>
            <a:r>
              <a:rPr lang="en-US" altLang="ko-KR" sz="800" b="1" dirty="0">
                <a:solidFill>
                  <a:prstClr val="white">
                    <a:lumMod val="75000"/>
                  </a:prstClr>
                </a:solidFill>
              </a:rPr>
              <a:t>T</a:t>
            </a:r>
            <a:r>
              <a:rPr lang="en-US" altLang="ko-KR" sz="800" dirty="0">
                <a:solidFill>
                  <a:prstClr val="white">
                    <a:lumMod val="75000"/>
                  </a:prstClr>
                </a:solidFill>
              </a:rPr>
              <a:t>eams </a:t>
            </a:r>
            <a:r>
              <a:rPr lang="en-US" altLang="ko-KR" sz="800" b="1" dirty="0">
                <a:solidFill>
                  <a:prstClr val="white">
                    <a:lumMod val="75000"/>
                  </a:prstClr>
                </a:solidFill>
              </a:rPr>
              <a:t>O</a:t>
            </a:r>
            <a:r>
              <a:rPr lang="en-US" altLang="ko-KR" sz="800" dirty="0">
                <a:solidFill>
                  <a:prstClr val="white">
                    <a:lumMod val="75000"/>
                  </a:prstClr>
                </a:solidFill>
              </a:rPr>
              <a:t>r </a:t>
            </a:r>
            <a:r>
              <a:rPr lang="en-US" altLang="ko-KR" sz="800" b="1" dirty="0">
                <a:solidFill>
                  <a:prstClr val="white">
                    <a:lumMod val="75000"/>
                  </a:prstClr>
                </a:solidFill>
              </a:rPr>
              <a:t>R</a:t>
            </a:r>
            <a:r>
              <a:rPr lang="en-US" altLang="ko-KR" sz="800" dirty="0">
                <a:solidFill>
                  <a:prstClr val="white">
                    <a:lumMod val="75000"/>
                  </a:prstClr>
                </a:solidFill>
              </a:rPr>
              <a:t>esources</a:t>
            </a: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2DC3EDBE-BA5B-4F08-8B2B-44FC7279AEB7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299048" y="3381602"/>
            <a:ext cx="367537" cy="451232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9" name="사각형: 둥근 위쪽 모서리 28">
            <a:extLst>
              <a:ext uri="{FF2B5EF4-FFF2-40B4-BE49-F238E27FC236}">
                <a16:creationId xmlns:a16="http://schemas.microsoft.com/office/drawing/2014/main" id="{F1BDD37B-7760-4507-9565-85207079B91E}"/>
              </a:ext>
            </a:extLst>
          </p:cNvPr>
          <p:cNvSpPr/>
          <p:nvPr/>
        </p:nvSpPr>
        <p:spPr>
          <a:xfrm rot="5400000">
            <a:off x="1980746" y="2747022"/>
            <a:ext cx="919612" cy="4889500"/>
          </a:xfrm>
          <a:prstGeom prst="round2SameRect">
            <a:avLst>
              <a:gd name="adj1" fmla="val 16619"/>
              <a:gd name="adj2" fmla="val 0"/>
            </a:avLst>
          </a:prstGeom>
          <a:solidFill>
            <a:srgbClr val="18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97440C4-500E-4CAF-864F-E64044FDFD35}"/>
              </a:ext>
            </a:extLst>
          </p:cNvPr>
          <p:cNvSpPr/>
          <p:nvPr/>
        </p:nvSpPr>
        <p:spPr>
          <a:xfrm>
            <a:off x="3419281" y="4731966"/>
            <a:ext cx="45719" cy="919612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383AC2-5D55-447C-89CC-1A2BCF52D963}"/>
              </a:ext>
            </a:extLst>
          </p:cNvPr>
          <p:cNvSpPr txBox="1"/>
          <p:nvPr/>
        </p:nvSpPr>
        <p:spPr>
          <a:xfrm>
            <a:off x="3522448" y="4891987"/>
            <a:ext cx="130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prstClr val="white"/>
                </a:solidFill>
              </a:rPr>
              <a:t>73</a:t>
            </a:r>
            <a:r>
              <a:rPr lang="en-US" altLang="ko-KR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6414D36-9475-4509-8875-3E4A03DD1D3D}"/>
              </a:ext>
            </a:extLst>
          </p:cNvPr>
          <p:cNvSpPr/>
          <p:nvPr/>
        </p:nvSpPr>
        <p:spPr>
          <a:xfrm>
            <a:off x="135042" y="5002901"/>
            <a:ext cx="3089869" cy="576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기업 내 그룹웨어 사용 여부 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75000"/>
                  </a:prstClr>
                </a:solidFill>
              </a:rPr>
              <a:t>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4EDB60A-88EE-4624-924F-1D4B6948100C}"/>
              </a:ext>
            </a:extLst>
          </p:cNvPr>
          <p:cNvSpPr/>
          <p:nvPr/>
        </p:nvSpPr>
        <p:spPr>
          <a:xfrm>
            <a:off x="259893" y="198273"/>
            <a:ext cx="551815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Code name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SECTOR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life with SECTOR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0" y="47273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C74AD9-43D1-BD4A-95D0-27B059F5CE68}"/>
              </a:ext>
            </a:extLst>
          </p:cNvPr>
          <p:cNvSpPr txBox="1"/>
          <p:nvPr/>
        </p:nvSpPr>
        <p:spPr>
          <a:xfrm>
            <a:off x="6266395" y="2773378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매년 </a:t>
            </a:r>
            <a:r>
              <a:rPr kumimoji="1" lang="en-US" altLang="ko-KR" dirty="0">
                <a:solidFill>
                  <a:schemeClr val="bg1"/>
                </a:solidFill>
              </a:rPr>
              <a:t>2000 </a:t>
            </a:r>
            <a:r>
              <a:rPr kumimoji="1" lang="ko-KR" altLang="en-US" dirty="0">
                <a:solidFill>
                  <a:schemeClr val="bg1"/>
                </a:solidFill>
              </a:rPr>
              <a:t>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1A646D5-6138-D542-8AEB-8AB6CCCCA67F}"/>
              </a:ext>
            </a:extLst>
          </p:cNvPr>
          <p:cNvSpPr/>
          <p:nvPr/>
        </p:nvSpPr>
        <p:spPr>
          <a:xfrm>
            <a:off x="8584939" y="4798204"/>
            <a:ext cx="3089869" cy="696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그룹웨어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75000"/>
                  </a:prstClr>
                </a:solidFill>
              </a:rPr>
              <a:t>기준 </a:t>
            </a:r>
            <a:r>
              <a:rPr lang="en-US" altLang="ko-KR" sz="1400" dirty="0">
                <a:solidFill>
                  <a:prstClr val="white">
                    <a:lumMod val="75000"/>
                  </a:prstClr>
                </a:solidFill>
              </a:rPr>
              <a:t>: </a:t>
            </a:r>
            <a:r>
              <a:rPr lang="ko-KR" altLang="en-US" sz="1400" dirty="0">
                <a:solidFill>
                  <a:prstClr val="white">
                    <a:lumMod val="75000"/>
                  </a:prstClr>
                </a:solidFill>
              </a:rPr>
              <a:t>정식 등록된 그룹웨어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63B307-DA91-504B-99AA-DC6A05A7E3FA}"/>
              </a:ext>
            </a:extLst>
          </p:cNvPr>
          <p:cNvSpPr txBox="1"/>
          <p:nvPr/>
        </p:nvSpPr>
        <p:spPr>
          <a:xfrm>
            <a:off x="9843284" y="2795089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약 </a:t>
            </a:r>
            <a:r>
              <a:rPr kumimoji="1" lang="en-US" altLang="ko-KR" dirty="0">
                <a:solidFill>
                  <a:schemeClr val="bg1"/>
                </a:solidFill>
              </a:rPr>
              <a:t>73</a:t>
            </a:r>
            <a:r>
              <a:rPr kumimoji="1" lang="ko-KR" altLang="en-US" dirty="0">
                <a:solidFill>
                  <a:schemeClr val="bg1"/>
                </a:solidFill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820895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0" y="47273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1A0467-5A4C-034E-BFF8-5E3ED4B41FC1}"/>
              </a:ext>
            </a:extLst>
          </p:cNvPr>
          <p:cNvSpPr/>
          <p:nvPr/>
        </p:nvSpPr>
        <p:spPr>
          <a:xfrm>
            <a:off x="259893" y="198273"/>
            <a:ext cx="551815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Code name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SECTOR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life with SECTOR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E67F2A8-5B6B-5A48-A882-787D05E9D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767467"/>
              </p:ext>
            </p:extLst>
          </p:nvPr>
        </p:nvGraphicFramePr>
        <p:xfrm>
          <a:off x="6395345" y="1509824"/>
          <a:ext cx="5502490" cy="181816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chemeClr val="bg1">
                      <a:lumMod val="95000"/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995800">
                  <a:extLst>
                    <a:ext uri="{9D8B030D-6E8A-4147-A177-3AD203B41FA5}">
                      <a16:colId xmlns:a16="http://schemas.microsoft.com/office/drawing/2014/main" val="1213105242"/>
                    </a:ext>
                  </a:extLst>
                </a:gridCol>
                <a:gridCol w="904994">
                  <a:extLst>
                    <a:ext uri="{9D8B030D-6E8A-4147-A177-3AD203B41FA5}">
                      <a16:colId xmlns:a16="http://schemas.microsoft.com/office/drawing/2014/main" val="601575418"/>
                    </a:ext>
                  </a:extLst>
                </a:gridCol>
                <a:gridCol w="1007349">
                  <a:extLst>
                    <a:ext uri="{9D8B030D-6E8A-4147-A177-3AD203B41FA5}">
                      <a16:colId xmlns:a16="http://schemas.microsoft.com/office/drawing/2014/main" val="3768244215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3768771702"/>
                    </a:ext>
                  </a:extLst>
                </a:gridCol>
                <a:gridCol w="1297175">
                  <a:extLst>
                    <a:ext uri="{9D8B030D-6E8A-4147-A177-3AD203B41FA5}">
                      <a16:colId xmlns:a16="http://schemas.microsoft.com/office/drawing/2014/main" val="1963108740"/>
                    </a:ext>
                  </a:extLst>
                </a:gridCol>
              </a:tblGrid>
              <a:tr h="336626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액터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330000"/>
                  </a:ext>
                </a:extLst>
              </a:tr>
              <a:tr h="338461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 ID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S-006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9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일정 추가 내역 알림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418779"/>
                  </a:ext>
                </a:extLst>
              </a:tr>
              <a:tr h="338461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개요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 일정 추가 내역 알림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68173"/>
                  </a:ext>
                </a:extLst>
              </a:tr>
              <a:tr h="80462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내역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상세설명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일정이 추가 될 때, 새로운 일정이 추가 되었다는 알림을 부서별/직급별로 추가할 수 있다.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83752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FD00974-02DA-854F-B213-F5DF5AE77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737225"/>
              </p:ext>
            </p:extLst>
          </p:nvPr>
        </p:nvGraphicFramePr>
        <p:xfrm>
          <a:off x="268169" y="3836822"/>
          <a:ext cx="5734050" cy="202018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1037705">
                  <a:extLst>
                    <a:ext uri="{9D8B030D-6E8A-4147-A177-3AD203B41FA5}">
                      <a16:colId xmlns:a16="http://schemas.microsoft.com/office/drawing/2014/main" val="2445852666"/>
                    </a:ext>
                  </a:extLst>
                </a:gridCol>
                <a:gridCol w="943079">
                  <a:extLst>
                    <a:ext uri="{9D8B030D-6E8A-4147-A177-3AD203B41FA5}">
                      <a16:colId xmlns:a16="http://schemas.microsoft.com/office/drawing/2014/main" val="1639702377"/>
                    </a:ext>
                  </a:extLst>
                </a:gridCol>
                <a:gridCol w="1390804">
                  <a:extLst>
                    <a:ext uri="{9D8B030D-6E8A-4147-A177-3AD203B41FA5}">
                      <a16:colId xmlns:a16="http://schemas.microsoft.com/office/drawing/2014/main" val="753377662"/>
                    </a:ext>
                  </a:extLst>
                </a:gridCol>
                <a:gridCol w="1305070">
                  <a:extLst>
                    <a:ext uri="{9D8B030D-6E8A-4147-A177-3AD203B41FA5}">
                      <a16:colId xmlns:a16="http://schemas.microsoft.com/office/drawing/2014/main" val="2956533341"/>
                    </a:ext>
                  </a:extLst>
                </a:gridCol>
                <a:gridCol w="1057392">
                  <a:extLst>
                    <a:ext uri="{9D8B030D-6E8A-4147-A177-3AD203B41FA5}">
                      <a16:colId xmlns:a16="http://schemas.microsoft.com/office/drawing/2014/main" val="2144372770"/>
                    </a:ext>
                  </a:extLst>
                </a:gridCol>
              </a:tblGrid>
              <a:tr h="336837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액터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929763"/>
                  </a:ext>
                </a:extLst>
              </a:tr>
              <a:tr h="395191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 ID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S-007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이메일로 알림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507452"/>
                  </a:ext>
                </a:extLst>
              </a:tr>
              <a:tr h="395191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개요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 이메일로 알림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30516"/>
                  </a:ext>
                </a:extLst>
              </a:tr>
              <a:tr h="89296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내역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상세설명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일정이 추가 될 때, 부서별/직급별로 </a:t>
                      </a:r>
                      <a:endParaRPr lang="en-US" alt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이메일 알림을 추가할 수 있다.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69762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3C2727B-9B2F-CB4E-AA13-1E5FC7545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214450"/>
              </p:ext>
            </p:extLst>
          </p:nvPr>
        </p:nvGraphicFramePr>
        <p:xfrm>
          <a:off x="6395344" y="3836822"/>
          <a:ext cx="5502490" cy="2008024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995799">
                  <a:extLst>
                    <a:ext uri="{9D8B030D-6E8A-4147-A177-3AD203B41FA5}">
                      <a16:colId xmlns:a16="http://schemas.microsoft.com/office/drawing/2014/main" val="3529647095"/>
                    </a:ext>
                  </a:extLst>
                </a:gridCol>
                <a:gridCol w="904994">
                  <a:extLst>
                    <a:ext uri="{9D8B030D-6E8A-4147-A177-3AD203B41FA5}">
                      <a16:colId xmlns:a16="http://schemas.microsoft.com/office/drawing/2014/main" val="3305202426"/>
                    </a:ext>
                  </a:extLst>
                </a:gridCol>
                <a:gridCol w="1134942">
                  <a:extLst>
                    <a:ext uri="{9D8B030D-6E8A-4147-A177-3AD203B41FA5}">
                      <a16:colId xmlns:a16="http://schemas.microsoft.com/office/drawing/2014/main" val="160637949"/>
                    </a:ext>
                  </a:extLst>
                </a:gridCol>
                <a:gridCol w="1307805">
                  <a:extLst>
                    <a:ext uri="{9D8B030D-6E8A-4147-A177-3AD203B41FA5}">
                      <a16:colId xmlns:a16="http://schemas.microsoft.com/office/drawing/2014/main" val="3791593599"/>
                    </a:ext>
                  </a:extLst>
                </a:gridCol>
                <a:gridCol w="1158950">
                  <a:extLst>
                    <a:ext uri="{9D8B030D-6E8A-4147-A177-3AD203B41FA5}">
                      <a16:colId xmlns:a16="http://schemas.microsoft.com/office/drawing/2014/main" val="3709123896"/>
                    </a:ext>
                  </a:extLst>
                </a:gridCol>
              </a:tblGrid>
              <a:tr h="411319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액터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02049"/>
                  </a:ext>
                </a:extLst>
              </a:tr>
              <a:tr h="425788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 ID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S-008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9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카카오톡으로 알림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485699"/>
                  </a:ext>
                </a:extLst>
              </a:tr>
              <a:tr h="425788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개요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 카카오톡으로 알림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149821"/>
                  </a:ext>
                </a:extLst>
              </a:tr>
              <a:tr h="74512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내역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상세설명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일정이 추가 될 때, 부서별, 직급별로 </a:t>
                      </a:r>
                      <a:endParaRPr lang="en-US" alt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카카오톡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알림을 추가할 수 있다.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86349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A6D2669-F86E-A843-8C21-E11456F42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709638"/>
              </p:ext>
            </p:extLst>
          </p:nvPr>
        </p:nvGraphicFramePr>
        <p:xfrm>
          <a:off x="268169" y="1509824"/>
          <a:ext cx="5734050" cy="181816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1037705">
                  <a:extLst>
                    <a:ext uri="{9D8B030D-6E8A-4147-A177-3AD203B41FA5}">
                      <a16:colId xmlns:a16="http://schemas.microsoft.com/office/drawing/2014/main" val="2758678547"/>
                    </a:ext>
                  </a:extLst>
                </a:gridCol>
                <a:gridCol w="943079">
                  <a:extLst>
                    <a:ext uri="{9D8B030D-6E8A-4147-A177-3AD203B41FA5}">
                      <a16:colId xmlns:a16="http://schemas.microsoft.com/office/drawing/2014/main" val="2664737616"/>
                    </a:ext>
                  </a:extLst>
                </a:gridCol>
                <a:gridCol w="1132200">
                  <a:extLst>
                    <a:ext uri="{9D8B030D-6E8A-4147-A177-3AD203B41FA5}">
                      <a16:colId xmlns:a16="http://schemas.microsoft.com/office/drawing/2014/main" val="2154980586"/>
                    </a:ext>
                  </a:extLst>
                </a:gridCol>
                <a:gridCol w="1350335">
                  <a:extLst>
                    <a:ext uri="{9D8B030D-6E8A-4147-A177-3AD203B41FA5}">
                      <a16:colId xmlns:a16="http://schemas.microsoft.com/office/drawing/2014/main" val="1923199238"/>
                    </a:ext>
                  </a:extLst>
                </a:gridCol>
                <a:gridCol w="1270731">
                  <a:extLst>
                    <a:ext uri="{9D8B030D-6E8A-4147-A177-3AD203B41FA5}">
                      <a16:colId xmlns:a16="http://schemas.microsoft.com/office/drawing/2014/main" val="2154252941"/>
                    </a:ext>
                  </a:extLst>
                </a:gridCol>
              </a:tblGrid>
              <a:tr h="381133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액터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311126"/>
                  </a:ext>
                </a:extLst>
              </a:tr>
              <a:tr h="383209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 ID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S-005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일정 다가옴 알림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538993"/>
                  </a:ext>
                </a:extLst>
              </a:tr>
              <a:tr h="383209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개요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 일정 다가옴 알림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005574"/>
                  </a:ext>
                </a:extLst>
              </a:tr>
              <a:tr h="67061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내역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상세설명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일정을 추가할 시, 해당 일정이 가까워질 때 일정 다가옴 알림을 부서별/직급별로 추가할 수 있다.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3657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1C53923-C491-6349-B4B6-3CA1C2E18C13}"/>
              </a:ext>
            </a:extLst>
          </p:cNvPr>
          <p:cNvSpPr txBox="1"/>
          <p:nvPr/>
        </p:nvSpPr>
        <p:spPr>
          <a:xfrm>
            <a:off x="10977674" y="1982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i="1" dirty="0">
                <a:solidFill>
                  <a:schemeClr val="bg1"/>
                </a:solidFill>
              </a:rPr>
              <a:t>일정관리</a:t>
            </a:r>
          </a:p>
        </p:txBody>
      </p:sp>
    </p:spTree>
    <p:extLst>
      <p:ext uri="{BB962C8B-B14F-4D97-AF65-F5344CB8AC3E}">
        <p14:creationId xmlns:p14="http://schemas.microsoft.com/office/powerpoint/2010/main" val="522711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0" y="47273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1A0467-5A4C-034E-BFF8-5E3ED4B41FC1}"/>
              </a:ext>
            </a:extLst>
          </p:cNvPr>
          <p:cNvSpPr/>
          <p:nvPr/>
        </p:nvSpPr>
        <p:spPr>
          <a:xfrm>
            <a:off x="259893" y="198273"/>
            <a:ext cx="551815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Code name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SECTOR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life with SECTOR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A85C2EA-D75B-C944-94C3-FA0AFDC41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520178"/>
              </p:ext>
            </p:extLst>
          </p:nvPr>
        </p:nvGraphicFramePr>
        <p:xfrm>
          <a:off x="3598516" y="2266218"/>
          <a:ext cx="5269037" cy="1945683"/>
        </p:xfrm>
        <a:graphic>
          <a:graphicData uri="http://schemas.openxmlformats.org/drawingml/2006/table">
            <a:tbl>
              <a:tblPr>
                <a:effectLst>
                  <a:outerShdw blurRad="673100" dist="50800" dir="5400000" sx="97000" sy="97000" algn="ctr" rotWithShape="0">
                    <a:schemeClr val="bg1">
                      <a:alpha val="43000"/>
                    </a:schemeClr>
                  </a:outerShdw>
                </a:effectLst>
                <a:tableStyleId>{5C22544A-7EE6-4342-B048-85BDC9FD1C3A}</a:tableStyleId>
              </a:tblPr>
              <a:tblGrid>
                <a:gridCol w="1600804">
                  <a:extLst>
                    <a:ext uri="{9D8B030D-6E8A-4147-A177-3AD203B41FA5}">
                      <a16:colId xmlns:a16="http://schemas.microsoft.com/office/drawing/2014/main" val="3988200879"/>
                    </a:ext>
                  </a:extLst>
                </a:gridCol>
                <a:gridCol w="2169042">
                  <a:extLst>
                    <a:ext uri="{9D8B030D-6E8A-4147-A177-3AD203B41FA5}">
                      <a16:colId xmlns:a16="http://schemas.microsoft.com/office/drawing/2014/main" val="399957317"/>
                    </a:ext>
                  </a:extLst>
                </a:gridCol>
                <a:gridCol w="1499191">
                  <a:extLst>
                    <a:ext uri="{9D8B030D-6E8A-4147-A177-3AD203B41FA5}">
                      <a16:colId xmlns:a16="http://schemas.microsoft.com/office/drawing/2014/main" val="1766278954"/>
                    </a:ext>
                  </a:extLst>
                </a:gridCol>
              </a:tblGrid>
              <a:tr h="3962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</a:rPr>
                        <a:t>액터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요구사항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733389"/>
                  </a:ext>
                </a:extLst>
              </a:tr>
              <a:tr h="387359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로그인/로그아웃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U-001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586677"/>
                  </a:ext>
                </a:extLst>
              </a:tr>
              <a:tr h="3873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회원가입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U-002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083656"/>
                  </a:ext>
                </a:extLst>
              </a:tr>
              <a:tr h="3873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고객센터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U-003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197807"/>
                  </a:ext>
                </a:extLst>
              </a:tr>
              <a:tr h="3873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비밀번호/</a:t>
                      </a: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아이디찾기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U-004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5657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01AB6B1-2E54-1F4B-B54D-A17E5A8C7A1C}"/>
              </a:ext>
            </a:extLst>
          </p:cNvPr>
          <p:cNvSpPr txBox="1"/>
          <p:nvPr/>
        </p:nvSpPr>
        <p:spPr>
          <a:xfrm>
            <a:off x="10765016" y="19827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i="1" dirty="0" err="1">
                <a:solidFill>
                  <a:schemeClr val="bg1"/>
                </a:solidFill>
              </a:rPr>
              <a:t>메인페이지</a:t>
            </a:r>
            <a:endParaRPr kumimoji="1" lang="ko-KR" altLang="en-US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364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0" y="47273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1A0467-5A4C-034E-BFF8-5E3ED4B41FC1}"/>
              </a:ext>
            </a:extLst>
          </p:cNvPr>
          <p:cNvSpPr/>
          <p:nvPr/>
        </p:nvSpPr>
        <p:spPr>
          <a:xfrm>
            <a:off x="259893" y="198273"/>
            <a:ext cx="551815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Code name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SECTOR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life with SECTOR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E67F2A8-5B6B-5A48-A882-787D05E9D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874322"/>
              </p:ext>
            </p:extLst>
          </p:nvPr>
        </p:nvGraphicFramePr>
        <p:xfrm>
          <a:off x="6395345" y="1509824"/>
          <a:ext cx="5502490" cy="181816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chemeClr val="bg1">
                      <a:lumMod val="95000"/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995800">
                  <a:extLst>
                    <a:ext uri="{9D8B030D-6E8A-4147-A177-3AD203B41FA5}">
                      <a16:colId xmlns:a16="http://schemas.microsoft.com/office/drawing/2014/main" val="1213105242"/>
                    </a:ext>
                  </a:extLst>
                </a:gridCol>
                <a:gridCol w="904994">
                  <a:extLst>
                    <a:ext uri="{9D8B030D-6E8A-4147-A177-3AD203B41FA5}">
                      <a16:colId xmlns:a16="http://schemas.microsoft.com/office/drawing/2014/main" val="601575418"/>
                    </a:ext>
                  </a:extLst>
                </a:gridCol>
                <a:gridCol w="1007349">
                  <a:extLst>
                    <a:ext uri="{9D8B030D-6E8A-4147-A177-3AD203B41FA5}">
                      <a16:colId xmlns:a16="http://schemas.microsoft.com/office/drawing/2014/main" val="3768244215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3768771702"/>
                    </a:ext>
                  </a:extLst>
                </a:gridCol>
                <a:gridCol w="1297175">
                  <a:extLst>
                    <a:ext uri="{9D8B030D-6E8A-4147-A177-3AD203B41FA5}">
                      <a16:colId xmlns:a16="http://schemas.microsoft.com/office/drawing/2014/main" val="1963108740"/>
                    </a:ext>
                  </a:extLst>
                </a:gridCol>
              </a:tblGrid>
              <a:tr h="336626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액터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330000"/>
                  </a:ext>
                </a:extLst>
              </a:tr>
              <a:tr h="338461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 ID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U-002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9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회원가입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418779"/>
                  </a:ext>
                </a:extLst>
              </a:tr>
              <a:tr h="338461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개요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회원가입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68173"/>
                  </a:ext>
                </a:extLst>
              </a:tr>
              <a:tr h="80462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내역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상세설명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사용자는 회원가입을 할 수 있다. 회원가입이 완료되면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관리자가 사용자 인증을 할 수 있다.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83752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FD00974-02DA-854F-B213-F5DF5AE77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057765"/>
              </p:ext>
            </p:extLst>
          </p:nvPr>
        </p:nvGraphicFramePr>
        <p:xfrm>
          <a:off x="268169" y="3836822"/>
          <a:ext cx="5734050" cy="202018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1037705">
                  <a:extLst>
                    <a:ext uri="{9D8B030D-6E8A-4147-A177-3AD203B41FA5}">
                      <a16:colId xmlns:a16="http://schemas.microsoft.com/office/drawing/2014/main" val="2445852666"/>
                    </a:ext>
                  </a:extLst>
                </a:gridCol>
                <a:gridCol w="943079">
                  <a:extLst>
                    <a:ext uri="{9D8B030D-6E8A-4147-A177-3AD203B41FA5}">
                      <a16:colId xmlns:a16="http://schemas.microsoft.com/office/drawing/2014/main" val="1639702377"/>
                    </a:ext>
                  </a:extLst>
                </a:gridCol>
                <a:gridCol w="1390804">
                  <a:extLst>
                    <a:ext uri="{9D8B030D-6E8A-4147-A177-3AD203B41FA5}">
                      <a16:colId xmlns:a16="http://schemas.microsoft.com/office/drawing/2014/main" val="753377662"/>
                    </a:ext>
                  </a:extLst>
                </a:gridCol>
                <a:gridCol w="1305070">
                  <a:extLst>
                    <a:ext uri="{9D8B030D-6E8A-4147-A177-3AD203B41FA5}">
                      <a16:colId xmlns:a16="http://schemas.microsoft.com/office/drawing/2014/main" val="2956533341"/>
                    </a:ext>
                  </a:extLst>
                </a:gridCol>
                <a:gridCol w="1057392">
                  <a:extLst>
                    <a:ext uri="{9D8B030D-6E8A-4147-A177-3AD203B41FA5}">
                      <a16:colId xmlns:a16="http://schemas.microsoft.com/office/drawing/2014/main" val="2144372770"/>
                    </a:ext>
                  </a:extLst>
                </a:gridCol>
              </a:tblGrid>
              <a:tr h="336837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액터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929763"/>
                  </a:ext>
                </a:extLst>
              </a:tr>
              <a:tr h="395191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 ID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U-003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9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Q&amp;A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507452"/>
                  </a:ext>
                </a:extLst>
              </a:tr>
              <a:tr h="395191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개요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고객센터</a:t>
                      </a:r>
                      <a:endParaRPr lang="en-US" alt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30516"/>
                  </a:ext>
                </a:extLst>
              </a:tr>
              <a:tr h="89296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내역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상세설명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사용자는 관리자에게 </a:t>
                      </a: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프로그램에대한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endParaRPr lang="en-US" alt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질문사항을 질문 할 수 있다.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69762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3C2727B-9B2F-CB4E-AA13-1E5FC7545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923932"/>
              </p:ext>
            </p:extLst>
          </p:nvPr>
        </p:nvGraphicFramePr>
        <p:xfrm>
          <a:off x="6395344" y="3836822"/>
          <a:ext cx="5502490" cy="2008024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995799">
                  <a:extLst>
                    <a:ext uri="{9D8B030D-6E8A-4147-A177-3AD203B41FA5}">
                      <a16:colId xmlns:a16="http://schemas.microsoft.com/office/drawing/2014/main" val="3529647095"/>
                    </a:ext>
                  </a:extLst>
                </a:gridCol>
                <a:gridCol w="904994">
                  <a:extLst>
                    <a:ext uri="{9D8B030D-6E8A-4147-A177-3AD203B41FA5}">
                      <a16:colId xmlns:a16="http://schemas.microsoft.com/office/drawing/2014/main" val="3305202426"/>
                    </a:ext>
                  </a:extLst>
                </a:gridCol>
                <a:gridCol w="1134942">
                  <a:extLst>
                    <a:ext uri="{9D8B030D-6E8A-4147-A177-3AD203B41FA5}">
                      <a16:colId xmlns:a16="http://schemas.microsoft.com/office/drawing/2014/main" val="160637949"/>
                    </a:ext>
                  </a:extLst>
                </a:gridCol>
                <a:gridCol w="1190847">
                  <a:extLst>
                    <a:ext uri="{9D8B030D-6E8A-4147-A177-3AD203B41FA5}">
                      <a16:colId xmlns:a16="http://schemas.microsoft.com/office/drawing/2014/main" val="3791593599"/>
                    </a:ext>
                  </a:extLst>
                </a:gridCol>
                <a:gridCol w="1275908">
                  <a:extLst>
                    <a:ext uri="{9D8B030D-6E8A-4147-A177-3AD203B41FA5}">
                      <a16:colId xmlns:a16="http://schemas.microsoft.com/office/drawing/2014/main" val="3709123896"/>
                    </a:ext>
                  </a:extLst>
                </a:gridCol>
              </a:tblGrid>
              <a:tr h="411319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액터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02049"/>
                  </a:ext>
                </a:extLst>
              </a:tr>
              <a:tr h="425788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 ID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U-004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9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비밀번호/아이디 찾기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485699"/>
                  </a:ext>
                </a:extLst>
              </a:tr>
              <a:tr h="425788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개요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비밀번호/ 아이디 찾기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149821"/>
                  </a:ext>
                </a:extLst>
              </a:tr>
              <a:tr h="74512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내역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상세설명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사용자는 비밀번호나 </a:t>
                      </a: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ID를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찾을 수 있다.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86349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A6D2669-F86E-A843-8C21-E11456F42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898248"/>
              </p:ext>
            </p:extLst>
          </p:nvPr>
        </p:nvGraphicFramePr>
        <p:xfrm>
          <a:off x="268169" y="1509824"/>
          <a:ext cx="5734050" cy="181816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1037705">
                  <a:extLst>
                    <a:ext uri="{9D8B030D-6E8A-4147-A177-3AD203B41FA5}">
                      <a16:colId xmlns:a16="http://schemas.microsoft.com/office/drawing/2014/main" val="2758678547"/>
                    </a:ext>
                  </a:extLst>
                </a:gridCol>
                <a:gridCol w="943079">
                  <a:extLst>
                    <a:ext uri="{9D8B030D-6E8A-4147-A177-3AD203B41FA5}">
                      <a16:colId xmlns:a16="http://schemas.microsoft.com/office/drawing/2014/main" val="2664737616"/>
                    </a:ext>
                  </a:extLst>
                </a:gridCol>
                <a:gridCol w="1132200">
                  <a:extLst>
                    <a:ext uri="{9D8B030D-6E8A-4147-A177-3AD203B41FA5}">
                      <a16:colId xmlns:a16="http://schemas.microsoft.com/office/drawing/2014/main" val="2154980586"/>
                    </a:ext>
                  </a:extLst>
                </a:gridCol>
                <a:gridCol w="1350335">
                  <a:extLst>
                    <a:ext uri="{9D8B030D-6E8A-4147-A177-3AD203B41FA5}">
                      <a16:colId xmlns:a16="http://schemas.microsoft.com/office/drawing/2014/main" val="1923199238"/>
                    </a:ext>
                  </a:extLst>
                </a:gridCol>
                <a:gridCol w="1270731">
                  <a:extLst>
                    <a:ext uri="{9D8B030D-6E8A-4147-A177-3AD203B41FA5}">
                      <a16:colId xmlns:a16="http://schemas.microsoft.com/office/drawing/2014/main" val="2154252941"/>
                    </a:ext>
                  </a:extLst>
                </a:gridCol>
              </a:tblGrid>
              <a:tr h="381133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액터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311126"/>
                  </a:ext>
                </a:extLst>
              </a:tr>
              <a:tr h="383209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 ID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U-001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9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로그인/로그아웃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538993"/>
                  </a:ext>
                </a:extLst>
              </a:tr>
              <a:tr h="383209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개요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로그인 및 로그아웃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005574"/>
                  </a:ext>
                </a:extLst>
              </a:tr>
              <a:tr h="67061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내역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상세설명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사용자는 로그인 및 로그아웃 할 수 있다.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3657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1C53923-C491-6349-B4B6-3CA1C2E18C13}"/>
              </a:ext>
            </a:extLst>
          </p:cNvPr>
          <p:cNvSpPr txBox="1"/>
          <p:nvPr/>
        </p:nvSpPr>
        <p:spPr>
          <a:xfrm>
            <a:off x="10977674" y="1982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i="1" dirty="0">
                <a:solidFill>
                  <a:schemeClr val="bg1"/>
                </a:solidFill>
              </a:rPr>
              <a:t>일정관리</a:t>
            </a:r>
          </a:p>
        </p:txBody>
      </p:sp>
    </p:spTree>
    <p:extLst>
      <p:ext uri="{BB962C8B-B14F-4D97-AF65-F5344CB8AC3E}">
        <p14:creationId xmlns:p14="http://schemas.microsoft.com/office/powerpoint/2010/main" val="706206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0" y="47273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1A0467-5A4C-034E-BFF8-5E3ED4B41FC1}"/>
              </a:ext>
            </a:extLst>
          </p:cNvPr>
          <p:cNvSpPr/>
          <p:nvPr/>
        </p:nvSpPr>
        <p:spPr>
          <a:xfrm>
            <a:off x="259893" y="198273"/>
            <a:ext cx="551815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Code name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SECTOR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life with SECTOR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A85C2EA-D75B-C944-94C3-FA0AFDC41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607701"/>
              </p:ext>
            </p:extLst>
          </p:nvPr>
        </p:nvGraphicFramePr>
        <p:xfrm>
          <a:off x="3598516" y="1809008"/>
          <a:ext cx="5269037" cy="3882478"/>
        </p:xfrm>
        <a:graphic>
          <a:graphicData uri="http://schemas.openxmlformats.org/drawingml/2006/table">
            <a:tbl>
              <a:tblPr>
                <a:effectLst>
                  <a:outerShdw blurRad="673100" dist="50800" dir="5400000" sx="97000" sy="97000" algn="ctr" rotWithShape="0">
                    <a:schemeClr val="bg1">
                      <a:alpha val="43000"/>
                    </a:schemeClr>
                  </a:outerShdw>
                </a:effectLst>
                <a:tableStyleId>{5C22544A-7EE6-4342-B048-85BDC9FD1C3A}</a:tableStyleId>
              </a:tblPr>
              <a:tblGrid>
                <a:gridCol w="1600804">
                  <a:extLst>
                    <a:ext uri="{9D8B030D-6E8A-4147-A177-3AD203B41FA5}">
                      <a16:colId xmlns:a16="http://schemas.microsoft.com/office/drawing/2014/main" val="3988200879"/>
                    </a:ext>
                  </a:extLst>
                </a:gridCol>
                <a:gridCol w="2169042">
                  <a:extLst>
                    <a:ext uri="{9D8B030D-6E8A-4147-A177-3AD203B41FA5}">
                      <a16:colId xmlns:a16="http://schemas.microsoft.com/office/drawing/2014/main" val="399957317"/>
                    </a:ext>
                  </a:extLst>
                </a:gridCol>
                <a:gridCol w="1499191">
                  <a:extLst>
                    <a:ext uri="{9D8B030D-6E8A-4147-A177-3AD203B41FA5}">
                      <a16:colId xmlns:a16="http://schemas.microsoft.com/office/drawing/2014/main" val="1766278954"/>
                    </a:ext>
                  </a:extLst>
                </a:gridCol>
              </a:tblGrid>
              <a:tr h="3962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</a:rPr>
                        <a:t>액터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요구사항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733389"/>
                  </a:ext>
                </a:extLst>
              </a:tr>
              <a:tr h="387359">
                <a:tc rowSpan="9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주소록 추가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T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-001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586677"/>
                  </a:ext>
                </a:extLst>
              </a:tr>
              <a:tr h="3873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주소록 삭제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T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-002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083656"/>
                  </a:ext>
                </a:extLst>
              </a:tr>
              <a:tr h="3873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주소록 수정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T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-003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197807"/>
                  </a:ext>
                </a:extLst>
              </a:tr>
              <a:tr h="3873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부서로 주소록 검색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T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-004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565781"/>
                  </a:ext>
                </a:extLst>
              </a:tr>
              <a:tr h="3873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사원번호로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주소록 검색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T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-005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93812"/>
                  </a:ext>
                </a:extLst>
              </a:tr>
              <a:tr h="3873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직급으로 주소록 검색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T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-006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419495"/>
                  </a:ext>
                </a:extLst>
              </a:tr>
              <a:tr h="3873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이름으로 주소록 검색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T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-007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296092"/>
                  </a:ext>
                </a:extLst>
              </a:tr>
              <a:tr h="3873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주소록 그룹별로 추가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T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-008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022137"/>
                  </a:ext>
                </a:extLst>
              </a:tr>
              <a:tr h="387359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외부 주소록 가져오기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T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-009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1394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01AB6B1-2E54-1F4B-B54D-A17E5A8C7A1C}"/>
              </a:ext>
            </a:extLst>
          </p:cNvPr>
          <p:cNvSpPr txBox="1"/>
          <p:nvPr/>
        </p:nvSpPr>
        <p:spPr>
          <a:xfrm>
            <a:off x="11174824" y="1982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i="1" dirty="0">
                <a:solidFill>
                  <a:schemeClr val="bg1"/>
                </a:solidFill>
              </a:rPr>
              <a:t>주소록</a:t>
            </a:r>
          </a:p>
        </p:txBody>
      </p:sp>
    </p:spTree>
    <p:extLst>
      <p:ext uri="{BB962C8B-B14F-4D97-AF65-F5344CB8AC3E}">
        <p14:creationId xmlns:p14="http://schemas.microsoft.com/office/powerpoint/2010/main" val="3261223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0" y="47273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1A0467-5A4C-034E-BFF8-5E3ED4B41FC1}"/>
              </a:ext>
            </a:extLst>
          </p:cNvPr>
          <p:cNvSpPr/>
          <p:nvPr/>
        </p:nvSpPr>
        <p:spPr>
          <a:xfrm>
            <a:off x="259893" y="198273"/>
            <a:ext cx="551815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Code name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SECTOR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life with SECTOR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E67F2A8-5B6B-5A48-A882-787D05E9D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140991"/>
              </p:ext>
            </p:extLst>
          </p:nvPr>
        </p:nvGraphicFramePr>
        <p:xfrm>
          <a:off x="6395345" y="1509824"/>
          <a:ext cx="5502490" cy="181816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chemeClr val="bg1">
                      <a:lumMod val="95000"/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995800">
                  <a:extLst>
                    <a:ext uri="{9D8B030D-6E8A-4147-A177-3AD203B41FA5}">
                      <a16:colId xmlns:a16="http://schemas.microsoft.com/office/drawing/2014/main" val="1213105242"/>
                    </a:ext>
                  </a:extLst>
                </a:gridCol>
                <a:gridCol w="904994">
                  <a:extLst>
                    <a:ext uri="{9D8B030D-6E8A-4147-A177-3AD203B41FA5}">
                      <a16:colId xmlns:a16="http://schemas.microsoft.com/office/drawing/2014/main" val="601575418"/>
                    </a:ext>
                  </a:extLst>
                </a:gridCol>
                <a:gridCol w="1007349">
                  <a:extLst>
                    <a:ext uri="{9D8B030D-6E8A-4147-A177-3AD203B41FA5}">
                      <a16:colId xmlns:a16="http://schemas.microsoft.com/office/drawing/2014/main" val="3768244215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3768771702"/>
                    </a:ext>
                  </a:extLst>
                </a:gridCol>
                <a:gridCol w="1297175">
                  <a:extLst>
                    <a:ext uri="{9D8B030D-6E8A-4147-A177-3AD203B41FA5}">
                      <a16:colId xmlns:a16="http://schemas.microsoft.com/office/drawing/2014/main" val="1963108740"/>
                    </a:ext>
                  </a:extLst>
                </a:gridCol>
              </a:tblGrid>
              <a:tr h="336626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액터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330000"/>
                  </a:ext>
                </a:extLst>
              </a:tr>
              <a:tr h="338461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 ID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T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-002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주소록 삭제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418779"/>
                  </a:ext>
                </a:extLst>
              </a:tr>
              <a:tr h="338461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개요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 주소록 삭제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68173"/>
                  </a:ext>
                </a:extLst>
              </a:tr>
              <a:tr h="804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 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   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내역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상세설명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기존사원이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퇴사하거나 더 이상 근무하지않는 경우 해당 사원 주소록을 관리자가 삭제한다.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83752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FD00974-02DA-854F-B213-F5DF5AE77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397629"/>
              </p:ext>
            </p:extLst>
          </p:nvPr>
        </p:nvGraphicFramePr>
        <p:xfrm>
          <a:off x="268169" y="3836822"/>
          <a:ext cx="5734050" cy="202018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1037705">
                  <a:extLst>
                    <a:ext uri="{9D8B030D-6E8A-4147-A177-3AD203B41FA5}">
                      <a16:colId xmlns:a16="http://schemas.microsoft.com/office/drawing/2014/main" val="2445852666"/>
                    </a:ext>
                  </a:extLst>
                </a:gridCol>
                <a:gridCol w="943079">
                  <a:extLst>
                    <a:ext uri="{9D8B030D-6E8A-4147-A177-3AD203B41FA5}">
                      <a16:colId xmlns:a16="http://schemas.microsoft.com/office/drawing/2014/main" val="1639702377"/>
                    </a:ext>
                  </a:extLst>
                </a:gridCol>
                <a:gridCol w="1390804">
                  <a:extLst>
                    <a:ext uri="{9D8B030D-6E8A-4147-A177-3AD203B41FA5}">
                      <a16:colId xmlns:a16="http://schemas.microsoft.com/office/drawing/2014/main" val="753377662"/>
                    </a:ext>
                  </a:extLst>
                </a:gridCol>
                <a:gridCol w="1305070">
                  <a:extLst>
                    <a:ext uri="{9D8B030D-6E8A-4147-A177-3AD203B41FA5}">
                      <a16:colId xmlns:a16="http://schemas.microsoft.com/office/drawing/2014/main" val="2956533341"/>
                    </a:ext>
                  </a:extLst>
                </a:gridCol>
                <a:gridCol w="1057392">
                  <a:extLst>
                    <a:ext uri="{9D8B030D-6E8A-4147-A177-3AD203B41FA5}">
                      <a16:colId xmlns:a16="http://schemas.microsoft.com/office/drawing/2014/main" val="2144372770"/>
                    </a:ext>
                  </a:extLst>
                </a:gridCol>
              </a:tblGrid>
              <a:tr h="336837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액터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929763"/>
                  </a:ext>
                </a:extLst>
              </a:tr>
              <a:tr h="395191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 ID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T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-003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주소록 수정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507452"/>
                  </a:ext>
                </a:extLst>
              </a:tr>
              <a:tr h="395191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개요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 주소록 수정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30516"/>
                  </a:ext>
                </a:extLst>
              </a:tr>
              <a:tr h="8929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 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   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내역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상세설명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사용자가 추가한 주소록을 차후 수정이 필요할 때 개인 또는 관리자가 수정한다.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69762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3C2727B-9B2F-CB4E-AA13-1E5FC7545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8036"/>
              </p:ext>
            </p:extLst>
          </p:nvPr>
        </p:nvGraphicFramePr>
        <p:xfrm>
          <a:off x="6395344" y="3836822"/>
          <a:ext cx="5502490" cy="2008024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995799">
                  <a:extLst>
                    <a:ext uri="{9D8B030D-6E8A-4147-A177-3AD203B41FA5}">
                      <a16:colId xmlns:a16="http://schemas.microsoft.com/office/drawing/2014/main" val="3529647095"/>
                    </a:ext>
                  </a:extLst>
                </a:gridCol>
                <a:gridCol w="904994">
                  <a:extLst>
                    <a:ext uri="{9D8B030D-6E8A-4147-A177-3AD203B41FA5}">
                      <a16:colId xmlns:a16="http://schemas.microsoft.com/office/drawing/2014/main" val="3305202426"/>
                    </a:ext>
                  </a:extLst>
                </a:gridCol>
                <a:gridCol w="1134942">
                  <a:extLst>
                    <a:ext uri="{9D8B030D-6E8A-4147-A177-3AD203B41FA5}">
                      <a16:colId xmlns:a16="http://schemas.microsoft.com/office/drawing/2014/main" val="160637949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3791593599"/>
                    </a:ext>
                  </a:extLst>
                </a:gridCol>
                <a:gridCol w="1382234">
                  <a:extLst>
                    <a:ext uri="{9D8B030D-6E8A-4147-A177-3AD203B41FA5}">
                      <a16:colId xmlns:a16="http://schemas.microsoft.com/office/drawing/2014/main" val="3709123896"/>
                    </a:ext>
                  </a:extLst>
                </a:gridCol>
              </a:tblGrid>
              <a:tr h="411319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액터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02049"/>
                  </a:ext>
                </a:extLst>
              </a:tr>
              <a:tr h="425788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 ID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T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-004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부서로 주소록 검색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485699"/>
                  </a:ext>
                </a:extLst>
              </a:tr>
              <a:tr h="425788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개요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사원의 해당 부서로 사원정보 조회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149821"/>
                  </a:ext>
                </a:extLst>
              </a:tr>
              <a:tr h="74512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내역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상세설명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등록된 주소록 내용 중 부서로 특정 사원을 검색한다.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86349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A6D2669-F86E-A843-8C21-E11456F42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561807"/>
              </p:ext>
            </p:extLst>
          </p:nvPr>
        </p:nvGraphicFramePr>
        <p:xfrm>
          <a:off x="268169" y="1509824"/>
          <a:ext cx="5734050" cy="181816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1037705">
                  <a:extLst>
                    <a:ext uri="{9D8B030D-6E8A-4147-A177-3AD203B41FA5}">
                      <a16:colId xmlns:a16="http://schemas.microsoft.com/office/drawing/2014/main" val="2758678547"/>
                    </a:ext>
                  </a:extLst>
                </a:gridCol>
                <a:gridCol w="943079">
                  <a:extLst>
                    <a:ext uri="{9D8B030D-6E8A-4147-A177-3AD203B41FA5}">
                      <a16:colId xmlns:a16="http://schemas.microsoft.com/office/drawing/2014/main" val="2664737616"/>
                    </a:ext>
                  </a:extLst>
                </a:gridCol>
                <a:gridCol w="1132200">
                  <a:extLst>
                    <a:ext uri="{9D8B030D-6E8A-4147-A177-3AD203B41FA5}">
                      <a16:colId xmlns:a16="http://schemas.microsoft.com/office/drawing/2014/main" val="2154980586"/>
                    </a:ext>
                  </a:extLst>
                </a:gridCol>
                <a:gridCol w="1350335">
                  <a:extLst>
                    <a:ext uri="{9D8B030D-6E8A-4147-A177-3AD203B41FA5}">
                      <a16:colId xmlns:a16="http://schemas.microsoft.com/office/drawing/2014/main" val="1923199238"/>
                    </a:ext>
                  </a:extLst>
                </a:gridCol>
                <a:gridCol w="1270731">
                  <a:extLst>
                    <a:ext uri="{9D8B030D-6E8A-4147-A177-3AD203B41FA5}">
                      <a16:colId xmlns:a16="http://schemas.microsoft.com/office/drawing/2014/main" val="2154252941"/>
                    </a:ext>
                  </a:extLst>
                </a:gridCol>
              </a:tblGrid>
              <a:tr h="381133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액터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311126"/>
                  </a:ext>
                </a:extLst>
              </a:tr>
              <a:tr h="383209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 ID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T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-001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 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주소록 추가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538993"/>
                  </a:ext>
                </a:extLst>
              </a:tr>
              <a:tr h="383209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개요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 주소록 추가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005574"/>
                  </a:ext>
                </a:extLst>
              </a:tr>
              <a:tr h="6706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 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     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내역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상세설명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사용자의 주소록을 추가함으로써 사원 개인정보를 한눈에 보기 쉽고 주소록 검색기능 등을 이용할 때 활용된다.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36574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7AE1C6B-DCE1-F046-9C8E-C8C78E7582FA}"/>
              </a:ext>
            </a:extLst>
          </p:cNvPr>
          <p:cNvSpPr txBox="1"/>
          <p:nvPr/>
        </p:nvSpPr>
        <p:spPr>
          <a:xfrm>
            <a:off x="11174824" y="1982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i="1" dirty="0">
                <a:solidFill>
                  <a:schemeClr val="bg1"/>
                </a:solidFill>
              </a:rPr>
              <a:t>주소록</a:t>
            </a:r>
          </a:p>
        </p:txBody>
      </p:sp>
    </p:spTree>
    <p:extLst>
      <p:ext uri="{BB962C8B-B14F-4D97-AF65-F5344CB8AC3E}">
        <p14:creationId xmlns:p14="http://schemas.microsoft.com/office/powerpoint/2010/main" val="1285519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0" y="47273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1A0467-5A4C-034E-BFF8-5E3ED4B41FC1}"/>
              </a:ext>
            </a:extLst>
          </p:cNvPr>
          <p:cNvSpPr/>
          <p:nvPr/>
        </p:nvSpPr>
        <p:spPr>
          <a:xfrm>
            <a:off x="259893" y="198273"/>
            <a:ext cx="551815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Code name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SECTOR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life with SECTOR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E67F2A8-5B6B-5A48-A882-787D05E9D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673981"/>
              </p:ext>
            </p:extLst>
          </p:nvPr>
        </p:nvGraphicFramePr>
        <p:xfrm>
          <a:off x="6395345" y="1509824"/>
          <a:ext cx="5502490" cy="181816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chemeClr val="bg1">
                      <a:lumMod val="95000"/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995800">
                  <a:extLst>
                    <a:ext uri="{9D8B030D-6E8A-4147-A177-3AD203B41FA5}">
                      <a16:colId xmlns:a16="http://schemas.microsoft.com/office/drawing/2014/main" val="1213105242"/>
                    </a:ext>
                  </a:extLst>
                </a:gridCol>
                <a:gridCol w="904994">
                  <a:extLst>
                    <a:ext uri="{9D8B030D-6E8A-4147-A177-3AD203B41FA5}">
                      <a16:colId xmlns:a16="http://schemas.microsoft.com/office/drawing/2014/main" val="601575418"/>
                    </a:ext>
                  </a:extLst>
                </a:gridCol>
                <a:gridCol w="1007349">
                  <a:extLst>
                    <a:ext uri="{9D8B030D-6E8A-4147-A177-3AD203B41FA5}">
                      <a16:colId xmlns:a16="http://schemas.microsoft.com/office/drawing/2014/main" val="3768244215"/>
                    </a:ext>
                  </a:extLst>
                </a:gridCol>
                <a:gridCol w="1127052">
                  <a:extLst>
                    <a:ext uri="{9D8B030D-6E8A-4147-A177-3AD203B41FA5}">
                      <a16:colId xmlns:a16="http://schemas.microsoft.com/office/drawing/2014/main" val="3768771702"/>
                    </a:ext>
                  </a:extLst>
                </a:gridCol>
                <a:gridCol w="1467295">
                  <a:extLst>
                    <a:ext uri="{9D8B030D-6E8A-4147-A177-3AD203B41FA5}">
                      <a16:colId xmlns:a16="http://schemas.microsoft.com/office/drawing/2014/main" val="1963108740"/>
                    </a:ext>
                  </a:extLst>
                </a:gridCol>
              </a:tblGrid>
              <a:tr h="336626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액터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330000"/>
                  </a:ext>
                </a:extLst>
              </a:tr>
              <a:tr h="338461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 ID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T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-006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직급으로 주소록 검색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418779"/>
                  </a:ext>
                </a:extLst>
              </a:tr>
              <a:tr h="338461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개요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사원의 해당 직급으로 사원정보 조회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68173"/>
                  </a:ext>
                </a:extLst>
              </a:tr>
              <a:tr h="804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 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   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내역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상세설명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등록된 주소록 내용 중 직급으로 특정 사원을 검색한다.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83752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FD00974-02DA-854F-B213-F5DF5AE77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075179"/>
              </p:ext>
            </p:extLst>
          </p:nvPr>
        </p:nvGraphicFramePr>
        <p:xfrm>
          <a:off x="268169" y="3836822"/>
          <a:ext cx="5734050" cy="202018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1037705">
                  <a:extLst>
                    <a:ext uri="{9D8B030D-6E8A-4147-A177-3AD203B41FA5}">
                      <a16:colId xmlns:a16="http://schemas.microsoft.com/office/drawing/2014/main" val="2445852666"/>
                    </a:ext>
                  </a:extLst>
                </a:gridCol>
                <a:gridCol w="943079">
                  <a:extLst>
                    <a:ext uri="{9D8B030D-6E8A-4147-A177-3AD203B41FA5}">
                      <a16:colId xmlns:a16="http://schemas.microsoft.com/office/drawing/2014/main" val="1639702377"/>
                    </a:ext>
                  </a:extLst>
                </a:gridCol>
                <a:gridCol w="1100303">
                  <a:extLst>
                    <a:ext uri="{9D8B030D-6E8A-4147-A177-3AD203B41FA5}">
                      <a16:colId xmlns:a16="http://schemas.microsoft.com/office/drawing/2014/main" val="753377662"/>
                    </a:ext>
                  </a:extLst>
                </a:gridCol>
                <a:gridCol w="1073888">
                  <a:extLst>
                    <a:ext uri="{9D8B030D-6E8A-4147-A177-3AD203B41FA5}">
                      <a16:colId xmlns:a16="http://schemas.microsoft.com/office/drawing/2014/main" val="2956533341"/>
                    </a:ext>
                  </a:extLst>
                </a:gridCol>
                <a:gridCol w="1579075">
                  <a:extLst>
                    <a:ext uri="{9D8B030D-6E8A-4147-A177-3AD203B41FA5}">
                      <a16:colId xmlns:a16="http://schemas.microsoft.com/office/drawing/2014/main" val="2144372770"/>
                    </a:ext>
                  </a:extLst>
                </a:gridCol>
              </a:tblGrid>
              <a:tr h="336837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액터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929763"/>
                  </a:ext>
                </a:extLst>
              </a:tr>
              <a:tr h="395191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 ID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T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-007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이름으로 주소록 검색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507452"/>
                  </a:ext>
                </a:extLst>
              </a:tr>
              <a:tr h="395191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개요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사원의 이름으로 사원정보 조회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30516"/>
                  </a:ext>
                </a:extLst>
              </a:tr>
              <a:tr h="8929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 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   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내역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상세설명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등록된 주소록 내용 중 이름으로 특정 사원을 검색한다.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69762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3C2727B-9B2F-CB4E-AA13-1E5FC7545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84918"/>
              </p:ext>
            </p:extLst>
          </p:nvPr>
        </p:nvGraphicFramePr>
        <p:xfrm>
          <a:off x="6395344" y="3836822"/>
          <a:ext cx="5502490" cy="2080076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995799">
                  <a:extLst>
                    <a:ext uri="{9D8B030D-6E8A-4147-A177-3AD203B41FA5}">
                      <a16:colId xmlns:a16="http://schemas.microsoft.com/office/drawing/2014/main" val="3529647095"/>
                    </a:ext>
                  </a:extLst>
                </a:gridCol>
                <a:gridCol w="904994">
                  <a:extLst>
                    <a:ext uri="{9D8B030D-6E8A-4147-A177-3AD203B41FA5}">
                      <a16:colId xmlns:a16="http://schemas.microsoft.com/office/drawing/2014/main" val="3305202426"/>
                    </a:ext>
                  </a:extLst>
                </a:gridCol>
                <a:gridCol w="1134942">
                  <a:extLst>
                    <a:ext uri="{9D8B030D-6E8A-4147-A177-3AD203B41FA5}">
                      <a16:colId xmlns:a16="http://schemas.microsoft.com/office/drawing/2014/main" val="160637949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3791593599"/>
                    </a:ext>
                  </a:extLst>
                </a:gridCol>
                <a:gridCol w="1382234">
                  <a:extLst>
                    <a:ext uri="{9D8B030D-6E8A-4147-A177-3AD203B41FA5}">
                      <a16:colId xmlns:a16="http://schemas.microsoft.com/office/drawing/2014/main" val="3709123896"/>
                    </a:ext>
                  </a:extLst>
                </a:gridCol>
              </a:tblGrid>
              <a:tr h="411319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액터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02049"/>
                  </a:ext>
                </a:extLst>
              </a:tr>
              <a:tr h="425788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 ID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T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-00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8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주소록 그룹별로 추가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485699"/>
                  </a:ext>
                </a:extLst>
              </a:tr>
              <a:tr h="425788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개요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특정 그룹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부서에 주소록 추가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149821"/>
                  </a:ext>
                </a:extLst>
              </a:tr>
              <a:tr h="74512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내역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상세설명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특정 그룹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부서에 추가 인원의 주소록을 추가한다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.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86349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A6D2669-F86E-A843-8C21-E11456F42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216877"/>
              </p:ext>
            </p:extLst>
          </p:nvPr>
        </p:nvGraphicFramePr>
        <p:xfrm>
          <a:off x="268169" y="1509824"/>
          <a:ext cx="5734050" cy="181816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1037705">
                  <a:extLst>
                    <a:ext uri="{9D8B030D-6E8A-4147-A177-3AD203B41FA5}">
                      <a16:colId xmlns:a16="http://schemas.microsoft.com/office/drawing/2014/main" val="2758678547"/>
                    </a:ext>
                  </a:extLst>
                </a:gridCol>
                <a:gridCol w="943079">
                  <a:extLst>
                    <a:ext uri="{9D8B030D-6E8A-4147-A177-3AD203B41FA5}">
                      <a16:colId xmlns:a16="http://schemas.microsoft.com/office/drawing/2014/main" val="2664737616"/>
                    </a:ext>
                  </a:extLst>
                </a:gridCol>
                <a:gridCol w="898284">
                  <a:extLst>
                    <a:ext uri="{9D8B030D-6E8A-4147-A177-3AD203B41FA5}">
                      <a16:colId xmlns:a16="http://schemas.microsoft.com/office/drawing/2014/main" val="2154980586"/>
                    </a:ext>
                  </a:extLst>
                </a:gridCol>
                <a:gridCol w="1244010">
                  <a:extLst>
                    <a:ext uri="{9D8B030D-6E8A-4147-A177-3AD203B41FA5}">
                      <a16:colId xmlns:a16="http://schemas.microsoft.com/office/drawing/2014/main" val="1923199238"/>
                    </a:ext>
                  </a:extLst>
                </a:gridCol>
                <a:gridCol w="1610972">
                  <a:extLst>
                    <a:ext uri="{9D8B030D-6E8A-4147-A177-3AD203B41FA5}">
                      <a16:colId xmlns:a16="http://schemas.microsoft.com/office/drawing/2014/main" val="2154252941"/>
                    </a:ext>
                  </a:extLst>
                </a:gridCol>
              </a:tblGrid>
              <a:tr h="381133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액터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311126"/>
                  </a:ext>
                </a:extLst>
              </a:tr>
              <a:tr h="383209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 ID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T</a:t>
                      </a: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-005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요구사항명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사원번호로 주소록 검색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538993"/>
                  </a:ext>
                </a:extLst>
              </a:tr>
              <a:tr h="383209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개요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사원의 해당 사원번호로 사원정보 조회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005574"/>
                  </a:ext>
                </a:extLst>
              </a:tr>
              <a:tr h="6706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 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     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내역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상세설명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등록된 주소록 내용 중 </a:t>
                      </a: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사원번호로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특정 사원을 검색한다.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36574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7AE1C6B-DCE1-F046-9C8E-C8C78E7582FA}"/>
              </a:ext>
            </a:extLst>
          </p:cNvPr>
          <p:cNvSpPr txBox="1"/>
          <p:nvPr/>
        </p:nvSpPr>
        <p:spPr>
          <a:xfrm>
            <a:off x="11174824" y="1982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i="1" dirty="0">
                <a:solidFill>
                  <a:schemeClr val="bg1"/>
                </a:solidFill>
              </a:rPr>
              <a:t>주소록</a:t>
            </a:r>
          </a:p>
        </p:txBody>
      </p:sp>
    </p:spTree>
    <p:extLst>
      <p:ext uri="{BB962C8B-B14F-4D97-AF65-F5344CB8AC3E}">
        <p14:creationId xmlns:p14="http://schemas.microsoft.com/office/powerpoint/2010/main" val="3911066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0" y="47273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1A0467-5A4C-034E-BFF8-5E3ED4B41FC1}"/>
              </a:ext>
            </a:extLst>
          </p:cNvPr>
          <p:cNvSpPr/>
          <p:nvPr/>
        </p:nvSpPr>
        <p:spPr>
          <a:xfrm>
            <a:off x="259893" y="198273"/>
            <a:ext cx="551815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Code name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SECTOR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life with SECTOR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A6D2669-F86E-A843-8C21-E11456F42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701832"/>
              </p:ext>
            </p:extLst>
          </p:nvPr>
        </p:nvGraphicFramePr>
        <p:xfrm>
          <a:off x="3245286" y="2509285"/>
          <a:ext cx="5734050" cy="181816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1037705">
                  <a:extLst>
                    <a:ext uri="{9D8B030D-6E8A-4147-A177-3AD203B41FA5}">
                      <a16:colId xmlns:a16="http://schemas.microsoft.com/office/drawing/2014/main" val="2758678547"/>
                    </a:ext>
                  </a:extLst>
                </a:gridCol>
                <a:gridCol w="943079">
                  <a:extLst>
                    <a:ext uri="{9D8B030D-6E8A-4147-A177-3AD203B41FA5}">
                      <a16:colId xmlns:a16="http://schemas.microsoft.com/office/drawing/2014/main" val="2664737616"/>
                    </a:ext>
                  </a:extLst>
                </a:gridCol>
                <a:gridCol w="898284">
                  <a:extLst>
                    <a:ext uri="{9D8B030D-6E8A-4147-A177-3AD203B41FA5}">
                      <a16:colId xmlns:a16="http://schemas.microsoft.com/office/drawing/2014/main" val="2154980586"/>
                    </a:ext>
                  </a:extLst>
                </a:gridCol>
                <a:gridCol w="1244010">
                  <a:extLst>
                    <a:ext uri="{9D8B030D-6E8A-4147-A177-3AD203B41FA5}">
                      <a16:colId xmlns:a16="http://schemas.microsoft.com/office/drawing/2014/main" val="1923199238"/>
                    </a:ext>
                  </a:extLst>
                </a:gridCol>
                <a:gridCol w="1610972">
                  <a:extLst>
                    <a:ext uri="{9D8B030D-6E8A-4147-A177-3AD203B41FA5}">
                      <a16:colId xmlns:a16="http://schemas.microsoft.com/office/drawing/2014/main" val="2154252941"/>
                    </a:ext>
                  </a:extLst>
                </a:gridCol>
              </a:tblGrid>
              <a:tr h="381133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액터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311126"/>
                  </a:ext>
                </a:extLst>
              </a:tr>
              <a:tr h="383209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 ID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T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-009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요구사항명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외부 주소록 가져오기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538993"/>
                  </a:ext>
                </a:extLst>
              </a:tr>
              <a:tr h="383209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개요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외부에서 사용해오던 주소록 추가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005574"/>
                  </a:ext>
                </a:extLst>
              </a:tr>
              <a:tr h="6706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 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     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내역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상세설명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여러 곳에 </a:t>
                      </a: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분산되어있는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개인 주소록들을 가져와서 추가/삭제/수정할 수 있다.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36574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7AE1C6B-DCE1-F046-9C8E-C8C78E7582FA}"/>
              </a:ext>
            </a:extLst>
          </p:cNvPr>
          <p:cNvSpPr txBox="1"/>
          <p:nvPr/>
        </p:nvSpPr>
        <p:spPr>
          <a:xfrm>
            <a:off x="11174824" y="1982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i="1" dirty="0">
                <a:solidFill>
                  <a:schemeClr val="bg1"/>
                </a:solidFill>
              </a:rPr>
              <a:t>주소록</a:t>
            </a:r>
          </a:p>
        </p:txBody>
      </p:sp>
    </p:spTree>
    <p:extLst>
      <p:ext uri="{BB962C8B-B14F-4D97-AF65-F5344CB8AC3E}">
        <p14:creationId xmlns:p14="http://schemas.microsoft.com/office/powerpoint/2010/main" val="473348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0" y="47273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1A0467-5A4C-034E-BFF8-5E3ED4B41FC1}"/>
              </a:ext>
            </a:extLst>
          </p:cNvPr>
          <p:cNvSpPr/>
          <p:nvPr/>
        </p:nvSpPr>
        <p:spPr>
          <a:xfrm>
            <a:off x="259893" y="198273"/>
            <a:ext cx="551815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Code name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SECTOR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life with SECTOR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A85C2EA-D75B-C944-94C3-FA0AFDC41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990050"/>
              </p:ext>
            </p:extLst>
          </p:nvPr>
        </p:nvGraphicFramePr>
        <p:xfrm>
          <a:off x="3598516" y="1745210"/>
          <a:ext cx="5269037" cy="3951040"/>
        </p:xfrm>
        <a:graphic>
          <a:graphicData uri="http://schemas.openxmlformats.org/drawingml/2006/table">
            <a:tbl>
              <a:tblPr>
                <a:effectLst>
                  <a:outerShdw blurRad="673100" dist="50800" dir="5400000" sx="97000" sy="97000" algn="ctr" rotWithShape="0">
                    <a:schemeClr val="bg1">
                      <a:alpha val="43000"/>
                    </a:schemeClr>
                  </a:outerShdw>
                </a:effectLst>
                <a:tableStyleId>{5C22544A-7EE6-4342-B048-85BDC9FD1C3A}</a:tableStyleId>
              </a:tblPr>
              <a:tblGrid>
                <a:gridCol w="1600804">
                  <a:extLst>
                    <a:ext uri="{9D8B030D-6E8A-4147-A177-3AD203B41FA5}">
                      <a16:colId xmlns:a16="http://schemas.microsoft.com/office/drawing/2014/main" val="3988200879"/>
                    </a:ext>
                  </a:extLst>
                </a:gridCol>
                <a:gridCol w="2169042">
                  <a:extLst>
                    <a:ext uri="{9D8B030D-6E8A-4147-A177-3AD203B41FA5}">
                      <a16:colId xmlns:a16="http://schemas.microsoft.com/office/drawing/2014/main" val="399957317"/>
                    </a:ext>
                  </a:extLst>
                </a:gridCol>
                <a:gridCol w="1499191">
                  <a:extLst>
                    <a:ext uri="{9D8B030D-6E8A-4147-A177-3AD203B41FA5}">
                      <a16:colId xmlns:a16="http://schemas.microsoft.com/office/drawing/2014/main" val="1766278954"/>
                    </a:ext>
                  </a:extLst>
                </a:gridCol>
              </a:tblGrid>
              <a:tr h="3962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</a:rPr>
                        <a:t>액터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요구사항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733389"/>
                  </a:ext>
                </a:extLst>
              </a:tr>
              <a:tr h="387359">
                <a:tc rowSpan="9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관리자 로그인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A-001</a:t>
                      </a: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586677"/>
                  </a:ext>
                </a:extLst>
              </a:tr>
              <a:tr h="3873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로그아웃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A-002</a:t>
                      </a: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083656"/>
                  </a:ext>
                </a:extLst>
              </a:tr>
              <a:tr h="3873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회원사 등록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A-003</a:t>
                      </a: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197807"/>
                  </a:ext>
                </a:extLst>
              </a:tr>
              <a:tr h="3873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회원사 조회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A-004</a:t>
                      </a: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565781"/>
                  </a:ext>
                </a:extLst>
              </a:tr>
              <a:tr h="3873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회원사 </a:t>
                      </a: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등급관리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(일반 / 프리미엄)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A-005</a:t>
                      </a: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93812"/>
                  </a:ext>
                </a:extLst>
              </a:tr>
              <a:tr h="3873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회원사 삭제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A-006</a:t>
                      </a: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419495"/>
                  </a:ext>
                </a:extLst>
              </a:tr>
              <a:tr h="3873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Q&amp;A</a:t>
                      </a: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A-007</a:t>
                      </a: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296092"/>
                  </a:ext>
                </a:extLst>
              </a:tr>
              <a:tr h="3873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개발사 공지사항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A-008</a:t>
                      </a: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022137"/>
                  </a:ext>
                </a:extLst>
              </a:tr>
              <a:tr h="387359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결재 양식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등록 / 추가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A-009</a:t>
                      </a: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1394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01AB6B1-2E54-1F4B-B54D-A17E5A8C7A1C}"/>
              </a:ext>
            </a:extLst>
          </p:cNvPr>
          <p:cNvSpPr txBox="1"/>
          <p:nvPr/>
        </p:nvSpPr>
        <p:spPr>
          <a:xfrm>
            <a:off x="11174824" y="1982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i="1" dirty="0">
                <a:solidFill>
                  <a:schemeClr val="bg1"/>
                </a:solidFill>
              </a:rPr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3114723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0" y="47273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1A0467-5A4C-034E-BFF8-5E3ED4B41FC1}"/>
              </a:ext>
            </a:extLst>
          </p:cNvPr>
          <p:cNvSpPr/>
          <p:nvPr/>
        </p:nvSpPr>
        <p:spPr>
          <a:xfrm>
            <a:off x="259893" y="198273"/>
            <a:ext cx="551815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Code name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SECTOR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life with SECTOR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E67F2A8-5B6B-5A48-A882-787D05E9D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628203"/>
              </p:ext>
            </p:extLst>
          </p:nvPr>
        </p:nvGraphicFramePr>
        <p:xfrm>
          <a:off x="6395345" y="1509824"/>
          <a:ext cx="5502490" cy="181816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chemeClr val="bg1">
                      <a:lumMod val="95000"/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995800">
                  <a:extLst>
                    <a:ext uri="{9D8B030D-6E8A-4147-A177-3AD203B41FA5}">
                      <a16:colId xmlns:a16="http://schemas.microsoft.com/office/drawing/2014/main" val="1213105242"/>
                    </a:ext>
                  </a:extLst>
                </a:gridCol>
                <a:gridCol w="904994">
                  <a:extLst>
                    <a:ext uri="{9D8B030D-6E8A-4147-A177-3AD203B41FA5}">
                      <a16:colId xmlns:a16="http://schemas.microsoft.com/office/drawing/2014/main" val="601575418"/>
                    </a:ext>
                  </a:extLst>
                </a:gridCol>
                <a:gridCol w="1007349">
                  <a:extLst>
                    <a:ext uri="{9D8B030D-6E8A-4147-A177-3AD203B41FA5}">
                      <a16:colId xmlns:a16="http://schemas.microsoft.com/office/drawing/2014/main" val="3768244215"/>
                    </a:ext>
                  </a:extLst>
                </a:gridCol>
                <a:gridCol w="1127052">
                  <a:extLst>
                    <a:ext uri="{9D8B030D-6E8A-4147-A177-3AD203B41FA5}">
                      <a16:colId xmlns:a16="http://schemas.microsoft.com/office/drawing/2014/main" val="3768771702"/>
                    </a:ext>
                  </a:extLst>
                </a:gridCol>
                <a:gridCol w="1467295">
                  <a:extLst>
                    <a:ext uri="{9D8B030D-6E8A-4147-A177-3AD203B41FA5}">
                      <a16:colId xmlns:a16="http://schemas.microsoft.com/office/drawing/2014/main" val="1963108740"/>
                    </a:ext>
                  </a:extLst>
                </a:gridCol>
              </a:tblGrid>
              <a:tr h="336626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액터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Admin</a:t>
                      </a: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330000"/>
                  </a:ext>
                </a:extLst>
              </a:tr>
              <a:tr h="338461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 ID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A-002</a:t>
                      </a: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 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로그아웃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418779"/>
                  </a:ext>
                </a:extLst>
              </a:tr>
              <a:tr h="338461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개요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Admin 페이지 로그아웃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68173"/>
                  </a:ext>
                </a:extLst>
              </a:tr>
              <a:tr h="804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 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   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내역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상세설명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Admin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로그아웃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83752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FD00974-02DA-854F-B213-F5DF5AE77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127362"/>
              </p:ext>
            </p:extLst>
          </p:nvPr>
        </p:nvGraphicFramePr>
        <p:xfrm>
          <a:off x="268169" y="3836822"/>
          <a:ext cx="5734050" cy="202018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1037705">
                  <a:extLst>
                    <a:ext uri="{9D8B030D-6E8A-4147-A177-3AD203B41FA5}">
                      <a16:colId xmlns:a16="http://schemas.microsoft.com/office/drawing/2014/main" val="2445852666"/>
                    </a:ext>
                  </a:extLst>
                </a:gridCol>
                <a:gridCol w="943079">
                  <a:extLst>
                    <a:ext uri="{9D8B030D-6E8A-4147-A177-3AD203B41FA5}">
                      <a16:colId xmlns:a16="http://schemas.microsoft.com/office/drawing/2014/main" val="1639702377"/>
                    </a:ext>
                  </a:extLst>
                </a:gridCol>
                <a:gridCol w="1100303">
                  <a:extLst>
                    <a:ext uri="{9D8B030D-6E8A-4147-A177-3AD203B41FA5}">
                      <a16:colId xmlns:a16="http://schemas.microsoft.com/office/drawing/2014/main" val="753377662"/>
                    </a:ext>
                  </a:extLst>
                </a:gridCol>
                <a:gridCol w="1073888">
                  <a:extLst>
                    <a:ext uri="{9D8B030D-6E8A-4147-A177-3AD203B41FA5}">
                      <a16:colId xmlns:a16="http://schemas.microsoft.com/office/drawing/2014/main" val="2956533341"/>
                    </a:ext>
                  </a:extLst>
                </a:gridCol>
                <a:gridCol w="1579075">
                  <a:extLst>
                    <a:ext uri="{9D8B030D-6E8A-4147-A177-3AD203B41FA5}">
                      <a16:colId xmlns:a16="http://schemas.microsoft.com/office/drawing/2014/main" val="2144372770"/>
                    </a:ext>
                  </a:extLst>
                </a:gridCol>
              </a:tblGrid>
              <a:tr h="336837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액터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Admin</a:t>
                      </a: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929763"/>
                  </a:ext>
                </a:extLst>
              </a:tr>
              <a:tr h="395191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 ID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A-003</a:t>
                      </a: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 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회원사 등록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507452"/>
                  </a:ext>
                </a:extLst>
              </a:tr>
              <a:tr h="395191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개요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Admin 회원 등록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30516"/>
                  </a:ext>
                </a:extLst>
              </a:tr>
              <a:tr h="8929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내역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상세설명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일반 회원 가입을 </a:t>
                      </a: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Admin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이 회원사로</a:t>
                      </a:r>
                      <a:endParaRPr lang="en-US" alt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등록을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지정한다.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69762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3C2727B-9B2F-CB4E-AA13-1E5FC7545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400555"/>
              </p:ext>
            </p:extLst>
          </p:nvPr>
        </p:nvGraphicFramePr>
        <p:xfrm>
          <a:off x="6395344" y="3836822"/>
          <a:ext cx="5502490" cy="2008024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995799">
                  <a:extLst>
                    <a:ext uri="{9D8B030D-6E8A-4147-A177-3AD203B41FA5}">
                      <a16:colId xmlns:a16="http://schemas.microsoft.com/office/drawing/2014/main" val="3529647095"/>
                    </a:ext>
                  </a:extLst>
                </a:gridCol>
                <a:gridCol w="904994">
                  <a:extLst>
                    <a:ext uri="{9D8B030D-6E8A-4147-A177-3AD203B41FA5}">
                      <a16:colId xmlns:a16="http://schemas.microsoft.com/office/drawing/2014/main" val="3305202426"/>
                    </a:ext>
                  </a:extLst>
                </a:gridCol>
                <a:gridCol w="1134942">
                  <a:extLst>
                    <a:ext uri="{9D8B030D-6E8A-4147-A177-3AD203B41FA5}">
                      <a16:colId xmlns:a16="http://schemas.microsoft.com/office/drawing/2014/main" val="160637949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3791593599"/>
                    </a:ext>
                  </a:extLst>
                </a:gridCol>
                <a:gridCol w="1382234">
                  <a:extLst>
                    <a:ext uri="{9D8B030D-6E8A-4147-A177-3AD203B41FA5}">
                      <a16:colId xmlns:a16="http://schemas.microsoft.com/office/drawing/2014/main" val="3709123896"/>
                    </a:ext>
                  </a:extLst>
                </a:gridCol>
              </a:tblGrid>
              <a:tr h="411319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액터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Admin</a:t>
                      </a: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02049"/>
                  </a:ext>
                </a:extLst>
              </a:tr>
              <a:tr h="425788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 ID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A-004</a:t>
                      </a: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 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회원사 조회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485699"/>
                  </a:ext>
                </a:extLst>
              </a:tr>
              <a:tr h="425788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개요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User 삭제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149821"/>
                  </a:ext>
                </a:extLst>
              </a:tr>
              <a:tr h="7451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내역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상세설명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Admin은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회원사 수정이 필요할 시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조회기능을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한다.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86349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A6D2669-F86E-A843-8C21-E11456F42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208243"/>
              </p:ext>
            </p:extLst>
          </p:nvPr>
        </p:nvGraphicFramePr>
        <p:xfrm>
          <a:off x="268169" y="1509824"/>
          <a:ext cx="5734050" cy="181816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1037705">
                  <a:extLst>
                    <a:ext uri="{9D8B030D-6E8A-4147-A177-3AD203B41FA5}">
                      <a16:colId xmlns:a16="http://schemas.microsoft.com/office/drawing/2014/main" val="2758678547"/>
                    </a:ext>
                  </a:extLst>
                </a:gridCol>
                <a:gridCol w="943079">
                  <a:extLst>
                    <a:ext uri="{9D8B030D-6E8A-4147-A177-3AD203B41FA5}">
                      <a16:colId xmlns:a16="http://schemas.microsoft.com/office/drawing/2014/main" val="2664737616"/>
                    </a:ext>
                  </a:extLst>
                </a:gridCol>
                <a:gridCol w="898284">
                  <a:extLst>
                    <a:ext uri="{9D8B030D-6E8A-4147-A177-3AD203B41FA5}">
                      <a16:colId xmlns:a16="http://schemas.microsoft.com/office/drawing/2014/main" val="2154980586"/>
                    </a:ext>
                  </a:extLst>
                </a:gridCol>
                <a:gridCol w="1244010">
                  <a:extLst>
                    <a:ext uri="{9D8B030D-6E8A-4147-A177-3AD203B41FA5}">
                      <a16:colId xmlns:a16="http://schemas.microsoft.com/office/drawing/2014/main" val="1923199238"/>
                    </a:ext>
                  </a:extLst>
                </a:gridCol>
                <a:gridCol w="1610972">
                  <a:extLst>
                    <a:ext uri="{9D8B030D-6E8A-4147-A177-3AD203B41FA5}">
                      <a16:colId xmlns:a16="http://schemas.microsoft.com/office/drawing/2014/main" val="2154252941"/>
                    </a:ext>
                  </a:extLst>
                </a:gridCol>
              </a:tblGrid>
              <a:tr h="381133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액터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Admin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311126"/>
                  </a:ext>
                </a:extLst>
              </a:tr>
              <a:tr h="383209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 ID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A-001</a:t>
                      </a: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 명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관리자 로그인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538993"/>
                  </a:ext>
                </a:extLst>
              </a:tr>
              <a:tr h="383209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개요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페이지 관리 및 회원관리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005574"/>
                  </a:ext>
                </a:extLst>
              </a:tr>
              <a:tr h="6706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 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     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내역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상세설명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관리자 로그인과 회원 </a:t>
                      </a: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로그인을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따로하여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페이지 관리 및 회원 관리를 한다.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3657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D0EAB9-D82F-C647-9D62-BDC81F5ECA84}"/>
              </a:ext>
            </a:extLst>
          </p:cNvPr>
          <p:cNvSpPr txBox="1"/>
          <p:nvPr/>
        </p:nvSpPr>
        <p:spPr>
          <a:xfrm>
            <a:off x="11174824" y="1982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i="1" dirty="0">
                <a:solidFill>
                  <a:schemeClr val="bg1"/>
                </a:solidFill>
              </a:rPr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253212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0" y="47273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1A0467-5A4C-034E-BFF8-5E3ED4B41FC1}"/>
              </a:ext>
            </a:extLst>
          </p:cNvPr>
          <p:cNvSpPr/>
          <p:nvPr/>
        </p:nvSpPr>
        <p:spPr>
          <a:xfrm>
            <a:off x="259893" y="198273"/>
            <a:ext cx="551815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Code name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SECTOR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life with SECTOR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E67F2A8-5B6B-5A48-A882-787D05E9D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910492"/>
              </p:ext>
            </p:extLst>
          </p:nvPr>
        </p:nvGraphicFramePr>
        <p:xfrm>
          <a:off x="6395345" y="1509824"/>
          <a:ext cx="5502490" cy="181816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chemeClr val="bg1">
                      <a:lumMod val="95000"/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995800">
                  <a:extLst>
                    <a:ext uri="{9D8B030D-6E8A-4147-A177-3AD203B41FA5}">
                      <a16:colId xmlns:a16="http://schemas.microsoft.com/office/drawing/2014/main" val="1213105242"/>
                    </a:ext>
                  </a:extLst>
                </a:gridCol>
                <a:gridCol w="904994">
                  <a:extLst>
                    <a:ext uri="{9D8B030D-6E8A-4147-A177-3AD203B41FA5}">
                      <a16:colId xmlns:a16="http://schemas.microsoft.com/office/drawing/2014/main" val="601575418"/>
                    </a:ext>
                  </a:extLst>
                </a:gridCol>
                <a:gridCol w="1007349">
                  <a:extLst>
                    <a:ext uri="{9D8B030D-6E8A-4147-A177-3AD203B41FA5}">
                      <a16:colId xmlns:a16="http://schemas.microsoft.com/office/drawing/2014/main" val="3768244215"/>
                    </a:ext>
                  </a:extLst>
                </a:gridCol>
                <a:gridCol w="1127052">
                  <a:extLst>
                    <a:ext uri="{9D8B030D-6E8A-4147-A177-3AD203B41FA5}">
                      <a16:colId xmlns:a16="http://schemas.microsoft.com/office/drawing/2014/main" val="3768771702"/>
                    </a:ext>
                  </a:extLst>
                </a:gridCol>
                <a:gridCol w="1467295">
                  <a:extLst>
                    <a:ext uri="{9D8B030D-6E8A-4147-A177-3AD203B41FA5}">
                      <a16:colId xmlns:a16="http://schemas.microsoft.com/office/drawing/2014/main" val="1963108740"/>
                    </a:ext>
                  </a:extLst>
                </a:gridCol>
              </a:tblGrid>
              <a:tr h="336626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액터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Admin</a:t>
                      </a: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330000"/>
                  </a:ext>
                </a:extLst>
              </a:tr>
              <a:tr h="338461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 ID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A-006</a:t>
                      </a: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 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회원사 삭제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418779"/>
                  </a:ext>
                </a:extLst>
              </a:tr>
              <a:tr h="338461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개요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불필요한 계정 삭제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68173"/>
                  </a:ext>
                </a:extLst>
              </a:tr>
              <a:tr h="804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내역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상세설명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Admin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회원사 </a:t>
                      </a: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관리중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업무 및 개인사정으로 인해 계정을 삭제한다.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83752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FD00974-02DA-854F-B213-F5DF5AE77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907978"/>
              </p:ext>
            </p:extLst>
          </p:nvPr>
        </p:nvGraphicFramePr>
        <p:xfrm>
          <a:off x="268169" y="3836822"/>
          <a:ext cx="5734050" cy="202018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1037705">
                  <a:extLst>
                    <a:ext uri="{9D8B030D-6E8A-4147-A177-3AD203B41FA5}">
                      <a16:colId xmlns:a16="http://schemas.microsoft.com/office/drawing/2014/main" val="2445852666"/>
                    </a:ext>
                  </a:extLst>
                </a:gridCol>
                <a:gridCol w="943079">
                  <a:extLst>
                    <a:ext uri="{9D8B030D-6E8A-4147-A177-3AD203B41FA5}">
                      <a16:colId xmlns:a16="http://schemas.microsoft.com/office/drawing/2014/main" val="1639702377"/>
                    </a:ext>
                  </a:extLst>
                </a:gridCol>
                <a:gridCol w="1100303">
                  <a:extLst>
                    <a:ext uri="{9D8B030D-6E8A-4147-A177-3AD203B41FA5}">
                      <a16:colId xmlns:a16="http://schemas.microsoft.com/office/drawing/2014/main" val="753377662"/>
                    </a:ext>
                  </a:extLst>
                </a:gridCol>
                <a:gridCol w="1073888">
                  <a:extLst>
                    <a:ext uri="{9D8B030D-6E8A-4147-A177-3AD203B41FA5}">
                      <a16:colId xmlns:a16="http://schemas.microsoft.com/office/drawing/2014/main" val="2956533341"/>
                    </a:ext>
                  </a:extLst>
                </a:gridCol>
                <a:gridCol w="1579075">
                  <a:extLst>
                    <a:ext uri="{9D8B030D-6E8A-4147-A177-3AD203B41FA5}">
                      <a16:colId xmlns:a16="http://schemas.microsoft.com/office/drawing/2014/main" val="2144372770"/>
                    </a:ext>
                  </a:extLst>
                </a:gridCol>
              </a:tblGrid>
              <a:tr h="336837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액터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Admin</a:t>
                      </a: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929763"/>
                  </a:ext>
                </a:extLst>
              </a:tr>
              <a:tr h="395191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 ID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A-007</a:t>
                      </a: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 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Q&amp;A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507452"/>
                  </a:ext>
                </a:extLst>
              </a:tr>
              <a:tr h="395191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개요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건의사항 및 문의사항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30516"/>
                  </a:ext>
                </a:extLst>
              </a:tr>
              <a:tr h="8929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내역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상세설명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이용중인 </a:t>
                      </a: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User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가 </a:t>
                      </a: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문의사항과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프로그램에 필요한 개선사항을 건의한다.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69762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3C2727B-9B2F-CB4E-AA13-1E5FC7545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034243"/>
              </p:ext>
            </p:extLst>
          </p:nvPr>
        </p:nvGraphicFramePr>
        <p:xfrm>
          <a:off x="6395344" y="3836822"/>
          <a:ext cx="5502490" cy="2008024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995799">
                  <a:extLst>
                    <a:ext uri="{9D8B030D-6E8A-4147-A177-3AD203B41FA5}">
                      <a16:colId xmlns:a16="http://schemas.microsoft.com/office/drawing/2014/main" val="3529647095"/>
                    </a:ext>
                  </a:extLst>
                </a:gridCol>
                <a:gridCol w="904994">
                  <a:extLst>
                    <a:ext uri="{9D8B030D-6E8A-4147-A177-3AD203B41FA5}">
                      <a16:colId xmlns:a16="http://schemas.microsoft.com/office/drawing/2014/main" val="3305202426"/>
                    </a:ext>
                  </a:extLst>
                </a:gridCol>
                <a:gridCol w="1134942">
                  <a:extLst>
                    <a:ext uri="{9D8B030D-6E8A-4147-A177-3AD203B41FA5}">
                      <a16:colId xmlns:a16="http://schemas.microsoft.com/office/drawing/2014/main" val="160637949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3791593599"/>
                    </a:ext>
                  </a:extLst>
                </a:gridCol>
                <a:gridCol w="1382234">
                  <a:extLst>
                    <a:ext uri="{9D8B030D-6E8A-4147-A177-3AD203B41FA5}">
                      <a16:colId xmlns:a16="http://schemas.microsoft.com/office/drawing/2014/main" val="3709123896"/>
                    </a:ext>
                  </a:extLst>
                </a:gridCol>
              </a:tblGrid>
              <a:tr h="411319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액터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Admin</a:t>
                      </a: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02049"/>
                  </a:ext>
                </a:extLst>
              </a:tr>
              <a:tr h="425788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 ID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A-008</a:t>
                      </a: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 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개발사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공지사항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485699"/>
                  </a:ext>
                </a:extLst>
              </a:tr>
              <a:tr h="425788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개요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프로그램 개발 및 개선사항 공지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149821"/>
                  </a:ext>
                </a:extLst>
              </a:tr>
              <a:tr h="7451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내역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상세설명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Q&amp;A 중 건의사항 및 문의사항 또는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개발자 업데이트 경우 공지를 한다.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86349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A6D2669-F86E-A843-8C21-E11456F42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579594"/>
              </p:ext>
            </p:extLst>
          </p:nvPr>
        </p:nvGraphicFramePr>
        <p:xfrm>
          <a:off x="268169" y="1509824"/>
          <a:ext cx="5734050" cy="181816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1037705">
                  <a:extLst>
                    <a:ext uri="{9D8B030D-6E8A-4147-A177-3AD203B41FA5}">
                      <a16:colId xmlns:a16="http://schemas.microsoft.com/office/drawing/2014/main" val="2758678547"/>
                    </a:ext>
                  </a:extLst>
                </a:gridCol>
                <a:gridCol w="943079">
                  <a:extLst>
                    <a:ext uri="{9D8B030D-6E8A-4147-A177-3AD203B41FA5}">
                      <a16:colId xmlns:a16="http://schemas.microsoft.com/office/drawing/2014/main" val="2664737616"/>
                    </a:ext>
                  </a:extLst>
                </a:gridCol>
                <a:gridCol w="898284">
                  <a:extLst>
                    <a:ext uri="{9D8B030D-6E8A-4147-A177-3AD203B41FA5}">
                      <a16:colId xmlns:a16="http://schemas.microsoft.com/office/drawing/2014/main" val="2154980586"/>
                    </a:ext>
                  </a:extLst>
                </a:gridCol>
                <a:gridCol w="1244010">
                  <a:extLst>
                    <a:ext uri="{9D8B030D-6E8A-4147-A177-3AD203B41FA5}">
                      <a16:colId xmlns:a16="http://schemas.microsoft.com/office/drawing/2014/main" val="1923199238"/>
                    </a:ext>
                  </a:extLst>
                </a:gridCol>
                <a:gridCol w="1610972">
                  <a:extLst>
                    <a:ext uri="{9D8B030D-6E8A-4147-A177-3AD203B41FA5}">
                      <a16:colId xmlns:a16="http://schemas.microsoft.com/office/drawing/2014/main" val="2154252941"/>
                    </a:ext>
                  </a:extLst>
                </a:gridCol>
              </a:tblGrid>
              <a:tr h="381133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액터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Admin</a:t>
                      </a: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311126"/>
                  </a:ext>
                </a:extLst>
              </a:tr>
              <a:tr h="383209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 ID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A-005</a:t>
                      </a: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 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회원사 등급관리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538993"/>
                  </a:ext>
                </a:extLst>
              </a:tr>
              <a:tr h="383209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개요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일반 / 프리미엄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005574"/>
                  </a:ext>
                </a:extLst>
              </a:tr>
              <a:tr h="6706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내역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상세설명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Admin은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User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등급을 관리하여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결재권한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및 직급, 직책을 관리한다.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3657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D0EAB9-D82F-C647-9D62-BDC81F5ECA84}"/>
              </a:ext>
            </a:extLst>
          </p:cNvPr>
          <p:cNvSpPr txBox="1"/>
          <p:nvPr/>
        </p:nvSpPr>
        <p:spPr>
          <a:xfrm>
            <a:off x="11174824" y="1982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i="1" dirty="0">
                <a:solidFill>
                  <a:schemeClr val="bg1"/>
                </a:solidFill>
              </a:rPr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340228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8E2A91BD-831B-42D5-9E59-5B7B94C2B5FC}"/>
              </a:ext>
            </a:extLst>
          </p:cNvPr>
          <p:cNvSpPr/>
          <p:nvPr/>
        </p:nvSpPr>
        <p:spPr>
          <a:xfrm>
            <a:off x="0" y="1600394"/>
            <a:ext cx="12192000" cy="919611"/>
          </a:xfrm>
          <a:prstGeom prst="rect">
            <a:avLst/>
          </a:prstGeom>
          <a:solidFill>
            <a:srgbClr val="18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3DDF738-202A-40D8-A09D-0A9FD524E965}"/>
              </a:ext>
            </a:extLst>
          </p:cNvPr>
          <p:cNvCxnSpPr/>
          <p:nvPr/>
        </p:nvCxnSpPr>
        <p:spPr>
          <a:xfrm flipH="1">
            <a:off x="3224323" y="1807034"/>
            <a:ext cx="232229" cy="4499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789C73-915E-4C07-B230-79DD6B720EEE}"/>
              </a:ext>
            </a:extLst>
          </p:cNvPr>
          <p:cNvSpPr/>
          <p:nvPr/>
        </p:nvSpPr>
        <p:spPr>
          <a:xfrm>
            <a:off x="1761303" y="1677901"/>
            <a:ext cx="1503938" cy="6162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 err="1">
                <a:solidFill>
                  <a:prstClr val="white">
                    <a:lumMod val="75000"/>
                  </a:prstClr>
                </a:solidFill>
              </a:rPr>
              <a:t>Adress</a:t>
            </a: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 Book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비즈니스 파트너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DAB64DF-8F03-4206-A5AF-EF8636620525}"/>
              </a:ext>
            </a:extLst>
          </p:cNvPr>
          <p:cNvCxnSpPr/>
          <p:nvPr/>
        </p:nvCxnSpPr>
        <p:spPr>
          <a:xfrm flipH="1">
            <a:off x="5086712" y="1807034"/>
            <a:ext cx="232229" cy="4499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66545E2-7BA8-46C0-B924-FD70B4143A16}"/>
              </a:ext>
            </a:extLst>
          </p:cNvPr>
          <p:cNvSpPr/>
          <p:nvPr/>
        </p:nvSpPr>
        <p:spPr>
          <a:xfrm>
            <a:off x="3398447" y="1677901"/>
            <a:ext cx="1683474" cy="6162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Employee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효율적인 직원관리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B222EEE-F9D9-4F8B-89C4-C5E089081FD3}"/>
              </a:ext>
            </a:extLst>
          </p:cNvPr>
          <p:cNvCxnSpPr/>
          <p:nvPr/>
        </p:nvCxnSpPr>
        <p:spPr>
          <a:xfrm flipH="1">
            <a:off x="6813632" y="1807034"/>
            <a:ext cx="232229" cy="4499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43C88E9-D245-4733-981F-647C61C3250B}"/>
              </a:ext>
            </a:extLst>
          </p:cNvPr>
          <p:cNvSpPr/>
          <p:nvPr/>
        </p:nvSpPr>
        <p:spPr>
          <a:xfrm>
            <a:off x="5251611" y="1677901"/>
            <a:ext cx="1566454" cy="6162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Approval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편리한 결재 방식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C4EDFDA-5705-4F92-ACF4-5694FFCB0CDC}"/>
              </a:ext>
            </a:extLst>
          </p:cNvPr>
          <p:cNvCxnSpPr/>
          <p:nvPr/>
        </p:nvCxnSpPr>
        <p:spPr>
          <a:xfrm flipH="1">
            <a:off x="8532084" y="1807034"/>
            <a:ext cx="232229" cy="4499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C083B9-4846-4E38-B790-226FFE8FDA46}"/>
              </a:ext>
            </a:extLst>
          </p:cNvPr>
          <p:cNvSpPr/>
          <p:nvPr/>
        </p:nvSpPr>
        <p:spPr>
          <a:xfrm>
            <a:off x="6936195" y="1677901"/>
            <a:ext cx="1566454" cy="6162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Board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간편한 자료 공유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8D646BF-C876-4A6A-9F43-98A215761AB2}"/>
              </a:ext>
            </a:extLst>
          </p:cNvPr>
          <p:cNvSpPr/>
          <p:nvPr/>
        </p:nvSpPr>
        <p:spPr>
          <a:xfrm>
            <a:off x="8758740" y="1677901"/>
            <a:ext cx="1324402" cy="6162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Schedule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똑똑한 캘린더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361FB85-1F9B-AA45-8408-61C167F73B73}"/>
              </a:ext>
            </a:extLst>
          </p:cNvPr>
          <p:cNvGrpSpPr/>
          <p:nvPr/>
        </p:nvGrpSpPr>
        <p:grpSpPr>
          <a:xfrm>
            <a:off x="1594085" y="3265417"/>
            <a:ext cx="1872710" cy="3625191"/>
            <a:chOff x="1594085" y="3265417"/>
            <a:chExt cx="1872710" cy="3625191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A92BB85-4AC9-4CF1-BE99-6BEA6B4AEDB7}"/>
                </a:ext>
              </a:extLst>
            </p:cNvPr>
            <p:cNvSpPr/>
            <p:nvPr/>
          </p:nvSpPr>
          <p:spPr>
            <a:xfrm>
              <a:off x="1594085" y="3265417"/>
              <a:ext cx="36000" cy="3600000"/>
            </a:xfrm>
            <a:prstGeom prst="rect">
              <a:avLst/>
            </a:prstGeom>
            <a:solidFill>
              <a:srgbClr val="181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F834F77-60FF-4AA6-82D0-8A4FF4C894B7}"/>
                </a:ext>
              </a:extLst>
            </p:cNvPr>
            <p:cNvSpPr/>
            <p:nvPr/>
          </p:nvSpPr>
          <p:spPr>
            <a:xfrm rot="10800000">
              <a:off x="1595498" y="5857808"/>
              <a:ext cx="36000" cy="10080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D5423DD-0367-4F7A-8F6D-AD8FC116E9AB}"/>
                </a:ext>
              </a:extLst>
            </p:cNvPr>
            <p:cNvSpPr/>
            <p:nvPr/>
          </p:nvSpPr>
          <p:spPr>
            <a:xfrm>
              <a:off x="1654600" y="5249453"/>
              <a:ext cx="1812195" cy="16411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 err="1">
                  <a:solidFill>
                    <a:prstClr val="white"/>
                  </a:solidFill>
                </a:rPr>
                <a:t>Adress</a:t>
              </a:r>
              <a:r>
                <a:rPr lang="en-US" altLang="ko-KR" b="1" dirty="0">
                  <a:solidFill>
                    <a:prstClr val="white"/>
                  </a:solidFill>
                </a:rPr>
                <a:t> Book</a:t>
              </a:r>
              <a:endParaRPr lang="en-US" altLang="ko-KR" sz="1050" b="1" dirty="0">
                <a:solidFill>
                  <a:prstClr val="white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sz="1200" b="1" dirty="0">
                  <a:solidFill>
                    <a:prstClr val="white"/>
                  </a:solidFill>
                </a:rPr>
                <a:t>5</a:t>
              </a:r>
              <a:r>
                <a:rPr lang="en-US" altLang="ko-KR" sz="1200" b="1" baseline="30000" dirty="0">
                  <a:solidFill>
                    <a:prstClr val="white"/>
                  </a:solidFill>
                </a:rPr>
                <a:t>th</a:t>
              </a:r>
              <a:endParaRPr lang="en-US" altLang="ko-KR" sz="1200" b="1" dirty="0">
                <a:solidFill>
                  <a:prstClr val="white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prstClr val="white">
                      <a:lumMod val="50000"/>
                    </a:prstClr>
                  </a:solidFill>
                </a:rPr>
                <a:t>비즈니스 대상 기업의 번호 또는 담당자 번호를 관리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prstClr val="white">
                      <a:lumMod val="75000"/>
                    </a:prstClr>
                  </a:solidFill>
                </a:rPr>
                <a:t>개인 주소록과 연동 가능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970F7EE5-44B8-4841-A4B1-7AFE4214152A}"/>
              </a:ext>
            </a:extLst>
          </p:cNvPr>
          <p:cNvGrpSpPr/>
          <p:nvPr/>
        </p:nvGrpSpPr>
        <p:grpSpPr>
          <a:xfrm>
            <a:off x="3394241" y="3265417"/>
            <a:ext cx="1782901" cy="3600000"/>
            <a:chOff x="3394241" y="3265417"/>
            <a:chExt cx="1782901" cy="3600000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98CDFEC-5C2E-4CA6-87C0-F982F0AD5248}"/>
                </a:ext>
              </a:extLst>
            </p:cNvPr>
            <p:cNvSpPr/>
            <p:nvPr/>
          </p:nvSpPr>
          <p:spPr>
            <a:xfrm>
              <a:off x="3394241" y="3265417"/>
              <a:ext cx="36000" cy="3600000"/>
            </a:xfrm>
            <a:prstGeom prst="rect">
              <a:avLst/>
            </a:prstGeom>
            <a:solidFill>
              <a:srgbClr val="181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EB9DF93-0181-45C1-A3C6-8E53496B001A}"/>
                </a:ext>
              </a:extLst>
            </p:cNvPr>
            <p:cNvSpPr/>
            <p:nvPr/>
          </p:nvSpPr>
          <p:spPr>
            <a:xfrm rot="10800000">
              <a:off x="3394241" y="4309416"/>
              <a:ext cx="36000" cy="25560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E2F5DFFC-0CC9-4338-BDE4-A6FD44A6DB37}"/>
                </a:ext>
              </a:extLst>
            </p:cNvPr>
            <p:cNvSpPr/>
            <p:nvPr/>
          </p:nvSpPr>
          <p:spPr>
            <a:xfrm>
              <a:off x="3412239" y="4198673"/>
              <a:ext cx="1764903" cy="14180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>
                  <a:solidFill>
                    <a:prstClr val="white"/>
                  </a:solidFill>
                </a:rPr>
                <a:t>Employee</a:t>
              </a:r>
              <a:endParaRPr lang="en-US" altLang="ko-KR" sz="1100" b="1" dirty="0">
                <a:solidFill>
                  <a:prstClr val="white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sz="1200" b="1" dirty="0">
                  <a:solidFill>
                    <a:prstClr val="white"/>
                  </a:solidFill>
                </a:rPr>
                <a:t>2</a:t>
              </a:r>
              <a:r>
                <a:rPr lang="en-US" altLang="ko-KR" sz="1200" b="1" baseline="30000" dirty="0">
                  <a:solidFill>
                    <a:prstClr val="white"/>
                  </a:solidFill>
                </a:rPr>
                <a:t>nd</a:t>
              </a:r>
              <a:endParaRPr lang="en-US" altLang="ko-KR" sz="1200" b="1" dirty="0">
                <a:solidFill>
                  <a:prstClr val="white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prstClr val="white">
                      <a:lumMod val="50000"/>
                    </a:prstClr>
                  </a:solidFill>
                </a:rPr>
                <a:t>정해진 양식을 </a:t>
              </a:r>
              <a:r>
                <a:rPr lang="ko-KR" altLang="en-US" sz="1100" dirty="0" err="1">
                  <a:solidFill>
                    <a:prstClr val="white">
                      <a:lumMod val="50000"/>
                    </a:prstClr>
                  </a:solidFill>
                </a:rPr>
                <a:t>제공하여효율적인</a:t>
              </a:r>
              <a:r>
                <a:rPr lang="ko-KR" altLang="en-US" sz="1100" dirty="0">
                  <a:solidFill>
                    <a:prstClr val="white">
                      <a:lumMod val="50000"/>
                    </a:prstClr>
                  </a:solidFill>
                </a:rPr>
                <a:t> 직원 관리 가능</a:t>
              </a:r>
              <a:endParaRPr lang="en-US" altLang="ko-KR" sz="1100" dirty="0">
                <a:solidFill>
                  <a:prstClr val="white">
                    <a:lumMod val="50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prstClr val="white">
                      <a:lumMod val="75000"/>
                    </a:prstClr>
                  </a:solidFill>
                </a:rPr>
                <a:t>직관적인 </a:t>
              </a:r>
              <a:r>
                <a:rPr lang="en-US" altLang="ko-KR" sz="700" dirty="0">
                  <a:solidFill>
                    <a:prstClr val="white">
                      <a:lumMod val="75000"/>
                    </a:prstClr>
                  </a:solidFill>
                </a:rPr>
                <a:t>UI , </a:t>
              </a:r>
              <a:r>
                <a:rPr lang="ko-KR" altLang="en-US" sz="700" dirty="0">
                  <a:solidFill>
                    <a:prstClr val="white">
                      <a:lumMod val="75000"/>
                    </a:prstClr>
                  </a:solidFill>
                </a:rPr>
                <a:t>자동 등록 문서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9894638-683C-0043-AAE7-523A9DCEC0AC}"/>
              </a:ext>
            </a:extLst>
          </p:cNvPr>
          <p:cNvGrpSpPr/>
          <p:nvPr/>
        </p:nvGrpSpPr>
        <p:grpSpPr>
          <a:xfrm>
            <a:off x="5109727" y="3265417"/>
            <a:ext cx="1730911" cy="3600000"/>
            <a:chOff x="5109727" y="3265417"/>
            <a:chExt cx="1730911" cy="360000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742580F-F3F6-4044-95F5-6149E0B525E8}"/>
                </a:ext>
              </a:extLst>
            </p:cNvPr>
            <p:cNvSpPr/>
            <p:nvPr/>
          </p:nvSpPr>
          <p:spPr>
            <a:xfrm>
              <a:off x="5109727" y="3265417"/>
              <a:ext cx="36000" cy="3600000"/>
            </a:xfrm>
            <a:prstGeom prst="rect">
              <a:avLst/>
            </a:prstGeom>
            <a:solidFill>
              <a:srgbClr val="181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16185D5-C32A-45A6-B4F9-2CB4CF7E95B8}"/>
                </a:ext>
              </a:extLst>
            </p:cNvPr>
            <p:cNvSpPr/>
            <p:nvPr/>
          </p:nvSpPr>
          <p:spPr>
            <a:xfrm rot="10800000">
              <a:off x="5109727" y="3517416"/>
              <a:ext cx="36000" cy="33480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A5FF6B8D-0A3B-4554-B5E4-6DD433676068}"/>
                </a:ext>
              </a:extLst>
            </p:cNvPr>
            <p:cNvSpPr/>
            <p:nvPr/>
          </p:nvSpPr>
          <p:spPr>
            <a:xfrm>
              <a:off x="5156022" y="3331929"/>
              <a:ext cx="1684616" cy="16719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>
                  <a:solidFill>
                    <a:prstClr val="white"/>
                  </a:solidFill>
                </a:rPr>
                <a:t>Approval</a:t>
              </a:r>
              <a:endParaRPr lang="en-US" altLang="ko-KR" sz="1100" b="1" dirty="0">
                <a:solidFill>
                  <a:prstClr val="white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sz="1200" b="1" dirty="0">
                  <a:solidFill>
                    <a:prstClr val="white"/>
                  </a:solidFill>
                </a:rPr>
                <a:t>1</a:t>
              </a:r>
              <a:r>
                <a:rPr lang="en-US" altLang="ko-KR" sz="1200" b="1" baseline="30000" dirty="0">
                  <a:solidFill>
                    <a:prstClr val="white"/>
                  </a:solidFill>
                </a:rPr>
                <a:t>st</a:t>
              </a:r>
              <a:endParaRPr lang="en-US" altLang="ko-KR" sz="1200" b="1" dirty="0">
                <a:solidFill>
                  <a:prstClr val="white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prstClr val="white">
                      <a:lumMod val="50000"/>
                    </a:prstClr>
                  </a:solidFill>
                </a:rPr>
                <a:t>각자의 </a:t>
              </a:r>
              <a:r>
                <a:rPr lang="ko-KR" altLang="en-US" sz="1100" dirty="0" err="1">
                  <a:solidFill>
                    <a:prstClr val="white">
                      <a:lumMod val="50000"/>
                    </a:prstClr>
                  </a:solidFill>
                </a:rPr>
                <a:t>상황별로</a:t>
              </a:r>
              <a:endParaRPr lang="en-US" altLang="ko-KR" sz="1100" dirty="0">
                <a:solidFill>
                  <a:prstClr val="white">
                    <a:lumMod val="50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dirty="0" err="1">
                  <a:solidFill>
                    <a:prstClr val="white">
                      <a:lumMod val="50000"/>
                    </a:prstClr>
                  </a:solidFill>
                </a:rPr>
                <a:t>결재라인을</a:t>
              </a:r>
              <a:r>
                <a:rPr lang="ko-KR" altLang="en-US" sz="1100" dirty="0">
                  <a:solidFill>
                    <a:prstClr val="white">
                      <a:lumMod val="50000"/>
                    </a:prstClr>
                  </a:solidFill>
                </a:rPr>
                <a:t> 설정하여</a:t>
              </a:r>
              <a:r>
                <a:rPr lang="en-US" altLang="ko-KR" sz="1100" dirty="0">
                  <a:solidFill>
                    <a:prstClr val="white">
                      <a:lumMod val="50000"/>
                    </a:prstClr>
                  </a:solidFill>
                </a:rPr>
                <a:t>,</a:t>
              </a:r>
              <a:r>
                <a:rPr lang="ko-KR" altLang="en-US" sz="1100" dirty="0">
                  <a:solidFill>
                    <a:prstClr val="white">
                      <a:lumMod val="50000"/>
                    </a:prstClr>
                  </a:solidFill>
                </a:rPr>
                <a:t> 보다 편리한 결재 가능</a:t>
              </a:r>
              <a:endParaRPr lang="en-US" altLang="ko-KR" sz="1100" dirty="0">
                <a:solidFill>
                  <a:prstClr val="white">
                    <a:lumMod val="50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prstClr val="white">
                      <a:lumMod val="75000"/>
                    </a:prstClr>
                  </a:solidFill>
                </a:rPr>
                <a:t>개인마다 </a:t>
              </a:r>
              <a:r>
                <a:rPr lang="ko-KR" altLang="en-US" sz="700" dirty="0" err="1">
                  <a:solidFill>
                    <a:prstClr val="white">
                      <a:lumMod val="75000"/>
                    </a:prstClr>
                  </a:solidFill>
                </a:rPr>
                <a:t>결재라인</a:t>
              </a:r>
              <a:r>
                <a:rPr lang="ko-KR" altLang="en-US" sz="700" dirty="0">
                  <a:solidFill>
                    <a:prstClr val="white">
                      <a:lumMod val="75000"/>
                    </a:prstClr>
                  </a:solidFill>
                </a:rPr>
                <a:t> 저장 기능 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950CE19-072F-6445-AE08-2CEF89D154BB}"/>
              </a:ext>
            </a:extLst>
          </p:cNvPr>
          <p:cNvGrpSpPr/>
          <p:nvPr/>
        </p:nvGrpSpPr>
        <p:grpSpPr>
          <a:xfrm>
            <a:off x="8633842" y="3265417"/>
            <a:ext cx="2100054" cy="3600000"/>
            <a:chOff x="8633842" y="3265417"/>
            <a:chExt cx="2100054" cy="360000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600DFE3-BE8C-46AA-9DDE-A0D9F96C22CE}"/>
                </a:ext>
              </a:extLst>
            </p:cNvPr>
            <p:cNvSpPr/>
            <p:nvPr/>
          </p:nvSpPr>
          <p:spPr>
            <a:xfrm>
              <a:off x="8633842" y="3265417"/>
              <a:ext cx="36000" cy="3600000"/>
            </a:xfrm>
            <a:prstGeom prst="rect">
              <a:avLst/>
            </a:prstGeom>
            <a:solidFill>
              <a:srgbClr val="181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2326CE5-B3A3-4691-A392-228C24965C35}"/>
                </a:ext>
              </a:extLst>
            </p:cNvPr>
            <p:cNvSpPr/>
            <p:nvPr/>
          </p:nvSpPr>
          <p:spPr>
            <a:xfrm rot="10800000">
              <a:off x="8633842" y="4525416"/>
              <a:ext cx="36000" cy="23400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9742FD0F-F019-4E01-BC51-28DF1933D9EF}"/>
                </a:ext>
              </a:extLst>
            </p:cNvPr>
            <p:cNvSpPr/>
            <p:nvPr/>
          </p:nvSpPr>
          <p:spPr>
            <a:xfrm>
              <a:off x="8633842" y="4402276"/>
              <a:ext cx="2100054" cy="1833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>
                  <a:solidFill>
                    <a:prstClr val="white"/>
                  </a:solidFill>
                </a:rPr>
                <a:t>Schedule</a:t>
              </a:r>
              <a:endParaRPr lang="en-US" altLang="ko-KR" sz="1100" b="1" dirty="0">
                <a:solidFill>
                  <a:prstClr val="white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sz="1200" b="1" dirty="0">
                  <a:solidFill>
                    <a:prstClr val="white"/>
                  </a:solidFill>
                </a:rPr>
                <a:t>3</a:t>
              </a:r>
              <a:r>
                <a:rPr lang="en-US" altLang="ko-KR" sz="1200" b="1" baseline="30000" dirty="0">
                  <a:solidFill>
                    <a:prstClr val="white"/>
                  </a:solidFill>
                </a:rPr>
                <a:t>rd</a:t>
              </a:r>
              <a:endParaRPr lang="en-US" altLang="ko-KR" sz="1200" b="1" dirty="0">
                <a:solidFill>
                  <a:prstClr val="white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prstClr val="white">
                      <a:lumMod val="50000"/>
                    </a:prstClr>
                  </a:solidFill>
                </a:rPr>
                <a:t>개인별 일정 자동 등록 기능을 제공하여 효율적인 일정 관리 가능</a:t>
              </a:r>
              <a:endParaRPr lang="en-US" altLang="ko-KR" sz="1100" dirty="0">
                <a:solidFill>
                  <a:prstClr val="white">
                    <a:lumMod val="50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prstClr val="white">
                      <a:lumMod val="75000"/>
                    </a:prstClr>
                  </a:solidFill>
                </a:rPr>
                <a:t>사내</a:t>
              </a:r>
              <a:r>
                <a:rPr lang="en-US" altLang="ko-KR" sz="700" dirty="0">
                  <a:solidFill>
                    <a:prstClr val="white">
                      <a:lumMod val="75000"/>
                    </a:prstClr>
                  </a:solidFill>
                </a:rPr>
                <a:t>,</a:t>
              </a:r>
              <a:r>
                <a:rPr lang="ko-KR" altLang="en-US" sz="700" dirty="0">
                  <a:solidFill>
                    <a:prstClr val="white">
                      <a:lumMod val="75000"/>
                    </a:prstClr>
                  </a:solidFill>
                </a:rPr>
                <a:t>부서 일정 자동 등록</a:t>
              </a:r>
              <a:r>
                <a:rPr lang="en-US" altLang="ko-KR" sz="700" dirty="0">
                  <a:solidFill>
                    <a:prstClr val="white">
                      <a:lumMod val="75000"/>
                    </a:prstClr>
                  </a:solidFill>
                </a:rPr>
                <a:t> </a:t>
              </a:r>
              <a:r>
                <a:rPr lang="ko-KR" altLang="en-US" sz="700" dirty="0">
                  <a:solidFill>
                    <a:prstClr val="white">
                      <a:lumMod val="75000"/>
                    </a:prstClr>
                  </a:solidFill>
                </a:rPr>
                <a:t>및 </a:t>
              </a:r>
              <a:r>
                <a:rPr lang="ko-KR" altLang="en-US" sz="700" dirty="0" err="1">
                  <a:solidFill>
                    <a:prstClr val="white">
                      <a:lumMod val="75000"/>
                    </a:prstClr>
                  </a:solidFill>
                </a:rPr>
                <a:t>반복일정</a:t>
              </a:r>
              <a:r>
                <a:rPr lang="ko-KR" altLang="en-US" sz="700" dirty="0">
                  <a:solidFill>
                    <a:prstClr val="white">
                      <a:lumMod val="75000"/>
                    </a:prstClr>
                  </a:solidFill>
                </a:rPr>
                <a:t> 저장 가능</a:t>
              </a: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0" y="47273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7B42A40-8D5B-3045-99FB-F865EAE0B5D0}"/>
              </a:ext>
            </a:extLst>
          </p:cNvPr>
          <p:cNvSpPr/>
          <p:nvPr/>
        </p:nvSpPr>
        <p:spPr>
          <a:xfrm>
            <a:off x="259893" y="198273"/>
            <a:ext cx="551815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Code name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SECTOR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life with SECTOR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4FE2D94-31E5-F145-AC2B-AF6FC8B23924}"/>
              </a:ext>
            </a:extLst>
          </p:cNvPr>
          <p:cNvGrpSpPr/>
          <p:nvPr/>
        </p:nvGrpSpPr>
        <p:grpSpPr>
          <a:xfrm>
            <a:off x="6732082" y="3265417"/>
            <a:ext cx="1686124" cy="3600933"/>
            <a:chOff x="6732082" y="3265417"/>
            <a:chExt cx="1686124" cy="3600933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7E3B682-8871-421E-B8AE-3B3A10E66D4C}"/>
                </a:ext>
              </a:extLst>
            </p:cNvPr>
            <p:cNvSpPr/>
            <p:nvPr/>
          </p:nvSpPr>
          <p:spPr>
            <a:xfrm>
              <a:off x="6732082" y="3265417"/>
              <a:ext cx="36000" cy="3600000"/>
            </a:xfrm>
            <a:prstGeom prst="rect">
              <a:avLst/>
            </a:prstGeom>
            <a:solidFill>
              <a:srgbClr val="181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ABC917D-FDD7-4E1A-AF44-1A7DA0B4C43C}"/>
                </a:ext>
              </a:extLst>
            </p:cNvPr>
            <p:cNvSpPr/>
            <p:nvPr/>
          </p:nvSpPr>
          <p:spPr>
            <a:xfrm>
              <a:off x="6795310" y="4874838"/>
              <a:ext cx="1622896" cy="1756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>
                  <a:solidFill>
                    <a:prstClr val="white"/>
                  </a:solidFill>
                </a:rPr>
                <a:t>Board</a:t>
              </a:r>
              <a:endParaRPr lang="en-US" altLang="ko-KR" sz="1100" b="1" dirty="0">
                <a:solidFill>
                  <a:prstClr val="white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sz="1200" b="1" dirty="0">
                  <a:solidFill>
                    <a:prstClr val="white"/>
                  </a:solidFill>
                </a:rPr>
                <a:t>4</a:t>
              </a:r>
              <a:r>
                <a:rPr lang="en-US" altLang="ko-KR" sz="1200" b="1" baseline="30000" dirty="0">
                  <a:solidFill>
                    <a:prstClr val="white"/>
                  </a:solidFill>
                </a:rPr>
                <a:t>th</a:t>
              </a:r>
              <a:endParaRPr lang="en-US" altLang="ko-KR" sz="1200" b="1" dirty="0">
                <a:solidFill>
                  <a:prstClr val="white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100" dirty="0">
                  <a:solidFill>
                    <a:prstClr val="white">
                      <a:lumMod val="50000"/>
                    </a:prstClr>
                  </a:solidFill>
                </a:rPr>
                <a:t>공지사항 및</a:t>
              </a:r>
              <a:endParaRPr lang="en-US" altLang="ko-KR" sz="1100" dirty="0">
                <a:solidFill>
                  <a:prstClr val="white">
                    <a:lumMod val="50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prstClr val="white">
                      <a:lumMod val="50000"/>
                    </a:prstClr>
                  </a:solidFill>
                </a:rPr>
                <a:t>부서별 파일과 문서</a:t>
              </a:r>
              <a:endParaRPr lang="en-US" altLang="ko-KR" sz="1100" dirty="0">
                <a:solidFill>
                  <a:prstClr val="white">
                    <a:lumMod val="50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prstClr val="white">
                      <a:lumMod val="50000"/>
                    </a:prstClr>
                  </a:solidFill>
                </a:rPr>
                <a:t>공유 기능 제공</a:t>
              </a:r>
              <a:endParaRPr lang="en-US" altLang="ko-KR" sz="1100" dirty="0">
                <a:solidFill>
                  <a:prstClr val="white">
                    <a:lumMod val="50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prstClr val="white">
                      <a:lumMod val="75000"/>
                    </a:prstClr>
                  </a:solidFill>
                </a:rPr>
                <a:t>간단한 자료들을 쉽게 공유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DFBFD09-E69D-044F-B526-9BA17FAD9461}"/>
                </a:ext>
              </a:extLst>
            </p:cNvPr>
            <p:cNvSpPr/>
            <p:nvPr/>
          </p:nvSpPr>
          <p:spPr>
            <a:xfrm rot="10800000">
              <a:off x="6732082" y="4958350"/>
              <a:ext cx="36000" cy="19080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07B623C-F7CE-D143-A052-D7395B88E073}"/>
              </a:ext>
            </a:extLst>
          </p:cNvPr>
          <p:cNvSpPr/>
          <p:nvPr/>
        </p:nvSpPr>
        <p:spPr>
          <a:xfrm>
            <a:off x="10172910" y="341424"/>
            <a:ext cx="45719" cy="274242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7CDCE3-4D30-3846-9A02-1F65ACACBFF2}"/>
              </a:ext>
            </a:extLst>
          </p:cNvPr>
          <p:cNvSpPr txBox="1"/>
          <p:nvPr/>
        </p:nvSpPr>
        <p:spPr>
          <a:xfrm>
            <a:off x="10219267" y="338667"/>
            <a:ext cx="1553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solidFill>
                  <a:schemeClr val="bg1"/>
                </a:solidFill>
              </a:rPr>
              <a:t> </a:t>
            </a:r>
            <a:r>
              <a:rPr kumimoji="1" lang="ko-KR" altLang="en-US" sz="1200" dirty="0">
                <a:solidFill>
                  <a:schemeClr val="bg1"/>
                </a:solidFill>
              </a:rPr>
              <a:t>작업 중요도</a:t>
            </a:r>
          </a:p>
        </p:txBody>
      </p:sp>
    </p:spTree>
    <p:extLst>
      <p:ext uri="{BB962C8B-B14F-4D97-AF65-F5344CB8AC3E}">
        <p14:creationId xmlns:p14="http://schemas.microsoft.com/office/powerpoint/2010/main" val="2180270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0" y="47273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1A0467-5A4C-034E-BFF8-5E3ED4B41FC1}"/>
              </a:ext>
            </a:extLst>
          </p:cNvPr>
          <p:cNvSpPr/>
          <p:nvPr/>
        </p:nvSpPr>
        <p:spPr>
          <a:xfrm>
            <a:off x="259893" y="198273"/>
            <a:ext cx="551815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Code name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SECTOR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life with SECTOR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3C2727B-9B2F-CB4E-AA13-1E5FC7545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005495"/>
              </p:ext>
            </p:extLst>
          </p:nvPr>
        </p:nvGraphicFramePr>
        <p:xfrm>
          <a:off x="3524554" y="2475855"/>
          <a:ext cx="5502490" cy="2008024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995799">
                  <a:extLst>
                    <a:ext uri="{9D8B030D-6E8A-4147-A177-3AD203B41FA5}">
                      <a16:colId xmlns:a16="http://schemas.microsoft.com/office/drawing/2014/main" val="3529647095"/>
                    </a:ext>
                  </a:extLst>
                </a:gridCol>
                <a:gridCol w="904994">
                  <a:extLst>
                    <a:ext uri="{9D8B030D-6E8A-4147-A177-3AD203B41FA5}">
                      <a16:colId xmlns:a16="http://schemas.microsoft.com/office/drawing/2014/main" val="3305202426"/>
                    </a:ext>
                  </a:extLst>
                </a:gridCol>
                <a:gridCol w="1134942">
                  <a:extLst>
                    <a:ext uri="{9D8B030D-6E8A-4147-A177-3AD203B41FA5}">
                      <a16:colId xmlns:a16="http://schemas.microsoft.com/office/drawing/2014/main" val="160637949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3791593599"/>
                    </a:ext>
                  </a:extLst>
                </a:gridCol>
                <a:gridCol w="1382234">
                  <a:extLst>
                    <a:ext uri="{9D8B030D-6E8A-4147-A177-3AD203B41FA5}">
                      <a16:colId xmlns:a16="http://schemas.microsoft.com/office/drawing/2014/main" val="3709123896"/>
                    </a:ext>
                  </a:extLst>
                </a:gridCol>
              </a:tblGrid>
              <a:tr h="411319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액터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Admin</a:t>
                      </a: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02049"/>
                  </a:ext>
                </a:extLst>
              </a:tr>
              <a:tr h="425788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 ID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A-009</a:t>
                      </a: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 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결재 양식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등록/추가/삭제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485699"/>
                  </a:ext>
                </a:extLst>
              </a:tr>
              <a:tr h="425788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개요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결재 서류 검색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149821"/>
                  </a:ext>
                </a:extLst>
              </a:tr>
              <a:tr h="7451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내역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상세설명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결재 </a:t>
                      </a: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양식중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새로운 결재 양식이 필요한 경우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Admin은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등록 및 추가 혹은 삭제를 한다.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25400" marR="25400" marT="25400" marB="254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86349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D0EAB9-D82F-C647-9D62-BDC81F5ECA84}"/>
              </a:ext>
            </a:extLst>
          </p:cNvPr>
          <p:cNvSpPr txBox="1"/>
          <p:nvPr/>
        </p:nvSpPr>
        <p:spPr>
          <a:xfrm>
            <a:off x="11174824" y="1982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i="1" dirty="0">
                <a:solidFill>
                  <a:schemeClr val="bg1"/>
                </a:solidFill>
              </a:rPr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3637397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0" y="47273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AAB1932-9DB7-2A42-9508-001752D7E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89" y="0"/>
            <a:ext cx="9727421" cy="6858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71A955A-ED24-D544-96E7-B757AE61F023}"/>
              </a:ext>
            </a:extLst>
          </p:cNvPr>
          <p:cNvSpPr/>
          <p:nvPr/>
        </p:nvSpPr>
        <p:spPr>
          <a:xfrm>
            <a:off x="259893" y="198273"/>
            <a:ext cx="551815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Code name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SECTOR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life with SECTOR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0337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0" y="47273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E7020EB-49AE-E34D-8510-CD2D3CFC5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89" y="0"/>
            <a:ext cx="9727421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5029A7E-11A6-FE41-8E8C-89EF80757854}"/>
              </a:ext>
            </a:extLst>
          </p:cNvPr>
          <p:cNvSpPr/>
          <p:nvPr/>
        </p:nvSpPr>
        <p:spPr>
          <a:xfrm>
            <a:off x="259893" y="198273"/>
            <a:ext cx="551815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Code name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SECTOR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life with SECTOR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013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0" y="47273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B41ED87-B6EF-BF49-A8A2-873806AFA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89" y="0"/>
            <a:ext cx="9727421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516E266-2869-4E42-97FD-344AC6822523}"/>
              </a:ext>
            </a:extLst>
          </p:cNvPr>
          <p:cNvSpPr/>
          <p:nvPr/>
        </p:nvSpPr>
        <p:spPr>
          <a:xfrm>
            <a:off x="259893" y="198273"/>
            <a:ext cx="551815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Code name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SECTOR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life with SECTOR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645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0" y="47273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376C0E-4C8F-AC48-9BD0-12A664EC4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89" y="0"/>
            <a:ext cx="9727421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B723D31-504F-B24A-8D30-7A7EABFA3B12}"/>
              </a:ext>
            </a:extLst>
          </p:cNvPr>
          <p:cNvSpPr/>
          <p:nvPr/>
        </p:nvSpPr>
        <p:spPr>
          <a:xfrm>
            <a:off x="259893" y="198273"/>
            <a:ext cx="551815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Code name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SECTOR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life with SECTOR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066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0" y="47273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3EC091-E1C2-B24A-895E-496187246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89" y="0"/>
            <a:ext cx="9727421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26F68EC-CCBA-EE4D-B58A-042CD69AECA3}"/>
              </a:ext>
            </a:extLst>
          </p:cNvPr>
          <p:cNvSpPr/>
          <p:nvPr/>
        </p:nvSpPr>
        <p:spPr>
          <a:xfrm>
            <a:off x="259893" y="198273"/>
            <a:ext cx="551815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Code name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SECTOR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life with SECTOR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228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0" y="47273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779D71-49FE-0E45-8E22-90D7D6C12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89" y="0"/>
            <a:ext cx="9727421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B8CB99B-D25B-1C48-9153-0A99494030B2}"/>
              </a:ext>
            </a:extLst>
          </p:cNvPr>
          <p:cNvSpPr/>
          <p:nvPr/>
        </p:nvSpPr>
        <p:spPr>
          <a:xfrm>
            <a:off x="259893" y="198273"/>
            <a:ext cx="551815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Code name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SECTOR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life with SECTOR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3480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0" y="47273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6F1D7C2-2DD5-094A-A2B2-864BD011D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89" y="0"/>
            <a:ext cx="9727421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3217F04-901B-484A-9914-463BDF7DA6A9}"/>
              </a:ext>
            </a:extLst>
          </p:cNvPr>
          <p:cNvSpPr/>
          <p:nvPr/>
        </p:nvSpPr>
        <p:spPr>
          <a:xfrm>
            <a:off x="259893" y="198273"/>
            <a:ext cx="551815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Code name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SECTOR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life with SECTOR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7695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0" y="47273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AE20AE9-3034-F546-A6C8-472527539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89" y="0"/>
            <a:ext cx="9727421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7241D36-D43B-D14F-A14F-EC12AF7CFBAF}"/>
              </a:ext>
            </a:extLst>
          </p:cNvPr>
          <p:cNvSpPr/>
          <p:nvPr/>
        </p:nvSpPr>
        <p:spPr>
          <a:xfrm>
            <a:off x="259893" y="198273"/>
            <a:ext cx="551815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Code name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SECTOR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life with SECTOR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4091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0" y="47273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1702C62-3FC0-F644-A77E-885E6C46B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89" y="0"/>
            <a:ext cx="9727421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8591C3E-91F3-2240-88CC-A155E55A4230}"/>
              </a:ext>
            </a:extLst>
          </p:cNvPr>
          <p:cNvSpPr/>
          <p:nvPr/>
        </p:nvSpPr>
        <p:spPr>
          <a:xfrm>
            <a:off x="259893" y="198273"/>
            <a:ext cx="551815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Code name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SECTOR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life with SECTOR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53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0" y="47273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1A0467-5A4C-034E-BFF8-5E3ED4B41FC1}"/>
              </a:ext>
            </a:extLst>
          </p:cNvPr>
          <p:cNvSpPr/>
          <p:nvPr/>
        </p:nvSpPr>
        <p:spPr>
          <a:xfrm>
            <a:off x="259893" y="198273"/>
            <a:ext cx="551815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Code name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SECTOR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life with SECTOR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9AF45FF-779D-7B4C-983E-AE05B593F1D3}"/>
              </a:ext>
            </a:extLst>
          </p:cNvPr>
          <p:cNvGrpSpPr/>
          <p:nvPr/>
        </p:nvGrpSpPr>
        <p:grpSpPr>
          <a:xfrm>
            <a:off x="-731121" y="472736"/>
            <a:ext cx="13018346" cy="5899064"/>
            <a:chOff x="-601820" y="472736"/>
            <a:chExt cx="13018346" cy="5899064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97BF871-AF87-467E-96F6-1E12A0555A05}"/>
                </a:ext>
              </a:extLst>
            </p:cNvPr>
            <p:cNvSpPr/>
            <p:nvPr/>
          </p:nvSpPr>
          <p:spPr>
            <a:xfrm>
              <a:off x="9326657" y="3515563"/>
              <a:ext cx="3089869" cy="8994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bg1"/>
                  </a:solidFill>
                </a:rPr>
                <a:t>Schedule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동기화 캘린더</a:t>
              </a:r>
              <a:endParaRPr lang="en-US" altLang="ko-KR" sz="800" dirty="0">
                <a:solidFill>
                  <a:prstClr val="white">
                    <a:lumMod val="7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일정 검색</a:t>
              </a:r>
              <a:endParaRPr lang="en-US" altLang="ko-KR" sz="800" dirty="0">
                <a:solidFill>
                  <a:prstClr val="white">
                    <a:lumMod val="7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반복 일정 자동 등록 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97BF871-AF87-467E-96F6-1E12A0555A05}"/>
                </a:ext>
              </a:extLst>
            </p:cNvPr>
            <p:cNvSpPr/>
            <p:nvPr/>
          </p:nvSpPr>
          <p:spPr>
            <a:xfrm>
              <a:off x="127915" y="2515182"/>
              <a:ext cx="3089869" cy="7148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bg1"/>
                  </a:solidFill>
                </a:rPr>
                <a:t>Employee</a:t>
              </a:r>
            </a:p>
            <a:p>
              <a:pPr algn="r">
                <a:lnSpc>
                  <a:spcPct val="150000"/>
                </a:lnSpc>
              </a:pP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조직도 설정</a:t>
              </a:r>
              <a:endParaRPr lang="en-US" altLang="ko-KR" sz="800" dirty="0">
                <a:solidFill>
                  <a:prstClr val="white">
                    <a:lumMod val="75000"/>
                  </a:prstClr>
                </a:solidFill>
              </a:endParaRPr>
            </a:p>
            <a:p>
              <a:pPr algn="r">
                <a:lnSpc>
                  <a:spcPct val="150000"/>
                </a:lnSpc>
              </a:pP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직원 관리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97BF871-AF87-467E-96F6-1E12A0555A05}"/>
                </a:ext>
              </a:extLst>
            </p:cNvPr>
            <p:cNvSpPr/>
            <p:nvPr/>
          </p:nvSpPr>
          <p:spPr>
            <a:xfrm>
              <a:off x="-601820" y="4144810"/>
              <a:ext cx="3089869" cy="8994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bg1"/>
                  </a:solidFill>
                </a:rPr>
                <a:t>Board</a:t>
              </a:r>
            </a:p>
            <a:p>
              <a:pPr algn="r">
                <a:lnSpc>
                  <a:spcPct val="150000"/>
                </a:lnSpc>
              </a:pP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공지사항</a:t>
              </a:r>
              <a:endParaRPr lang="en-US" altLang="ko-KR" sz="800" dirty="0">
                <a:solidFill>
                  <a:prstClr val="white">
                    <a:lumMod val="75000"/>
                  </a:prstClr>
                </a:solidFill>
              </a:endParaRPr>
            </a:p>
            <a:p>
              <a:pPr algn="r">
                <a:lnSpc>
                  <a:spcPct val="150000"/>
                </a:lnSpc>
              </a:pP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부서 게시판</a:t>
              </a:r>
              <a:endParaRPr lang="en-US" altLang="ko-KR" sz="800" dirty="0">
                <a:solidFill>
                  <a:prstClr val="white">
                    <a:lumMod val="75000"/>
                  </a:prstClr>
                </a:solidFill>
              </a:endParaRPr>
            </a:p>
            <a:p>
              <a:pPr algn="r">
                <a:lnSpc>
                  <a:spcPct val="150000"/>
                </a:lnSpc>
              </a:pP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공용 게시판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8B4B10D-B24F-8B49-BB9A-ACD3E2E248B0}"/>
                </a:ext>
              </a:extLst>
            </p:cNvPr>
            <p:cNvGrpSpPr/>
            <p:nvPr/>
          </p:nvGrpSpPr>
          <p:grpSpPr>
            <a:xfrm>
              <a:off x="2643553" y="472736"/>
              <a:ext cx="6697345" cy="5899064"/>
              <a:chOff x="2818747" y="281109"/>
              <a:chExt cx="6697345" cy="5899064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A47904F0-E63F-544C-8ACB-3CAFDAB4C705}"/>
                  </a:ext>
                </a:extLst>
              </p:cNvPr>
              <p:cNvGrpSpPr/>
              <p:nvPr/>
            </p:nvGrpSpPr>
            <p:grpSpPr>
              <a:xfrm>
                <a:off x="2818747" y="281109"/>
                <a:ext cx="6697345" cy="5899064"/>
                <a:chOff x="2818747" y="281109"/>
                <a:chExt cx="6697345" cy="5899064"/>
              </a:xfrm>
            </p:grpSpPr>
            <p:grpSp>
              <p:nvGrpSpPr>
                <p:cNvPr id="2" name="그룹 1"/>
                <p:cNvGrpSpPr/>
                <p:nvPr/>
              </p:nvGrpSpPr>
              <p:grpSpPr>
                <a:xfrm>
                  <a:off x="3420384" y="281109"/>
                  <a:ext cx="5590992" cy="4995804"/>
                  <a:chOff x="2566380" y="270692"/>
                  <a:chExt cx="6916674" cy="6180360"/>
                </a:xfrm>
              </p:grpSpPr>
              <p:sp>
                <p:nvSpPr>
                  <p:cNvPr id="39" name="자유형: 도형 34">
                    <a:extLst>
                      <a:ext uri="{FF2B5EF4-FFF2-40B4-BE49-F238E27FC236}">
                        <a16:creationId xmlns:a16="http://schemas.microsoft.com/office/drawing/2014/main" id="{1AEDBF20-DE66-431B-B4F1-9FB67ED523CD}"/>
                      </a:ext>
                    </a:extLst>
                  </p:cNvPr>
                  <p:cNvSpPr/>
                  <p:nvPr/>
                </p:nvSpPr>
                <p:spPr>
                  <a:xfrm>
                    <a:off x="4466808" y="270692"/>
                    <a:ext cx="3115818" cy="2686051"/>
                  </a:xfrm>
                  <a:custGeom>
                    <a:avLst/>
                    <a:gdLst>
                      <a:gd name="connsiteX0" fmla="*/ 1557909 w 3115818"/>
                      <a:gd name="connsiteY0" fmla="*/ 0 h 2686050"/>
                      <a:gd name="connsiteX1" fmla="*/ 3115818 w 3115818"/>
                      <a:gd name="connsiteY1" fmla="*/ 2686050 h 2686050"/>
                      <a:gd name="connsiteX2" fmla="*/ 0 w 3115818"/>
                      <a:gd name="connsiteY2" fmla="*/ 2686050 h 2686050"/>
                      <a:gd name="connsiteX3" fmla="*/ 1557909 w 3115818"/>
                      <a:gd name="connsiteY3" fmla="*/ 0 h 26860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115818" h="2686050">
                        <a:moveTo>
                          <a:pt x="1557909" y="0"/>
                        </a:moveTo>
                        <a:lnTo>
                          <a:pt x="3115818" y="2686050"/>
                        </a:lnTo>
                        <a:lnTo>
                          <a:pt x="0" y="2686050"/>
                        </a:lnTo>
                        <a:lnTo>
                          <a:pt x="1557909" y="0"/>
                        </a:lnTo>
                        <a:close/>
                      </a:path>
                    </a:pathLst>
                  </a:custGeom>
                  <a:solidFill>
                    <a:srgbClr val="181E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" name="자유형: 도형 31">
                    <a:extLst>
                      <a:ext uri="{FF2B5EF4-FFF2-40B4-BE49-F238E27FC236}">
                        <a16:creationId xmlns:a16="http://schemas.microsoft.com/office/drawing/2014/main" id="{138A327F-A39D-45A1-9465-149A0A11C3BC}"/>
                      </a:ext>
                    </a:extLst>
                  </p:cNvPr>
                  <p:cNvSpPr/>
                  <p:nvPr/>
                </p:nvSpPr>
                <p:spPr>
                  <a:xfrm>
                    <a:off x="3833332" y="3400788"/>
                    <a:ext cx="4382770" cy="720725"/>
                  </a:xfrm>
                  <a:custGeom>
                    <a:avLst/>
                    <a:gdLst>
                      <a:gd name="connsiteX0" fmla="*/ 418021 w 4382770"/>
                      <a:gd name="connsiteY0" fmla="*/ 0 h 720725"/>
                      <a:gd name="connsiteX1" fmla="*/ 3964750 w 4382770"/>
                      <a:gd name="connsiteY1" fmla="*/ 0 h 720725"/>
                      <a:gd name="connsiteX2" fmla="*/ 4382770 w 4382770"/>
                      <a:gd name="connsiteY2" fmla="*/ 720725 h 720725"/>
                      <a:gd name="connsiteX3" fmla="*/ 0 w 4382770"/>
                      <a:gd name="connsiteY3" fmla="*/ 720725 h 720725"/>
                      <a:gd name="connsiteX4" fmla="*/ 418021 w 4382770"/>
                      <a:gd name="connsiteY4" fmla="*/ 0 h 7207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82770" h="720725">
                        <a:moveTo>
                          <a:pt x="418021" y="0"/>
                        </a:moveTo>
                        <a:lnTo>
                          <a:pt x="3964750" y="0"/>
                        </a:lnTo>
                        <a:lnTo>
                          <a:pt x="4382770" y="720725"/>
                        </a:lnTo>
                        <a:lnTo>
                          <a:pt x="0" y="720725"/>
                        </a:lnTo>
                        <a:lnTo>
                          <a:pt x="418021" y="0"/>
                        </a:lnTo>
                        <a:close/>
                      </a:path>
                    </a:pathLst>
                  </a:custGeom>
                  <a:solidFill>
                    <a:srgbClr val="181E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2" name="자유형: 도형 28">
                    <a:extLst>
                      <a:ext uri="{FF2B5EF4-FFF2-40B4-BE49-F238E27FC236}">
                        <a16:creationId xmlns:a16="http://schemas.microsoft.com/office/drawing/2014/main" id="{6D197F8D-B9B7-4756-8FE1-4E6AABDD881F}"/>
                      </a:ext>
                    </a:extLst>
                  </p:cNvPr>
                  <p:cNvSpPr/>
                  <p:nvPr/>
                </p:nvSpPr>
                <p:spPr>
                  <a:xfrm>
                    <a:off x="3199856" y="4565558"/>
                    <a:ext cx="5649722" cy="720725"/>
                  </a:xfrm>
                  <a:custGeom>
                    <a:avLst/>
                    <a:gdLst>
                      <a:gd name="connsiteX0" fmla="*/ 418021 w 5649722"/>
                      <a:gd name="connsiteY0" fmla="*/ 0 h 720725"/>
                      <a:gd name="connsiteX1" fmla="*/ 5231702 w 5649722"/>
                      <a:gd name="connsiteY1" fmla="*/ 0 h 720725"/>
                      <a:gd name="connsiteX2" fmla="*/ 5649722 w 5649722"/>
                      <a:gd name="connsiteY2" fmla="*/ 720725 h 720725"/>
                      <a:gd name="connsiteX3" fmla="*/ 0 w 5649722"/>
                      <a:gd name="connsiteY3" fmla="*/ 720725 h 720725"/>
                      <a:gd name="connsiteX4" fmla="*/ 418021 w 5649722"/>
                      <a:gd name="connsiteY4" fmla="*/ 0 h 7207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49722" h="720725">
                        <a:moveTo>
                          <a:pt x="418021" y="0"/>
                        </a:moveTo>
                        <a:lnTo>
                          <a:pt x="5231702" y="0"/>
                        </a:lnTo>
                        <a:lnTo>
                          <a:pt x="5649722" y="720725"/>
                        </a:lnTo>
                        <a:lnTo>
                          <a:pt x="0" y="720725"/>
                        </a:lnTo>
                        <a:lnTo>
                          <a:pt x="418021" y="0"/>
                        </a:lnTo>
                        <a:close/>
                      </a:path>
                    </a:pathLst>
                  </a:custGeom>
                  <a:solidFill>
                    <a:srgbClr val="181E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" name="자유형: 도형 25">
                    <a:extLst>
                      <a:ext uri="{FF2B5EF4-FFF2-40B4-BE49-F238E27FC236}">
                        <a16:creationId xmlns:a16="http://schemas.microsoft.com/office/drawing/2014/main" id="{07863E52-059C-45E2-AA1B-8F9D266AC322}"/>
                      </a:ext>
                    </a:extLst>
                  </p:cNvPr>
                  <p:cNvSpPr/>
                  <p:nvPr/>
                </p:nvSpPr>
                <p:spPr>
                  <a:xfrm>
                    <a:off x="2566380" y="5730328"/>
                    <a:ext cx="6916674" cy="720724"/>
                  </a:xfrm>
                  <a:custGeom>
                    <a:avLst/>
                    <a:gdLst>
                      <a:gd name="connsiteX0" fmla="*/ 418021 w 6916674"/>
                      <a:gd name="connsiteY0" fmla="*/ 0 h 720725"/>
                      <a:gd name="connsiteX1" fmla="*/ 6498654 w 6916674"/>
                      <a:gd name="connsiteY1" fmla="*/ 0 h 720725"/>
                      <a:gd name="connsiteX2" fmla="*/ 6916674 w 6916674"/>
                      <a:gd name="connsiteY2" fmla="*/ 720725 h 720725"/>
                      <a:gd name="connsiteX3" fmla="*/ 0 w 6916674"/>
                      <a:gd name="connsiteY3" fmla="*/ 720725 h 720725"/>
                      <a:gd name="connsiteX4" fmla="*/ 418021 w 6916674"/>
                      <a:gd name="connsiteY4" fmla="*/ 0 h 7207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916674" h="720725">
                        <a:moveTo>
                          <a:pt x="418021" y="0"/>
                        </a:moveTo>
                        <a:lnTo>
                          <a:pt x="6498654" y="0"/>
                        </a:lnTo>
                        <a:lnTo>
                          <a:pt x="6916674" y="720725"/>
                        </a:lnTo>
                        <a:lnTo>
                          <a:pt x="0" y="720725"/>
                        </a:lnTo>
                        <a:lnTo>
                          <a:pt x="418021" y="0"/>
                        </a:lnTo>
                        <a:close/>
                      </a:path>
                    </a:pathLst>
                  </a:custGeom>
                  <a:solidFill>
                    <a:srgbClr val="181E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4" name="평행 사변형 53">
                    <a:extLst>
                      <a:ext uri="{FF2B5EF4-FFF2-40B4-BE49-F238E27FC236}">
                        <a16:creationId xmlns:a16="http://schemas.microsoft.com/office/drawing/2014/main" id="{ED0D90B9-74E6-4DD8-9B25-554DF802B105}"/>
                      </a:ext>
                    </a:extLst>
                  </p:cNvPr>
                  <p:cNvSpPr/>
                  <p:nvPr/>
                </p:nvSpPr>
                <p:spPr>
                  <a:xfrm>
                    <a:off x="3038058" y="5286283"/>
                    <a:ext cx="5811520" cy="444045"/>
                  </a:xfrm>
                  <a:prstGeom prst="parallelogram">
                    <a:avLst>
                      <a:gd name="adj" fmla="val 642776"/>
                    </a:avLst>
                  </a:prstGeom>
                  <a:solidFill>
                    <a:srgbClr val="090C0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5" name="평행 사변형 54">
                    <a:extLst>
                      <a:ext uri="{FF2B5EF4-FFF2-40B4-BE49-F238E27FC236}">
                        <a16:creationId xmlns:a16="http://schemas.microsoft.com/office/drawing/2014/main" id="{349A0BF6-F51B-420C-8A1F-D0D12A03E9FF}"/>
                      </a:ext>
                    </a:extLst>
                  </p:cNvPr>
                  <p:cNvSpPr/>
                  <p:nvPr/>
                </p:nvSpPr>
                <p:spPr>
                  <a:xfrm>
                    <a:off x="3671534" y="4121513"/>
                    <a:ext cx="4544568" cy="444045"/>
                  </a:xfrm>
                  <a:prstGeom prst="parallelogram">
                    <a:avLst>
                      <a:gd name="adj" fmla="val 512030"/>
                    </a:avLst>
                  </a:prstGeom>
                  <a:solidFill>
                    <a:srgbClr val="090C0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6" name="평행 사변형 55">
                    <a:extLst>
                      <a:ext uri="{FF2B5EF4-FFF2-40B4-BE49-F238E27FC236}">
                        <a16:creationId xmlns:a16="http://schemas.microsoft.com/office/drawing/2014/main" id="{A00E569F-42CB-4C6E-B55C-4E68D01F61A8}"/>
                      </a:ext>
                    </a:extLst>
                  </p:cNvPr>
                  <p:cNvSpPr/>
                  <p:nvPr/>
                </p:nvSpPr>
                <p:spPr>
                  <a:xfrm>
                    <a:off x="4305010" y="2956742"/>
                    <a:ext cx="3277616" cy="444045"/>
                  </a:xfrm>
                  <a:prstGeom prst="parallelogram">
                    <a:avLst>
                      <a:gd name="adj" fmla="val 342060"/>
                    </a:avLst>
                  </a:prstGeom>
                  <a:solidFill>
                    <a:srgbClr val="090C0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1" name="자유형: 도형 25">
                  <a:extLst>
                    <a:ext uri="{FF2B5EF4-FFF2-40B4-BE49-F238E27FC236}">
                      <a16:creationId xmlns:a16="http://schemas.microsoft.com/office/drawing/2014/main" id="{D76D84CF-210F-0042-A95F-311CA9AA14BD}"/>
                    </a:ext>
                  </a:extLst>
                </p:cNvPr>
                <p:cNvSpPr/>
                <p:nvPr/>
              </p:nvSpPr>
              <p:spPr>
                <a:xfrm>
                  <a:off x="2818747" y="5597586"/>
                  <a:ext cx="6697345" cy="582587"/>
                </a:xfrm>
                <a:custGeom>
                  <a:avLst/>
                  <a:gdLst>
                    <a:gd name="connsiteX0" fmla="*/ 418021 w 6916674"/>
                    <a:gd name="connsiteY0" fmla="*/ 0 h 720725"/>
                    <a:gd name="connsiteX1" fmla="*/ 6498654 w 6916674"/>
                    <a:gd name="connsiteY1" fmla="*/ 0 h 720725"/>
                    <a:gd name="connsiteX2" fmla="*/ 6916674 w 6916674"/>
                    <a:gd name="connsiteY2" fmla="*/ 720725 h 720725"/>
                    <a:gd name="connsiteX3" fmla="*/ 0 w 6916674"/>
                    <a:gd name="connsiteY3" fmla="*/ 720725 h 720725"/>
                    <a:gd name="connsiteX4" fmla="*/ 418021 w 6916674"/>
                    <a:gd name="connsiteY4" fmla="*/ 0 h 720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16674" h="720725">
                      <a:moveTo>
                        <a:pt x="418021" y="0"/>
                      </a:moveTo>
                      <a:lnTo>
                        <a:pt x="6498654" y="0"/>
                      </a:lnTo>
                      <a:lnTo>
                        <a:pt x="6916674" y="720725"/>
                      </a:lnTo>
                      <a:lnTo>
                        <a:pt x="0" y="720725"/>
                      </a:lnTo>
                      <a:lnTo>
                        <a:pt x="418021" y="0"/>
                      </a:lnTo>
                      <a:close/>
                    </a:path>
                  </a:pathLst>
                </a:custGeom>
                <a:solidFill>
                  <a:srgbClr val="181E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평행 사변형 54">
                  <a:extLst>
                    <a:ext uri="{FF2B5EF4-FFF2-40B4-BE49-F238E27FC236}">
                      <a16:creationId xmlns:a16="http://schemas.microsoft.com/office/drawing/2014/main" id="{6DEEE566-80D9-8145-A4E9-CB80A02714F6}"/>
                    </a:ext>
                  </a:extLst>
                </p:cNvPr>
                <p:cNvSpPr/>
                <p:nvPr/>
              </p:nvSpPr>
              <p:spPr>
                <a:xfrm>
                  <a:off x="3268133" y="5257781"/>
                  <a:ext cx="5743243" cy="358937"/>
                </a:xfrm>
                <a:prstGeom prst="parallelogram">
                  <a:avLst>
                    <a:gd name="adj" fmla="val 512030"/>
                  </a:avLst>
                </a:prstGeom>
                <a:solidFill>
                  <a:srgbClr val="090C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FA27DA-0892-C942-9877-E9C1F011018F}"/>
                  </a:ext>
                </a:extLst>
              </p:cNvPr>
              <p:cNvSpPr txBox="1"/>
              <p:nvPr/>
            </p:nvSpPr>
            <p:spPr>
              <a:xfrm>
                <a:off x="5661882" y="1614266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dirty="0">
                    <a:solidFill>
                      <a:schemeClr val="bg1"/>
                    </a:solidFill>
                  </a:rPr>
                  <a:t>전자결재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636352-612A-084A-B1E0-E7BF17BA7440}"/>
                  </a:ext>
                </a:extLst>
              </p:cNvPr>
              <p:cNvSpPr txBox="1"/>
              <p:nvPr/>
            </p:nvSpPr>
            <p:spPr>
              <a:xfrm>
                <a:off x="5613421" y="2912556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dirty="0">
                    <a:solidFill>
                      <a:schemeClr val="bg1"/>
                    </a:solidFill>
                  </a:rPr>
                  <a:t>직원관리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BDEE12-36C0-594A-9F7B-6F04F3157216}"/>
                  </a:ext>
                </a:extLst>
              </p:cNvPr>
              <p:cNvSpPr txBox="1"/>
              <p:nvPr/>
            </p:nvSpPr>
            <p:spPr>
              <a:xfrm>
                <a:off x="5585756" y="3854081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dirty="0">
                    <a:solidFill>
                      <a:schemeClr val="bg1"/>
                    </a:solidFill>
                  </a:rPr>
                  <a:t>일정관리</a:t>
                </a:r>
                <a:endParaRPr kumimoji="1" lang="en-US" altLang="ko-K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53D189-6E76-5140-A616-491026AB0A0E}"/>
                  </a:ext>
                </a:extLst>
              </p:cNvPr>
              <p:cNvSpPr txBox="1"/>
              <p:nvPr/>
            </p:nvSpPr>
            <p:spPr>
              <a:xfrm>
                <a:off x="5701172" y="4790446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dirty="0">
                    <a:solidFill>
                      <a:schemeClr val="bg1"/>
                    </a:solidFill>
                  </a:rPr>
                  <a:t>게시판</a:t>
                </a:r>
                <a:endParaRPr kumimoji="1" lang="en-US" altLang="ko-K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72FACF-E1B6-D840-8679-D81EB9D78AC8}"/>
                  </a:ext>
                </a:extLst>
              </p:cNvPr>
              <p:cNvSpPr txBox="1"/>
              <p:nvPr/>
            </p:nvSpPr>
            <p:spPr>
              <a:xfrm>
                <a:off x="5697455" y="5698454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dirty="0">
                    <a:solidFill>
                      <a:schemeClr val="bg1"/>
                    </a:solidFill>
                  </a:rPr>
                  <a:t>주소록</a:t>
                </a:r>
              </a:p>
            </p:txBody>
          </p:sp>
        </p:grp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B6A765D-F39F-C348-AA1D-BBE3EADA05B6}"/>
                </a:ext>
              </a:extLst>
            </p:cNvPr>
            <p:cNvSpPr/>
            <p:nvPr/>
          </p:nvSpPr>
          <p:spPr>
            <a:xfrm>
              <a:off x="8397715" y="1093871"/>
              <a:ext cx="3089869" cy="10841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bg1"/>
                  </a:solidFill>
                </a:rPr>
                <a:t>Approval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문서 공개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/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비공개 설정</a:t>
              </a:r>
              <a:endParaRPr lang="en-US" altLang="ko-KR" sz="800" dirty="0">
                <a:solidFill>
                  <a:prstClr val="white">
                    <a:lumMod val="7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자동 결재선 지정</a:t>
              </a:r>
              <a:endParaRPr lang="en-US" altLang="ko-KR" sz="800" dirty="0">
                <a:solidFill>
                  <a:prstClr val="white">
                    <a:lumMod val="7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전자 문서함</a:t>
              </a:r>
              <a:endParaRPr lang="en-US" altLang="ko-KR" sz="800" dirty="0">
                <a:solidFill>
                  <a:prstClr val="white">
                    <a:lumMod val="7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공문 발송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3BECB0E-CA12-EE43-97A1-390B80C526F5}"/>
                </a:ext>
              </a:extLst>
            </p:cNvPr>
            <p:cNvSpPr/>
            <p:nvPr/>
          </p:nvSpPr>
          <p:spPr>
            <a:xfrm>
              <a:off x="9437819" y="5550361"/>
              <a:ext cx="2792734" cy="7148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 err="1">
                  <a:solidFill>
                    <a:schemeClr val="bg1"/>
                  </a:solidFill>
                </a:rPr>
                <a:t>Adress</a:t>
              </a:r>
              <a:r>
                <a:rPr lang="en-US" altLang="ko-KR" sz="1200" dirty="0">
                  <a:solidFill>
                    <a:schemeClr val="bg1"/>
                  </a:solidFill>
                </a:rPr>
                <a:t> Book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간편한 주소록 관리</a:t>
              </a:r>
              <a:endParaRPr lang="en-US" altLang="ko-KR" sz="800" dirty="0">
                <a:solidFill>
                  <a:prstClr val="white">
                    <a:lumMod val="7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외부 주소록 연동</a:t>
              </a:r>
            </a:p>
          </p:txBody>
        </p:sp>
        <p:cxnSp>
          <p:nvCxnSpPr>
            <p:cNvPr id="25" name="꺾인 연결선[E] 24">
              <a:extLst>
                <a:ext uri="{FF2B5EF4-FFF2-40B4-BE49-F238E27FC236}">
                  <a16:creationId xmlns:a16="http://schemas.microsoft.com/office/drawing/2014/main" id="{FDBF2D1C-C3AA-9D4F-B960-013EF0A37D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8733" y="1321466"/>
              <a:ext cx="1598982" cy="422667"/>
            </a:xfrm>
            <a:prstGeom prst="bentConnector3">
              <a:avLst/>
            </a:prstGeom>
            <a:ln>
              <a:solidFill>
                <a:srgbClr val="FF9A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꺾인 연결선[E] 46">
              <a:extLst>
                <a:ext uri="{FF2B5EF4-FFF2-40B4-BE49-F238E27FC236}">
                  <a16:creationId xmlns:a16="http://schemas.microsoft.com/office/drawing/2014/main" id="{C56AC7C4-4B2A-E94D-9282-4E7F0E8A5E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2104" y="3681403"/>
              <a:ext cx="1314553" cy="448103"/>
            </a:xfrm>
            <a:prstGeom prst="bentConnector3">
              <a:avLst/>
            </a:prstGeom>
            <a:ln>
              <a:solidFill>
                <a:srgbClr val="FF9A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꺾인 연결선[E] 48">
              <a:extLst>
                <a:ext uri="{FF2B5EF4-FFF2-40B4-BE49-F238E27FC236}">
                  <a16:creationId xmlns:a16="http://schemas.microsoft.com/office/drawing/2014/main" id="{6B2B61A5-E39F-A746-BB99-83B580FCF98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283178" y="2712402"/>
              <a:ext cx="1324353" cy="544941"/>
            </a:xfrm>
            <a:prstGeom prst="bentConnector3">
              <a:avLst/>
            </a:prstGeom>
            <a:ln>
              <a:solidFill>
                <a:srgbClr val="FF9A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꺾인 연결선[E] 52">
              <a:extLst>
                <a:ext uri="{FF2B5EF4-FFF2-40B4-BE49-F238E27FC236}">
                  <a16:creationId xmlns:a16="http://schemas.microsoft.com/office/drawing/2014/main" id="{8132210B-8CC1-FA4C-A911-108CF72D5C0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493692" y="4316524"/>
              <a:ext cx="1074820" cy="779922"/>
            </a:xfrm>
            <a:prstGeom prst="bentConnector3">
              <a:avLst/>
            </a:prstGeom>
            <a:ln>
              <a:solidFill>
                <a:srgbClr val="FF9A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꺾인 연결선[E] 58">
              <a:extLst>
                <a:ext uri="{FF2B5EF4-FFF2-40B4-BE49-F238E27FC236}">
                  <a16:creationId xmlns:a16="http://schemas.microsoft.com/office/drawing/2014/main" id="{5C157E5C-D264-8442-9877-21441DB6F1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8597" y="5733612"/>
              <a:ext cx="369222" cy="346896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9A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985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0" y="47273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1A0467-5A4C-034E-BFF8-5E3ED4B41FC1}"/>
              </a:ext>
            </a:extLst>
          </p:cNvPr>
          <p:cNvSpPr/>
          <p:nvPr/>
        </p:nvSpPr>
        <p:spPr>
          <a:xfrm>
            <a:off x="259893" y="198273"/>
            <a:ext cx="551815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Code name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SECTOR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life with SECTOR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16E9499-C571-9B4A-990B-079019C18EBB}"/>
              </a:ext>
            </a:extLst>
          </p:cNvPr>
          <p:cNvGrpSpPr/>
          <p:nvPr/>
        </p:nvGrpSpPr>
        <p:grpSpPr>
          <a:xfrm>
            <a:off x="1068642" y="1117884"/>
            <a:ext cx="10074321" cy="5177020"/>
            <a:chOff x="1440782" y="802919"/>
            <a:chExt cx="10074321" cy="5177020"/>
          </a:xfrm>
        </p:grpSpPr>
        <p:cxnSp>
          <p:nvCxnSpPr>
            <p:cNvPr id="41" name="직선 연결선 2">
              <a:extLst>
                <a:ext uri="{FF2B5EF4-FFF2-40B4-BE49-F238E27FC236}">
                  <a16:creationId xmlns:a16="http://schemas.microsoft.com/office/drawing/2014/main" id="{14AB2340-D562-924E-A96C-CC13783A70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4807" y="2392189"/>
              <a:ext cx="1" cy="3587750"/>
            </a:xfrm>
            <a:prstGeom prst="line">
              <a:avLst/>
            </a:prstGeom>
            <a:ln>
              <a:solidFill>
                <a:srgbClr val="FF9A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FEA5963-EBBA-A34C-900D-DA0B8F629642}"/>
                </a:ext>
              </a:extLst>
            </p:cNvPr>
            <p:cNvSpPr/>
            <p:nvPr/>
          </p:nvSpPr>
          <p:spPr>
            <a:xfrm>
              <a:off x="4862659" y="802919"/>
              <a:ext cx="3089869" cy="8295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prstClr val="white"/>
                  </a:solidFill>
                </a:rPr>
                <a:t>Task Role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prstClr val="white">
                      <a:lumMod val="50000"/>
                    </a:prstClr>
                  </a:solidFill>
                </a:rPr>
                <a:t>작업 분담</a:t>
              </a:r>
              <a:endParaRPr lang="ko-KR" altLang="en-US" sz="100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69" name="사각형: 둥근 모서리 39">
              <a:extLst>
                <a:ext uri="{FF2B5EF4-FFF2-40B4-BE49-F238E27FC236}">
                  <a16:creationId xmlns:a16="http://schemas.microsoft.com/office/drawing/2014/main" id="{78516C9B-EFDC-B948-A8EC-DD0DDAB1BD5B}"/>
                </a:ext>
              </a:extLst>
            </p:cNvPr>
            <p:cNvSpPr/>
            <p:nvPr/>
          </p:nvSpPr>
          <p:spPr>
            <a:xfrm>
              <a:off x="1659621" y="2016960"/>
              <a:ext cx="1050374" cy="364433"/>
            </a:xfrm>
            <a:prstGeom prst="roundRect">
              <a:avLst>
                <a:gd name="adj" fmla="val 50000"/>
              </a:avLst>
            </a:prstGeom>
            <a:solidFill>
              <a:srgbClr val="181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 err="1">
                  <a:solidFill>
                    <a:prstClr val="white"/>
                  </a:solidFill>
                </a:rPr>
                <a:t>구건모</a:t>
              </a:r>
              <a:endParaRPr lang="en-US" altLang="ko-KR" sz="900" b="1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73" name="사각형: 둥근 모서리 39">
              <a:extLst>
                <a:ext uri="{FF2B5EF4-FFF2-40B4-BE49-F238E27FC236}">
                  <a16:creationId xmlns:a16="http://schemas.microsoft.com/office/drawing/2014/main" id="{8C1005E4-E4FB-D840-AAB9-B9378C6F6146}"/>
                </a:ext>
              </a:extLst>
            </p:cNvPr>
            <p:cNvSpPr/>
            <p:nvPr/>
          </p:nvSpPr>
          <p:spPr>
            <a:xfrm>
              <a:off x="6729285" y="2014031"/>
              <a:ext cx="1050374" cy="364433"/>
            </a:xfrm>
            <a:prstGeom prst="roundRect">
              <a:avLst>
                <a:gd name="adj" fmla="val 50000"/>
              </a:avLst>
            </a:prstGeom>
            <a:solidFill>
              <a:srgbClr val="181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white"/>
                  </a:solidFill>
                </a:rPr>
                <a:t>유영준</a:t>
              </a:r>
              <a:endParaRPr lang="en-US" altLang="ko-KR" sz="9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74" name="사각형: 둥근 모서리 39">
              <a:extLst>
                <a:ext uri="{FF2B5EF4-FFF2-40B4-BE49-F238E27FC236}">
                  <a16:creationId xmlns:a16="http://schemas.microsoft.com/office/drawing/2014/main" id="{F86D4FDD-1454-E445-BAB1-DC71BA9CE761}"/>
                </a:ext>
              </a:extLst>
            </p:cNvPr>
            <p:cNvSpPr/>
            <p:nvPr/>
          </p:nvSpPr>
          <p:spPr>
            <a:xfrm>
              <a:off x="10105193" y="2014030"/>
              <a:ext cx="1050374" cy="364433"/>
            </a:xfrm>
            <a:prstGeom prst="roundRect">
              <a:avLst>
                <a:gd name="adj" fmla="val 50000"/>
              </a:avLst>
            </a:prstGeom>
            <a:solidFill>
              <a:srgbClr val="181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 err="1">
                  <a:solidFill>
                    <a:prstClr val="white"/>
                  </a:solidFill>
                </a:rPr>
                <a:t>허태규</a:t>
              </a:r>
              <a:endParaRPr lang="en-US" altLang="ko-KR" sz="9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75" name="사각형: 둥근 모서리 39">
              <a:extLst>
                <a:ext uri="{FF2B5EF4-FFF2-40B4-BE49-F238E27FC236}">
                  <a16:creationId xmlns:a16="http://schemas.microsoft.com/office/drawing/2014/main" id="{94392720-8EEA-EB41-9542-727C2ED96015}"/>
                </a:ext>
              </a:extLst>
            </p:cNvPr>
            <p:cNvSpPr/>
            <p:nvPr/>
          </p:nvSpPr>
          <p:spPr>
            <a:xfrm>
              <a:off x="3353377" y="2015595"/>
              <a:ext cx="1050374" cy="364433"/>
            </a:xfrm>
            <a:prstGeom prst="roundRect">
              <a:avLst>
                <a:gd name="adj" fmla="val 50000"/>
              </a:avLst>
            </a:prstGeom>
            <a:solidFill>
              <a:srgbClr val="181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white"/>
                  </a:solidFill>
                </a:rPr>
                <a:t>김남규</a:t>
              </a:r>
              <a:endParaRPr lang="en-US" altLang="ko-KR" sz="105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76" name="사각형: 둥근 모서리 39">
              <a:extLst>
                <a:ext uri="{FF2B5EF4-FFF2-40B4-BE49-F238E27FC236}">
                  <a16:creationId xmlns:a16="http://schemas.microsoft.com/office/drawing/2014/main" id="{B27E1E78-CA5C-4F45-8558-4DA04152C10A}"/>
                </a:ext>
              </a:extLst>
            </p:cNvPr>
            <p:cNvSpPr/>
            <p:nvPr/>
          </p:nvSpPr>
          <p:spPr>
            <a:xfrm>
              <a:off x="8411437" y="2014030"/>
              <a:ext cx="1050374" cy="364433"/>
            </a:xfrm>
            <a:prstGeom prst="roundRect">
              <a:avLst>
                <a:gd name="adj" fmla="val 50000"/>
              </a:avLst>
            </a:prstGeom>
            <a:solidFill>
              <a:srgbClr val="181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white"/>
                  </a:solidFill>
                </a:rPr>
                <a:t>장윤진</a:t>
              </a:r>
              <a:endParaRPr lang="en-US" altLang="ko-KR" sz="9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77" name="사각형: 둥근 모서리 39">
              <a:extLst>
                <a:ext uri="{FF2B5EF4-FFF2-40B4-BE49-F238E27FC236}">
                  <a16:creationId xmlns:a16="http://schemas.microsoft.com/office/drawing/2014/main" id="{DA5535AA-2E93-504A-9734-1A62F81D78B4}"/>
                </a:ext>
              </a:extLst>
            </p:cNvPr>
            <p:cNvSpPr/>
            <p:nvPr/>
          </p:nvSpPr>
          <p:spPr>
            <a:xfrm>
              <a:off x="5047133" y="2014031"/>
              <a:ext cx="1050374" cy="364433"/>
            </a:xfrm>
            <a:prstGeom prst="roundRect">
              <a:avLst>
                <a:gd name="adj" fmla="val 50000"/>
              </a:avLst>
            </a:prstGeom>
            <a:solidFill>
              <a:srgbClr val="181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white"/>
                  </a:solidFill>
                </a:rPr>
                <a:t>김형준</a:t>
              </a:r>
              <a:endParaRPr lang="en-US" altLang="ko-KR" sz="9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cxnSp>
          <p:nvCxnSpPr>
            <p:cNvPr id="78" name="직선 연결선 2">
              <a:extLst>
                <a:ext uri="{FF2B5EF4-FFF2-40B4-BE49-F238E27FC236}">
                  <a16:creationId xmlns:a16="http://schemas.microsoft.com/office/drawing/2014/main" id="{6A527F84-1853-5544-B330-D3A03452A7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2221" y="2378463"/>
              <a:ext cx="1" cy="3587750"/>
            </a:xfrm>
            <a:prstGeom prst="line">
              <a:avLst/>
            </a:prstGeom>
            <a:ln>
              <a:solidFill>
                <a:srgbClr val="FF9A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2">
              <a:extLst>
                <a:ext uri="{FF2B5EF4-FFF2-40B4-BE49-F238E27FC236}">
                  <a16:creationId xmlns:a16="http://schemas.microsoft.com/office/drawing/2014/main" id="{B130CFFF-F7AF-4946-BDD5-523AACAD5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9634" y="2355849"/>
              <a:ext cx="1" cy="3587750"/>
            </a:xfrm>
            <a:prstGeom prst="line">
              <a:avLst/>
            </a:prstGeom>
            <a:ln>
              <a:solidFill>
                <a:srgbClr val="FF9A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2">
              <a:extLst>
                <a:ext uri="{FF2B5EF4-FFF2-40B4-BE49-F238E27FC236}">
                  <a16:creationId xmlns:a16="http://schemas.microsoft.com/office/drawing/2014/main" id="{D2407022-08E5-5D45-AE00-830AEE60D7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54472" y="2392189"/>
              <a:ext cx="1" cy="3587750"/>
            </a:xfrm>
            <a:prstGeom prst="line">
              <a:avLst/>
            </a:prstGeom>
            <a:ln>
              <a:solidFill>
                <a:srgbClr val="FF9A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2">
              <a:extLst>
                <a:ext uri="{FF2B5EF4-FFF2-40B4-BE49-F238E27FC236}">
                  <a16:creationId xmlns:a16="http://schemas.microsoft.com/office/drawing/2014/main" id="{D930A69C-F657-764B-8EE5-C2594295DC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9309" y="2355849"/>
              <a:ext cx="1" cy="3587750"/>
            </a:xfrm>
            <a:prstGeom prst="line">
              <a:avLst/>
            </a:prstGeom>
            <a:ln>
              <a:solidFill>
                <a:srgbClr val="FF9A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2">
              <a:extLst>
                <a:ext uri="{FF2B5EF4-FFF2-40B4-BE49-F238E27FC236}">
                  <a16:creationId xmlns:a16="http://schemas.microsoft.com/office/drawing/2014/main" id="{5AB9C672-0B49-5742-A556-B75123D5FD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29298" y="2355849"/>
              <a:ext cx="1" cy="3587750"/>
            </a:xfrm>
            <a:prstGeom prst="line">
              <a:avLst/>
            </a:prstGeom>
            <a:ln>
              <a:solidFill>
                <a:srgbClr val="FF9A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대각선 방향의 모서리가 잘린 사각형 4">
              <a:extLst>
                <a:ext uri="{FF2B5EF4-FFF2-40B4-BE49-F238E27FC236}">
                  <a16:creationId xmlns:a16="http://schemas.microsoft.com/office/drawing/2014/main" id="{7E144419-F48A-564B-87A6-42CD4304CB82}"/>
                </a:ext>
              </a:extLst>
            </p:cNvPr>
            <p:cNvSpPr/>
            <p:nvPr/>
          </p:nvSpPr>
          <p:spPr>
            <a:xfrm>
              <a:off x="1659621" y="5477116"/>
              <a:ext cx="9495946" cy="489097"/>
            </a:xfrm>
            <a:prstGeom prst="snip2DiagRect">
              <a:avLst/>
            </a:prstGeom>
            <a:solidFill>
              <a:srgbClr val="222A3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err="1"/>
                <a:t>DataBase</a:t>
              </a:r>
              <a:r>
                <a:rPr kumimoji="1" lang="en-US" altLang="ko-KR" dirty="0"/>
                <a:t> </a:t>
              </a:r>
              <a:r>
                <a:rPr kumimoji="1" lang="ko-KR" altLang="en-US" dirty="0"/>
                <a:t>설계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AC17F13-04CB-3E4D-95F9-62A8FBAEF3DD}"/>
                </a:ext>
              </a:extLst>
            </p:cNvPr>
            <p:cNvSpPr txBox="1"/>
            <p:nvPr/>
          </p:nvSpPr>
          <p:spPr>
            <a:xfrm>
              <a:off x="1594392" y="3943646"/>
              <a:ext cx="1210588" cy="338554"/>
            </a:xfrm>
            <a:prstGeom prst="rect">
              <a:avLst/>
            </a:prstGeom>
            <a:solidFill>
              <a:srgbClr val="222A35"/>
            </a:solidFill>
          </p:spPr>
          <p:txBody>
            <a:bodyPr wrap="none" rtlCol="0">
              <a:spAutoFit/>
            </a:bodyPr>
            <a:lstStyle/>
            <a:p>
              <a:r>
                <a:rPr kumimoji="1" lang="ko-KR" altLang="en-US" sz="1600" dirty="0" err="1">
                  <a:solidFill>
                    <a:schemeClr val="bg1"/>
                  </a:solidFill>
                </a:rPr>
                <a:t>메인페이지</a:t>
              </a:r>
              <a:endParaRPr kumimoji="1" lang="en-US" altLang="ko-KR" sz="1600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54463C9-D79F-DC4A-87F5-D55D6E190137}"/>
                </a:ext>
              </a:extLst>
            </p:cNvPr>
            <p:cNvSpPr txBox="1"/>
            <p:nvPr/>
          </p:nvSpPr>
          <p:spPr>
            <a:xfrm>
              <a:off x="1440782" y="3247537"/>
              <a:ext cx="1487908" cy="338554"/>
            </a:xfrm>
            <a:prstGeom prst="rect">
              <a:avLst/>
            </a:prstGeom>
            <a:solidFill>
              <a:srgbClr val="222A35"/>
            </a:solidFill>
          </p:spPr>
          <p:txBody>
            <a:bodyPr wrap="none" rtlCol="0">
              <a:spAutoFit/>
            </a:bodyPr>
            <a:lstStyle/>
            <a:p>
              <a:r>
                <a:rPr kumimoji="1" lang="ko-KR" altLang="en-US" sz="1600" dirty="0">
                  <a:solidFill>
                    <a:schemeClr val="bg1"/>
                  </a:solidFill>
                </a:rPr>
                <a:t>프로젝트 총괄</a:t>
              </a:r>
              <a:endParaRPr kumimoji="1" lang="en-US" altLang="ko-KR" sz="1600" dirty="0">
                <a:solidFill>
                  <a:schemeClr val="bg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15EE06E-453D-DD42-AAF1-A28F2FACE420}"/>
                </a:ext>
              </a:extLst>
            </p:cNvPr>
            <p:cNvSpPr txBox="1"/>
            <p:nvPr/>
          </p:nvSpPr>
          <p:spPr>
            <a:xfrm>
              <a:off x="3232806" y="2917660"/>
              <a:ext cx="1282723" cy="338554"/>
            </a:xfrm>
            <a:prstGeom prst="rect">
              <a:avLst/>
            </a:prstGeom>
            <a:solidFill>
              <a:srgbClr val="222A35"/>
            </a:solidFill>
          </p:spPr>
          <p:txBody>
            <a:bodyPr wrap="none" rtlCol="0">
              <a:spAutoFit/>
            </a:bodyPr>
            <a:lstStyle/>
            <a:p>
              <a:r>
                <a:rPr kumimoji="1" lang="ko-KR" altLang="en-US" sz="1600" dirty="0">
                  <a:solidFill>
                    <a:schemeClr val="bg1"/>
                  </a:solidFill>
                </a:rPr>
                <a:t>유저 게시판</a:t>
              </a:r>
              <a:endParaRPr kumimoji="1" lang="en-US" altLang="ko-KR" sz="1600" dirty="0">
                <a:solidFill>
                  <a:schemeClr val="bg1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6F638DC-4C80-234B-9514-8C1D70FC0063}"/>
                </a:ext>
              </a:extLst>
            </p:cNvPr>
            <p:cNvSpPr txBox="1"/>
            <p:nvPr/>
          </p:nvSpPr>
          <p:spPr>
            <a:xfrm>
              <a:off x="3378906" y="3596724"/>
              <a:ext cx="1005403" cy="338554"/>
            </a:xfrm>
            <a:prstGeom prst="rect">
              <a:avLst/>
            </a:prstGeom>
            <a:solidFill>
              <a:srgbClr val="222A35"/>
            </a:solidFill>
          </p:spPr>
          <p:txBody>
            <a:bodyPr wrap="none" rtlCol="0">
              <a:spAutoFit/>
            </a:bodyPr>
            <a:lstStyle/>
            <a:p>
              <a:r>
                <a:rPr kumimoji="1" lang="ko-KR" altLang="en-US" sz="1600" dirty="0">
                  <a:solidFill>
                    <a:schemeClr val="bg1"/>
                  </a:solidFill>
                </a:rPr>
                <a:t>고객센터</a:t>
              </a:r>
              <a:endParaRPr kumimoji="1" lang="en-US" altLang="ko-KR" sz="1600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3B58C7E-ADB9-F743-95BA-E9B424660778}"/>
                </a:ext>
              </a:extLst>
            </p:cNvPr>
            <p:cNvSpPr txBox="1"/>
            <p:nvPr/>
          </p:nvSpPr>
          <p:spPr>
            <a:xfrm>
              <a:off x="3245535" y="4263334"/>
              <a:ext cx="1282723" cy="338554"/>
            </a:xfrm>
            <a:prstGeom prst="rect">
              <a:avLst/>
            </a:prstGeom>
            <a:solidFill>
              <a:srgbClr val="222A35"/>
            </a:solidFill>
          </p:spPr>
          <p:txBody>
            <a:bodyPr wrap="none" rtlCol="0">
              <a:spAutoFit/>
            </a:bodyPr>
            <a:lstStyle/>
            <a:p>
              <a:r>
                <a:rPr kumimoji="1" lang="ko-KR" altLang="en-US" sz="1600" dirty="0">
                  <a:solidFill>
                    <a:schemeClr val="bg1"/>
                  </a:solidFill>
                </a:rPr>
                <a:t>로그인 기능</a:t>
              </a:r>
              <a:endParaRPr kumimoji="1" lang="en-US" altLang="ko-KR" sz="1600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14C90A7-0FA4-E442-85D2-C76F766EB6CB}"/>
                </a:ext>
              </a:extLst>
            </p:cNvPr>
            <p:cNvSpPr txBox="1"/>
            <p:nvPr/>
          </p:nvSpPr>
          <p:spPr>
            <a:xfrm>
              <a:off x="4918272" y="4263334"/>
              <a:ext cx="1282723" cy="338554"/>
            </a:xfrm>
            <a:prstGeom prst="rect">
              <a:avLst/>
            </a:prstGeom>
            <a:solidFill>
              <a:srgbClr val="222A35"/>
            </a:solidFill>
          </p:spPr>
          <p:txBody>
            <a:bodyPr wrap="none" rtlCol="0">
              <a:spAutoFit/>
            </a:bodyPr>
            <a:lstStyle/>
            <a:p>
              <a:r>
                <a:rPr kumimoji="1" lang="ko-KR" altLang="en-US" sz="1600" dirty="0">
                  <a:solidFill>
                    <a:schemeClr val="bg1"/>
                  </a:solidFill>
                </a:rPr>
                <a:t>매칭 게시판</a:t>
              </a:r>
              <a:endParaRPr kumimoji="1" lang="en-US" altLang="ko-KR" sz="1600" dirty="0">
                <a:solidFill>
                  <a:schemeClr val="bg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ED46FAC-1023-FF42-8E09-E333CA378CC0}"/>
                </a:ext>
              </a:extLst>
            </p:cNvPr>
            <p:cNvSpPr txBox="1"/>
            <p:nvPr/>
          </p:nvSpPr>
          <p:spPr>
            <a:xfrm>
              <a:off x="5056931" y="2917660"/>
              <a:ext cx="1005403" cy="338554"/>
            </a:xfrm>
            <a:prstGeom prst="rect">
              <a:avLst/>
            </a:prstGeom>
            <a:solidFill>
              <a:srgbClr val="222A35"/>
            </a:solidFill>
          </p:spPr>
          <p:txBody>
            <a:bodyPr wrap="square" rtlCol="0">
              <a:spAutoFit/>
            </a:bodyPr>
            <a:lstStyle/>
            <a:p>
              <a:r>
                <a:rPr kumimoji="1" lang="ko-KR" altLang="en-US" sz="1600" dirty="0">
                  <a:solidFill>
                    <a:schemeClr val="bg1"/>
                  </a:solidFill>
                </a:rPr>
                <a:t>스케줄러</a:t>
              </a:r>
              <a:endParaRPr kumimoji="1" lang="en-US" altLang="ko-KR" sz="1600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CC200BE-C0D1-BA48-A645-2BE6956DA3EB}"/>
                </a:ext>
              </a:extLst>
            </p:cNvPr>
            <p:cNvSpPr txBox="1"/>
            <p:nvPr/>
          </p:nvSpPr>
          <p:spPr>
            <a:xfrm>
              <a:off x="5067564" y="3605092"/>
              <a:ext cx="1005403" cy="338554"/>
            </a:xfrm>
            <a:prstGeom prst="rect">
              <a:avLst/>
            </a:prstGeom>
            <a:solidFill>
              <a:srgbClr val="222A35"/>
            </a:solidFill>
          </p:spPr>
          <p:txBody>
            <a:bodyPr wrap="square" rtlCol="0">
              <a:spAutoFit/>
            </a:bodyPr>
            <a:lstStyle/>
            <a:p>
              <a:r>
                <a:rPr kumimoji="1" lang="ko-KR" altLang="en-US" sz="1600" dirty="0">
                  <a:solidFill>
                    <a:schemeClr val="bg1"/>
                  </a:solidFill>
                </a:rPr>
                <a:t>부가기능</a:t>
              </a:r>
              <a:endParaRPr kumimoji="1" lang="en-US" altLang="ko-KR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EF8A424-09E1-524D-A9D9-36EF5FBA42FB}"/>
                </a:ext>
              </a:extLst>
            </p:cNvPr>
            <p:cNvSpPr txBox="1"/>
            <p:nvPr/>
          </p:nvSpPr>
          <p:spPr>
            <a:xfrm>
              <a:off x="6854194" y="2910600"/>
              <a:ext cx="800555" cy="338554"/>
            </a:xfrm>
            <a:prstGeom prst="rect">
              <a:avLst/>
            </a:prstGeom>
            <a:solidFill>
              <a:srgbClr val="222A35"/>
            </a:solidFill>
          </p:spPr>
          <p:txBody>
            <a:bodyPr wrap="square" rtlCol="0">
              <a:spAutoFit/>
            </a:bodyPr>
            <a:lstStyle/>
            <a:p>
              <a:r>
                <a:rPr kumimoji="1" lang="ko-KR" altLang="en-US" sz="1600" dirty="0">
                  <a:solidFill>
                    <a:schemeClr val="bg1"/>
                  </a:solidFill>
                </a:rPr>
                <a:t>주소록</a:t>
              </a:r>
              <a:endParaRPr kumimoji="1" lang="en-US" altLang="ko-KR" sz="1600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3C35FF7-F657-0645-8230-64EFFA2A88C5}"/>
                </a:ext>
              </a:extLst>
            </p:cNvPr>
            <p:cNvSpPr txBox="1"/>
            <p:nvPr/>
          </p:nvSpPr>
          <p:spPr>
            <a:xfrm>
              <a:off x="6561226" y="3596724"/>
              <a:ext cx="1492819" cy="338554"/>
            </a:xfrm>
            <a:prstGeom prst="rect">
              <a:avLst/>
            </a:prstGeom>
            <a:solidFill>
              <a:srgbClr val="222A35"/>
            </a:solidFill>
          </p:spPr>
          <p:txBody>
            <a:bodyPr wrap="square" rtlCol="0">
              <a:spAutoFit/>
            </a:bodyPr>
            <a:lstStyle/>
            <a:p>
              <a:r>
                <a:rPr kumimoji="1" lang="ko-KR" altLang="en-US" sz="1600" dirty="0">
                  <a:solidFill>
                    <a:schemeClr val="bg1"/>
                  </a:solidFill>
                </a:rPr>
                <a:t>관리자페이지</a:t>
              </a:r>
              <a:endParaRPr kumimoji="1" lang="en-US" altLang="ko-KR" sz="1600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743C306-AAFB-D24F-AADF-0E258C9EA675}"/>
                </a:ext>
              </a:extLst>
            </p:cNvPr>
            <p:cNvSpPr txBox="1"/>
            <p:nvPr/>
          </p:nvSpPr>
          <p:spPr>
            <a:xfrm>
              <a:off x="6767496" y="4263334"/>
              <a:ext cx="1005403" cy="338554"/>
            </a:xfrm>
            <a:prstGeom prst="rect">
              <a:avLst/>
            </a:prstGeom>
            <a:solidFill>
              <a:srgbClr val="222A35"/>
            </a:solidFill>
          </p:spPr>
          <p:txBody>
            <a:bodyPr wrap="square" rtlCol="0">
              <a:spAutoFit/>
            </a:bodyPr>
            <a:lstStyle/>
            <a:p>
              <a:r>
                <a:rPr kumimoji="1" lang="ko-KR" altLang="en-US" sz="1600" dirty="0">
                  <a:solidFill>
                    <a:schemeClr val="bg1"/>
                  </a:solidFill>
                </a:rPr>
                <a:t>부가기능</a:t>
              </a:r>
              <a:endParaRPr kumimoji="1" lang="en-US" altLang="ko-KR" sz="1600" dirty="0">
                <a:solidFill>
                  <a:schemeClr val="bg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346727E-7144-324B-88F2-FF56AFAEE8CF}"/>
                </a:ext>
              </a:extLst>
            </p:cNvPr>
            <p:cNvSpPr txBox="1"/>
            <p:nvPr/>
          </p:nvSpPr>
          <p:spPr>
            <a:xfrm>
              <a:off x="8655911" y="2917660"/>
              <a:ext cx="800555" cy="338554"/>
            </a:xfrm>
            <a:prstGeom prst="rect">
              <a:avLst/>
            </a:prstGeom>
            <a:solidFill>
              <a:srgbClr val="222A35"/>
            </a:solidFill>
          </p:spPr>
          <p:txBody>
            <a:bodyPr wrap="square" rtlCol="0">
              <a:spAutoFit/>
            </a:bodyPr>
            <a:lstStyle/>
            <a:p>
              <a:r>
                <a:rPr kumimoji="1" lang="ko-KR" altLang="en-US" sz="1600" dirty="0">
                  <a:solidFill>
                    <a:schemeClr val="bg1"/>
                  </a:solidFill>
                </a:rPr>
                <a:t>메일</a:t>
              </a:r>
              <a:endParaRPr kumimoji="1" lang="en-US" altLang="ko-KR" sz="1600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42364B7-96CA-E44F-93A2-898673F4DD23}"/>
                </a:ext>
              </a:extLst>
            </p:cNvPr>
            <p:cNvSpPr txBox="1"/>
            <p:nvPr/>
          </p:nvSpPr>
          <p:spPr>
            <a:xfrm>
              <a:off x="8496471" y="3586091"/>
              <a:ext cx="1084757" cy="338554"/>
            </a:xfrm>
            <a:prstGeom prst="rect">
              <a:avLst/>
            </a:prstGeom>
            <a:solidFill>
              <a:srgbClr val="222A35"/>
            </a:solidFill>
          </p:spPr>
          <p:txBody>
            <a:bodyPr wrap="square" rtlCol="0">
              <a:spAutoFit/>
            </a:bodyPr>
            <a:lstStyle/>
            <a:p>
              <a:r>
                <a:rPr kumimoji="1" lang="ko-KR" altLang="en-US" sz="1600" dirty="0">
                  <a:solidFill>
                    <a:schemeClr val="bg1"/>
                  </a:solidFill>
                </a:rPr>
                <a:t>전자문서</a:t>
              </a:r>
              <a:endParaRPr kumimoji="1" lang="en-US" altLang="ko-KR" sz="1600" dirty="0">
                <a:solidFill>
                  <a:schemeClr val="bg1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A484123-EE7D-F642-9B70-A73C7F752647}"/>
                </a:ext>
              </a:extLst>
            </p:cNvPr>
            <p:cNvSpPr txBox="1"/>
            <p:nvPr/>
          </p:nvSpPr>
          <p:spPr>
            <a:xfrm>
              <a:off x="8253020" y="4263334"/>
              <a:ext cx="1569017" cy="338554"/>
            </a:xfrm>
            <a:prstGeom prst="rect">
              <a:avLst/>
            </a:prstGeom>
            <a:solidFill>
              <a:srgbClr val="222A35"/>
            </a:solidFill>
          </p:spPr>
          <p:txBody>
            <a:bodyPr wrap="square" rtlCol="0">
              <a:spAutoFit/>
            </a:bodyPr>
            <a:lstStyle/>
            <a:p>
              <a:r>
                <a:rPr kumimoji="1" lang="ko-KR" altLang="en-US" sz="1600" dirty="0">
                  <a:solidFill>
                    <a:schemeClr val="bg1"/>
                  </a:solidFill>
                </a:rPr>
                <a:t>프론트 디자인</a:t>
              </a:r>
              <a:endParaRPr kumimoji="1" lang="en-US" altLang="ko-KR" sz="1600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3934375-5898-2C41-9377-F373170A6DE1}"/>
                </a:ext>
              </a:extLst>
            </p:cNvPr>
            <p:cNvSpPr txBox="1"/>
            <p:nvPr/>
          </p:nvSpPr>
          <p:spPr>
            <a:xfrm>
              <a:off x="9899511" y="2917660"/>
              <a:ext cx="1615592" cy="338554"/>
            </a:xfrm>
            <a:prstGeom prst="rect">
              <a:avLst/>
            </a:prstGeom>
            <a:solidFill>
              <a:srgbClr val="222A35"/>
            </a:solidFill>
          </p:spPr>
          <p:txBody>
            <a:bodyPr wrap="square" rtlCol="0">
              <a:spAutoFit/>
            </a:bodyPr>
            <a:lstStyle/>
            <a:p>
              <a:r>
                <a:rPr kumimoji="1" lang="ko-KR" altLang="en-US" sz="1600" dirty="0">
                  <a:solidFill>
                    <a:schemeClr val="bg1"/>
                  </a:solidFill>
                </a:rPr>
                <a:t>관리자 시스템</a:t>
              </a:r>
              <a:endParaRPr kumimoji="1" lang="en-US" altLang="ko-KR" sz="1600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C335CA9-9027-7F4A-B1D1-EE3E73DC6614}"/>
                </a:ext>
              </a:extLst>
            </p:cNvPr>
            <p:cNvSpPr txBox="1"/>
            <p:nvPr/>
          </p:nvSpPr>
          <p:spPr>
            <a:xfrm>
              <a:off x="10100136" y="4263334"/>
              <a:ext cx="1072730" cy="338554"/>
            </a:xfrm>
            <a:prstGeom prst="rect">
              <a:avLst/>
            </a:prstGeom>
            <a:solidFill>
              <a:srgbClr val="222A35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>
                  <a:solidFill>
                    <a:schemeClr val="bg1"/>
                  </a:solidFill>
                </a:rPr>
                <a:t>UI </a:t>
              </a:r>
              <a:r>
                <a:rPr kumimoji="1" lang="ko-KR" altLang="en-US" sz="1600" dirty="0">
                  <a:solidFill>
                    <a:schemeClr val="bg1"/>
                  </a:solidFill>
                </a:rPr>
                <a:t>일관성</a:t>
              </a:r>
              <a:endParaRPr kumimoji="1" lang="en-US" altLang="ko-KR" sz="1600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69EEBEC-E24A-4647-A7FE-669BC282E226}"/>
                </a:ext>
              </a:extLst>
            </p:cNvPr>
            <p:cNvSpPr txBox="1"/>
            <p:nvPr/>
          </p:nvSpPr>
          <p:spPr>
            <a:xfrm>
              <a:off x="10129593" y="3597068"/>
              <a:ext cx="1005403" cy="338554"/>
            </a:xfrm>
            <a:prstGeom prst="rect">
              <a:avLst/>
            </a:prstGeom>
            <a:solidFill>
              <a:srgbClr val="222A35"/>
            </a:solidFill>
          </p:spPr>
          <p:txBody>
            <a:bodyPr wrap="square" rtlCol="0">
              <a:spAutoFit/>
            </a:bodyPr>
            <a:lstStyle/>
            <a:p>
              <a:r>
                <a:rPr kumimoji="1" lang="ko-KR" altLang="en-US" sz="1600" dirty="0">
                  <a:solidFill>
                    <a:schemeClr val="bg1"/>
                  </a:solidFill>
                </a:rPr>
                <a:t>부가기능</a:t>
              </a:r>
              <a:endParaRPr kumimoji="1" lang="en-US" altLang="ko-KR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7488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60">
            <a:extLst>
              <a:ext uri="{FF2B5EF4-FFF2-40B4-BE49-F238E27FC236}">
                <a16:creationId xmlns:a16="http://schemas.microsoft.com/office/drawing/2014/main" id="{CB4F5A1F-D74F-41DB-951F-32186EA3E36C}"/>
              </a:ext>
            </a:extLst>
          </p:cNvPr>
          <p:cNvSpPr>
            <a:spLocks/>
          </p:cNvSpPr>
          <p:nvPr/>
        </p:nvSpPr>
        <p:spPr bwMode="auto">
          <a:xfrm>
            <a:off x="651710" y="5721302"/>
            <a:ext cx="161524" cy="14136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C4F9A130-FA06-4C64-B9C8-AF00295A3700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664872" y="186456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EDB60A-88EE-4624-924F-1D4B6948100C}"/>
              </a:ext>
            </a:extLst>
          </p:cNvPr>
          <p:cNvSpPr/>
          <p:nvPr/>
        </p:nvSpPr>
        <p:spPr>
          <a:xfrm>
            <a:off x="259893" y="198273"/>
            <a:ext cx="551815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Code name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SECTOR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life with SECTOR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0" y="47273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87DFCD4-B40A-A14B-A723-0E98AFC0F990}"/>
              </a:ext>
            </a:extLst>
          </p:cNvPr>
          <p:cNvGrpSpPr/>
          <p:nvPr/>
        </p:nvGrpSpPr>
        <p:grpSpPr>
          <a:xfrm>
            <a:off x="7694942" y="233811"/>
            <a:ext cx="894703" cy="894703"/>
            <a:chOff x="1326705" y="3569743"/>
            <a:chExt cx="894703" cy="894703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75DDB03-DD81-4193-AF56-390BA6741C00}"/>
                </a:ext>
              </a:extLst>
            </p:cNvPr>
            <p:cNvSpPr/>
            <p:nvPr/>
          </p:nvSpPr>
          <p:spPr>
            <a:xfrm>
              <a:off x="1326705" y="3569743"/>
              <a:ext cx="894703" cy="89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83EFC3A-E217-D946-BFB2-C35F0A1B4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3953" y="3694272"/>
              <a:ext cx="580205" cy="645642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BAC9848-C833-F64D-9A2F-BF5F1F8EDFB9}"/>
              </a:ext>
            </a:extLst>
          </p:cNvPr>
          <p:cNvGrpSpPr/>
          <p:nvPr/>
        </p:nvGrpSpPr>
        <p:grpSpPr>
          <a:xfrm>
            <a:off x="8803760" y="198273"/>
            <a:ext cx="894703" cy="894703"/>
            <a:chOff x="2669107" y="3569742"/>
            <a:chExt cx="894703" cy="894703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3A3924A-2524-4932-93CA-3206F7A1E496}"/>
                </a:ext>
              </a:extLst>
            </p:cNvPr>
            <p:cNvSpPr/>
            <p:nvPr/>
          </p:nvSpPr>
          <p:spPr>
            <a:xfrm>
              <a:off x="2669107" y="3569742"/>
              <a:ext cx="894703" cy="89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4985C44-F965-8F4C-83EF-ECA67E236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79174" y="3935650"/>
              <a:ext cx="874567" cy="162885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6F3FE8C-16DF-7E4C-8A1D-65D90776A3C9}"/>
              </a:ext>
            </a:extLst>
          </p:cNvPr>
          <p:cNvGrpSpPr/>
          <p:nvPr/>
        </p:nvGrpSpPr>
        <p:grpSpPr>
          <a:xfrm>
            <a:off x="9912578" y="223179"/>
            <a:ext cx="894703" cy="894703"/>
            <a:chOff x="4011509" y="3569742"/>
            <a:chExt cx="894703" cy="894703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53A627D-2AC1-4763-8C40-ED963FBA4EB1}"/>
                </a:ext>
              </a:extLst>
            </p:cNvPr>
            <p:cNvSpPr/>
            <p:nvPr/>
          </p:nvSpPr>
          <p:spPr>
            <a:xfrm>
              <a:off x="4011509" y="3569742"/>
              <a:ext cx="894703" cy="89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C7288E2-B989-CD48-A7CB-77DD61B3F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5390" y="3715538"/>
              <a:ext cx="595621" cy="624376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F411B03-2D16-6640-94ED-58FE97CB18C6}"/>
              </a:ext>
            </a:extLst>
          </p:cNvPr>
          <p:cNvGrpSpPr/>
          <p:nvPr/>
        </p:nvGrpSpPr>
        <p:grpSpPr>
          <a:xfrm>
            <a:off x="11021396" y="210726"/>
            <a:ext cx="894703" cy="894703"/>
            <a:chOff x="5353910" y="3569742"/>
            <a:chExt cx="894703" cy="894703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3DC670B-1B9C-4CF0-8F82-034E6D8D1C2D}"/>
                </a:ext>
              </a:extLst>
            </p:cNvPr>
            <p:cNvSpPr/>
            <p:nvPr/>
          </p:nvSpPr>
          <p:spPr>
            <a:xfrm>
              <a:off x="5353910" y="3569742"/>
              <a:ext cx="894703" cy="89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7FBA652-C55C-D149-943E-855D899D5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38104" y="3848041"/>
              <a:ext cx="747580" cy="338102"/>
            </a:xfrm>
            <a:prstGeom prst="rect">
              <a:avLst/>
            </a:prstGeom>
          </p:spPr>
        </p:pic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1CD23838-5C4F-034A-816A-7CF80969274B}"/>
              </a:ext>
            </a:extLst>
          </p:cNvPr>
          <p:cNvGrpSpPr/>
          <p:nvPr/>
        </p:nvGrpSpPr>
        <p:grpSpPr>
          <a:xfrm>
            <a:off x="1198745" y="1447682"/>
            <a:ext cx="3089870" cy="618758"/>
            <a:chOff x="1278669" y="1638649"/>
            <a:chExt cx="3089870" cy="61875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6B5609D-62AE-4714-BDF8-6284F2967DFB}"/>
                </a:ext>
              </a:extLst>
            </p:cNvPr>
            <p:cNvSpPr/>
            <p:nvPr/>
          </p:nvSpPr>
          <p:spPr>
            <a:xfrm>
              <a:off x="1278670" y="1638649"/>
              <a:ext cx="308986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white"/>
                  </a:solidFill>
                </a:rPr>
                <a:t>Development Environment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C75130B-830B-2440-8D6C-1E1639401A76}"/>
                </a:ext>
              </a:extLst>
            </p:cNvPr>
            <p:cNvSpPr/>
            <p:nvPr/>
          </p:nvSpPr>
          <p:spPr>
            <a:xfrm>
              <a:off x="1278669" y="1923790"/>
              <a:ext cx="3089869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white">
                      <a:lumMod val="50000"/>
                    </a:prstClr>
                  </a:solidFill>
                </a:rPr>
                <a:t>개발환경</a:t>
              </a:r>
              <a:endParaRPr lang="ko-KR" altLang="en-US" sz="80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469C8C5-4E7C-464D-B7C5-4F20381034A6}"/>
              </a:ext>
            </a:extLst>
          </p:cNvPr>
          <p:cNvGrpSpPr/>
          <p:nvPr/>
        </p:nvGrpSpPr>
        <p:grpSpPr>
          <a:xfrm>
            <a:off x="9400006" y="1870424"/>
            <a:ext cx="2068741" cy="3399113"/>
            <a:chOff x="9534923" y="1661232"/>
            <a:chExt cx="2068741" cy="339911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9F690A1-F6A8-224D-9993-86973DF0CB6E}"/>
                </a:ext>
              </a:extLst>
            </p:cNvPr>
            <p:cNvSpPr txBox="1"/>
            <p:nvPr/>
          </p:nvSpPr>
          <p:spPr>
            <a:xfrm>
              <a:off x="10306158" y="1661232"/>
              <a:ext cx="561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ETC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8" name="모서리가 둥근 직사각형 67">
              <a:extLst>
                <a:ext uri="{FF2B5EF4-FFF2-40B4-BE49-F238E27FC236}">
                  <a16:creationId xmlns:a16="http://schemas.microsoft.com/office/drawing/2014/main" id="{E7709AAA-1A9E-8243-B303-74D3FDC02CE2}"/>
                </a:ext>
              </a:extLst>
            </p:cNvPr>
            <p:cNvSpPr/>
            <p:nvPr/>
          </p:nvSpPr>
          <p:spPr>
            <a:xfrm>
              <a:off x="9536294" y="2090599"/>
              <a:ext cx="2067370" cy="2969746"/>
            </a:xfrm>
            <a:prstGeom prst="roundRect">
              <a:avLst/>
            </a:prstGeom>
            <a:noFill/>
            <a:ln>
              <a:solidFill>
                <a:srgbClr val="FF9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DA45628-E438-4B4D-8049-F2A63F0686B8}"/>
                </a:ext>
              </a:extLst>
            </p:cNvPr>
            <p:cNvSpPr txBox="1"/>
            <p:nvPr/>
          </p:nvSpPr>
          <p:spPr>
            <a:xfrm>
              <a:off x="9534923" y="2667531"/>
              <a:ext cx="2031645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600" dirty="0">
                  <a:solidFill>
                    <a:schemeClr val="bg1"/>
                  </a:solidFill>
                </a:rPr>
                <a:t>SQL Developer 18.3</a:t>
              </a:r>
            </a:p>
            <a:p>
              <a:pPr algn="ctr"/>
              <a:r>
                <a:rPr kumimoji="1" lang="en-US" altLang="ko-KR" sz="1600" dirty="0">
                  <a:solidFill>
                    <a:schemeClr val="bg1"/>
                  </a:solidFill>
                </a:rPr>
                <a:t>Star UML 5.0</a:t>
              </a:r>
            </a:p>
            <a:p>
              <a:pPr algn="ctr"/>
              <a:r>
                <a:rPr kumimoji="1" lang="en-US" altLang="ko-KR" sz="1600" dirty="0">
                  <a:solidFill>
                    <a:schemeClr val="bg1"/>
                  </a:solidFill>
                </a:rPr>
                <a:t>Oven (</a:t>
              </a:r>
              <a:r>
                <a:rPr kumimoji="1" lang="en-US" altLang="ko-KR" sz="1600" dirty="0" err="1">
                  <a:solidFill>
                    <a:schemeClr val="bg1"/>
                  </a:solidFill>
                </a:rPr>
                <a:t>kakao</a:t>
              </a:r>
              <a:r>
                <a:rPr kumimoji="1" lang="en-US" altLang="ko-KR" sz="1600" dirty="0">
                  <a:solidFill>
                    <a:schemeClr val="bg1"/>
                  </a:solidFill>
                </a:rPr>
                <a:t>)</a:t>
              </a:r>
            </a:p>
            <a:p>
              <a:pPr algn="ctr"/>
              <a:r>
                <a:rPr kumimoji="1" lang="en-US" altLang="ko-KR" sz="1600" dirty="0">
                  <a:solidFill>
                    <a:schemeClr val="bg1"/>
                  </a:solidFill>
                </a:rPr>
                <a:t>GitHub</a:t>
              </a:r>
            </a:p>
            <a:p>
              <a:pPr algn="ctr"/>
              <a:r>
                <a:rPr kumimoji="1" lang="en-US" altLang="ko-KR" sz="1600" dirty="0">
                  <a:solidFill>
                    <a:schemeClr val="bg1"/>
                  </a:solidFill>
                </a:rPr>
                <a:t>HTML5</a:t>
              </a:r>
            </a:p>
            <a:p>
              <a:pPr algn="ctr"/>
              <a:r>
                <a:rPr kumimoji="1" lang="en-US" altLang="ko-KR" sz="1600" dirty="0">
                  <a:solidFill>
                    <a:schemeClr val="bg1"/>
                  </a:solidFill>
                </a:rPr>
                <a:t>CSS3</a:t>
              </a:r>
            </a:p>
            <a:p>
              <a:pPr algn="ctr"/>
              <a:r>
                <a:rPr kumimoji="1" lang="en-US" altLang="ko-KR" sz="1600" dirty="0">
                  <a:solidFill>
                    <a:schemeClr val="bg1"/>
                  </a:solidFill>
                </a:rPr>
                <a:t>JAVASCRIPT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31DCB2E-9BCB-5E47-93D5-8D1B2608B659}"/>
              </a:ext>
            </a:extLst>
          </p:cNvPr>
          <p:cNvGrpSpPr/>
          <p:nvPr/>
        </p:nvGrpSpPr>
        <p:grpSpPr>
          <a:xfrm>
            <a:off x="1198745" y="2436506"/>
            <a:ext cx="7022373" cy="3801448"/>
            <a:chOff x="1198745" y="2436506"/>
            <a:chExt cx="7022373" cy="3801448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42E07E57-198D-AC45-B7AE-E5345741B474}"/>
                </a:ext>
              </a:extLst>
            </p:cNvPr>
            <p:cNvGrpSpPr/>
            <p:nvPr/>
          </p:nvGrpSpPr>
          <p:grpSpPr>
            <a:xfrm>
              <a:off x="1198745" y="2436506"/>
              <a:ext cx="7022373" cy="3325045"/>
              <a:chOff x="1278669" y="2099732"/>
              <a:chExt cx="7022373" cy="3325045"/>
            </a:xfrm>
          </p:grpSpPr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DEB48728-12FA-4B10-82E6-7899DDCA2731}"/>
                  </a:ext>
                </a:extLst>
              </p:cNvPr>
              <p:cNvSpPr/>
              <p:nvPr/>
            </p:nvSpPr>
            <p:spPr>
              <a:xfrm>
                <a:off x="1278669" y="2526448"/>
                <a:ext cx="1050374" cy="364433"/>
              </a:xfrm>
              <a:prstGeom prst="roundRect">
                <a:avLst>
                  <a:gd name="adj" fmla="val 50000"/>
                </a:avLst>
              </a:prstGeom>
              <a:solidFill>
                <a:srgbClr val="181E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 err="1">
                    <a:solidFill>
                      <a:prstClr val="white"/>
                    </a:solidFill>
                  </a:rPr>
                  <a:t>Languege</a:t>
                </a:r>
                <a:endParaRPr lang="en-US" altLang="ko-KR" sz="90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45" name="사각형: 둥근 모서리 39">
                <a:extLst>
                  <a:ext uri="{FF2B5EF4-FFF2-40B4-BE49-F238E27FC236}">
                    <a16:creationId xmlns:a16="http://schemas.microsoft.com/office/drawing/2014/main" id="{FA9CC472-426C-B54F-BF16-F89089DEE562}"/>
                  </a:ext>
                </a:extLst>
              </p:cNvPr>
              <p:cNvSpPr/>
              <p:nvPr/>
            </p:nvSpPr>
            <p:spPr>
              <a:xfrm>
                <a:off x="1278669" y="3159922"/>
                <a:ext cx="1050374" cy="364433"/>
              </a:xfrm>
              <a:prstGeom prst="roundRect">
                <a:avLst>
                  <a:gd name="adj" fmla="val 50000"/>
                </a:avLst>
              </a:prstGeom>
              <a:solidFill>
                <a:srgbClr val="181E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prstClr val="white"/>
                    </a:solidFill>
                  </a:rPr>
                  <a:t>DB</a:t>
                </a:r>
                <a:endParaRPr lang="en-US" altLang="ko-KR" sz="90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46" name="사각형: 둥근 모서리 39">
                <a:extLst>
                  <a:ext uri="{FF2B5EF4-FFF2-40B4-BE49-F238E27FC236}">
                    <a16:creationId xmlns:a16="http://schemas.microsoft.com/office/drawing/2014/main" id="{57B74EE7-7749-434C-9B0E-406495918A84}"/>
                  </a:ext>
                </a:extLst>
              </p:cNvPr>
              <p:cNvSpPr/>
              <p:nvPr/>
            </p:nvSpPr>
            <p:spPr>
              <a:xfrm>
                <a:off x="1278669" y="4426870"/>
                <a:ext cx="1050374" cy="364433"/>
              </a:xfrm>
              <a:prstGeom prst="roundRect">
                <a:avLst>
                  <a:gd name="adj" fmla="val 50000"/>
                </a:avLst>
              </a:prstGeom>
              <a:solidFill>
                <a:srgbClr val="181E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prstClr val="white"/>
                    </a:solidFill>
                  </a:rPr>
                  <a:t>IDE</a:t>
                </a:r>
                <a:endParaRPr lang="en-US" altLang="ko-KR" sz="90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47" name="사각형: 둥근 모서리 39">
                <a:extLst>
                  <a:ext uri="{FF2B5EF4-FFF2-40B4-BE49-F238E27FC236}">
                    <a16:creationId xmlns:a16="http://schemas.microsoft.com/office/drawing/2014/main" id="{44660B6D-1CB4-F045-8598-45D00A8A693F}"/>
                  </a:ext>
                </a:extLst>
              </p:cNvPr>
              <p:cNvSpPr/>
              <p:nvPr/>
            </p:nvSpPr>
            <p:spPr>
              <a:xfrm>
                <a:off x="1278669" y="3793396"/>
                <a:ext cx="1050374" cy="364433"/>
              </a:xfrm>
              <a:prstGeom prst="roundRect">
                <a:avLst>
                  <a:gd name="adj" fmla="val 50000"/>
                </a:avLst>
              </a:prstGeom>
              <a:solidFill>
                <a:srgbClr val="181E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prstClr val="white"/>
                    </a:solidFill>
                  </a:rPr>
                  <a:t>Server</a:t>
                </a:r>
                <a:endParaRPr lang="en-US" altLang="ko-KR" sz="90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48" name="사각형: 둥근 모서리 39">
                <a:extLst>
                  <a:ext uri="{FF2B5EF4-FFF2-40B4-BE49-F238E27FC236}">
                    <a16:creationId xmlns:a16="http://schemas.microsoft.com/office/drawing/2014/main" id="{C4745683-8A41-8341-87BE-B49CF4C818AD}"/>
                  </a:ext>
                </a:extLst>
              </p:cNvPr>
              <p:cNvSpPr/>
              <p:nvPr/>
            </p:nvSpPr>
            <p:spPr>
              <a:xfrm>
                <a:off x="1278669" y="5060344"/>
                <a:ext cx="1050374" cy="364433"/>
              </a:xfrm>
              <a:prstGeom prst="roundRect">
                <a:avLst>
                  <a:gd name="adj" fmla="val 50000"/>
                </a:avLst>
              </a:prstGeom>
              <a:solidFill>
                <a:srgbClr val="181E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prstClr val="white"/>
                    </a:solidFill>
                  </a:rPr>
                  <a:t>OS</a:t>
                </a:r>
                <a:endParaRPr lang="en-US" altLang="ko-KR" sz="90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cxnSp>
            <p:nvCxnSpPr>
              <p:cNvPr id="16" name="꺾인 연결선[E] 15">
                <a:extLst>
                  <a:ext uri="{FF2B5EF4-FFF2-40B4-BE49-F238E27FC236}">
                    <a16:creationId xmlns:a16="http://schemas.microsoft.com/office/drawing/2014/main" id="{D3FF347B-FFC8-AA48-B310-ECBE9E722D4E}"/>
                  </a:ext>
                </a:extLst>
              </p:cNvPr>
              <p:cNvCxnSpPr/>
              <p:nvPr/>
            </p:nvCxnSpPr>
            <p:spPr>
              <a:xfrm flipV="1">
                <a:off x="2403471" y="2281949"/>
                <a:ext cx="2039495" cy="445393"/>
              </a:xfrm>
              <a:prstGeom prst="bentConnector3">
                <a:avLst/>
              </a:prstGeom>
              <a:ln>
                <a:solidFill>
                  <a:srgbClr val="FF9A0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사각형: 둥근 모서리 39">
                <a:extLst>
                  <a:ext uri="{FF2B5EF4-FFF2-40B4-BE49-F238E27FC236}">
                    <a16:creationId xmlns:a16="http://schemas.microsoft.com/office/drawing/2014/main" id="{664B936D-D6D3-4A4C-AD95-77E2E9B785AB}"/>
                  </a:ext>
                </a:extLst>
              </p:cNvPr>
              <p:cNvSpPr/>
              <p:nvPr/>
            </p:nvSpPr>
            <p:spPr>
              <a:xfrm>
                <a:off x="4496642" y="2133871"/>
                <a:ext cx="1050374" cy="364433"/>
              </a:xfrm>
              <a:prstGeom prst="roundRect">
                <a:avLst>
                  <a:gd name="adj" fmla="val 50000"/>
                </a:avLst>
              </a:prstGeom>
              <a:solidFill>
                <a:srgbClr val="181E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prstClr val="white"/>
                    </a:solidFill>
                  </a:rPr>
                  <a:t>Java</a:t>
                </a:r>
                <a:endParaRPr lang="en-US" altLang="ko-KR" sz="90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184A3B57-38F9-D645-937E-9CD27F95CF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7016" y="2281949"/>
                <a:ext cx="1613320" cy="0"/>
              </a:xfrm>
              <a:prstGeom prst="straightConnector1">
                <a:avLst/>
              </a:prstGeom>
              <a:ln>
                <a:solidFill>
                  <a:srgbClr val="FF9A0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사각형: 둥근 모서리 39">
                <a:extLst>
                  <a:ext uri="{FF2B5EF4-FFF2-40B4-BE49-F238E27FC236}">
                    <a16:creationId xmlns:a16="http://schemas.microsoft.com/office/drawing/2014/main" id="{307E343F-C9F0-554F-B48D-A088C071D200}"/>
                  </a:ext>
                </a:extLst>
              </p:cNvPr>
              <p:cNvSpPr/>
              <p:nvPr/>
            </p:nvSpPr>
            <p:spPr>
              <a:xfrm>
                <a:off x="7213501" y="2099732"/>
                <a:ext cx="1050374" cy="364433"/>
              </a:xfrm>
              <a:prstGeom prst="roundRect">
                <a:avLst>
                  <a:gd name="adj" fmla="val 50000"/>
                </a:avLst>
              </a:prstGeom>
              <a:solidFill>
                <a:srgbClr val="181E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prstClr val="white"/>
                    </a:solidFill>
                  </a:rPr>
                  <a:t>1.8.0_211</a:t>
                </a:r>
                <a:endParaRPr lang="en-US" altLang="ko-KR" sz="90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3423D3A1-8AFF-594C-9734-BDCCD2DAAEDB}"/>
                  </a:ext>
                </a:extLst>
              </p:cNvPr>
              <p:cNvCxnSpPr/>
              <p:nvPr/>
            </p:nvCxnSpPr>
            <p:spPr>
              <a:xfrm>
                <a:off x="2403471" y="3299101"/>
                <a:ext cx="1821347" cy="0"/>
              </a:xfrm>
              <a:prstGeom prst="straightConnector1">
                <a:avLst/>
              </a:prstGeom>
              <a:ln>
                <a:solidFill>
                  <a:srgbClr val="FF9A0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사각형: 둥근 모서리 39">
                <a:extLst>
                  <a:ext uri="{FF2B5EF4-FFF2-40B4-BE49-F238E27FC236}">
                    <a16:creationId xmlns:a16="http://schemas.microsoft.com/office/drawing/2014/main" id="{FE8A33C7-BD41-BA4C-8987-FD54255C7E3D}"/>
                  </a:ext>
                </a:extLst>
              </p:cNvPr>
              <p:cNvSpPr/>
              <p:nvPr/>
            </p:nvSpPr>
            <p:spPr>
              <a:xfrm>
                <a:off x="4288615" y="3116884"/>
                <a:ext cx="1050374" cy="364433"/>
              </a:xfrm>
              <a:prstGeom prst="roundRect">
                <a:avLst>
                  <a:gd name="adj" fmla="val 50000"/>
                </a:avLst>
              </a:prstGeom>
              <a:solidFill>
                <a:srgbClr val="181E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prstClr val="white"/>
                    </a:solidFill>
                  </a:rPr>
                  <a:t>Oracle</a:t>
                </a:r>
                <a:endParaRPr lang="en-US" altLang="ko-KR" sz="90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23B6A57E-8BA4-714A-A94D-5A0E6E5C47E6}"/>
                  </a:ext>
                </a:extLst>
              </p:cNvPr>
              <p:cNvCxnSpPr/>
              <p:nvPr/>
            </p:nvCxnSpPr>
            <p:spPr>
              <a:xfrm>
                <a:off x="5349622" y="3295020"/>
                <a:ext cx="1821347" cy="0"/>
              </a:xfrm>
              <a:prstGeom prst="straightConnector1">
                <a:avLst/>
              </a:prstGeom>
              <a:ln>
                <a:solidFill>
                  <a:srgbClr val="FF9A0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사각형: 둥근 모서리 39">
                <a:extLst>
                  <a:ext uri="{FF2B5EF4-FFF2-40B4-BE49-F238E27FC236}">
                    <a16:creationId xmlns:a16="http://schemas.microsoft.com/office/drawing/2014/main" id="{1EC8220D-8ED6-9C46-A059-F123C8C210B5}"/>
                  </a:ext>
                </a:extLst>
              </p:cNvPr>
              <p:cNvSpPr/>
              <p:nvPr/>
            </p:nvSpPr>
            <p:spPr>
              <a:xfrm>
                <a:off x="7213501" y="3116884"/>
                <a:ext cx="1050374" cy="364433"/>
              </a:xfrm>
              <a:prstGeom prst="roundRect">
                <a:avLst>
                  <a:gd name="adj" fmla="val 50000"/>
                </a:avLst>
              </a:prstGeom>
              <a:solidFill>
                <a:srgbClr val="181E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prstClr val="white"/>
                    </a:solidFill>
                  </a:rPr>
                  <a:t>11g XE</a:t>
                </a:r>
                <a:endParaRPr lang="en-US" altLang="ko-KR" sz="90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E134554C-9CDE-9240-A1F1-3CE50462B179}"/>
                  </a:ext>
                </a:extLst>
              </p:cNvPr>
              <p:cNvCxnSpPr/>
              <p:nvPr/>
            </p:nvCxnSpPr>
            <p:spPr>
              <a:xfrm>
                <a:off x="2404914" y="3975613"/>
                <a:ext cx="1821347" cy="0"/>
              </a:xfrm>
              <a:prstGeom prst="straightConnector1">
                <a:avLst/>
              </a:prstGeom>
              <a:ln>
                <a:solidFill>
                  <a:srgbClr val="FF9A0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사각형: 둥근 모서리 39">
                <a:extLst>
                  <a:ext uri="{FF2B5EF4-FFF2-40B4-BE49-F238E27FC236}">
                    <a16:creationId xmlns:a16="http://schemas.microsoft.com/office/drawing/2014/main" id="{1A3DA296-1432-5449-A0FC-EDD44AB2472B}"/>
                  </a:ext>
                </a:extLst>
              </p:cNvPr>
              <p:cNvSpPr/>
              <p:nvPr/>
            </p:nvSpPr>
            <p:spPr>
              <a:xfrm>
                <a:off x="4290058" y="3793396"/>
                <a:ext cx="1050374" cy="364433"/>
              </a:xfrm>
              <a:prstGeom prst="roundRect">
                <a:avLst>
                  <a:gd name="adj" fmla="val 50000"/>
                </a:avLst>
              </a:prstGeom>
              <a:solidFill>
                <a:srgbClr val="181E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prstClr val="white"/>
                    </a:solidFill>
                  </a:rPr>
                  <a:t>Apache</a:t>
                </a:r>
                <a:endParaRPr lang="en-US" altLang="ko-KR" sz="90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1DB5604F-545D-A345-A8D4-6EDCCC00A6B7}"/>
                  </a:ext>
                </a:extLst>
              </p:cNvPr>
              <p:cNvCxnSpPr/>
              <p:nvPr/>
            </p:nvCxnSpPr>
            <p:spPr>
              <a:xfrm>
                <a:off x="5351065" y="3971532"/>
                <a:ext cx="1821347" cy="0"/>
              </a:xfrm>
              <a:prstGeom prst="straightConnector1">
                <a:avLst/>
              </a:prstGeom>
              <a:ln>
                <a:solidFill>
                  <a:srgbClr val="FF9A0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사각형: 둥근 모서리 39">
                <a:extLst>
                  <a:ext uri="{FF2B5EF4-FFF2-40B4-BE49-F238E27FC236}">
                    <a16:creationId xmlns:a16="http://schemas.microsoft.com/office/drawing/2014/main" id="{F01CD572-BE18-CA43-B7BE-10B78454F1FF}"/>
                  </a:ext>
                </a:extLst>
              </p:cNvPr>
              <p:cNvSpPr/>
              <p:nvPr/>
            </p:nvSpPr>
            <p:spPr>
              <a:xfrm>
                <a:off x="7214944" y="3793396"/>
                <a:ext cx="1050374" cy="364433"/>
              </a:xfrm>
              <a:prstGeom prst="roundRect">
                <a:avLst>
                  <a:gd name="adj" fmla="val 50000"/>
                </a:avLst>
              </a:prstGeom>
              <a:solidFill>
                <a:srgbClr val="181E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prstClr val="white"/>
                    </a:solidFill>
                  </a:rPr>
                  <a:t>Tomcat</a:t>
                </a:r>
                <a:r>
                  <a:rPr lang="en-US" altLang="ko-KR" sz="1100" b="1" dirty="0">
                    <a:solidFill>
                      <a:prstClr val="white"/>
                    </a:solidFill>
                  </a:rPr>
                  <a:t> 8.5</a:t>
                </a:r>
                <a:endParaRPr lang="en-US" altLang="ko-KR" sz="90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cxnSp>
            <p:nvCxnSpPr>
              <p:cNvPr id="61" name="직선 화살표 연결선 60">
                <a:extLst>
                  <a:ext uri="{FF2B5EF4-FFF2-40B4-BE49-F238E27FC236}">
                    <a16:creationId xmlns:a16="http://schemas.microsoft.com/office/drawing/2014/main" id="{6BAD4185-7585-8043-A29C-515F463BED78}"/>
                  </a:ext>
                </a:extLst>
              </p:cNvPr>
              <p:cNvCxnSpPr/>
              <p:nvPr/>
            </p:nvCxnSpPr>
            <p:spPr>
              <a:xfrm>
                <a:off x="2403471" y="4606478"/>
                <a:ext cx="1821347" cy="0"/>
              </a:xfrm>
              <a:prstGeom prst="straightConnector1">
                <a:avLst/>
              </a:prstGeom>
              <a:ln>
                <a:solidFill>
                  <a:srgbClr val="FF9A0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사각형: 둥근 모서리 39">
                <a:extLst>
                  <a:ext uri="{FF2B5EF4-FFF2-40B4-BE49-F238E27FC236}">
                    <a16:creationId xmlns:a16="http://schemas.microsoft.com/office/drawing/2014/main" id="{B29413DF-210D-124D-9D11-90847C0AF03E}"/>
                  </a:ext>
                </a:extLst>
              </p:cNvPr>
              <p:cNvSpPr/>
              <p:nvPr/>
            </p:nvSpPr>
            <p:spPr>
              <a:xfrm>
                <a:off x="4290061" y="4401334"/>
                <a:ext cx="1050374" cy="364433"/>
              </a:xfrm>
              <a:prstGeom prst="roundRect">
                <a:avLst>
                  <a:gd name="adj" fmla="val 50000"/>
                </a:avLst>
              </a:prstGeom>
              <a:solidFill>
                <a:srgbClr val="181E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prstClr val="white"/>
                    </a:solidFill>
                  </a:rPr>
                  <a:t>Eclipse</a:t>
                </a:r>
                <a:endParaRPr lang="en-US" altLang="ko-KR" sz="90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cxnSp>
            <p:nvCxnSpPr>
              <p:cNvPr id="63" name="꺾인 연결선[E] 62">
                <a:extLst>
                  <a:ext uri="{FF2B5EF4-FFF2-40B4-BE49-F238E27FC236}">
                    <a16:creationId xmlns:a16="http://schemas.microsoft.com/office/drawing/2014/main" id="{ACB980C2-B276-2241-867D-F7339A340D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92781" y="5060344"/>
                <a:ext cx="2097143" cy="165495"/>
              </a:xfrm>
              <a:prstGeom prst="bentConnector3">
                <a:avLst/>
              </a:prstGeom>
              <a:ln>
                <a:solidFill>
                  <a:srgbClr val="FF9A0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화살표 연결선 65">
                <a:extLst>
                  <a:ext uri="{FF2B5EF4-FFF2-40B4-BE49-F238E27FC236}">
                    <a16:creationId xmlns:a16="http://schemas.microsoft.com/office/drawing/2014/main" id="{091D0C47-AAA9-B04C-982B-64EDCF67496D}"/>
                  </a:ext>
                </a:extLst>
              </p:cNvPr>
              <p:cNvCxnSpPr/>
              <p:nvPr/>
            </p:nvCxnSpPr>
            <p:spPr>
              <a:xfrm>
                <a:off x="5338989" y="4594345"/>
                <a:ext cx="1821347" cy="0"/>
              </a:xfrm>
              <a:prstGeom prst="straightConnector1">
                <a:avLst/>
              </a:prstGeom>
              <a:ln>
                <a:solidFill>
                  <a:srgbClr val="FF9A0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사각형: 둥근 모서리 39">
                <a:extLst>
                  <a:ext uri="{FF2B5EF4-FFF2-40B4-BE49-F238E27FC236}">
                    <a16:creationId xmlns:a16="http://schemas.microsoft.com/office/drawing/2014/main" id="{E6C5BE7B-F798-AF4D-A8E5-13984DAA976A}"/>
                  </a:ext>
                </a:extLst>
              </p:cNvPr>
              <p:cNvSpPr/>
              <p:nvPr/>
            </p:nvSpPr>
            <p:spPr>
              <a:xfrm>
                <a:off x="7250668" y="4378017"/>
                <a:ext cx="1050374" cy="364433"/>
              </a:xfrm>
              <a:prstGeom prst="roundRect">
                <a:avLst>
                  <a:gd name="adj" fmla="val 50000"/>
                </a:avLst>
              </a:prstGeom>
              <a:solidFill>
                <a:srgbClr val="181E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prstClr val="white"/>
                    </a:solidFill>
                  </a:rPr>
                  <a:t>2018-09</a:t>
                </a:r>
                <a:endParaRPr lang="en-US" altLang="ko-KR" sz="90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</p:grpSp>
        <p:cxnSp>
          <p:nvCxnSpPr>
            <p:cNvPr id="15" name="꺾인 연결선[E] 14">
              <a:extLst>
                <a:ext uri="{FF2B5EF4-FFF2-40B4-BE49-F238E27FC236}">
                  <a16:creationId xmlns:a16="http://schemas.microsoft.com/office/drawing/2014/main" id="{F9D21E5A-6082-AD4A-8CBF-7C0628AF101C}"/>
                </a:ext>
              </a:extLst>
            </p:cNvPr>
            <p:cNvCxnSpPr>
              <a:cxnSpLocks/>
            </p:cNvCxnSpPr>
            <p:nvPr/>
          </p:nvCxnSpPr>
          <p:spPr>
            <a:xfrm>
              <a:off x="3361428" y="5564441"/>
              <a:ext cx="1048572" cy="491124"/>
            </a:xfrm>
            <a:prstGeom prst="bentConnector3">
              <a:avLst>
                <a:gd name="adj1" fmla="val 369"/>
              </a:avLst>
            </a:prstGeom>
            <a:ln>
              <a:solidFill>
                <a:srgbClr val="FF9A0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FCCF1156-49DF-D14F-A440-6D19B2F2F2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1122" y="5448314"/>
              <a:ext cx="1509290" cy="6041"/>
            </a:xfrm>
            <a:prstGeom prst="straightConnector1">
              <a:avLst/>
            </a:prstGeom>
            <a:ln>
              <a:solidFill>
                <a:srgbClr val="FF9A0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24B17355-6792-E14E-956E-E5C678B61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7912" y="6034201"/>
              <a:ext cx="1509290" cy="6041"/>
            </a:xfrm>
            <a:prstGeom prst="straightConnector1">
              <a:avLst/>
            </a:prstGeom>
            <a:ln>
              <a:solidFill>
                <a:srgbClr val="FF9A0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사각형: 둥근 모서리 39">
              <a:extLst>
                <a:ext uri="{FF2B5EF4-FFF2-40B4-BE49-F238E27FC236}">
                  <a16:creationId xmlns:a16="http://schemas.microsoft.com/office/drawing/2014/main" id="{102DDA67-368B-9F41-B83F-093DD12997C7}"/>
                </a:ext>
              </a:extLst>
            </p:cNvPr>
            <p:cNvSpPr/>
            <p:nvPr/>
          </p:nvSpPr>
          <p:spPr>
            <a:xfrm>
              <a:off x="7133577" y="5278324"/>
              <a:ext cx="1050374" cy="364433"/>
            </a:xfrm>
            <a:prstGeom prst="roundRect">
              <a:avLst>
                <a:gd name="adj" fmla="val 50000"/>
              </a:avLst>
            </a:prstGeom>
            <a:solidFill>
              <a:srgbClr val="181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dirty="0">
                  <a:solidFill>
                    <a:prstClr val="white"/>
                  </a:solidFill>
                </a:rPr>
                <a:t>Mojave</a:t>
              </a:r>
              <a:endParaRPr lang="en-US" altLang="ko-KR" sz="9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75" name="사각형: 둥근 모서리 39">
              <a:extLst>
                <a:ext uri="{FF2B5EF4-FFF2-40B4-BE49-F238E27FC236}">
                  <a16:creationId xmlns:a16="http://schemas.microsoft.com/office/drawing/2014/main" id="{C3A94868-E7A4-A249-B689-54345990BF50}"/>
                </a:ext>
              </a:extLst>
            </p:cNvPr>
            <p:cNvSpPr/>
            <p:nvPr/>
          </p:nvSpPr>
          <p:spPr>
            <a:xfrm>
              <a:off x="7135609" y="5814382"/>
              <a:ext cx="1050374" cy="364433"/>
            </a:xfrm>
            <a:prstGeom prst="roundRect">
              <a:avLst>
                <a:gd name="adj" fmla="val 50000"/>
              </a:avLst>
            </a:prstGeom>
            <a:solidFill>
              <a:srgbClr val="181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dirty="0">
                  <a:solidFill>
                    <a:prstClr val="white"/>
                  </a:solidFill>
                </a:rPr>
                <a:t>10 ver.</a:t>
              </a:r>
              <a:endParaRPr lang="en-US" altLang="ko-KR" sz="9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76" name="사각형: 둥근 모서리 39">
              <a:extLst>
                <a:ext uri="{FF2B5EF4-FFF2-40B4-BE49-F238E27FC236}">
                  <a16:creationId xmlns:a16="http://schemas.microsoft.com/office/drawing/2014/main" id="{59D737FA-D676-8346-85DA-196BD579D40C}"/>
                </a:ext>
              </a:extLst>
            </p:cNvPr>
            <p:cNvSpPr/>
            <p:nvPr/>
          </p:nvSpPr>
          <p:spPr>
            <a:xfrm>
              <a:off x="4455806" y="5220104"/>
              <a:ext cx="1050374" cy="364433"/>
            </a:xfrm>
            <a:prstGeom prst="roundRect">
              <a:avLst>
                <a:gd name="adj" fmla="val 50000"/>
              </a:avLst>
            </a:prstGeom>
            <a:solidFill>
              <a:srgbClr val="181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dirty="0">
                  <a:solidFill>
                    <a:prstClr val="white"/>
                  </a:solidFill>
                </a:rPr>
                <a:t>Mac OS</a:t>
              </a:r>
              <a:endParaRPr lang="en-US" altLang="ko-KR" sz="9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77" name="사각형: 둥근 모서리 39">
              <a:extLst>
                <a:ext uri="{FF2B5EF4-FFF2-40B4-BE49-F238E27FC236}">
                  <a16:creationId xmlns:a16="http://schemas.microsoft.com/office/drawing/2014/main" id="{97B7FE6E-BD70-1F42-979C-5D5670899A34}"/>
                </a:ext>
              </a:extLst>
            </p:cNvPr>
            <p:cNvSpPr/>
            <p:nvPr/>
          </p:nvSpPr>
          <p:spPr>
            <a:xfrm>
              <a:off x="4459131" y="5873521"/>
              <a:ext cx="1050374" cy="364433"/>
            </a:xfrm>
            <a:prstGeom prst="roundRect">
              <a:avLst>
                <a:gd name="adj" fmla="val 50000"/>
              </a:avLst>
            </a:prstGeom>
            <a:solidFill>
              <a:srgbClr val="181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dirty="0">
                  <a:solidFill>
                    <a:prstClr val="white"/>
                  </a:solidFill>
                </a:rPr>
                <a:t>Windows</a:t>
              </a:r>
              <a:endParaRPr lang="en-US" altLang="ko-KR" sz="9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2723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0" y="47273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1A0467-5A4C-034E-BFF8-5E3ED4B41FC1}"/>
              </a:ext>
            </a:extLst>
          </p:cNvPr>
          <p:cNvSpPr/>
          <p:nvPr/>
        </p:nvSpPr>
        <p:spPr>
          <a:xfrm>
            <a:off x="259893" y="198273"/>
            <a:ext cx="551815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Code name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SECTOR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life with SECTOR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A85C2EA-D75B-C944-94C3-FA0AFDC41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85222"/>
              </p:ext>
            </p:extLst>
          </p:nvPr>
        </p:nvGraphicFramePr>
        <p:xfrm>
          <a:off x="3598516" y="1309278"/>
          <a:ext cx="5269037" cy="5050467"/>
        </p:xfrm>
        <a:graphic>
          <a:graphicData uri="http://schemas.openxmlformats.org/drawingml/2006/table">
            <a:tbl>
              <a:tblPr>
                <a:effectLst>
                  <a:outerShdw blurRad="673100" dist="50800" dir="5400000" sx="97000" sy="97000" algn="ctr" rotWithShape="0">
                    <a:schemeClr val="bg1">
                      <a:alpha val="43000"/>
                    </a:schemeClr>
                  </a:outerShdw>
                </a:effectLst>
                <a:tableStyleId>{5C22544A-7EE6-4342-B048-85BDC9FD1C3A}</a:tableStyleId>
              </a:tblPr>
              <a:tblGrid>
                <a:gridCol w="1600804">
                  <a:extLst>
                    <a:ext uri="{9D8B030D-6E8A-4147-A177-3AD203B41FA5}">
                      <a16:colId xmlns:a16="http://schemas.microsoft.com/office/drawing/2014/main" val="3988200879"/>
                    </a:ext>
                  </a:extLst>
                </a:gridCol>
                <a:gridCol w="2169042">
                  <a:extLst>
                    <a:ext uri="{9D8B030D-6E8A-4147-A177-3AD203B41FA5}">
                      <a16:colId xmlns:a16="http://schemas.microsoft.com/office/drawing/2014/main" val="399957317"/>
                    </a:ext>
                  </a:extLst>
                </a:gridCol>
                <a:gridCol w="1499191">
                  <a:extLst>
                    <a:ext uri="{9D8B030D-6E8A-4147-A177-3AD203B41FA5}">
                      <a16:colId xmlns:a16="http://schemas.microsoft.com/office/drawing/2014/main" val="1766278954"/>
                    </a:ext>
                  </a:extLst>
                </a:gridCol>
              </a:tblGrid>
              <a:tr h="3962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</a:rPr>
                        <a:t>액터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요구사항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733389"/>
                  </a:ext>
                </a:extLst>
              </a:tr>
              <a:tr h="387359">
                <a:tc rowSpan="1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사용자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</a:rPr>
                        <a:t>문서 검색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</a:rPr>
                        <a:t>D-001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586677"/>
                  </a:ext>
                </a:extLst>
              </a:tr>
              <a:tr h="3873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</a:rPr>
                        <a:t>결재문서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 보관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</a:rPr>
                        <a:t>D-002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083656"/>
                  </a:ext>
                </a:extLst>
              </a:tr>
              <a:tr h="3873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</a:rPr>
                        <a:t>결재문서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 등록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D-003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197807"/>
                  </a:ext>
                </a:extLst>
              </a:tr>
              <a:tr h="3873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</a:rPr>
                        <a:t>결재문서 수정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</a:rPr>
                        <a:t>D-004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565781"/>
                  </a:ext>
                </a:extLst>
              </a:tr>
              <a:tr h="3873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</a:rPr>
                        <a:t>결재문서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 삭제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</a:rPr>
                        <a:t>D-005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93812"/>
                  </a:ext>
                </a:extLst>
              </a:tr>
              <a:tr h="3873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</a:rPr>
                        <a:t>문서 열람 암호 설정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D-006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419495"/>
                  </a:ext>
                </a:extLst>
              </a:tr>
              <a:tr h="3873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</a:rPr>
                        <a:t>결재 요청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</a:rPr>
                        <a:t>D-007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296092"/>
                  </a:ext>
                </a:extLst>
              </a:tr>
              <a:tr h="3873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</a:rPr>
                        <a:t>결재 승인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D-008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022137"/>
                  </a:ext>
                </a:extLst>
              </a:tr>
              <a:tr h="3873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</a:rPr>
                        <a:t>결재 보류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</a:rPr>
                        <a:t>D-009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985243"/>
                  </a:ext>
                </a:extLst>
              </a:tr>
              <a:tr h="3873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</a:rPr>
                        <a:t>결재 반려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</a:rPr>
                        <a:t>D-010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632038"/>
                  </a:ext>
                </a:extLst>
              </a:tr>
              <a:tr h="3903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</a:rPr>
                        <a:t>자주 쓰는 양식 불러오기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</a:rPr>
                        <a:t>D-011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20748"/>
                  </a:ext>
                </a:extLst>
              </a:tr>
              <a:tr h="3903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자주 쓰는 </a:t>
                      </a: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</a:rPr>
                        <a:t>결재라인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 등록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D-012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6109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B388476-B6EA-194A-9779-ADA2E55D4BA7}"/>
              </a:ext>
            </a:extLst>
          </p:cNvPr>
          <p:cNvSpPr txBox="1"/>
          <p:nvPr/>
        </p:nvSpPr>
        <p:spPr>
          <a:xfrm>
            <a:off x="10962167" y="1982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i="1" dirty="0">
                <a:solidFill>
                  <a:schemeClr val="bg1"/>
                </a:solidFill>
              </a:rPr>
              <a:t>전자결재</a:t>
            </a:r>
          </a:p>
        </p:txBody>
      </p:sp>
    </p:spTree>
    <p:extLst>
      <p:ext uri="{BB962C8B-B14F-4D97-AF65-F5344CB8AC3E}">
        <p14:creationId xmlns:p14="http://schemas.microsoft.com/office/powerpoint/2010/main" val="2320037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0" y="47273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1A0467-5A4C-034E-BFF8-5E3ED4B41FC1}"/>
              </a:ext>
            </a:extLst>
          </p:cNvPr>
          <p:cNvSpPr/>
          <p:nvPr/>
        </p:nvSpPr>
        <p:spPr>
          <a:xfrm>
            <a:off x="259893" y="198273"/>
            <a:ext cx="551815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Code name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SECTOR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life with SECTOR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D578CD6-B8C8-5748-A7EE-818521262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133523"/>
              </p:ext>
            </p:extLst>
          </p:nvPr>
        </p:nvGraphicFramePr>
        <p:xfrm>
          <a:off x="268169" y="1515812"/>
          <a:ext cx="5734050" cy="1812179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1037705">
                  <a:extLst>
                    <a:ext uri="{9D8B030D-6E8A-4147-A177-3AD203B41FA5}">
                      <a16:colId xmlns:a16="http://schemas.microsoft.com/office/drawing/2014/main" val="792227950"/>
                    </a:ext>
                  </a:extLst>
                </a:gridCol>
                <a:gridCol w="943079">
                  <a:extLst>
                    <a:ext uri="{9D8B030D-6E8A-4147-A177-3AD203B41FA5}">
                      <a16:colId xmlns:a16="http://schemas.microsoft.com/office/drawing/2014/main" val="2812789548"/>
                    </a:ext>
                  </a:extLst>
                </a:gridCol>
                <a:gridCol w="995527">
                  <a:extLst>
                    <a:ext uri="{9D8B030D-6E8A-4147-A177-3AD203B41FA5}">
                      <a16:colId xmlns:a16="http://schemas.microsoft.com/office/drawing/2014/main" val="211192775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556233178"/>
                    </a:ext>
                  </a:extLst>
                </a:gridCol>
                <a:gridCol w="1386139">
                  <a:extLst>
                    <a:ext uri="{9D8B030D-6E8A-4147-A177-3AD203B41FA5}">
                      <a16:colId xmlns:a16="http://schemas.microsoft.com/office/drawing/2014/main" val="2467803073"/>
                    </a:ext>
                  </a:extLst>
                </a:gridCol>
              </a:tblGrid>
              <a:tr h="379878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액터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06671"/>
                  </a:ext>
                </a:extLst>
              </a:tr>
              <a:tr h="381947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 ID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D-001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결재 서류 검색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951718"/>
                  </a:ext>
                </a:extLst>
              </a:tr>
              <a:tr h="381947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개요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결재 서류 검색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19966"/>
                  </a:ext>
                </a:extLst>
              </a:tr>
              <a:tr h="6684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내역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상세설명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사용자는 부서별/종류별/작성자/날짜/ 진행상황별로 검색 할 수 있다.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17818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E67F2A8-5B6B-5A48-A882-787D05E9D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590372"/>
              </p:ext>
            </p:extLst>
          </p:nvPr>
        </p:nvGraphicFramePr>
        <p:xfrm>
          <a:off x="6395345" y="1509823"/>
          <a:ext cx="5502490" cy="1818166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995800">
                  <a:extLst>
                    <a:ext uri="{9D8B030D-6E8A-4147-A177-3AD203B41FA5}">
                      <a16:colId xmlns:a16="http://schemas.microsoft.com/office/drawing/2014/main" val="1213105242"/>
                    </a:ext>
                  </a:extLst>
                </a:gridCol>
                <a:gridCol w="904994">
                  <a:extLst>
                    <a:ext uri="{9D8B030D-6E8A-4147-A177-3AD203B41FA5}">
                      <a16:colId xmlns:a16="http://schemas.microsoft.com/office/drawing/2014/main" val="601575418"/>
                    </a:ext>
                  </a:extLst>
                </a:gridCol>
                <a:gridCol w="1092410">
                  <a:extLst>
                    <a:ext uri="{9D8B030D-6E8A-4147-A177-3AD203B41FA5}">
                      <a16:colId xmlns:a16="http://schemas.microsoft.com/office/drawing/2014/main" val="3768244215"/>
                    </a:ext>
                  </a:extLst>
                </a:gridCol>
                <a:gridCol w="1244009">
                  <a:extLst>
                    <a:ext uri="{9D8B030D-6E8A-4147-A177-3AD203B41FA5}">
                      <a16:colId xmlns:a16="http://schemas.microsoft.com/office/drawing/2014/main" val="3768771702"/>
                    </a:ext>
                  </a:extLst>
                </a:gridCol>
                <a:gridCol w="1265277">
                  <a:extLst>
                    <a:ext uri="{9D8B030D-6E8A-4147-A177-3AD203B41FA5}">
                      <a16:colId xmlns:a16="http://schemas.microsoft.com/office/drawing/2014/main" val="1963108740"/>
                    </a:ext>
                  </a:extLst>
                </a:gridCol>
              </a:tblGrid>
              <a:tr h="32409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액터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330000"/>
                  </a:ext>
                </a:extLst>
              </a:tr>
              <a:tr h="410153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 ID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D-002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결재 문서 보관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418779"/>
                  </a:ext>
                </a:extLst>
              </a:tr>
              <a:tr h="32409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개요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결재 문서 보관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68173"/>
                  </a:ext>
                </a:extLst>
              </a:tr>
              <a:tr h="7598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내역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상세설명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사용자는 결재 문서, 일반 문서로 구분하여 </a:t>
                      </a:r>
                      <a:endParaRPr lang="en-US" alt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보관함에 보관 할 수 있다.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83752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FD00974-02DA-854F-B213-F5DF5AE77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204381"/>
              </p:ext>
            </p:extLst>
          </p:nvPr>
        </p:nvGraphicFramePr>
        <p:xfrm>
          <a:off x="268169" y="3836822"/>
          <a:ext cx="5734050" cy="202018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1037705">
                  <a:extLst>
                    <a:ext uri="{9D8B030D-6E8A-4147-A177-3AD203B41FA5}">
                      <a16:colId xmlns:a16="http://schemas.microsoft.com/office/drawing/2014/main" val="2445852666"/>
                    </a:ext>
                  </a:extLst>
                </a:gridCol>
                <a:gridCol w="943079">
                  <a:extLst>
                    <a:ext uri="{9D8B030D-6E8A-4147-A177-3AD203B41FA5}">
                      <a16:colId xmlns:a16="http://schemas.microsoft.com/office/drawing/2014/main" val="1639702377"/>
                    </a:ext>
                  </a:extLst>
                </a:gridCol>
                <a:gridCol w="1390804">
                  <a:extLst>
                    <a:ext uri="{9D8B030D-6E8A-4147-A177-3AD203B41FA5}">
                      <a16:colId xmlns:a16="http://schemas.microsoft.com/office/drawing/2014/main" val="753377662"/>
                    </a:ext>
                  </a:extLst>
                </a:gridCol>
                <a:gridCol w="1305070">
                  <a:extLst>
                    <a:ext uri="{9D8B030D-6E8A-4147-A177-3AD203B41FA5}">
                      <a16:colId xmlns:a16="http://schemas.microsoft.com/office/drawing/2014/main" val="2956533341"/>
                    </a:ext>
                  </a:extLst>
                </a:gridCol>
                <a:gridCol w="1057392">
                  <a:extLst>
                    <a:ext uri="{9D8B030D-6E8A-4147-A177-3AD203B41FA5}">
                      <a16:colId xmlns:a16="http://schemas.microsoft.com/office/drawing/2014/main" val="2144372770"/>
                    </a:ext>
                  </a:extLst>
                </a:gridCol>
              </a:tblGrid>
              <a:tr h="336837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액터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929763"/>
                  </a:ext>
                </a:extLst>
              </a:tr>
              <a:tr h="395191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 ID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D-003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결재 서류 등록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507452"/>
                  </a:ext>
                </a:extLst>
              </a:tr>
              <a:tr h="395191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개요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결재 서류 등록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30516"/>
                  </a:ext>
                </a:extLst>
              </a:tr>
              <a:tr h="8929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내역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상세설명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사용자는 결재 문서를 등록 할 수 있다.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등록한 서류는 진행 </a:t>
                      </a: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상태별로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분류된다.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(진행중, 반려됨, 보류됨, </a:t>
                      </a: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결재됨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)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69762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3C2727B-9B2F-CB4E-AA13-1E5FC7545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905028"/>
              </p:ext>
            </p:extLst>
          </p:nvPr>
        </p:nvGraphicFramePr>
        <p:xfrm>
          <a:off x="6395344" y="3836822"/>
          <a:ext cx="5502490" cy="2008024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995799">
                  <a:extLst>
                    <a:ext uri="{9D8B030D-6E8A-4147-A177-3AD203B41FA5}">
                      <a16:colId xmlns:a16="http://schemas.microsoft.com/office/drawing/2014/main" val="3529647095"/>
                    </a:ext>
                  </a:extLst>
                </a:gridCol>
                <a:gridCol w="904994">
                  <a:extLst>
                    <a:ext uri="{9D8B030D-6E8A-4147-A177-3AD203B41FA5}">
                      <a16:colId xmlns:a16="http://schemas.microsoft.com/office/drawing/2014/main" val="3305202426"/>
                    </a:ext>
                  </a:extLst>
                </a:gridCol>
                <a:gridCol w="1103044">
                  <a:extLst>
                    <a:ext uri="{9D8B030D-6E8A-4147-A177-3AD203B41FA5}">
                      <a16:colId xmlns:a16="http://schemas.microsoft.com/office/drawing/2014/main" val="160637949"/>
                    </a:ext>
                  </a:extLst>
                </a:gridCol>
                <a:gridCol w="1307805">
                  <a:extLst>
                    <a:ext uri="{9D8B030D-6E8A-4147-A177-3AD203B41FA5}">
                      <a16:colId xmlns:a16="http://schemas.microsoft.com/office/drawing/2014/main" val="3791593599"/>
                    </a:ext>
                  </a:extLst>
                </a:gridCol>
                <a:gridCol w="1190848">
                  <a:extLst>
                    <a:ext uri="{9D8B030D-6E8A-4147-A177-3AD203B41FA5}">
                      <a16:colId xmlns:a16="http://schemas.microsoft.com/office/drawing/2014/main" val="3709123896"/>
                    </a:ext>
                  </a:extLst>
                </a:gridCol>
              </a:tblGrid>
              <a:tr h="411319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액터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02049"/>
                  </a:ext>
                </a:extLst>
              </a:tr>
              <a:tr h="425788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 ID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D-004</a:t>
                      </a: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요구사항명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결재 서류 수정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485699"/>
                  </a:ext>
                </a:extLst>
              </a:tr>
              <a:tr h="425788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개요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결재 서류 수정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149821"/>
                  </a:ext>
                </a:extLst>
              </a:tr>
              <a:tr h="7451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요구 사항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내역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상세설명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사용자는 결재 문서를 수정 할 수 있다.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</a:rPr>
                        <a:t>보호된 문서는 암호가 필요하다.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86349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73717DE-2093-844B-B75D-2AC7512E3FFA}"/>
              </a:ext>
            </a:extLst>
          </p:cNvPr>
          <p:cNvSpPr txBox="1"/>
          <p:nvPr/>
        </p:nvSpPr>
        <p:spPr>
          <a:xfrm>
            <a:off x="10962167" y="1982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i="1" dirty="0">
                <a:solidFill>
                  <a:schemeClr val="bg1"/>
                </a:solidFill>
              </a:rPr>
              <a:t>전자결재</a:t>
            </a:r>
          </a:p>
        </p:txBody>
      </p:sp>
    </p:spTree>
    <p:extLst>
      <p:ext uri="{BB962C8B-B14F-4D97-AF65-F5344CB8AC3E}">
        <p14:creationId xmlns:p14="http://schemas.microsoft.com/office/powerpoint/2010/main" val="18205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0" y="47273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1A0467-5A4C-034E-BFF8-5E3ED4B41FC1}"/>
              </a:ext>
            </a:extLst>
          </p:cNvPr>
          <p:cNvSpPr/>
          <p:nvPr/>
        </p:nvSpPr>
        <p:spPr>
          <a:xfrm>
            <a:off x="259893" y="198273"/>
            <a:ext cx="551815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Code name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SECTOR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life with SECTOR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D578CD6-B8C8-5748-A7EE-818521262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887397"/>
              </p:ext>
            </p:extLst>
          </p:nvPr>
        </p:nvGraphicFramePr>
        <p:xfrm>
          <a:off x="268169" y="1515812"/>
          <a:ext cx="5734050" cy="1812179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1037705">
                  <a:extLst>
                    <a:ext uri="{9D8B030D-6E8A-4147-A177-3AD203B41FA5}">
                      <a16:colId xmlns:a16="http://schemas.microsoft.com/office/drawing/2014/main" val="792227950"/>
                    </a:ext>
                  </a:extLst>
                </a:gridCol>
                <a:gridCol w="943079">
                  <a:extLst>
                    <a:ext uri="{9D8B030D-6E8A-4147-A177-3AD203B41FA5}">
                      <a16:colId xmlns:a16="http://schemas.microsoft.com/office/drawing/2014/main" val="2812789548"/>
                    </a:ext>
                  </a:extLst>
                </a:gridCol>
                <a:gridCol w="995527">
                  <a:extLst>
                    <a:ext uri="{9D8B030D-6E8A-4147-A177-3AD203B41FA5}">
                      <a16:colId xmlns:a16="http://schemas.microsoft.com/office/drawing/2014/main" val="211192775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556233178"/>
                    </a:ext>
                  </a:extLst>
                </a:gridCol>
                <a:gridCol w="1386139">
                  <a:extLst>
                    <a:ext uri="{9D8B030D-6E8A-4147-A177-3AD203B41FA5}">
                      <a16:colId xmlns:a16="http://schemas.microsoft.com/office/drawing/2014/main" val="2467803073"/>
                    </a:ext>
                  </a:extLst>
                </a:gridCol>
              </a:tblGrid>
              <a:tr h="379878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</a:rPr>
                        <a:t>액터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</a:rPr>
                        <a:t>사용자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06671"/>
                  </a:ext>
                </a:extLst>
              </a:tr>
              <a:tr h="381947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</a:rPr>
                        <a:t>요구사항 ID 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D-005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</a:rPr>
                        <a:t>요구사항명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</a:rPr>
                        <a:t>결재 서류 삭제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951718"/>
                  </a:ext>
                </a:extLst>
              </a:tr>
              <a:tr h="381947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</a:rPr>
                        <a:t>개요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결재 서류 삭제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19966"/>
                  </a:ext>
                </a:extLst>
              </a:tr>
              <a:tr h="6684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</a:rPr>
                        <a:t>요구 사항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</a:rPr>
                        <a:t>내역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</a:rPr>
                        <a:t>상세설명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사용자는 결재 문서를 삭제 할 수 있다.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보호된 서류는 암호가 필요하다.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17818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E67F2A8-5B6B-5A48-A882-787D05E9D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503564"/>
              </p:ext>
            </p:extLst>
          </p:nvPr>
        </p:nvGraphicFramePr>
        <p:xfrm>
          <a:off x="6395345" y="1509824"/>
          <a:ext cx="5502490" cy="181816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995800">
                  <a:extLst>
                    <a:ext uri="{9D8B030D-6E8A-4147-A177-3AD203B41FA5}">
                      <a16:colId xmlns:a16="http://schemas.microsoft.com/office/drawing/2014/main" val="1213105242"/>
                    </a:ext>
                  </a:extLst>
                </a:gridCol>
                <a:gridCol w="904994">
                  <a:extLst>
                    <a:ext uri="{9D8B030D-6E8A-4147-A177-3AD203B41FA5}">
                      <a16:colId xmlns:a16="http://schemas.microsoft.com/office/drawing/2014/main" val="601575418"/>
                    </a:ext>
                  </a:extLst>
                </a:gridCol>
                <a:gridCol w="1334639">
                  <a:extLst>
                    <a:ext uri="{9D8B030D-6E8A-4147-A177-3AD203B41FA5}">
                      <a16:colId xmlns:a16="http://schemas.microsoft.com/office/drawing/2014/main" val="3768244215"/>
                    </a:ext>
                  </a:extLst>
                </a:gridCol>
                <a:gridCol w="1252366">
                  <a:extLst>
                    <a:ext uri="{9D8B030D-6E8A-4147-A177-3AD203B41FA5}">
                      <a16:colId xmlns:a16="http://schemas.microsoft.com/office/drawing/2014/main" val="3768771702"/>
                    </a:ext>
                  </a:extLst>
                </a:gridCol>
                <a:gridCol w="1014691">
                  <a:extLst>
                    <a:ext uri="{9D8B030D-6E8A-4147-A177-3AD203B41FA5}">
                      <a16:colId xmlns:a16="http://schemas.microsoft.com/office/drawing/2014/main" val="1963108740"/>
                    </a:ext>
                  </a:extLst>
                </a:gridCol>
              </a:tblGrid>
              <a:tr h="336626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</a:rPr>
                        <a:t>액터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사용자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330000"/>
                  </a:ext>
                </a:extLst>
              </a:tr>
              <a:tr h="338461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요구사항 ID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D-006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</a:rPr>
                        <a:t>요구사항명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암호 설정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418779"/>
                  </a:ext>
                </a:extLst>
              </a:tr>
              <a:tr h="338461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개요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문서 열람 암호 설정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68173"/>
                  </a:ext>
                </a:extLst>
              </a:tr>
              <a:tr h="804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</a:rPr>
                        <a:t>요구 사항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</a:rPr>
                        <a:t>내역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</a:rPr>
                        <a:t>상세설명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 중요한 문서에는 열람 및 </a:t>
                      </a: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</a:rPr>
                        <a:t>삭제,수정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altLang="ko-KR" sz="1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보호 암호 설정을 할 수 있다.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83752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FD00974-02DA-854F-B213-F5DF5AE77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176063"/>
              </p:ext>
            </p:extLst>
          </p:nvPr>
        </p:nvGraphicFramePr>
        <p:xfrm>
          <a:off x="268169" y="3836822"/>
          <a:ext cx="5734050" cy="202018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1037705">
                  <a:extLst>
                    <a:ext uri="{9D8B030D-6E8A-4147-A177-3AD203B41FA5}">
                      <a16:colId xmlns:a16="http://schemas.microsoft.com/office/drawing/2014/main" val="2445852666"/>
                    </a:ext>
                  </a:extLst>
                </a:gridCol>
                <a:gridCol w="943079">
                  <a:extLst>
                    <a:ext uri="{9D8B030D-6E8A-4147-A177-3AD203B41FA5}">
                      <a16:colId xmlns:a16="http://schemas.microsoft.com/office/drawing/2014/main" val="1639702377"/>
                    </a:ext>
                  </a:extLst>
                </a:gridCol>
                <a:gridCol w="1390804">
                  <a:extLst>
                    <a:ext uri="{9D8B030D-6E8A-4147-A177-3AD203B41FA5}">
                      <a16:colId xmlns:a16="http://schemas.microsoft.com/office/drawing/2014/main" val="753377662"/>
                    </a:ext>
                  </a:extLst>
                </a:gridCol>
                <a:gridCol w="1305070">
                  <a:extLst>
                    <a:ext uri="{9D8B030D-6E8A-4147-A177-3AD203B41FA5}">
                      <a16:colId xmlns:a16="http://schemas.microsoft.com/office/drawing/2014/main" val="2956533341"/>
                    </a:ext>
                  </a:extLst>
                </a:gridCol>
                <a:gridCol w="1057392">
                  <a:extLst>
                    <a:ext uri="{9D8B030D-6E8A-4147-A177-3AD203B41FA5}">
                      <a16:colId xmlns:a16="http://schemas.microsoft.com/office/drawing/2014/main" val="2144372770"/>
                    </a:ext>
                  </a:extLst>
                </a:gridCol>
              </a:tblGrid>
              <a:tr h="336837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</a:rPr>
                        <a:t>액터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</a:rPr>
                        <a:t>사용자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929763"/>
                  </a:ext>
                </a:extLst>
              </a:tr>
              <a:tr h="395191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요구사항 ID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D-007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</a:rPr>
                        <a:t>요구사항명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</a:rPr>
                        <a:t>결재 요청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507452"/>
                  </a:ext>
                </a:extLst>
              </a:tr>
              <a:tr h="395191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개요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결재 요청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30516"/>
                  </a:ext>
                </a:extLst>
              </a:tr>
              <a:tr h="8929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요구 사항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내역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상세설명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사용자는 작성한 결재 서류에 대해 </a:t>
                      </a:r>
                      <a:endParaRPr lang="en-US" altLang="ko-KR" sz="1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결재 요청을 할 수 있다.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69762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3C2727B-9B2F-CB4E-AA13-1E5FC7545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246338"/>
              </p:ext>
            </p:extLst>
          </p:nvPr>
        </p:nvGraphicFramePr>
        <p:xfrm>
          <a:off x="6395344" y="3836822"/>
          <a:ext cx="5502490" cy="2008024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995799">
                  <a:extLst>
                    <a:ext uri="{9D8B030D-6E8A-4147-A177-3AD203B41FA5}">
                      <a16:colId xmlns:a16="http://schemas.microsoft.com/office/drawing/2014/main" val="3529647095"/>
                    </a:ext>
                  </a:extLst>
                </a:gridCol>
                <a:gridCol w="904994">
                  <a:extLst>
                    <a:ext uri="{9D8B030D-6E8A-4147-A177-3AD203B41FA5}">
                      <a16:colId xmlns:a16="http://schemas.microsoft.com/office/drawing/2014/main" val="3305202426"/>
                    </a:ext>
                  </a:extLst>
                </a:gridCol>
                <a:gridCol w="1334639">
                  <a:extLst>
                    <a:ext uri="{9D8B030D-6E8A-4147-A177-3AD203B41FA5}">
                      <a16:colId xmlns:a16="http://schemas.microsoft.com/office/drawing/2014/main" val="160637949"/>
                    </a:ext>
                  </a:extLst>
                </a:gridCol>
                <a:gridCol w="1252367">
                  <a:extLst>
                    <a:ext uri="{9D8B030D-6E8A-4147-A177-3AD203B41FA5}">
                      <a16:colId xmlns:a16="http://schemas.microsoft.com/office/drawing/2014/main" val="3791593599"/>
                    </a:ext>
                  </a:extLst>
                </a:gridCol>
                <a:gridCol w="1014691">
                  <a:extLst>
                    <a:ext uri="{9D8B030D-6E8A-4147-A177-3AD203B41FA5}">
                      <a16:colId xmlns:a16="http://schemas.microsoft.com/office/drawing/2014/main" val="3709123896"/>
                    </a:ext>
                  </a:extLst>
                </a:gridCol>
              </a:tblGrid>
              <a:tr h="411319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solidFill>
                            <a:schemeClr val="bg1"/>
                          </a:solidFill>
                          <a:effectLst/>
                        </a:rPr>
                        <a:t>액터</a:t>
                      </a: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사용자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02049"/>
                  </a:ext>
                </a:extLst>
              </a:tr>
              <a:tr h="425788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요구사항 ID 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D-008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</a:rPr>
                        <a:t>요구사항명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</a:rPr>
                        <a:t>결재 승인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485699"/>
                  </a:ext>
                </a:extLst>
              </a:tr>
              <a:tr h="425788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chemeClr val="bg1"/>
                          </a:solidFill>
                          <a:effectLst/>
                        </a:rPr>
                        <a:t>개요</a:t>
                      </a:r>
                      <a:endParaRPr lang="ko-KR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결재 승인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149821"/>
                  </a:ext>
                </a:extLst>
              </a:tr>
              <a:tr h="7451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요구 사항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내역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상세설명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chemeClr val="bg1"/>
                          </a:solidFill>
                          <a:effectLst/>
                        </a:rPr>
                        <a:t>결재 요청을 받은 사용자는 결재를 승인 할 수 있다.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63500" marR="63500" marT="63500" marB="63500"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86349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9F0F9EC-956B-2047-AF06-DA836F6C0B41}"/>
              </a:ext>
            </a:extLst>
          </p:cNvPr>
          <p:cNvSpPr txBox="1"/>
          <p:nvPr/>
        </p:nvSpPr>
        <p:spPr>
          <a:xfrm>
            <a:off x="10962167" y="1982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i="1" dirty="0">
                <a:solidFill>
                  <a:schemeClr val="bg1"/>
                </a:solidFill>
              </a:rPr>
              <a:t>전자결재</a:t>
            </a:r>
          </a:p>
        </p:txBody>
      </p:sp>
    </p:spTree>
    <p:extLst>
      <p:ext uri="{BB962C8B-B14F-4D97-AF65-F5344CB8AC3E}">
        <p14:creationId xmlns:p14="http://schemas.microsoft.com/office/powerpoint/2010/main" val="225146658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2655</Words>
  <Application>Microsoft Macintosh PowerPoint</Application>
  <PresentationFormat>와이드스크린</PresentationFormat>
  <Paragraphs>1089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2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Microsoft Office User</cp:lastModifiedBy>
  <cp:revision>101</cp:revision>
  <cp:lastPrinted>2019-07-26T10:07:00Z</cp:lastPrinted>
  <dcterms:created xsi:type="dcterms:W3CDTF">2019-04-30T07:08:39Z</dcterms:created>
  <dcterms:modified xsi:type="dcterms:W3CDTF">2019-07-29T00:03:51Z</dcterms:modified>
</cp:coreProperties>
</file>