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0" r:id="rId2"/>
  </p:sldMasterIdLst>
  <p:notesMasterIdLst>
    <p:notesMasterId r:id="rId74"/>
  </p:notesMasterIdLst>
  <p:handoutMasterIdLst>
    <p:handoutMasterId r:id="rId75"/>
  </p:handoutMasterIdLst>
  <p:sldIdLst>
    <p:sldId id="630" r:id="rId3"/>
    <p:sldId id="310" r:id="rId4"/>
    <p:sldId id="497" r:id="rId5"/>
    <p:sldId id="560" r:id="rId6"/>
    <p:sldId id="563" r:id="rId7"/>
    <p:sldId id="564" r:id="rId8"/>
    <p:sldId id="565" r:id="rId9"/>
    <p:sldId id="566" r:id="rId10"/>
    <p:sldId id="567" r:id="rId11"/>
    <p:sldId id="568" r:id="rId12"/>
    <p:sldId id="569" r:id="rId13"/>
    <p:sldId id="570" r:id="rId14"/>
    <p:sldId id="571" r:id="rId15"/>
    <p:sldId id="572" r:id="rId16"/>
    <p:sldId id="573" r:id="rId17"/>
    <p:sldId id="574" r:id="rId18"/>
    <p:sldId id="575" r:id="rId19"/>
    <p:sldId id="576" r:id="rId20"/>
    <p:sldId id="577" r:id="rId21"/>
    <p:sldId id="578" r:id="rId22"/>
    <p:sldId id="579" r:id="rId23"/>
    <p:sldId id="580" r:id="rId24"/>
    <p:sldId id="581" r:id="rId25"/>
    <p:sldId id="582" r:id="rId26"/>
    <p:sldId id="583" r:id="rId27"/>
    <p:sldId id="584" r:id="rId28"/>
    <p:sldId id="585" r:id="rId29"/>
    <p:sldId id="586" r:id="rId30"/>
    <p:sldId id="587" r:id="rId31"/>
    <p:sldId id="588" r:id="rId32"/>
    <p:sldId id="589" r:id="rId33"/>
    <p:sldId id="590" r:id="rId34"/>
    <p:sldId id="591" r:id="rId35"/>
    <p:sldId id="592" r:id="rId36"/>
    <p:sldId id="593" r:id="rId37"/>
    <p:sldId id="594" r:id="rId38"/>
    <p:sldId id="595" r:id="rId39"/>
    <p:sldId id="596" r:id="rId40"/>
    <p:sldId id="597" r:id="rId41"/>
    <p:sldId id="598" r:id="rId42"/>
    <p:sldId id="599" r:id="rId43"/>
    <p:sldId id="600" r:id="rId44"/>
    <p:sldId id="601" r:id="rId45"/>
    <p:sldId id="602" r:id="rId46"/>
    <p:sldId id="603" r:id="rId47"/>
    <p:sldId id="604" r:id="rId48"/>
    <p:sldId id="605" r:id="rId49"/>
    <p:sldId id="606" r:id="rId50"/>
    <p:sldId id="607" r:id="rId51"/>
    <p:sldId id="608" r:id="rId52"/>
    <p:sldId id="609" r:id="rId53"/>
    <p:sldId id="612" r:id="rId54"/>
    <p:sldId id="611" r:id="rId55"/>
    <p:sldId id="610" r:id="rId56"/>
    <p:sldId id="613" r:id="rId57"/>
    <p:sldId id="614" r:id="rId58"/>
    <p:sldId id="615" r:id="rId59"/>
    <p:sldId id="616" r:id="rId60"/>
    <p:sldId id="617" r:id="rId61"/>
    <p:sldId id="618" r:id="rId62"/>
    <p:sldId id="619" r:id="rId63"/>
    <p:sldId id="620" r:id="rId64"/>
    <p:sldId id="621" r:id="rId65"/>
    <p:sldId id="622" r:id="rId66"/>
    <p:sldId id="623" r:id="rId67"/>
    <p:sldId id="624" r:id="rId68"/>
    <p:sldId id="625" r:id="rId69"/>
    <p:sldId id="626" r:id="rId70"/>
    <p:sldId id="627" r:id="rId71"/>
    <p:sldId id="628" r:id="rId72"/>
    <p:sldId id="629" r:id="rId73"/>
  </p:sldIdLst>
  <p:sldSz cx="9144000" cy="6858000" type="screen4x3"/>
  <p:notesSz cx="6745288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HY각헤드라인M" pitchFamily="18" charset="-127"/>
        <a:ea typeface="HY각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HY각헤드라인M" pitchFamily="18" charset="-127"/>
        <a:ea typeface="HY각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HY각헤드라인M" pitchFamily="18" charset="-127"/>
        <a:ea typeface="HY각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HY각헤드라인M" pitchFamily="18" charset="-127"/>
        <a:ea typeface="HY각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HY각헤드라인M" pitchFamily="18" charset="-127"/>
        <a:ea typeface="HY각헤드라인M" pitchFamily="18" charset="-127"/>
        <a:cs typeface="+mn-cs"/>
      </a:defRPr>
    </a:lvl5pPr>
    <a:lvl6pPr marL="2286000" algn="l" defTabSz="914400" rtl="0" eaLnBrk="1" latinLnBrk="1" hangingPunct="1">
      <a:defRPr kumimoji="1" sz="4400" kern="1200">
        <a:solidFill>
          <a:schemeClr val="tx1"/>
        </a:solidFill>
        <a:latin typeface="HY각헤드라인M" pitchFamily="18" charset="-127"/>
        <a:ea typeface="HY각헤드라인M" pitchFamily="18" charset="-127"/>
        <a:cs typeface="+mn-cs"/>
      </a:defRPr>
    </a:lvl6pPr>
    <a:lvl7pPr marL="2743200" algn="l" defTabSz="914400" rtl="0" eaLnBrk="1" latinLnBrk="1" hangingPunct="1">
      <a:defRPr kumimoji="1" sz="4400" kern="1200">
        <a:solidFill>
          <a:schemeClr val="tx1"/>
        </a:solidFill>
        <a:latin typeface="HY각헤드라인M" pitchFamily="18" charset="-127"/>
        <a:ea typeface="HY각헤드라인M" pitchFamily="18" charset="-127"/>
        <a:cs typeface="+mn-cs"/>
      </a:defRPr>
    </a:lvl7pPr>
    <a:lvl8pPr marL="3200400" algn="l" defTabSz="914400" rtl="0" eaLnBrk="1" latinLnBrk="1" hangingPunct="1">
      <a:defRPr kumimoji="1" sz="4400" kern="1200">
        <a:solidFill>
          <a:schemeClr val="tx1"/>
        </a:solidFill>
        <a:latin typeface="HY각헤드라인M" pitchFamily="18" charset="-127"/>
        <a:ea typeface="HY각헤드라인M" pitchFamily="18" charset="-127"/>
        <a:cs typeface="+mn-cs"/>
      </a:defRPr>
    </a:lvl8pPr>
    <a:lvl9pPr marL="3657600" algn="l" defTabSz="914400" rtl="0" eaLnBrk="1" latinLnBrk="1" hangingPunct="1">
      <a:defRPr kumimoji="1" sz="4400" kern="1200">
        <a:solidFill>
          <a:schemeClr val="tx1"/>
        </a:solidFill>
        <a:latin typeface="HY각헤드라인M" pitchFamily="18" charset="-127"/>
        <a:ea typeface="HY각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FFEAC1"/>
    <a:srgbClr val="0066CC"/>
    <a:srgbClr val="A8D08D"/>
    <a:srgbClr val="FFE599"/>
    <a:srgbClr val="3366CC"/>
    <a:srgbClr val="CC00FF"/>
    <a:srgbClr val="474747"/>
    <a:srgbClr val="DDDDDD"/>
    <a:srgbClr val="D9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98" autoAdjust="0"/>
    <p:restoredTop sz="96781" autoAdjust="0"/>
  </p:normalViewPr>
  <p:slideViewPr>
    <p:cSldViewPr>
      <p:cViewPr varScale="1">
        <p:scale>
          <a:sx n="75" d="100"/>
          <a:sy n="75" d="100"/>
        </p:scale>
        <p:origin x="5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405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ko-KR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41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3AA995D-F2A5-4F4F-B3D1-180CA025A343}" type="datetimeFigureOut">
              <a:rPr lang="ko-KR" altLang="en-US"/>
              <a:pPr/>
              <a:t>2019-07-06</a:t>
            </a:fld>
            <a:endParaRPr lang="en-US" altLang="ko-KR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241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ko-KR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29750"/>
            <a:ext cx="29241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DC59349-040B-469E-B75F-79AE3F0BD2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0553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41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14875"/>
            <a:ext cx="5395912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2975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2C17E2-747C-41F4-8670-152F485D3F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4605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B6FB7-0B5D-4977-A127-621C87F9A369}" type="slidenum">
              <a:rPr lang="en-US" altLang="ko-KR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39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620688"/>
            <a:ext cx="2286000" cy="57674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548680"/>
            <a:ext cx="6705600" cy="58394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018EC-F33B-4F50-BA6B-E16AB6A9D94A}" type="slidenum">
              <a:rPr lang="en-US" altLang="ko-KR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7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9" y="7939"/>
            <a:ext cx="8820472" cy="54074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23528" y="890588"/>
            <a:ext cx="4172271" cy="5497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90588"/>
            <a:ext cx="4495800" cy="5497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9C8C6-B884-4482-96BC-DB0ECC6C87E7}" type="slidenum">
              <a:rPr lang="en-US" altLang="ko-KR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211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09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250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8720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rgbClr val="4F81BD">
                    <a:lumMod val="75000"/>
                  </a:srgb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rgbClr val="4F81BD">
                    <a:lumMod val="75000"/>
                  </a:srgb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rgbClr val="4F81BD">
                  <a:lumMod val="75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981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rgbClr val="4F81BD">
                    <a:lumMod val="75000"/>
                  </a:srgb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rgbClr val="4F81BD">
                    <a:lumMod val="75000"/>
                  </a:srgb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rgbClr val="4F81BD">
                  <a:lumMod val="75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308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rgbClr val="4F81BD">
                    <a:lumMod val="75000"/>
                  </a:srgb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rgbClr val="4F81BD">
                    <a:lumMod val="75000"/>
                  </a:srgb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rgbClr val="4F81BD">
                  <a:lumMod val="75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976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rgbClr val="4F81BD">
                    <a:lumMod val="75000"/>
                  </a:srgb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rgbClr val="4F81BD">
                    <a:lumMod val="75000"/>
                  </a:srgb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rgbClr val="4F81BD">
                  <a:lumMod val="75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961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u="sng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kumimoji="0" lang="ko-KR" altLang="en-US" sz="80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kumimoji="0" lang="ko-KR" altLang="en-US" sz="80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kumimoji="0" lang="en-US" altLang="ko-KR" sz="800" spc="-2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50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03838-97CD-4D04-9DDA-E112A986262E}" type="slidenum">
              <a:rPr lang="en-US" altLang="ko-KR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992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u="sng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kumimoji="0" lang="ko-KR" altLang="en-US" sz="80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kumimoji="0" lang="ko-KR" altLang="en-US" sz="80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kumimoji="0" lang="en-US" altLang="ko-KR" sz="800" spc="-2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738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rgbClr val="4F81BD">
                    <a:lumMod val="75000"/>
                  </a:srgb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rgbClr val="4F81BD">
                    <a:lumMod val="75000"/>
                  </a:srgb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rgbClr val="4F81BD">
                  <a:lumMod val="75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575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rgbClr val="4F81BD">
                    <a:lumMod val="75000"/>
                  </a:srgb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rgbClr val="4F81BD">
                    <a:lumMod val="75000"/>
                  </a:srgb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rgbClr val="4F81BD">
                  <a:lumMod val="75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7020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rgbClr val="4F81BD">
                    <a:lumMod val="75000"/>
                  </a:srgb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rgbClr val="4F81BD">
                    <a:lumMod val="75000"/>
                  </a:srgb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rgbClr val="4F81BD">
                  <a:lumMod val="75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9361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rgbClr val="4F81BD">
                    <a:lumMod val="75000"/>
                  </a:srgb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rgbClr val="4F81BD">
                    <a:lumMod val="75000"/>
                  </a:srgb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rgbClr val="4F81BD">
                  <a:lumMod val="75000"/>
                </a:srgb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577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E419-3DBD-4114-8239-FD00F4B4DAD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C888-4DDF-427F-91EC-A8A62E1B0C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90588"/>
            <a:ext cx="4495800" cy="5497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90588"/>
            <a:ext cx="4495800" cy="5497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8CBFC-87A8-4250-9C32-15CFB5245379}" type="slidenum">
              <a:rPr lang="en-US" altLang="ko-KR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42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80AF6-D662-4D9F-8627-93159EC518A1}" type="slidenum">
              <a:rPr lang="en-US" altLang="ko-KR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98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7A509-DE2C-42ED-80A2-D983E140BE0B}" type="slidenum">
              <a:rPr lang="en-US" altLang="ko-KR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CFBD9-5C6B-41DC-9AF3-773B492606E4}" type="slidenum">
              <a:rPr lang="en-US" altLang="ko-KR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53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AC3E1-07C0-4822-A6D4-026D2D7E3E4A}" type="slidenum">
              <a:rPr lang="en-US" altLang="ko-KR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EA776-688B-4C82-A385-EC21B600AF30}" type="slidenum">
              <a:rPr lang="en-US" altLang="ko-KR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8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35902" y="714891"/>
            <a:ext cx="8412561" cy="567320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2E67-0119-48FD-94E2-03C0A9EA3717}" type="slidenum">
              <a:rPr lang="en-US" altLang="ko-KR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0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5361"/>
            <a:ext cx="9144000" cy="6862752"/>
          </a:xfrm>
          <a:prstGeom prst="rect">
            <a:avLst/>
          </a:prstGeom>
          <a:noFill/>
        </p:spPr>
      </p:pic>
      <p:sp>
        <p:nvSpPr>
          <p:cNvPr id="1966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902" y="714891"/>
            <a:ext cx="8808098" cy="567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	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  <a:p>
            <a:pPr lvl="4"/>
            <a:endParaRPr lang="en-US" altLang="ko-KR" smtClean="0"/>
          </a:p>
        </p:txBody>
      </p:sp>
      <p:sp>
        <p:nvSpPr>
          <p:cNvPr id="2051" name="Rectangle 3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19774" y="81948"/>
            <a:ext cx="8428689" cy="39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8388424" y="6093296"/>
            <a:ext cx="619130" cy="429667"/>
            <a:chOff x="7481262" y="2600907"/>
            <a:chExt cx="619130" cy="429667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7481262" y="2600907"/>
              <a:ext cx="619130" cy="2880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1" name="이등변 삼각형 20"/>
            <p:cNvSpPr/>
            <p:nvPr userDrawn="1"/>
          </p:nvSpPr>
          <p:spPr>
            <a:xfrm rot="5400000">
              <a:off x="7956376" y="2886558"/>
              <a:ext cx="144016" cy="144016"/>
            </a:xfrm>
            <a:prstGeom prst="triangle">
              <a:avLst>
                <a:gd name="adj" fmla="val 115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6621" name="Rectangle 1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EF60F1E-A044-4DE9-9AF3-1F0E6612B87B}" type="slidenum">
              <a:rPr lang="en-US" altLang="ko-KR">
                <a:solidFill>
                  <a:prstClr val="white"/>
                </a:solidFill>
                <a:ea typeface="굴림" pitchFamily="50" charset="-127"/>
              </a:rPr>
              <a:pPr>
                <a:defRPr/>
              </a:pPr>
              <a:t>‹#›</a:t>
            </a:fld>
            <a:endParaRPr lang="en-US" altLang="ko-KR">
              <a:solidFill>
                <a:prstClr val="white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67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itchFamily="34" charset="0"/>
          <a:ea typeface="HY견고딕" pitchFamily="18" charset="-127"/>
          <a:cs typeface="Tahoma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CC3300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CC3300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CC3300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CC3300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CC33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CC33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CC33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CC3300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v"/>
        <a:defRPr kumimoji="1" sz="2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견고딕" pitchFamily="18" charset="-127"/>
          <a:ea typeface="HY견고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HY견고딕" pitchFamily="18" charset="-127"/>
          <a:ea typeface="HY견고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HY견고딕" pitchFamily="18" charset="-127"/>
          <a:ea typeface="HY견고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HY견고딕" pitchFamily="18" charset="-127"/>
          <a:ea typeface="HY견고딕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C9BE419-3DBD-4114-8239-FD00F4B4DADF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나눔고딕"/>
                <a:ea typeface="나눔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2019-07-06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나눔고딕"/>
              <a:ea typeface="나눔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나눔고딕"/>
              <a:ea typeface="나눔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DEEC888-4DDF-427F-91EC-A8A62E1B0C2E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나눔고딕"/>
                <a:ea typeface="나눔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88140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29.png"/><Relationship Id="rId4" Type="http://schemas.openxmlformats.org/officeDocument/2006/relationships/image" Target="../media/image12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9.png"/><Relationship Id="rId7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10.png"/><Relationship Id="rId10" Type="http://schemas.openxmlformats.org/officeDocument/2006/relationships/image" Target="../media/image40.png"/><Relationship Id="rId4" Type="http://schemas.openxmlformats.org/officeDocument/2006/relationships/image" Target="../media/image12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9.png"/><Relationship Id="rId7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45.png"/><Relationship Id="rId5" Type="http://schemas.openxmlformats.org/officeDocument/2006/relationships/image" Target="../media/image10.png"/><Relationship Id="rId10" Type="http://schemas.openxmlformats.org/officeDocument/2006/relationships/image" Target="../media/image44.png"/><Relationship Id="rId4" Type="http://schemas.openxmlformats.org/officeDocument/2006/relationships/image" Target="../media/image12.png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9.png"/><Relationship Id="rId7" Type="http://schemas.openxmlformats.org/officeDocument/2006/relationships/image" Target="../media/image4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12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9.png"/><Relationship Id="rId7" Type="http://schemas.openxmlformats.org/officeDocument/2006/relationships/image" Target="../media/image5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56.png"/><Relationship Id="rId4" Type="http://schemas.openxmlformats.org/officeDocument/2006/relationships/image" Target="../media/image10.png"/><Relationship Id="rId9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9.png"/><Relationship Id="rId7" Type="http://schemas.openxmlformats.org/officeDocument/2006/relationships/image" Target="../media/image5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60.png"/><Relationship Id="rId5" Type="http://schemas.openxmlformats.org/officeDocument/2006/relationships/image" Target="../media/image12.png"/><Relationship Id="rId10" Type="http://schemas.openxmlformats.org/officeDocument/2006/relationships/image" Target="../media/image59.png"/><Relationship Id="rId4" Type="http://schemas.openxmlformats.org/officeDocument/2006/relationships/image" Target="../media/image10.png"/><Relationship Id="rId9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5.png"/><Relationship Id="rId5" Type="http://schemas.openxmlformats.org/officeDocument/2006/relationships/image" Target="../media/image10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5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5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7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.png"/><Relationship Id="rId5" Type="http://schemas.openxmlformats.org/officeDocument/2006/relationships/image" Target="../media/image67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2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3.png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7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4.png"/><Relationship Id="rId5" Type="http://schemas.openxmlformats.org/officeDocument/2006/relationships/image" Target="../media/image67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4.png"/><Relationship Id="rId5" Type="http://schemas.openxmlformats.org/officeDocument/2006/relationships/image" Target="../media/image67.PNG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4.png"/><Relationship Id="rId5" Type="http://schemas.openxmlformats.org/officeDocument/2006/relationships/image" Target="../media/image67.PNG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67.PNG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67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7.png"/><Relationship Id="rId5" Type="http://schemas.openxmlformats.org/officeDocument/2006/relationships/image" Target="../media/image67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8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9.png"/><Relationship Id="rId7" Type="http://schemas.openxmlformats.org/officeDocument/2006/relationships/image" Target="../media/image8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.png"/><Relationship Id="rId7" Type="http://schemas.openxmlformats.org/officeDocument/2006/relationships/image" Target="../media/image9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12.png"/><Relationship Id="rId9" Type="http://schemas.openxmlformats.org/officeDocument/2006/relationships/image" Target="../media/image10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8.png"/><Relationship Id="rId16" Type="http://schemas.openxmlformats.org/officeDocument/2006/relationships/image" Target="../media/image1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4" Type="http://schemas.openxmlformats.org/officeDocument/2006/relationships/image" Target="../media/image12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9.png"/><Relationship Id="rId7" Type="http://schemas.openxmlformats.org/officeDocument/2006/relationships/image" Target="../media/image1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4.png"/><Relationship Id="rId11" Type="http://schemas.openxmlformats.org/officeDocument/2006/relationships/image" Target="../media/image114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.png"/><Relationship Id="rId9" Type="http://schemas.openxmlformats.org/officeDocument/2006/relationships/image" Target="../media/image12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6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9.png"/><Relationship Id="rId5" Type="http://schemas.openxmlformats.org/officeDocument/2006/relationships/image" Target="../media/image67.PNG"/><Relationship Id="rId4" Type="http://schemas.openxmlformats.org/officeDocument/2006/relationships/image" Target="../media/image1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6000" err="1" smtClean="0">
                <a:solidFill>
                  <a:schemeClr val="tx1"/>
                </a:solidFill>
              </a:rPr>
              <a:t>반응형</a:t>
            </a:r>
            <a:r>
              <a:rPr lang="ko-KR" altLang="en-US" sz="6000" dirty="0" smtClean="0">
                <a:solidFill>
                  <a:schemeClr val="tx1"/>
                </a:solidFill>
              </a:rPr>
              <a:t> 웹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486775" y="6081713"/>
            <a:ext cx="657225" cy="309562"/>
          </a:xfrm>
        </p:spPr>
        <p:txBody>
          <a:bodyPr/>
          <a:lstStyle/>
          <a:p>
            <a:pPr>
              <a:defRPr/>
            </a:pPr>
            <a:fld id="{FF7B6FB7-0B5D-4977-A127-621C87F9A369}" type="slidenum">
              <a:rPr lang="en-US" altLang="ko-KR" smtClean="0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8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10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유연한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(Flexible)</a:t>
            </a: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 박스 레이아웃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유연한 박스의 순서 및 방향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20547" y="1196752"/>
            <a:ext cx="7911893" cy="453661"/>
            <a:chOff x="620547" y="1679195"/>
            <a:chExt cx="7911893" cy="453661"/>
          </a:xfrm>
        </p:grpSpPr>
        <p:grpSp>
          <p:nvGrpSpPr>
            <p:cNvPr id="13" name="그룹 12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flex-flow –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유연한 박스의 배치 및 넘김 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9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936626" y="1589311"/>
            <a:ext cx="7722686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5"/>
              </a:buBlip>
            </a:pPr>
            <a:r>
              <a:rPr lang="en-US" altLang="ko-KR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flex-direction </a:t>
            </a:r>
            <a:r>
              <a:rPr lang="ko-KR" altLang="en-US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속성과 </a:t>
            </a:r>
            <a:r>
              <a:rPr lang="en-US" altLang="ko-KR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flex-flow </a:t>
            </a:r>
            <a:r>
              <a:rPr lang="ko-KR" altLang="en-US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속성을 한번에 지정할 수 있는 대표 </a:t>
            </a:r>
            <a:r>
              <a:rPr lang="ko-KR" altLang="en-US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속성</a:t>
            </a:r>
            <a:endParaRPr lang="en-US" altLang="ko-KR" sz="1600" b="1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01572"/>
              </p:ext>
            </p:extLst>
          </p:nvPr>
        </p:nvGraphicFramePr>
        <p:xfrm>
          <a:off x="896404" y="1987808"/>
          <a:ext cx="7636036" cy="1153160"/>
        </p:xfrm>
        <a:graphic>
          <a:graphicData uri="http://schemas.openxmlformats.org/drawingml/2006/table">
            <a:tbl>
              <a:tblPr firstRow="1" firstCol="1" bandRow="1"/>
              <a:tblGrid>
                <a:gridCol w="928214"/>
                <a:gridCol w="724459"/>
                <a:gridCol w="1760027"/>
                <a:gridCol w="724459"/>
                <a:gridCol w="2070406"/>
                <a:gridCol w="725190"/>
                <a:gridCol w="703281"/>
              </a:tblGrid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&lt;flex-direction&gt; || &lt;flex-wrap&gt;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개별 속성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컨테이너들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.style.flexFlow = "column wrap"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flex-flow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column wrap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36272"/>
              </p:ext>
            </p:extLst>
          </p:nvPr>
        </p:nvGraphicFramePr>
        <p:xfrm>
          <a:off x="904084" y="3735552"/>
          <a:ext cx="7628355" cy="2501760"/>
        </p:xfrm>
        <a:graphic>
          <a:graphicData uri="http://schemas.openxmlformats.org/drawingml/2006/table">
            <a:tbl>
              <a:tblPr firstRow="1" firstCol="1" bandRow="1"/>
              <a:tblGrid>
                <a:gridCol w="4753860"/>
                <a:gridCol w="2874495"/>
              </a:tblGrid>
              <a:tr h="557544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flex-flow: row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/*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기본 축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(main-axis)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은 인라인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한 줄에 배치하도록 지정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*/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flex-flow: column wrap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/*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기본 축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(main-axis)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은 블록 방향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위에서 아래 방향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여러 줄에 배치하도록 지정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왼쪽에서 오른쪽으로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*/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flex-flow: row-reverse wrap-reverse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/*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기본 축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(main-axis)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은 인라인 방향의 반대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오른쪽에서 왼쪽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),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여러 줄에 배치하도록 지정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아래에서 위쪽으로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*/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8" name="그림 27"/>
          <p:cNvPicPr/>
          <p:nvPr/>
        </p:nvPicPr>
        <p:blipFill>
          <a:blip r:embed="rId6"/>
          <a:stretch>
            <a:fillRect/>
          </a:stretch>
        </p:blipFill>
        <p:spPr>
          <a:xfrm>
            <a:off x="6392262" y="3802151"/>
            <a:ext cx="1638300" cy="39528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그림 28"/>
          <p:cNvPicPr/>
          <p:nvPr/>
        </p:nvPicPr>
        <p:blipFill>
          <a:blip r:embed="rId7"/>
          <a:stretch>
            <a:fillRect/>
          </a:stretch>
        </p:blipFill>
        <p:spPr>
          <a:xfrm>
            <a:off x="6732240" y="4293096"/>
            <a:ext cx="749300" cy="106521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림 29"/>
          <p:cNvPicPr/>
          <p:nvPr/>
        </p:nvPicPr>
        <p:blipFill>
          <a:blip r:embed="rId8"/>
          <a:stretch>
            <a:fillRect/>
          </a:stretch>
        </p:blipFill>
        <p:spPr>
          <a:xfrm>
            <a:off x="6469335" y="5500141"/>
            <a:ext cx="1343025" cy="6651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1" name="그룹 30"/>
          <p:cNvGrpSpPr/>
          <p:nvPr/>
        </p:nvGrpSpPr>
        <p:grpSpPr>
          <a:xfrm>
            <a:off x="755576" y="3212413"/>
            <a:ext cx="2160241" cy="432611"/>
            <a:chOff x="783407" y="1589102"/>
            <a:chExt cx="2160241" cy="432611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930198" y="1676316"/>
              <a:ext cx="2013450" cy="25749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66700" lvl="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5"/>
                </a:buBlip>
              </a:pPr>
              <a:r>
                <a:rPr kumimoji="0" lang="ko-KR" altLang="en-US" sz="18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예제 살펴보기</a:t>
              </a:r>
              <a:endParaRPr kumimoji="0" lang="en-US" altLang="ko-KR" sz="18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33" name="그림 32" descr="노트체크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3407" y="1589102"/>
              <a:ext cx="540764" cy="432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32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11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유연한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(Flexible)</a:t>
            </a: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 박스 레이아웃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유연한 박스의 순서 및 방향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20547" y="1196752"/>
            <a:ext cx="7911893" cy="453661"/>
            <a:chOff x="620547" y="1679195"/>
            <a:chExt cx="7911893" cy="453661"/>
          </a:xfrm>
        </p:grpSpPr>
        <p:grpSp>
          <p:nvGrpSpPr>
            <p:cNvPr id="13" name="그룹 12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order –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유연한 박스의 배치 순서 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9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936626" y="1589311"/>
            <a:ext cx="7722686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5"/>
              </a:buBlip>
            </a:pPr>
            <a:r>
              <a:rPr lang="ko-KR" altLang="en-US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플렉스 항목들이 배치하게 되는 순서를 변경</a:t>
            </a:r>
            <a:endParaRPr lang="en-US" altLang="ko-KR" sz="1600" b="1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55576" y="3356429"/>
            <a:ext cx="2160241" cy="432611"/>
            <a:chOff x="783407" y="1589102"/>
            <a:chExt cx="2160241" cy="432611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930198" y="1676316"/>
              <a:ext cx="2013450" cy="25749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66700" lvl="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5"/>
                </a:buBlip>
              </a:pPr>
              <a:r>
                <a:rPr kumimoji="0" lang="ko-KR" altLang="en-US" sz="18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예제 살펴보기</a:t>
              </a:r>
              <a:endParaRPr kumimoji="0" lang="en-US" altLang="ko-KR" sz="18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33" name="그림 32" descr="노트체크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407" y="1589102"/>
              <a:ext cx="540764" cy="432611"/>
            </a:xfrm>
            <a:prstGeom prst="rect">
              <a:avLst/>
            </a:prstGeom>
          </p:spPr>
        </p:pic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58427"/>
              </p:ext>
            </p:extLst>
          </p:nvPr>
        </p:nvGraphicFramePr>
        <p:xfrm>
          <a:off x="896405" y="2049324"/>
          <a:ext cx="7636035" cy="1256284"/>
        </p:xfrm>
        <a:graphic>
          <a:graphicData uri="http://schemas.openxmlformats.org/drawingml/2006/table">
            <a:tbl>
              <a:tblPr firstRow="1" firstCol="1" bandRow="1"/>
              <a:tblGrid>
                <a:gridCol w="928747"/>
                <a:gridCol w="724875"/>
                <a:gridCol w="621844"/>
                <a:gridCol w="621113"/>
                <a:gridCol w="3310166"/>
                <a:gridCol w="725606"/>
                <a:gridCol w="703684"/>
              </a:tblGrid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&lt;integer&gt;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항목들과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절대값으로 위치한 플렉스 컨테이너의 자손들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.style.order = "2"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order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2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316714"/>
              </p:ext>
            </p:extLst>
          </p:nvPr>
        </p:nvGraphicFramePr>
        <p:xfrm>
          <a:off x="907484" y="3861048"/>
          <a:ext cx="7624955" cy="1800200"/>
        </p:xfrm>
        <a:graphic>
          <a:graphicData uri="http://schemas.openxmlformats.org/drawingml/2006/table">
            <a:tbl>
              <a:tblPr firstRow="1" firstCol="1" bandRow="1"/>
              <a:tblGrid>
                <a:gridCol w="759682"/>
                <a:gridCol w="3048850"/>
                <a:gridCol w="3816423"/>
              </a:tblGrid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CSS3_08-01_FlexOrder.html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015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18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order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order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5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pic>
        <p:nvPicPr>
          <p:cNvPr id="34" name="그림 33"/>
          <p:cNvPicPr/>
          <p:nvPr/>
        </p:nvPicPr>
        <p:blipFill>
          <a:blip r:embed="rId7"/>
          <a:stretch>
            <a:fillRect/>
          </a:stretch>
        </p:blipFill>
        <p:spPr>
          <a:xfrm>
            <a:off x="1234951" y="4345443"/>
            <a:ext cx="3121025" cy="8318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그림 34"/>
          <p:cNvPicPr/>
          <p:nvPr/>
        </p:nvPicPr>
        <p:blipFill>
          <a:blip r:embed="rId8"/>
          <a:stretch>
            <a:fillRect/>
          </a:stretch>
        </p:blipFill>
        <p:spPr>
          <a:xfrm>
            <a:off x="5051375" y="4345443"/>
            <a:ext cx="3121025" cy="8318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99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12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유연한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(Flexible)</a:t>
            </a: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 박스 레이아웃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유연성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20547" y="1196752"/>
            <a:ext cx="7911893" cy="453661"/>
            <a:chOff x="620547" y="1679195"/>
            <a:chExt cx="7911893" cy="453661"/>
          </a:xfrm>
        </p:grpSpPr>
        <p:grpSp>
          <p:nvGrpSpPr>
            <p:cNvPr id="13" name="그룹 12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flex-grow –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유연한 </a:t>
                </a:r>
                <a:r>
                  <a:rPr lang="ko-KR" altLang="en-US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박스 폭의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확대 비율 지정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9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936626" y="1589311"/>
            <a:ext cx="7722686" cy="90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5"/>
              </a:buBlip>
            </a:pPr>
            <a:r>
              <a:rPr lang="ko-KR" altLang="en-US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플렉스 항목들의 전체 폭이 플렉스 컨테이너의 폭보다 </a:t>
            </a:r>
            <a:r>
              <a:rPr lang="ko-KR" altLang="en-US" sz="1600" b="1" u="sng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작을 경우에</a:t>
            </a:r>
            <a:endParaRPr lang="en-US" altLang="ko-KR" sz="1600" b="1" u="sng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536575" lvl="0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400" b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플렉스 항목들 폭의 확대 비율을 지정하여 플렉스 컨테이너 폭에 맞게 자동으로 크기를 조절</a:t>
            </a:r>
            <a:r>
              <a:rPr lang="en-US" altLang="ko-KR" sz="14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4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en-US" altLang="ko-KR" sz="1400" b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☞ </a:t>
            </a:r>
            <a:r>
              <a:rPr lang="ko-KR" altLang="en-US" sz="1400" b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속성 값에 따라서 플렉스 컨테이너의 여유 공간 내에서 자동으로 크기 조정</a:t>
            </a:r>
            <a:endParaRPr lang="en-US" altLang="ko-KR" sz="1600" b="1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55576" y="3788477"/>
            <a:ext cx="2160241" cy="432611"/>
            <a:chOff x="783407" y="1589102"/>
            <a:chExt cx="2160241" cy="432611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930198" y="1676316"/>
              <a:ext cx="2013450" cy="25749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66700" lvl="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5"/>
                </a:buBlip>
              </a:pPr>
              <a:r>
                <a:rPr kumimoji="0" lang="ko-KR" altLang="en-US" sz="18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예제 살펴보기</a:t>
              </a:r>
              <a:endParaRPr kumimoji="0" lang="en-US" altLang="ko-KR" sz="18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33" name="그림 32" descr="노트체크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407" y="1589102"/>
              <a:ext cx="540764" cy="432611"/>
            </a:xfrm>
            <a:prstGeom prst="rect">
              <a:avLst/>
            </a:prstGeom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5233"/>
              </p:ext>
            </p:extLst>
          </p:nvPr>
        </p:nvGraphicFramePr>
        <p:xfrm>
          <a:off x="896404" y="2564904"/>
          <a:ext cx="7636036" cy="1153160"/>
        </p:xfrm>
        <a:graphic>
          <a:graphicData uri="http://schemas.openxmlformats.org/drawingml/2006/table">
            <a:tbl>
              <a:tblPr firstRow="1" firstCol="1" bandRow="1"/>
              <a:tblGrid>
                <a:gridCol w="927681"/>
                <a:gridCol w="724044"/>
                <a:gridCol w="1759018"/>
                <a:gridCol w="832067"/>
                <a:gridCol w="1965575"/>
                <a:gridCol w="724774"/>
                <a:gridCol w="702877"/>
              </a:tblGrid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&lt;number&gt;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항목들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.style.flexGrow = "3"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flex-grow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3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81372"/>
              </p:ext>
            </p:extLst>
          </p:nvPr>
        </p:nvGraphicFramePr>
        <p:xfrm>
          <a:off x="904085" y="4277722"/>
          <a:ext cx="7628355" cy="2436432"/>
        </p:xfrm>
        <a:graphic>
          <a:graphicData uri="http://schemas.openxmlformats.org/drawingml/2006/table">
            <a:tbl>
              <a:tblPr firstRow="1" firstCol="1" bandRow="1"/>
              <a:tblGrid>
                <a:gridCol w="759906"/>
                <a:gridCol w="3052025"/>
                <a:gridCol w="3816424"/>
              </a:tblGrid>
              <a:tr h="26081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CSS3_08-01_FlexGrow.html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78692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818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flex-grow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1 (width: 500px)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flex-grow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3 (width: 500px)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675286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818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flex-grow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1 (width: 700px)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flex-grow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3 (width: 700px)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/>
          <p:cNvPicPr/>
          <p:nvPr/>
        </p:nvPicPr>
        <p:blipFill>
          <a:blip r:embed="rId7"/>
          <a:stretch>
            <a:fillRect/>
          </a:stretch>
        </p:blipFill>
        <p:spPr>
          <a:xfrm>
            <a:off x="1296340" y="4590604"/>
            <a:ext cx="3101975" cy="812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그림 35"/>
          <p:cNvPicPr/>
          <p:nvPr/>
        </p:nvPicPr>
        <p:blipFill>
          <a:blip r:embed="rId8"/>
          <a:stretch>
            <a:fillRect/>
          </a:stretch>
        </p:blipFill>
        <p:spPr>
          <a:xfrm>
            <a:off x="5070425" y="4590604"/>
            <a:ext cx="3101975" cy="812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그림 36"/>
          <p:cNvPicPr/>
          <p:nvPr/>
        </p:nvPicPr>
        <p:blipFill>
          <a:blip r:embed="rId9"/>
          <a:stretch>
            <a:fillRect/>
          </a:stretch>
        </p:blipFill>
        <p:spPr>
          <a:xfrm>
            <a:off x="1296340" y="5877273"/>
            <a:ext cx="3098800" cy="4683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그림 37"/>
          <p:cNvPicPr/>
          <p:nvPr/>
        </p:nvPicPr>
        <p:blipFill>
          <a:blip r:embed="rId10"/>
          <a:stretch>
            <a:fillRect/>
          </a:stretch>
        </p:blipFill>
        <p:spPr>
          <a:xfrm>
            <a:off x="5070425" y="5877272"/>
            <a:ext cx="3098800" cy="4683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13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유연한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(Flexible)</a:t>
            </a: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 박스 레이아웃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유연성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20547" y="1196752"/>
            <a:ext cx="7911893" cy="453661"/>
            <a:chOff x="620547" y="1679195"/>
            <a:chExt cx="7911893" cy="453661"/>
          </a:xfrm>
        </p:grpSpPr>
        <p:grpSp>
          <p:nvGrpSpPr>
            <p:cNvPr id="13" name="그룹 12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flex-shrink –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유연한 박스 폭의 축소 비율 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9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936626" y="1589311"/>
            <a:ext cx="7722686" cy="90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5"/>
              </a:buBlip>
            </a:pPr>
            <a:r>
              <a:rPr lang="ko-KR" altLang="en-US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플렉스 항목들의 전체 폭이 플렉스 컨테이너의 폭보다 </a:t>
            </a:r>
            <a:r>
              <a:rPr lang="ko-KR" altLang="en-US" sz="1600" b="1" u="sng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큰 경우에</a:t>
            </a:r>
            <a:endParaRPr lang="en-US" altLang="ko-KR" sz="1600" b="1" u="sng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536575" lvl="0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400" b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플렉스 항목들 폭의 축소 비율을 지정하여 플렉스 컨테이너 폭에 맞게 자동으로 크기를 조절</a:t>
            </a:r>
            <a:r>
              <a:rPr lang="en-US" altLang="ko-KR" sz="14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4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en-US" altLang="ko-KR" sz="1400" b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☞ </a:t>
            </a:r>
            <a:r>
              <a:rPr lang="ko-KR" altLang="en-US" sz="1400" b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속성 값에 따라서 플렉스 컨테이너의 여유 공간 내에서 자동으로 크기 조정</a:t>
            </a:r>
            <a:endParaRPr lang="en-US" altLang="ko-KR" sz="1600" b="1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55576" y="3788477"/>
            <a:ext cx="2160241" cy="432611"/>
            <a:chOff x="783407" y="1589102"/>
            <a:chExt cx="2160241" cy="432611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930198" y="1676316"/>
              <a:ext cx="2013450" cy="25749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66700" lvl="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5"/>
                </a:buBlip>
              </a:pPr>
              <a:r>
                <a:rPr kumimoji="0" lang="ko-KR" altLang="en-US" sz="18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예제 살펴보기</a:t>
              </a:r>
              <a:endParaRPr kumimoji="0" lang="en-US" altLang="ko-KR" sz="18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33" name="그림 32" descr="노트체크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407" y="1589102"/>
              <a:ext cx="540764" cy="432611"/>
            </a:xfrm>
            <a:prstGeom prst="rect">
              <a:avLst/>
            </a:prstGeom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859597"/>
              </p:ext>
            </p:extLst>
          </p:nvPr>
        </p:nvGraphicFramePr>
        <p:xfrm>
          <a:off x="896404" y="2564904"/>
          <a:ext cx="7636036" cy="1153160"/>
        </p:xfrm>
        <a:graphic>
          <a:graphicData uri="http://schemas.openxmlformats.org/drawingml/2006/table">
            <a:tbl>
              <a:tblPr firstRow="1" firstCol="1" bandRow="1"/>
              <a:tblGrid>
                <a:gridCol w="927681"/>
                <a:gridCol w="724044"/>
                <a:gridCol w="1759018"/>
                <a:gridCol w="832067"/>
                <a:gridCol w="1965575"/>
                <a:gridCol w="724774"/>
                <a:gridCol w="702877"/>
              </a:tblGrid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&lt;number&gt;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항목들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.style.flexShrink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= "3"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flex-shrink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53421"/>
              </p:ext>
            </p:extLst>
          </p:nvPr>
        </p:nvGraphicFramePr>
        <p:xfrm>
          <a:off x="904085" y="4277722"/>
          <a:ext cx="7628355" cy="1644344"/>
        </p:xfrm>
        <a:graphic>
          <a:graphicData uri="http://schemas.openxmlformats.org/drawingml/2006/table">
            <a:tbl>
              <a:tblPr firstRow="1" firstCol="1" bandRow="1"/>
              <a:tblGrid>
                <a:gridCol w="759906"/>
                <a:gridCol w="3052025"/>
                <a:gridCol w="3816424"/>
              </a:tblGrid>
              <a:tr h="26081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CSS3_08-01_FlexShrink.html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2708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818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flex-shrink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flex-shrink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2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/>
          <p:cNvPicPr/>
          <p:nvPr/>
        </p:nvPicPr>
        <p:blipFill>
          <a:blip r:embed="rId7"/>
          <a:stretch>
            <a:fillRect/>
          </a:stretch>
        </p:blipFill>
        <p:spPr>
          <a:xfrm>
            <a:off x="1333542" y="4651092"/>
            <a:ext cx="2933065" cy="8375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그림 24"/>
          <p:cNvPicPr/>
          <p:nvPr/>
        </p:nvPicPr>
        <p:blipFill>
          <a:blip r:embed="rId8"/>
          <a:stretch>
            <a:fillRect/>
          </a:stretch>
        </p:blipFill>
        <p:spPr>
          <a:xfrm>
            <a:off x="5107566" y="4651092"/>
            <a:ext cx="2952115" cy="8661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3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14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유연한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(Flexible)</a:t>
            </a: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 박스 레이아웃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유연성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20547" y="1196752"/>
            <a:ext cx="7911893" cy="453661"/>
            <a:chOff x="620547" y="1679195"/>
            <a:chExt cx="7911893" cy="453661"/>
          </a:xfrm>
        </p:grpSpPr>
        <p:grpSp>
          <p:nvGrpSpPr>
            <p:cNvPr id="13" name="그룹 12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flex-basis </a:t>
                </a:r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–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유연한 </a:t>
                </a:r>
                <a:r>
                  <a:rPr lang="ko-KR" altLang="en-US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박스의</a:t>
                </a:r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기준 폭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9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730217"/>
              </p:ext>
            </p:extLst>
          </p:nvPr>
        </p:nvGraphicFramePr>
        <p:xfrm>
          <a:off x="896404" y="1700808"/>
          <a:ext cx="7636036" cy="1008112"/>
        </p:xfrm>
        <a:graphic>
          <a:graphicData uri="http://schemas.openxmlformats.org/drawingml/2006/table">
            <a:tbl>
              <a:tblPr firstRow="1" firstCol="1" bandRow="1"/>
              <a:tblGrid>
                <a:gridCol w="927681"/>
                <a:gridCol w="724044"/>
                <a:gridCol w="1759018"/>
                <a:gridCol w="832067"/>
                <a:gridCol w="1965575"/>
                <a:gridCol w="724774"/>
                <a:gridCol w="702877"/>
              </a:tblGrid>
              <a:tr h="2520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 | &lt;‘width’&gt;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항목들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.style.flexBasis = "80px"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flex-basis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80px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84135"/>
              </p:ext>
            </p:extLst>
          </p:nvPr>
        </p:nvGraphicFramePr>
        <p:xfrm>
          <a:off x="896404" y="2747352"/>
          <a:ext cx="7636036" cy="1401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9332"/>
                <a:gridCol w="6336704"/>
              </a:tblGrid>
              <a:tr h="3216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기준 폭을 플렉스 항목의 기본 크기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(main size)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속성의 값이 되도록 지정한다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en-US" sz="1200" kern="10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이는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콘텐츠에 기초한 플렉스 항목의 크기를 의미한다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80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width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width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속성에서 사용할 수 있는 값과 동일하게 플렉스 항목의 기준 폭을 지정한다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en-US" sz="1200" kern="10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만일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width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값도 함께 지정되어 있다면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 지정된 요소는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flex-basis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값이 적용된다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그러나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flex-basis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값이 지정되어 있지 않으면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0%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 지정된다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97875"/>
              </p:ext>
            </p:extLst>
          </p:nvPr>
        </p:nvGraphicFramePr>
        <p:xfrm>
          <a:off x="896404" y="4221088"/>
          <a:ext cx="7659472" cy="2551440"/>
        </p:xfrm>
        <a:graphic>
          <a:graphicData uri="http://schemas.openxmlformats.org/drawingml/2006/table">
            <a:tbl>
              <a:tblPr firstRow="1" firstCol="1" bandRow="1"/>
              <a:tblGrid>
                <a:gridCol w="723268"/>
                <a:gridCol w="3096344"/>
                <a:gridCol w="3839860"/>
              </a:tblGrid>
              <a:tr h="21602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CSS3_08-01_FlexBasis.html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36104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345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flex-basis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40px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flex-basis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60px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842622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345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flex-basis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80px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flex-basis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120px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/>
          <p:cNvPicPr/>
          <p:nvPr/>
        </p:nvPicPr>
        <p:blipFill>
          <a:blip r:embed="rId5"/>
          <a:stretch>
            <a:fillRect/>
          </a:stretch>
        </p:blipFill>
        <p:spPr>
          <a:xfrm>
            <a:off x="1330046" y="4506334"/>
            <a:ext cx="2737898" cy="7948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그림 33"/>
          <p:cNvPicPr/>
          <p:nvPr/>
        </p:nvPicPr>
        <p:blipFill>
          <a:blip r:embed="rId6"/>
          <a:stretch>
            <a:fillRect/>
          </a:stretch>
        </p:blipFill>
        <p:spPr>
          <a:xfrm>
            <a:off x="4931618" y="4485769"/>
            <a:ext cx="2808734" cy="815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그림 34"/>
          <p:cNvPicPr/>
          <p:nvPr/>
        </p:nvPicPr>
        <p:blipFill>
          <a:blip r:embed="rId7"/>
          <a:stretch>
            <a:fillRect/>
          </a:stretch>
        </p:blipFill>
        <p:spPr>
          <a:xfrm>
            <a:off x="1330046" y="5691043"/>
            <a:ext cx="2894013" cy="781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그림 35"/>
          <p:cNvPicPr/>
          <p:nvPr/>
        </p:nvPicPr>
        <p:blipFill>
          <a:blip r:embed="rId8"/>
          <a:stretch>
            <a:fillRect/>
          </a:stretch>
        </p:blipFill>
        <p:spPr>
          <a:xfrm>
            <a:off x="4912303" y="5665643"/>
            <a:ext cx="3343275" cy="806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65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15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유연한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(Flexible)</a:t>
            </a: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 박스 레이아웃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유연성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20547" y="1196752"/>
            <a:ext cx="7911893" cy="453661"/>
            <a:chOff x="620547" y="1679195"/>
            <a:chExt cx="7911893" cy="453661"/>
          </a:xfrm>
        </p:grpSpPr>
        <p:grpSp>
          <p:nvGrpSpPr>
            <p:cNvPr id="13" name="그룹 12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flex –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유연한 박스 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9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936626" y="1589311"/>
            <a:ext cx="7722686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5"/>
              </a:buBlip>
            </a:pPr>
            <a:r>
              <a:rPr lang="en-US" altLang="ko-KR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flex-grow, flex-shrink, </a:t>
            </a:r>
            <a:r>
              <a:rPr lang="ko-KR" altLang="en-US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그리고 </a:t>
            </a:r>
            <a:r>
              <a:rPr lang="en-US" altLang="ko-KR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flex-basis </a:t>
            </a:r>
            <a:r>
              <a:rPr lang="ko-KR" altLang="en-US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속성을 한번에 지정할 수 있는 대표 속성</a:t>
            </a:r>
            <a:endParaRPr lang="en-US" altLang="ko-KR" sz="1600" b="1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136734"/>
              </p:ext>
            </p:extLst>
          </p:nvPr>
        </p:nvGraphicFramePr>
        <p:xfrm>
          <a:off x="896404" y="2060848"/>
          <a:ext cx="7636036" cy="1512168"/>
        </p:xfrm>
        <a:graphic>
          <a:graphicData uri="http://schemas.openxmlformats.org/drawingml/2006/table">
            <a:tbl>
              <a:tblPr firstRow="1" firstCol="1" bandRow="1"/>
              <a:tblGrid>
                <a:gridCol w="927681"/>
                <a:gridCol w="724044"/>
                <a:gridCol w="1759018"/>
                <a:gridCol w="832067"/>
                <a:gridCol w="1965575"/>
                <a:gridCol w="724774"/>
                <a:gridCol w="702877"/>
              </a:tblGrid>
              <a:tr h="378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none | [ &lt;‘flex-grow’&gt; &lt;‘flex-shrink’&gt;? || &lt;‘flex-basis’&gt; ]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개별 속성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항목들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.style.flex = "3 2 80px"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3 2 80px } /* flex: flex-grow flex-shrink flex-basis */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9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16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유연한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(Flexible)</a:t>
            </a: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 박스 레이아웃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정렬 지정하기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20547" y="1196752"/>
            <a:ext cx="7911893" cy="453661"/>
            <a:chOff x="620547" y="1679195"/>
            <a:chExt cx="7911893" cy="453661"/>
          </a:xfrm>
        </p:grpSpPr>
        <p:grpSp>
          <p:nvGrpSpPr>
            <p:cNvPr id="13" name="그룹 12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justify-content –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유연한 박스의 정렬 방식 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9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936626" y="1589311"/>
            <a:ext cx="7883846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5"/>
              </a:buBlip>
            </a:pPr>
            <a:r>
              <a:rPr lang="ko-KR" altLang="en-US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플렉스 컨테이너 안에서 현재 줄의 기본 축을 따라서 플렉스 항목들의 정렬 방법을 지정</a:t>
            </a:r>
            <a:endParaRPr lang="en-US" altLang="ko-KR" sz="1600" b="1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65206"/>
              </p:ext>
            </p:extLst>
          </p:nvPr>
        </p:nvGraphicFramePr>
        <p:xfrm>
          <a:off x="911727" y="1972065"/>
          <a:ext cx="7620712" cy="1153160"/>
        </p:xfrm>
        <a:graphic>
          <a:graphicData uri="http://schemas.openxmlformats.org/drawingml/2006/table">
            <a:tbl>
              <a:tblPr firstRow="1" firstCol="1" bandRow="1"/>
              <a:tblGrid>
                <a:gridCol w="925820"/>
                <a:gridCol w="722591"/>
                <a:gridCol w="1755488"/>
                <a:gridCol w="830397"/>
                <a:gridCol w="1961630"/>
                <a:gridCol w="723319"/>
                <a:gridCol w="701467"/>
              </a:tblGrid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flex-start | flex-end | center | space-between | space-around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flex-start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항목들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.style.justifyContent = "center"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justify-content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center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62615"/>
              </p:ext>
            </p:extLst>
          </p:nvPr>
        </p:nvGraphicFramePr>
        <p:xfrm>
          <a:off x="896404" y="3212976"/>
          <a:ext cx="7636036" cy="3379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9332"/>
                <a:gridCol w="6336704"/>
              </a:tblGrid>
              <a:tr h="2920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96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flex-start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첫 번째 플렉스 항목이 줄의 시작으로 배치되고</a:t>
                      </a:r>
                      <a:endParaRPr lang="en-US" altLang="ko-KR" sz="12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나머지 항목들은 가로로 배치된다</a:t>
                      </a:r>
                      <a:r>
                        <a:rPr lang="en-US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96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flex-end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마지막 플렉스 항목이 줄의 마지막으로 배치되고 </a:t>
                      </a:r>
                      <a:endParaRPr lang="en-US" altLang="ko-KR" sz="12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앞의 항목들이 이어서 가로로 배치된다</a:t>
                      </a:r>
                      <a:r>
                        <a:rPr lang="en-US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8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center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항목들이 가운데 가로로 배치된다</a:t>
                      </a:r>
                      <a:r>
                        <a:rPr lang="en-US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96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space-between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항목들이 가로로 균일하게 배치되기 때문에</a:t>
                      </a:r>
                      <a:endParaRPr lang="en-US" altLang="ko-KR" sz="12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항목간에는 공백이 자동으로 들어간다</a:t>
                      </a:r>
                      <a:r>
                        <a:rPr lang="en-US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96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space-around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플레스 항목들이 가로로 균일하게 배치하되</a:t>
                      </a:r>
                      <a:r>
                        <a:rPr lang="en-US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양끝의 </a:t>
                      </a:r>
                      <a:endParaRPr lang="en-US" altLang="ko-KR" sz="12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여백은 균일한 공백의 절반이 자동으로 들어간다</a:t>
                      </a:r>
                      <a:r>
                        <a:rPr lang="en-US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31" name="그림 30"/>
          <p:cNvPicPr/>
          <p:nvPr/>
        </p:nvPicPr>
        <p:blipFill>
          <a:blip r:embed="rId6"/>
          <a:stretch>
            <a:fillRect/>
          </a:stretch>
        </p:blipFill>
        <p:spPr>
          <a:xfrm>
            <a:off x="6084168" y="3573016"/>
            <a:ext cx="2383155" cy="453390"/>
          </a:xfrm>
          <a:prstGeom prst="rect">
            <a:avLst/>
          </a:prstGeom>
        </p:spPr>
      </p:pic>
      <p:pic>
        <p:nvPicPr>
          <p:cNvPr id="32" name="그림 31"/>
          <p:cNvPicPr/>
          <p:nvPr/>
        </p:nvPicPr>
        <p:blipFill>
          <a:blip r:embed="rId7"/>
          <a:stretch>
            <a:fillRect/>
          </a:stretch>
        </p:blipFill>
        <p:spPr>
          <a:xfrm>
            <a:off x="6084168" y="4207366"/>
            <a:ext cx="2379345" cy="445770"/>
          </a:xfrm>
          <a:prstGeom prst="rect">
            <a:avLst/>
          </a:prstGeom>
        </p:spPr>
      </p:pic>
      <p:pic>
        <p:nvPicPr>
          <p:cNvPr id="33" name="그림 32"/>
          <p:cNvPicPr/>
          <p:nvPr/>
        </p:nvPicPr>
        <p:blipFill>
          <a:blip r:embed="rId8"/>
          <a:stretch>
            <a:fillRect/>
          </a:stretch>
        </p:blipFill>
        <p:spPr>
          <a:xfrm>
            <a:off x="6084168" y="4829905"/>
            <a:ext cx="2379345" cy="438785"/>
          </a:xfrm>
          <a:prstGeom prst="rect">
            <a:avLst/>
          </a:prstGeom>
        </p:spPr>
      </p:pic>
      <p:pic>
        <p:nvPicPr>
          <p:cNvPr id="34" name="그림 33"/>
          <p:cNvPicPr/>
          <p:nvPr/>
        </p:nvPicPr>
        <p:blipFill>
          <a:blip r:embed="rId9"/>
          <a:stretch>
            <a:fillRect/>
          </a:stretch>
        </p:blipFill>
        <p:spPr>
          <a:xfrm>
            <a:off x="6084168" y="5452244"/>
            <a:ext cx="2372360" cy="445770"/>
          </a:xfrm>
          <a:prstGeom prst="rect">
            <a:avLst/>
          </a:prstGeom>
        </p:spPr>
      </p:pic>
      <p:pic>
        <p:nvPicPr>
          <p:cNvPr id="35" name="그림 34"/>
          <p:cNvPicPr/>
          <p:nvPr/>
        </p:nvPicPr>
        <p:blipFill>
          <a:blip r:embed="rId10"/>
          <a:stretch>
            <a:fillRect/>
          </a:stretch>
        </p:blipFill>
        <p:spPr>
          <a:xfrm>
            <a:off x="6084168" y="6086559"/>
            <a:ext cx="2372360" cy="4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5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17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유연한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(Flexible)</a:t>
            </a: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 박스 레이아웃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정렬 지정하기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20547" y="1196752"/>
            <a:ext cx="7911893" cy="453661"/>
            <a:chOff x="620547" y="1679195"/>
            <a:chExt cx="7911893" cy="453661"/>
          </a:xfrm>
        </p:grpSpPr>
        <p:grpSp>
          <p:nvGrpSpPr>
            <p:cNvPr id="13" name="그룹 12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justify-content –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유연한 박스의 정렬 방식 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9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936626" y="1589311"/>
            <a:ext cx="7883846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5"/>
              </a:buBlip>
            </a:pPr>
            <a:r>
              <a:rPr lang="ko-KR" altLang="en-US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플렉스 컨테이너 안에서 현재 줄의 기본 축을 따라서 플렉스 항목들의 정렬 방법을 지정</a:t>
            </a:r>
            <a:endParaRPr lang="en-US" altLang="ko-KR" sz="1600" b="1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55576" y="1988277"/>
            <a:ext cx="2160241" cy="432611"/>
            <a:chOff x="783407" y="1589102"/>
            <a:chExt cx="2160241" cy="432611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930198" y="1676316"/>
              <a:ext cx="2013450" cy="25749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66700" lvl="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5"/>
                </a:buBlip>
              </a:pPr>
              <a:r>
                <a:rPr kumimoji="0" lang="ko-KR" altLang="en-US" sz="18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예제 살펴보기</a:t>
              </a:r>
              <a:endParaRPr kumimoji="0" lang="en-US" altLang="ko-KR" sz="18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26" name="그림 25" descr="노트체크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407" y="1589102"/>
              <a:ext cx="540764" cy="432611"/>
            </a:xfrm>
            <a:prstGeom prst="rect">
              <a:avLst/>
            </a:prstGeom>
          </p:spPr>
        </p:pic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11951"/>
              </p:ext>
            </p:extLst>
          </p:nvPr>
        </p:nvGraphicFramePr>
        <p:xfrm>
          <a:off x="936626" y="2521908"/>
          <a:ext cx="7595814" cy="3370367"/>
        </p:xfrm>
        <a:graphic>
          <a:graphicData uri="http://schemas.openxmlformats.org/drawingml/2006/table">
            <a:tbl>
              <a:tblPr firstRow="1" firstCol="1" bandRow="1"/>
              <a:tblGrid>
                <a:gridCol w="827062"/>
                <a:gridCol w="2952328"/>
                <a:gridCol w="3816424"/>
              </a:tblGrid>
              <a:tr h="25902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CSS3_08-01_JustifyContent.html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010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justify-content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flex-start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justify-content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flex-end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876401"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justify-content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center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47725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justify-content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space-between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justify-content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space-around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pic>
        <p:nvPicPr>
          <p:cNvPr id="38" name="그림 37"/>
          <p:cNvPicPr/>
          <p:nvPr/>
        </p:nvPicPr>
        <p:blipFill>
          <a:blip r:embed="rId7"/>
          <a:stretch>
            <a:fillRect/>
          </a:stretch>
        </p:blipFill>
        <p:spPr>
          <a:xfrm>
            <a:off x="1270125" y="2818197"/>
            <a:ext cx="3160712" cy="669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그림 38"/>
          <p:cNvPicPr/>
          <p:nvPr/>
        </p:nvPicPr>
        <p:blipFill>
          <a:blip r:embed="rId8"/>
          <a:stretch>
            <a:fillRect/>
          </a:stretch>
        </p:blipFill>
        <p:spPr>
          <a:xfrm>
            <a:off x="5041639" y="2824802"/>
            <a:ext cx="3160712" cy="669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그림 39"/>
          <p:cNvPicPr/>
          <p:nvPr/>
        </p:nvPicPr>
        <p:blipFill>
          <a:blip r:embed="rId9"/>
          <a:stretch>
            <a:fillRect/>
          </a:stretch>
        </p:blipFill>
        <p:spPr>
          <a:xfrm>
            <a:off x="2955640" y="3839195"/>
            <a:ext cx="3160712" cy="669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그림 40"/>
          <p:cNvPicPr/>
          <p:nvPr/>
        </p:nvPicPr>
        <p:blipFill>
          <a:blip r:embed="rId10"/>
          <a:stretch>
            <a:fillRect/>
          </a:stretch>
        </p:blipFill>
        <p:spPr>
          <a:xfrm>
            <a:off x="1237715" y="4919315"/>
            <a:ext cx="3160712" cy="669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그림 41"/>
          <p:cNvPicPr/>
          <p:nvPr/>
        </p:nvPicPr>
        <p:blipFill>
          <a:blip r:embed="rId11"/>
          <a:stretch>
            <a:fillRect/>
          </a:stretch>
        </p:blipFill>
        <p:spPr>
          <a:xfrm>
            <a:off x="5037933" y="4919315"/>
            <a:ext cx="3160712" cy="669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4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18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유연한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(Flexible)</a:t>
            </a: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 박스 레이아웃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정렬 지정하기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20547" y="1196752"/>
            <a:ext cx="7911893" cy="453661"/>
            <a:chOff x="620547" y="1679195"/>
            <a:chExt cx="7911893" cy="453661"/>
          </a:xfrm>
        </p:grpSpPr>
        <p:grpSp>
          <p:nvGrpSpPr>
            <p:cNvPr id="13" name="그룹 12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align-content –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유연한 박스의 콘텐츠 정렬 방식 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9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936626" y="1589311"/>
            <a:ext cx="8027862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5"/>
              </a:buBlip>
            </a:pPr>
            <a:r>
              <a:rPr lang="ko-KR" altLang="en-US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플렉스 컨테이너 안에서 교차 축의 여분의 공간이 있을 때</a:t>
            </a:r>
            <a:r>
              <a:rPr lang="en-US" altLang="ko-KR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컨테이너 줄의 정렬 방법 지정</a:t>
            </a:r>
            <a:endParaRPr lang="en-US" altLang="ko-KR" sz="1600" b="1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256467"/>
              </p:ext>
            </p:extLst>
          </p:nvPr>
        </p:nvGraphicFramePr>
        <p:xfrm>
          <a:off x="896404" y="3212976"/>
          <a:ext cx="7636036" cy="3340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9332"/>
                <a:gridCol w="6336704"/>
              </a:tblGrid>
              <a:tr h="2759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21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stretch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줄이 나머지 공간을 차지하도록 플렉스 항목들의 높이를 늘린다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en-US" sz="12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여유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공간이 부족할 경우에는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flex-start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와 동일하지만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그렇지 않으면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여유 공간은 모든 줄 사이에 균등하게 분할된다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04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flex-start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컨테이너의 첫 번째 줄이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cross-start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측에 배치되고 그 이후의 플렉스 컨테이너 줄들은 연속적으로 배치된다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00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flex-end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컨테이너의 마지막 번째 줄이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cross-end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측에 배치되고 그 이전의 플렉스 컨테이너 줄들은 연속적으로 배치된다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04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center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컨테이너 줄들이 세로 가운데로 배치된다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04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space-between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컨테이너 줄들이 세로로 균일하게 배치되고 줄간의 공백이 자동으로 들어간다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04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space-around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컨테이너 줄들이 세로로 균일하게 배치하되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상단과 하단의 여백은 줄간 공백의 절반이 자동으로 들어간다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만일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남은 여유공간이 모자라면 이 값은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center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와 동일하다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40440"/>
              </p:ext>
            </p:extLst>
          </p:nvPr>
        </p:nvGraphicFramePr>
        <p:xfrm>
          <a:off x="896404" y="1952487"/>
          <a:ext cx="7636036" cy="1188000"/>
        </p:xfrm>
        <a:graphic>
          <a:graphicData uri="http://schemas.openxmlformats.org/drawingml/2006/table">
            <a:tbl>
              <a:tblPr firstRow="1" firstCol="1" bandRow="1"/>
              <a:tblGrid>
                <a:gridCol w="927681"/>
                <a:gridCol w="724044"/>
                <a:gridCol w="1759018"/>
                <a:gridCol w="832067"/>
                <a:gridCol w="1965575"/>
                <a:gridCol w="724774"/>
                <a:gridCol w="702877"/>
              </a:tblGrid>
              <a:tr h="297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flex-start | flex-end | center | space-between | space-around | stretch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7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stretch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항목들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.style.alignContent = "center"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7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align-content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center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54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19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유연한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(Flexible)</a:t>
            </a: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 박스 레이아웃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정렬 지정하기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20547" y="1196752"/>
            <a:ext cx="7911893" cy="453661"/>
            <a:chOff x="620547" y="1679195"/>
            <a:chExt cx="7911893" cy="453661"/>
          </a:xfrm>
        </p:grpSpPr>
        <p:grpSp>
          <p:nvGrpSpPr>
            <p:cNvPr id="13" name="그룹 12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align-content –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유연한 박스의 콘텐츠 정렬 방식 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9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99726"/>
              </p:ext>
            </p:extLst>
          </p:nvPr>
        </p:nvGraphicFramePr>
        <p:xfrm>
          <a:off x="1043608" y="1700808"/>
          <a:ext cx="7488832" cy="4966716"/>
        </p:xfrm>
        <a:graphic>
          <a:graphicData uri="http://schemas.openxmlformats.org/drawingml/2006/table">
            <a:tbl>
              <a:tblPr firstRow="1" firstCol="1" bandRow="1"/>
              <a:tblGrid>
                <a:gridCol w="900972"/>
                <a:gridCol w="1259268"/>
                <a:gridCol w="2808312"/>
                <a:gridCol w="2520280"/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CSS3_08-01_AlignContent.html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86305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align-content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stretch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align-content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flex-start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align-content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flex-end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19329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align-content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center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align-content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space-between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align-content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space-around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pic>
        <p:nvPicPr>
          <p:cNvPr id="31" name="그림 30"/>
          <p:cNvPicPr/>
          <p:nvPr/>
        </p:nvPicPr>
        <p:blipFill>
          <a:blip r:embed="rId5"/>
          <a:stretch>
            <a:fillRect/>
          </a:stretch>
        </p:blipFill>
        <p:spPr>
          <a:xfrm>
            <a:off x="1330046" y="1928591"/>
            <a:ext cx="1581150" cy="2057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그림 31"/>
          <p:cNvPicPr/>
          <p:nvPr/>
        </p:nvPicPr>
        <p:blipFill>
          <a:blip r:embed="rId6"/>
          <a:stretch>
            <a:fillRect/>
          </a:stretch>
        </p:blipFill>
        <p:spPr>
          <a:xfrm>
            <a:off x="3818582" y="1932055"/>
            <a:ext cx="1581150" cy="2057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그림 32"/>
          <p:cNvPicPr/>
          <p:nvPr/>
        </p:nvPicPr>
        <p:blipFill>
          <a:blip r:embed="rId7"/>
          <a:stretch>
            <a:fillRect/>
          </a:stretch>
        </p:blipFill>
        <p:spPr>
          <a:xfrm>
            <a:off x="6444208" y="1932055"/>
            <a:ext cx="1581150" cy="2057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그림 33"/>
          <p:cNvPicPr/>
          <p:nvPr/>
        </p:nvPicPr>
        <p:blipFill>
          <a:blip r:embed="rId8"/>
          <a:stretch>
            <a:fillRect/>
          </a:stretch>
        </p:blipFill>
        <p:spPr>
          <a:xfrm>
            <a:off x="1330046" y="4333276"/>
            <a:ext cx="1581150" cy="2057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그림 34"/>
          <p:cNvPicPr/>
          <p:nvPr/>
        </p:nvPicPr>
        <p:blipFill>
          <a:blip r:embed="rId9"/>
          <a:stretch>
            <a:fillRect/>
          </a:stretch>
        </p:blipFill>
        <p:spPr>
          <a:xfrm>
            <a:off x="3818582" y="4333276"/>
            <a:ext cx="1581150" cy="2057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그림 35"/>
          <p:cNvPicPr/>
          <p:nvPr/>
        </p:nvPicPr>
        <p:blipFill>
          <a:blip r:embed="rId10"/>
          <a:stretch>
            <a:fillRect/>
          </a:stretch>
        </p:blipFill>
        <p:spPr>
          <a:xfrm>
            <a:off x="6444208" y="4333276"/>
            <a:ext cx="1581150" cy="2057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893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51" name="그룹 50"/>
          <p:cNvGrpSpPr/>
          <p:nvPr/>
        </p:nvGrpSpPr>
        <p:grpSpPr>
          <a:xfrm>
            <a:off x="549077" y="764704"/>
            <a:ext cx="8055371" cy="2884388"/>
            <a:chOff x="549077" y="764704"/>
            <a:chExt cx="8055371" cy="2884388"/>
          </a:xfrm>
        </p:grpSpPr>
        <p:sp>
          <p:nvSpPr>
            <p:cNvPr id="5" name="모서리가 둥근 직사각형 4"/>
            <p:cNvSpPr/>
            <p:nvPr/>
          </p:nvSpPr>
          <p:spPr bwMode="auto">
            <a:xfrm>
              <a:off x="899592" y="764704"/>
              <a:ext cx="7704856" cy="2884388"/>
            </a:xfrm>
            <a:prstGeom prst="roundRect">
              <a:avLst>
                <a:gd name="adj" fmla="val 6426"/>
              </a:avLst>
            </a:prstGeom>
            <a:solidFill>
              <a:schemeClr val="bg1"/>
            </a:solidFill>
            <a:ln w="2857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49077" y="877548"/>
              <a:ext cx="2259173" cy="805762"/>
              <a:chOff x="2604056" y="4861032"/>
              <a:chExt cx="2259173" cy="80576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2604056" y="4865048"/>
                <a:ext cx="1923731" cy="466306"/>
              </a:xfrm>
              <a:prstGeom prst="rect">
                <a:avLst/>
              </a:prstGeom>
              <a:solidFill>
                <a:srgbClr val="1F497D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휴먼옛체" panose="02030504000101010101" pitchFamily="18" charset="-127"/>
                    <a:ea typeface="휴먼옛체" panose="02030504000101010101" pitchFamily="18" charset="-127"/>
                  </a:rPr>
                  <a:t>학습 목표</a:t>
                </a:r>
                <a:endParaRPr kumimoji="0" lang="ko-KR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휴먼옛체" panose="02030504000101010101" pitchFamily="18" charset="-127"/>
                  <a:ea typeface="휴먼옛체" panose="02030504000101010101" pitchFamily="18" charset="-127"/>
                </a:endParaRPr>
              </a:p>
            </p:txBody>
          </p:sp>
          <p:sp>
            <p:nvSpPr>
              <p:cNvPr id="8" name="이등변 삼각형 7"/>
              <p:cNvSpPr/>
              <p:nvPr/>
            </p:nvSpPr>
            <p:spPr>
              <a:xfrm rot="16200000" flipH="1">
                <a:off x="2604056" y="5331354"/>
                <a:ext cx="335440" cy="335440"/>
              </a:xfrm>
              <a:prstGeom prst="triangle">
                <a:avLst>
                  <a:gd name="adj" fmla="val 0"/>
                </a:avLst>
              </a:prstGeom>
              <a:solidFill>
                <a:srgbClr val="1F497D">
                  <a:lumMod val="5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양쪽 모서리가 둥근 사각형 8"/>
              <p:cNvSpPr/>
              <p:nvPr/>
            </p:nvSpPr>
            <p:spPr>
              <a:xfrm rot="5400000" flipH="1">
                <a:off x="4460347" y="4928471"/>
                <a:ext cx="470321" cy="335443"/>
              </a:xfrm>
              <a:prstGeom prst="round2Same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899592" y="1340768"/>
              <a:ext cx="7704856" cy="2308324"/>
            </a:xfrm>
            <a:prstGeom prst="rect">
              <a:avLst/>
            </a:prstGeom>
            <a:noFill/>
          </p:spPr>
          <p:txBody>
            <a:bodyPr wrap="square" lIns="180000" rIns="180000" rtlCol="0">
              <a:spAutoFit/>
            </a:bodyPr>
            <a:lstStyle/>
            <a:p>
              <a:pPr algn="just"/>
              <a:r>
                <a:rPr lang="ko-KR" altLang="en-US" sz="180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웹의 형태가 다양하게 변화하면서</a:t>
              </a:r>
              <a:r>
                <a:rPr lang="en-US" altLang="ko-KR" sz="180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, </a:t>
              </a:r>
              <a:r>
                <a:rPr lang="ko-KR" altLang="en-US" sz="180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이를 표시해주는 디바이스들도 다양해지고 </a:t>
              </a:r>
              <a:r>
                <a:rPr lang="en-US" altLang="ko-KR" sz="180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HTML </a:t>
              </a:r>
              <a:r>
                <a:rPr lang="ko-KR" altLang="en-US" sz="180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요소의 배치 또한 이에 맞도록 배치해야 할 필요성이 생기게 되었다</a:t>
              </a:r>
              <a:r>
                <a:rPr lang="en-US" altLang="ko-KR" sz="180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. CSS3</a:t>
              </a:r>
              <a:r>
                <a:rPr lang="ko-KR" altLang="en-US" sz="180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에서는 보다 복잡한 응용 프로그램과 웹 문서의 레이아웃을 위해 설계된 새로운 레이아웃 모드인 유연한 레이아웃</a:t>
              </a:r>
              <a:r>
                <a:rPr lang="en-US" altLang="ko-KR" sz="180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(flex layout) </a:t>
              </a:r>
              <a:r>
                <a:rPr lang="ko-KR" altLang="en-US" sz="180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기능과 그리드 레이아웃</a:t>
              </a:r>
              <a:r>
                <a:rPr lang="en-US" altLang="ko-KR" sz="180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(grid layout) </a:t>
              </a:r>
              <a:r>
                <a:rPr lang="ko-KR" altLang="en-US" sz="180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기능을 추가하였다</a:t>
              </a:r>
              <a:r>
                <a:rPr lang="en-US" altLang="ko-KR" sz="180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. </a:t>
              </a:r>
              <a:r>
                <a:rPr lang="ko-KR" altLang="en-US" sz="180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이번 장에서는 이렇게 새롭고 유용한 고급 레이아웃 기능들에 대하여 자세히 살펴보고 사용자 인터페이스 관련하여 새롭게 추가된 기능에 대하여 살펴보도록 하겠다</a:t>
              </a:r>
              <a:r>
                <a:rPr lang="en-US" altLang="ko-KR" sz="180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.</a:t>
              </a:r>
              <a:endParaRPr lang="ko-KR" altLang="en-US" sz="180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 bwMode="auto">
          <a:xfrm>
            <a:off x="899592" y="3789040"/>
            <a:ext cx="7704856" cy="2592288"/>
          </a:xfrm>
          <a:prstGeom prst="roundRect">
            <a:avLst>
              <a:gd name="adj" fmla="val 6426"/>
            </a:avLst>
          </a:prstGeom>
          <a:solidFill>
            <a:schemeClr val="bg1"/>
          </a:solidFill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316887" y="4600135"/>
            <a:ext cx="5991417" cy="430708"/>
            <a:chOff x="1114970" y="4536083"/>
            <a:chExt cx="5991417" cy="430708"/>
          </a:xfrm>
        </p:grpSpPr>
        <p:sp>
          <p:nvSpPr>
            <p:cNvPr id="17" name="AutoShape 151"/>
            <p:cNvSpPr>
              <a:spLocks noChangeArrowheads="1"/>
            </p:cNvSpPr>
            <p:nvPr/>
          </p:nvSpPr>
          <p:spPr bwMode="auto">
            <a:xfrm>
              <a:off x="1114970" y="4536083"/>
              <a:ext cx="478947" cy="430708"/>
            </a:xfrm>
            <a:prstGeom prst="roundRect">
              <a:avLst>
                <a:gd name="adj" fmla="val 11847"/>
              </a:avLst>
            </a:prstGeom>
            <a:gradFill rotWithShape="1">
              <a:gsLst>
                <a:gs pos="0">
                  <a:srgbClr val="5F5F5F"/>
                </a:gs>
                <a:gs pos="100000">
                  <a:schemeClr val="tx2"/>
                </a:gs>
              </a:gsLst>
              <a:lin ang="5400000" scaled="1"/>
            </a:gradFill>
            <a:ln w="69850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8" name="AutoShape 152"/>
            <p:cNvSpPr>
              <a:spLocks noChangeArrowheads="1"/>
            </p:cNvSpPr>
            <p:nvPr/>
          </p:nvSpPr>
          <p:spPr bwMode="auto">
            <a:xfrm>
              <a:off x="1619672" y="4536083"/>
              <a:ext cx="5486715" cy="430708"/>
            </a:xfrm>
            <a:prstGeom prst="roundRect">
              <a:avLst>
                <a:gd name="adj" fmla="val 11847"/>
              </a:avLst>
            </a:prstGeom>
            <a:gradFill rotWithShape="1">
              <a:gsLst>
                <a:gs pos="0">
                  <a:srgbClr val="5F5F5F"/>
                </a:gs>
                <a:gs pos="100000">
                  <a:schemeClr val="tx2"/>
                </a:gs>
              </a:gsLst>
              <a:lin ang="5400000" scaled="1"/>
            </a:gradFill>
            <a:ln w="69850">
              <a:noFill/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88900">
                <a:lnSpc>
                  <a:spcPct val="90000"/>
                </a:lnSpc>
              </a:pPr>
              <a:r>
                <a:rPr lang="ko-KR" altLang="en-US" sz="20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유연한 박스 레이아웃</a:t>
              </a:r>
              <a:r>
                <a:rPr lang="en-US" altLang="ko-KR" sz="20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(Flexible Box Layout)</a:t>
              </a:r>
              <a:endParaRPr lang="ko-KR" altLang="en-US" sz="2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316887" y="5158532"/>
            <a:ext cx="5991417" cy="430708"/>
            <a:chOff x="1114970" y="4536083"/>
            <a:chExt cx="5991417" cy="430708"/>
          </a:xfrm>
        </p:grpSpPr>
        <p:sp>
          <p:nvSpPr>
            <p:cNvPr id="21" name="AutoShape 151"/>
            <p:cNvSpPr>
              <a:spLocks noChangeArrowheads="1"/>
            </p:cNvSpPr>
            <p:nvPr/>
          </p:nvSpPr>
          <p:spPr bwMode="auto">
            <a:xfrm>
              <a:off x="1114970" y="4536083"/>
              <a:ext cx="478947" cy="430708"/>
            </a:xfrm>
            <a:prstGeom prst="roundRect">
              <a:avLst>
                <a:gd name="adj" fmla="val 11847"/>
              </a:avLst>
            </a:prstGeom>
            <a:gradFill rotWithShape="1">
              <a:gsLst>
                <a:gs pos="0">
                  <a:srgbClr val="5F5F5F"/>
                </a:gs>
                <a:gs pos="100000">
                  <a:schemeClr val="tx2"/>
                </a:gs>
              </a:gsLst>
              <a:lin ang="5400000" scaled="1"/>
            </a:gradFill>
            <a:ln w="69850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20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altLang="ko-KR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utoShape 152"/>
            <p:cNvSpPr>
              <a:spLocks noChangeArrowheads="1"/>
            </p:cNvSpPr>
            <p:nvPr/>
          </p:nvSpPr>
          <p:spPr bwMode="auto">
            <a:xfrm>
              <a:off x="1619673" y="4536083"/>
              <a:ext cx="5486714" cy="430708"/>
            </a:xfrm>
            <a:prstGeom prst="roundRect">
              <a:avLst>
                <a:gd name="adj" fmla="val 11847"/>
              </a:avLst>
            </a:prstGeom>
            <a:gradFill rotWithShape="1">
              <a:gsLst>
                <a:gs pos="0">
                  <a:srgbClr val="5F5F5F"/>
                </a:gs>
                <a:gs pos="100000">
                  <a:schemeClr val="tx2"/>
                </a:gs>
              </a:gsLst>
              <a:lin ang="5400000" scaled="1"/>
            </a:gradFill>
            <a:ln w="69850">
              <a:noFill/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88900">
                <a:lnSpc>
                  <a:spcPct val="90000"/>
                </a:lnSpc>
              </a:pPr>
              <a:r>
                <a:rPr lang="ko-KR" altLang="en-US" sz="20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그리드</a:t>
              </a:r>
              <a:r>
                <a:rPr lang="en-US" altLang="ko-KR" sz="20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20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레이아웃</a:t>
              </a:r>
              <a:r>
                <a:rPr lang="en-US" altLang="ko-KR" sz="20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(Grid Layout)</a:t>
              </a:r>
              <a:endParaRPr lang="ko-KR" altLang="en-US" sz="2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49077" y="3911245"/>
            <a:ext cx="2259173" cy="805762"/>
            <a:chOff x="2604056" y="4861032"/>
            <a:chExt cx="2259173" cy="805762"/>
          </a:xfrm>
        </p:grpSpPr>
        <p:sp>
          <p:nvSpPr>
            <p:cNvPr id="48" name="직사각형 47"/>
            <p:cNvSpPr/>
            <p:nvPr/>
          </p:nvSpPr>
          <p:spPr>
            <a:xfrm>
              <a:off x="2604056" y="4865048"/>
              <a:ext cx="1923731" cy="466306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휴먼옛체" panose="02030504000101010101" pitchFamily="18" charset="-127"/>
                  <a:ea typeface="휴먼옛체" panose="02030504000101010101" pitchFamily="18" charset="-127"/>
                </a:rPr>
                <a:t>Section</a:t>
              </a:r>
              <a:endPara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휴먼옛체" panose="02030504000101010101" pitchFamily="18" charset="-127"/>
                <a:ea typeface="휴먼옛체" panose="02030504000101010101" pitchFamily="18" charset="-127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6200000" flipH="1">
              <a:off x="2604056" y="5331354"/>
              <a:ext cx="335440" cy="335440"/>
            </a:xfrm>
            <a:prstGeom prst="triangle">
              <a:avLst>
                <a:gd name="adj" fmla="val 0"/>
              </a:avLst>
            </a:prstGeom>
            <a:solidFill>
              <a:srgbClr val="1F497D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 rot="5400000" flipH="1">
              <a:off x="4460347" y="4928471"/>
              <a:ext cx="470321" cy="335443"/>
            </a:xfrm>
            <a:prstGeom prst="round2Same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316887" y="5734596"/>
            <a:ext cx="5991417" cy="430708"/>
            <a:chOff x="1114970" y="4536083"/>
            <a:chExt cx="5991417" cy="430708"/>
          </a:xfrm>
        </p:grpSpPr>
        <p:sp>
          <p:nvSpPr>
            <p:cNvPr id="24" name="AutoShape 151"/>
            <p:cNvSpPr>
              <a:spLocks noChangeArrowheads="1"/>
            </p:cNvSpPr>
            <p:nvPr/>
          </p:nvSpPr>
          <p:spPr bwMode="auto">
            <a:xfrm>
              <a:off x="1114970" y="4536083"/>
              <a:ext cx="478947" cy="430708"/>
            </a:xfrm>
            <a:prstGeom prst="roundRect">
              <a:avLst>
                <a:gd name="adj" fmla="val 11847"/>
              </a:avLst>
            </a:prstGeom>
            <a:gradFill rotWithShape="1">
              <a:gsLst>
                <a:gs pos="0">
                  <a:srgbClr val="5F5F5F"/>
                </a:gs>
                <a:gs pos="100000">
                  <a:schemeClr val="tx2"/>
                </a:gs>
              </a:gsLst>
              <a:lin ang="5400000" scaled="1"/>
            </a:gradFill>
            <a:ln w="69850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20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altLang="ko-KR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AutoShape 152"/>
            <p:cNvSpPr>
              <a:spLocks noChangeArrowheads="1"/>
            </p:cNvSpPr>
            <p:nvPr/>
          </p:nvSpPr>
          <p:spPr bwMode="auto">
            <a:xfrm>
              <a:off x="1619673" y="4536083"/>
              <a:ext cx="5486714" cy="430708"/>
            </a:xfrm>
            <a:prstGeom prst="roundRect">
              <a:avLst>
                <a:gd name="adj" fmla="val 11847"/>
              </a:avLst>
            </a:prstGeom>
            <a:gradFill rotWithShape="1">
              <a:gsLst>
                <a:gs pos="0">
                  <a:srgbClr val="5F5F5F"/>
                </a:gs>
                <a:gs pos="100000">
                  <a:schemeClr val="tx2"/>
                </a:gs>
              </a:gsLst>
              <a:lin ang="5400000" scaled="1"/>
            </a:gradFill>
            <a:ln w="69850">
              <a:noFill/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88900">
                <a:lnSpc>
                  <a:spcPct val="90000"/>
                </a:lnSpc>
              </a:pPr>
              <a:r>
                <a:rPr lang="ko-KR" altLang="en-US" sz="20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사용자 인터페이스</a:t>
              </a:r>
              <a:r>
                <a:rPr lang="en-US" altLang="ko-KR" sz="2000" b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(User Interface)</a:t>
              </a:r>
              <a:endParaRPr lang="ko-KR" altLang="en-US" sz="2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0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20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유연한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(Flexible)</a:t>
            </a: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 박스 레이아웃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유연한 박스의 교차 축 지정하기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3334" y="1172391"/>
            <a:ext cx="8303162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4"/>
              </a:buBlip>
            </a:pPr>
            <a:r>
              <a:rPr kumimoji="0" lang="ko-KR" altLang="en-US" sz="18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플렉스 컨테이너 줄의 높이에 따라 플렉스 항목들을 배치하는 교차 축 지정</a:t>
            </a:r>
            <a:endParaRPr kumimoji="0" lang="en-US" altLang="ko-KR" sz="1800" b="1" smtClean="0">
              <a:solidFill>
                <a:prstClr val="black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79498"/>
              </p:ext>
            </p:extLst>
          </p:nvPr>
        </p:nvGraphicFramePr>
        <p:xfrm>
          <a:off x="819094" y="1628800"/>
          <a:ext cx="7785355" cy="1441450"/>
        </p:xfrm>
        <a:graphic>
          <a:graphicData uri="http://schemas.openxmlformats.org/drawingml/2006/table">
            <a:tbl>
              <a:tblPr firstRow="1" firstCol="1" bandRow="1"/>
              <a:tblGrid>
                <a:gridCol w="945822"/>
                <a:gridCol w="738202"/>
                <a:gridCol w="1793415"/>
                <a:gridCol w="848337"/>
                <a:gridCol w="2004011"/>
                <a:gridCol w="738946"/>
                <a:gridCol w="716622"/>
              </a:tblGrid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align-items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flex-start | flex-end | center | baseline | stretch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stretch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항목들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.style.alignItems = "center"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align-items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center }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1963"/>
              </p:ext>
            </p:extLst>
          </p:nvPr>
        </p:nvGraphicFramePr>
        <p:xfrm>
          <a:off x="814659" y="3140968"/>
          <a:ext cx="7789788" cy="1441450"/>
        </p:xfrm>
        <a:graphic>
          <a:graphicData uri="http://schemas.openxmlformats.org/drawingml/2006/table">
            <a:tbl>
              <a:tblPr firstRow="1" firstCol="1" bandRow="1"/>
              <a:tblGrid>
                <a:gridCol w="946360"/>
                <a:gridCol w="738623"/>
                <a:gridCol w="1794436"/>
                <a:gridCol w="848820"/>
                <a:gridCol w="2005152"/>
                <a:gridCol w="739367"/>
                <a:gridCol w="717030"/>
              </a:tblGrid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align-self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 | flex-start | flex-end | center | baseline | stretch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항목들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.style.alignSelf = "center"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align-self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center }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40011"/>
              </p:ext>
            </p:extLst>
          </p:nvPr>
        </p:nvGraphicFramePr>
        <p:xfrm>
          <a:off x="824396" y="4725832"/>
          <a:ext cx="7780052" cy="2018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292"/>
                <a:gridCol w="6840760"/>
              </a:tblGrid>
              <a:tr h="240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11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align-serif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속성의 기본값으로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부모 요소의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align-item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값으로 계산되거나 부모가 없는 요소를 교차 축의 높이만큼 늘린다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13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stretch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교차 크기에 공간을 차지하도록 플렉스 항목들의 높이를 늘리도록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13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flex-start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항목이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cross-start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측에 배치되도록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13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flex-end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항목이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cross-end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측에 배치되도록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13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center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항목이 교차 축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(cross axis)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세로 가운데로 배치되도록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86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baseline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항목의 인라인 축이 교차 축과 동일하면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flex-start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와 동일하지만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그렇지 않으면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baseline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정렬이 되도록 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3" name="Picture 17" descr="D:\0.디자인소스\psd자료로 png\작은그림\체크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47" y="1535179"/>
            <a:ext cx="567077" cy="4536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7" descr="D:\0.디자인소스\psd자료로 png\작은그림\체크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47347"/>
            <a:ext cx="567077" cy="4536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9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21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유연한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(Flexible)</a:t>
            </a: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 박스 레이아웃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유연한 박스의 교차 축 지정하기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3334" y="1172391"/>
            <a:ext cx="8303162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4"/>
              </a:buBlip>
            </a:pPr>
            <a:r>
              <a:rPr kumimoji="0" lang="ko-KR" altLang="en-US" sz="18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플렉스 컨테이너 줄의 높이에 따라 플렉스 항목들을 배치하는 교차 축 지정</a:t>
            </a:r>
            <a:endParaRPr kumimoji="0" lang="en-US" altLang="ko-KR" sz="1800" b="1" smtClean="0">
              <a:solidFill>
                <a:prstClr val="black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3231"/>
              </p:ext>
            </p:extLst>
          </p:nvPr>
        </p:nvGraphicFramePr>
        <p:xfrm>
          <a:off x="819094" y="1628800"/>
          <a:ext cx="7785355" cy="288290"/>
        </p:xfrm>
        <a:graphic>
          <a:graphicData uri="http://schemas.openxmlformats.org/drawingml/2006/table">
            <a:tbl>
              <a:tblPr firstRow="1" firstCol="1" bandRow="1"/>
              <a:tblGrid>
                <a:gridCol w="945822"/>
                <a:gridCol w="6122911"/>
                <a:gridCol w="716622"/>
              </a:tblGrid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align-items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7" descr="D:\0.디자인소스\psd자료로 png\작은그림\체크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47" y="1535179"/>
            <a:ext cx="567077" cy="4536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697583"/>
              </p:ext>
            </p:extLst>
          </p:nvPr>
        </p:nvGraphicFramePr>
        <p:xfrm>
          <a:off x="888578" y="2492896"/>
          <a:ext cx="7667297" cy="3539973"/>
        </p:xfrm>
        <a:graphic>
          <a:graphicData uri="http://schemas.openxmlformats.org/drawingml/2006/table">
            <a:tbl>
              <a:tblPr firstRow="1" firstCol="1" bandRow="1"/>
              <a:tblGrid>
                <a:gridCol w="1019126"/>
                <a:gridCol w="1584176"/>
                <a:gridCol w="2617258"/>
                <a:gridCol w="2446737"/>
              </a:tblGrid>
              <a:tr h="28724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CSS3_08-01_AlignItems.html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30655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align-items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stretch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align-items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flex-start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align-items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flex-end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1430655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align-items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center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align-items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baseline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pic>
        <p:nvPicPr>
          <p:cNvPr id="25" name="그림 24"/>
          <p:cNvPicPr/>
          <p:nvPr/>
        </p:nvPicPr>
        <p:blipFill>
          <a:blip r:embed="rId6"/>
          <a:stretch>
            <a:fillRect/>
          </a:stretch>
        </p:blipFill>
        <p:spPr>
          <a:xfrm>
            <a:off x="1178198" y="2849519"/>
            <a:ext cx="2025650" cy="1263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그림 25"/>
          <p:cNvPicPr/>
          <p:nvPr/>
        </p:nvPicPr>
        <p:blipFill>
          <a:blip r:embed="rId7"/>
          <a:stretch>
            <a:fillRect/>
          </a:stretch>
        </p:blipFill>
        <p:spPr>
          <a:xfrm>
            <a:off x="3770486" y="2849519"/>
            <a:ext cx="2025650" cy="1263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/>
          <p:cNvPicPr/>
          <p:nvPr/>
        </p:nvPicPr>
        <p:blipFill>
          <a:blip r:embed="rId8"/>
          <a:stretch>
            <a:fillRect/>
          </a:stretch>
        </p:blipFill>
        <p:spPr>
          <a:xfrm>
            <a:off x="6300192" y="2849519"/>
            <a:ext cx="2025650" cy="1263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그림 27"/>
          <p:cNvPicPr/>
          <p:nvPr/>
        </p:nvPicPr>
        <p:blipFill>
          <a:blip r:embed="rId9"/>
          <a:stretch>
            <a:fillRect/>
          </a:stretch>
        </p:blipFill>
        <p:spPr>
          <a:xfrm>
            <a:off x="1163578" y="4437112"/>
            <a:ext cx="2025650" cy="1263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그림 28"/>
          <p:cNvPicPr/>
          <p:nvPr/>
        </p:nvPicPr>
        <p:blipFill>
          <a:blip r:embed="rId10"/>
          <a:stretch>
            <a:fillRect/>
          </a:stretch>
        </p:blipFill>
        <p:spPr>
          <a:xfrm>
            <a:off x="3770486" y="4437112"/>
            <a:ext cx="2025650" cy="1263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그룹 29"/>
          <p:cNvGrpSpPr/>
          <p:nvPr/>
        </p:nvGrpSpPr>
        <p:grpSpPr>
          <a:xfrm>
            <a:off x="755576" y="2060285"/>
            <a:ext cx="2160241" cy="432611"/>
            <a:chOff x="783407" y="1589102"/>
            <a:chExt cx="2160241" cy="432611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930198" y="1676316"/>
              <a:ext cx="2013450" cy="25749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66700" lvl="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kumimoji="0" lang="ko-KR" altLang="en-US" sz="18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예제 살펴보기</a:t>
              </a:r>
              <a:endParaRPr kumimoji="0" lang="en-US" altLang="ko-KR" sz="18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32" name="그림 31" descr="노트체크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3407" y="1589102"/>
              <a:ext cx="540764" cy="432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33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22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유연한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(Flexible)</a:t>
            </a: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 박스 레이아웃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유연한 박스의 교차 축 지정하기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3334" y="1172391"/>
            <a:ext cx="8303162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4"/>
              </a:buBlip>
            </a:pPr>
            <a:r>
              <a:rPr kumimoji="0" lang="ko-KR" altLang="en-US" sz="18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플렉스 컨테이너 줄의 높이에 따라 플렉스 항목들을 배치하는 교차 축 지정</a:t>
            </a:r>
            <a:endParaRPr kumimoji="0" lang="en-US" altLang="ko-KR" sz="1800" b="1" smtClean="0">
              <a:solidFill>
                <a:prstClr val="black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40709"/>
              </p:ext>
            </p:extLst>
          </p:nvPr>
        </p:nvGraphicFramePr>
        <p:xfrm>
          <a:off x="819094" y="1628800"/>
          <a:ext cx="7785355" cy="288290"/>
        </p:xfrm>
        <a:graphic>
          <a:graphicData uri="http://schemas.openxmlformats.org/drawingml/2006/table">
            <a:tbl>
              <a:tblPr firstRow="1" firstCol="1" bandRow="1"/>
              <a:tblGrid>
                <a:gridCol w="945822"/>
                <a:gridCol w="6122911"/>
                <a:gridCol w="716622"/>
              </a:tblGrid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align-self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7" descr="D:\0.디자인소스\psd자료로 png\작은그림\체크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47" y="1535179"/>
            <a:ext cx="567077" cy="4536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67618"/>
              </p:ext>
            </p:extLst>
          </p:nvPr>
        </p:nvGraphicFramePr>
        <p:xfrm>
          <a:off x="888578" y="2492896"/>
          <a:ext cx="7667297" cy="3539973"/>
        </p:xfrm>
        <a:graphic>
          <a:graphicData uri="http://schemas.openxmlformats.org/drawingml/2006/table">
            <a:tbl>
              <a:tblPr firstRow="1" firstCol="1" bandRow="1"/>
              <a:tblGrid>
                <a:gridCol w="1019126"/>
                <a:gridCol w="1584176"/>
                <a:gridCol w="2617258"/>
                <a:gridCol w="2446737"/>
              </a:tblGrid>
              <a:tr h="28724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CSS3_08-01_AlignSelf.html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30655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align-self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auto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align-self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flex-start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align-self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flex-end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1430655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align-self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center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align-self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baseline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align-self</a:t>
                      </a:r>
                      <a:r>
                        <a:rPr lang="en-US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stretch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755576" y="2060285"/>
            <a:ext cx="2160241" cy="432611"/>
            <a:chOff x="783407" y="1589102"/>
            <a:chExt cx="2160241" cy="432611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930198" y="1676316"/>
              <a:ext cx="2013450" cy="25749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66700" lvl="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kumimoji="0" lang="ko-KR" altLang="en-US" sz="18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예제 살펴보기</a:t>
              </a:r>
              <a:endParaRPr kumimoji="0" lang="en-US" altLang="ko-KR" sz="18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26" name="그림 25" descr="노트체크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407" y="1589102"/>
              <a:ext cx="540764" cy="432611"/>
            </a:xfrm>
            <a:prstGeom prst="rect">
              <a:avLst/>
            </a:prstGeom>
          </p:spPr>
        </p:pic>
      </p:grpSp>
      <p:pic>
        <p:nvPicPr>
          <p:cNvPr id="27" name="그림 26"/>
          <p:cNvPicPr/>
          <p:nvPr/>
        </p:nvPicPr>
        <p:blipFill>
          <a:blip r:embed="rId7"/>
          <a:stretch>
            <a:fillRect/>
          </a:stretch>
        </p:blipFill>
        <p:spPr>
          <a:xfrm>
            <a:off x="1187624" y="2828874"/>
            <a:ext cx="2026285" cy="1263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그림 27"/>
          <p:cNvPicPr/>
          <p:nvPr/>
        </p:nvPicPr>
        <p:blipFill>
          <a:blip r:embed="rId8"/>
          <a:stretch>
            <a:fillRect/>
          </a:stretch>
        </p:blipFill>
        <p:spPr>
          <a:xfrm>
            <a:off x="3779912" y="2828874"/>
            <a:ext cx="2026285" cy="1263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그림 28"/>
          <p:cNvPicPr/>
          <p:nvPr/>
        </p:nvPicPr>
        <p:blipFill>
          <a:blip r:embed="rId9"/>
          <a:stretch>
            <a:fillRect/>
          </a:stretch>
        </p:blipFill>
        <p:spPr>
          <a:xfrm>
            <a:off x="6300192" y="2828874"/>
            <a:ext cx="2026285" cy="1263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림 29"/>
          <p:cNvPicPr/>
          <p:nvPr/>
        </p:nvPicPr>
        <p:blipFill>
          <a:blip r:embed="rId7"/>
          <a:stretch>
            <a:fillRect/>
          </a:stretch>
        </p:blipFill>
        <p:spPr>
          <a:xfrm>
            <a:off x="1187623" y="4469408"/>
            <a:ext cx="2026285" cy="1263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그림 30"/>
          <p:cNvPicPr/>
          <p:nvPr/>
        </p:nvPicPr>
        <p:blipFill>
          <a:blip r:embed="rId10"/>
          <a:stretch>
            <a:fillRect/>
          </a:stretch>
        </p:blipFill>
        <p:spPr>
          <a:xfrm>
            <a:off x="3779911" y="4469408"/>
            <a:ext cx="2026285" cy="1263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그림 31"/>
          <p:cNvPicPr/>
          <p:nvPr/>
        </p:nvPicPr>
        <p:blipFill>
          <a:blip r:embed="rId11"/>
          <a:stretch>
            <a:fillRect/>
          </a:stretch>
        </p:blipFill>
        <p:spPr>
          <a:xfrm>
            <a:off x="6300191" y="4469408"/>
            <a:ext cx="2026285" cy="1263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84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23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</a:t>
            </a: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레이아웃</a:t>
            </a:r>
            <a:r>
              <a:rPr kumimoji="0"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79117"/>
              </p:ext>
            </p:extLst>
          </p:nvPr>
        </p:nvGraphicFramePr>
        <p:xfrm>
          <a:off x="785072" y="836712"/>
          <a:ext cx="7747368" cy="576064"/>
        </p:xfrm>
        <a:graphic>
          <a:graphicData uri="http://schemas.openxmlformats.org/drawingml/2006/table">
            <a:tbl>
              <a:tblPr firstRow="1" firstCol="1" bandRow="1"/>
              <a:tblGrid>
                <a:gridCol w="1122632"/>
                <a:gridCol w="6624736"/>
              </a:tblGrid>
              <a:tr h="28803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b="1" kern="1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Times New Roman" panose="02020603050405020304" pitchFamily="18" charset="0"/>
                        </a:rPr>
                        <a:t>표준화 </a:t>
                      </a:r>
                      <a:r>
                        <a:rPr lang="ko-KR" sz="1300" b="1" kern="10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Times New Roman" panose="02020603050405020304" pitchFamily="18" charset="0"/>
                        </a:rPr>
                        <a:t>문서</a:t>
                      </a:r>
                      <a:endParaRPr lang="ko-KR" sz="1300" kern="10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 Grid Layout Module Level 1 - http://dev.w3.org/csswg/css-grid/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b="1" kern="1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Times New Roman" panose="02020603050405020304" pitchFamily="18" charset="0"/>
                        </a:rPr>
                        <a:t>표준화 </a:t>
                      </a:r>
                      <a:r>
                        <a:rPr lang="ko-KR" sz="1300" b="1" kern="10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Times New Roman" panose="02020603050405020304" pitchFamily="18" charset="0"/>
                        </a:rPr>
                        <a:t>단계</a:t>
                      </a:r>
                      <a:endParaRPr lang="ko-KR" sz="1300" kern="10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W3C Editor’s draft (2014-05-20)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Rectangle 97"/>
          <p:cNvSpPr txBox="1">
            <a:spLocks noChangeArrowheads="1"/>
          </p:cNvSpPr>
          <p:nvPr/>
        </p:nvSpPr>
        <p:spPr>
          <a:xfrm>
            <a:off x="323528" y="1484784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레이아웃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63392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4"/>
              </a:buBlip>
            </a:pPr>
            <a:r>
              <a:rPr kumimoji="0" lang="ko-KR" altLang="en-US" sz="2000" b="1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브라우저 창 내에서 사용 가능한 공간이나 고정된 공간</a:t>
            </a:r>
            <a:r>
              <a:rPr kumimoji="0" lang="en-US" altLang="ko-KR" sz="2000" b="1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kumimoji="0" lang="ko-KR" altLang="en-US" sz="2000" b="1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또는 이 둘의 조합을 기반으로 웹 문서의 주 영역 공간을 분할하는 새로운 레이아웃</a:t>
            </a:r>
            <a:endParaRPr kumimoji="0" lang="en-US" altLang="ko-KR" sz="2000" b="1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630238" indent="-285750" defTabSz="536575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kumimoji="0" lang="ko-KR" altLang="en-US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그리드 </a:t>
            </a:r>
            <a:r>
              <a:rPr kumimoji="0" lang="ko-KR" altLang="en-US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레이아웃에는 콘텐츠 구조가 없기 때문에 </a:t>
            </a:r>
            <a:r>
              <a:rPr kumimoji="0" lang="en-US" altLang="ko-KR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kumimoji="0" lang="ko-KR" altLang="en-US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표 또는 </a:t>
            </a:r>
            <a:r>
              <a:rPr kumimoji="0" lang="en-US" altLang="ko-KR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kumimoji="0" lang="ko-KR" altLang="en-US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통해서는 불가능하거나 수행하기 아주 어려운 레이아웃을 만들 수 있다</a:t>
            </a:r>
            <a:r>
              <a:rPr kumimoji="0" lang="en-US" altLang="ko-KR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kumimoji="0" lang="en-US" altLang="ko-KR" sz="1600" b="1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98525" indent="-285750" defTabSz="536575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kumimoji="0" lang="ko-KR" altLang="en-US" sz="15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그리드 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컨테이너의 하위 요소들을 겹치도록 배치할 수 있다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kumimoji="0" lang="en-US" altLang="ko-KR" sz="15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98525" indent="-285750" defTabSz="536575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kumimoji="0" lang="ko-KR" altLang="en-US" sz="15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미디어 쿼리와 함께 사용하면 장치에 대한 폼 팩터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(factors), 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방향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사용 가능한 공간 등의 변경에 맞추어 레이아웃을 더욱 원활하게 조정할 수 </a:t>
            </a:r>
            <a:r>
              <a:rPr kumimoji="0" lang="ko-KR" altLang="en-US" sz="15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있다</a:t>
            </a:r>
            <a:r>
              <a:rPr kumimoji="0" lang="en-US" altLang="ko-KR" sz="15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15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74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24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레이아웃 배경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1" name="그림 20"/>
          <p:cNvPicPr/>
          <p:nvPr/>
        </p:nvPicPr>
        <p:blipFill>
          <a:blip r:embed="rId4"/>
          <a:stretch>
            <a:fillRect/>
          </a:stretch>
        </p:blipFill>
        <p:spPr>
          <a:xfrm>
            <a:off x="807314" y="1250257"/>
            <a:ext cx="5813425" cy="39630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/>
          <p:cNvSpPr/>
          <p:nvPr/>
        </p:nvSpPr>
        <p:spPr>
          <a:xfrm>
            <a:off x="755576" y="5281463"/>
            <a:ext cx="6768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40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사용 가능한 공간의 변경에 따른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D</a:t>
            </a:r>
            <a:r>
              <a:rPr lang="ko-KR" altLang="ko-KR" sz="140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E </a:t>
            </a:r>
            <a:r>
              <a:rPr lang="ko-KR" altLang="ko-KR" sz="140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부분의 크기 변화를 보여주는 그리드 레이아웃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25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레이아웃 배경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80239"/>
              </p:ext>
            </p:extLst>
          </p:nvPr>
        </p:nvGraphicFramePr>
        <p:xfrm>
          <a:off x="827584" y="1208974"/>
          <a:ext cx="7056784" cy="2703765"/>
        </p:xfrm>
        <a:graphic>
          <a:graphicData uri="http://schemas.openxmlformats.org/drawingml/2006/table">
            <a:tbl>
              <a:tblPr firstRow="1" firstCol="1" bandRow="1"/>
              <a:tblGrid>
                <a:gridCol w="4104455"/>
                <a:gridCol w="2952329"/>
              </a:tblGrid>
              <a:tr h="250805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가로 방향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(Landscape)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적절한 배치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세로 방향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(Portrait)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적절한 배치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pic>
        <p:nvPicPr>
          <p:cNvPr id="19" name="그림 18"/>
          <p:cNvPicPr/>
          <p:nvPr/>
        </p:nvPicPr>
        <p:blipFill>
          <a:blip r:embed="rId4"/>
          <a:stretch>
            <a:fillRect/>
          </a:stretch>
        </p:blipFill>
        <p:spPr>
          <a:xfrm>
            <a:off x="1230356" y="1638684"/>
            <a:ext cx="3341644" cy="18492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/>
          <p:cNvPicPr/>
          <p:nvPr/>
        </p:nvPicPr>
        <p:blipFill>
          <a:blip r:embed="rId5"/>
          <a:stretch>
            <a:fillRect/>
          </a:stretch>
        </p:blipFill>
        <p:spPr>
          <a:xfrm>
            <a:off x="5216328" y="1273512"/>
            <a:ext cx="2308000" cy="2299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10631"/>
              </p:ext>
            </p:extLst>
          </p:nvPr>
        </p:nvGraphicFramePr>
        <p:xfrm>
          <a:off x="827584" y="4025600"/>
          <a:ext cx="7416824" cy="2715768"/>
        </p:xfrm>
        <a:graphic>
          <a:graphicData uri="http://schemas.openxmlformats.org/drawingml/2006/table">
            <a:tbl>
              <a:tblPr firstRow="1" firstCol="1" bandRow="1"/>
              <a:tblGrid>
                <a:gridCol w="442402"/>
                <a:gridCol w="4814182"/>
                <a:gridCol w="2160240"/>
              </a:tblGrid>
              <a:tr h="27157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#grid { display: </a:t>
                      </a:r>
                      <a:r>
                        <a:rPr 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381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grid-template-areas: “title stats” 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381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1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1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score stats”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381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        </a:t>
                      </a:r>
                      <a:r>
                        <a:rPr lang="en-US" sz="11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“board board”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381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1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“</a:t>
                      </a:r>
                      <a:r>
                        <a:rPr 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ctrls  ctrls”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381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grid-template-columns: auto minmax(min-content, 1fr);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381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grid-template-rows: </a:t>
                      </a:r>
                      <a:r>
                        <a:rPr lang="en-US" sz="1100" b="1" i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 auto minmax(min-content, 1fr) auto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@media (orientation: landscape) 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905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#grid { display: </a:t>
                      </a:r>
                      <a:r>
                        <a:rPr 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381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grid-template-areas: “title board” 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381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1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1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stats board”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381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1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“</a:t>
                      </a:r>
                      <a:r>
                        <a:rPr 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score ctrls”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381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grid-template-columns: auto minmax(min-content, 1fr);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381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grid-template-rows: </a:t>
                      </a:r>
                      <a:r>
                        <a:rPr lang="en-US" sz="1100" b="1" i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 minmax(min-content, 1fr) auto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905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#title    { </a:t>
                      </a:r>
                      <a:r>
                        <a:rPr lang="en-US" altLang="ko-KR" sz="11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grid-area: title</a:t>
                      </a:r>
                      <a:r>
                        <a:rPr lang="en-US" altLang="ko-KR" sz="11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altLang="ko-KR" sz="11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#score   { </a:t>
                      </a:r>
                      <a:r>
                        <a:rPr lang="en-US" altLang="ko-KR" sz="11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grid-area: score</a:t>
                      </a:r>
                      <a:r>
                        <a:rPr lang="en-US" altLang="ko-KR" sz="11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altLang="ko-KR" sz="11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#stats   { </a:t>
                      </a:r>
                      <a:r>
                        <a:rPr lang="en-US" altLang="ko-KR" sz="11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grid-area: stats</a:t>
                      </a:r>
                      <a:r>
                        <a:rPr lang="en-US" altLang="ko-KR" sz="11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altLang="ko-KR" sz="11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#board  { </a:t>
                      </a:r>
                      <a:r>
                        <a:rPr lang="en-US" altLang="ko-KR" sz="11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grid-area: board</a:t>
                      </a:r>
                      <a:r>
                        <a:rPr lang="en-US" altLang="ko-KR" sz="11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altLang="ko-KR" sz="11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#controls { </a:t>
                      </a:r>
                      <a:r>
                        <a:rPr lang="en-US" altLang="ko-KR" sz="11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grid-area: ctrls</a:t>
                      </a:r>
                      <a:r>
                        <a:rPr lang="en-US" altLang="ko-KR" sz="11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altLang="ko-KR" sz="11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73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26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레이아웃 개념 및 용어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4"/>
          <a:stretch>
            <a:fillRect/>
          </a:stretch>
        </p:blipFill>
        <p:spPr>
          <a:xfrm>
            <a:off x="899592" y="1251162"/>
            <a:ext cx="5040560" cy="23760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/>
          <p:cNvGrpSpPr/>
          <p:nvPr/>
        </p:nvGrpSpPr>
        <p:grpSpPr>
          <a:xfrm>
            <a:off x="899592" y="3717032"/>
            <a:ext cx="2362021" cy="355542"/>
            <a:chOff x="1417890" y="5017674"/>
            <a:chExt cx="2362021" cy="355542"/>
          </a:xfrm>
        </p:grpSpPr>
        <p:sp>
          <p:nvSpPr>
            <p:cNvPr id="22" name="모서리가 둥근 직사각형 21"/>
            <p:cNvSpPr/>
            <p:nvPr/>
          </p:nvSpPr>
          <p:spPr bwMode="auto">
            <a:xfrm>
              <a:off x="1462686" y="5028382"/>
              <a:ext cx="2317225" cy="25749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66700" lvl="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5"/>
                </a:buBlip>
              </a:pPr>
              <a:r>
                <a:rPr kumimoji="0" lang="ko-KR" altLang="en-US" sz="18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그리드 라인</a:t>
              </a:r>
              <a:r>
                <a:rPr kumimoji="0" lang="en-US" altLang="ko-KR" sz="18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(Line)</a:t>
              </a:r>
              <a:endParaRPr kumimoji="0" lang="en-US" altLang="ko-KR" sz="18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890" y="5017674"/>
              <a:ext cx="355542" cy="355542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683568" y="4072574"/>
            <a:ext cx="7963392" cy="1266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kumimoji="0"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그리드의 가로 및 세로의 분할 선을 나타내는 것</a:t>
            </a:r>
            <a:r>
              <a:rPr kumimoji="0"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kumimoji="0"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kumimoji="0"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(grid-column), </a:t>
            </a:r>
            <a:r>
              <a:rPr kumimoji="0"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</a:t>
            </a:r>
            <a:r>
              <a:rPr kumimoji="0"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(grid-row)</a:t>
            </a:r>
          </a:p>
          <a:p>
            <a:pPr marL="803275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kumimoji="0"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번째 열</a:t>
            </a:r>
            <a:r>
              <a:rPr kumimoji="0"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(grid-column: 1)</a:t>
            </a:r>
            <a:r>
              <a:rPr kumimoji="0"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왼쪽에 </a:t>
            </a:r>
            <a:r>
              <a:rPr kumimoji="0"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line1, </a:t>
            </a:r>
            <a:r>
              <a:rPr kumimoji="0"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오른쪽에 </a:t>
            </a:r>
            <a:r>
              <a:rPr kumimoji="0"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line2</a:t>
            </a:r>
            <a:r>
              <a:rPr kumimoji="0"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위치</a:t>
            </a:r>
            <a:endParaRPr kumimoji="0" lang="en-US" altLang="ko-KR" sz="14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3275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kumimoji="0"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그리드 컨테이너의 공간을 그리드 영역으로 분할하는 역할</a:t>
            </a:r>
            <a:endParaRPr kumimoji="0" lang="en-US" altLang="ko-KR" sz="14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3275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kumimoji="0"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그리드 항목</a:t>
            </a:r>
            <a:r>
              <a:rPr kumimoji="0"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그리드 컨테이너의 콘텐츠</a:t>
            </a:r>
            <a:r>
              <a:rPr kumimoji="0"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위치하고 정렬되어 배치</a:t>
            </a:r>
            <a:endParaRPr kumimoji="0" lang="en-US" altLang="ko-KR" sz="1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59289"/>
              </p:ext>
            </p:extLst>
          </p:nvPr>
        </p:nvGraphicFramePr>
        <p:xfrm>
          <a:off x="899592" y="5426413"/>
          <a:ext cx="7660060" cy="1214005"/>
        </p:xfrm>
        <a:graphic>
          <a:graphicData uri="http://schemas.openxmlformats.org/drawingml/2006/table">
            <a:tbl>
              <a:tblPr firstRow="1" firstCol="1" bandRow="1"/>
              <a:tblGrid>
                <a:gridCol w="931134"/>
                <a:gridCol w="6728926"/>
              </a:tblGrid>
              <a:tr h="23483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r" latinLnBrk="1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Char char="※"/>
                      </a:pPr>
                      <a:r>
                        <a:rPr lang="ko-KR" sz="1200" kern="10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라인의 </a:t>
                      </a:r>
                      <a:r>
                        <a:rPr lang="ko-KR" sz="1200" b="1" kern="10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숫자 인덱스</a:t>
                      </a:r>
                      <a:r>
                        <a:rPr lang="ko-KR" sz="1200" kern="10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사용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9170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#grid { display: grid;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grid-template-columns: 150px 1fr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 /* 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열</a:t>
                      </a:r>
                      <a:r>
                        <a:rPr lang="en-US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1</a:t>
                      </a: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열의 크기는 </a:t>
                      </a:r>
                      <a:r>
                        <a:rPr lang="en-US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150px, 2</a:t>
                      </a: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열의 크기는 유연한</a:t>
                      </a:r>
                      <a:r>
                        <a:rPr lang="en-US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(flexible) </a:t>
                      </a: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크기</a:t>
                      </a: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*/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grid-template-rows: 50px 1fr 50px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/* 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행</a:t>
                      </a:r>
                      <a:r>
                        <a:rPr lang="en-US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*/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#item1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grid-column: 2; grid-row: 1 / span 2;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 /* 2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번째 열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1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번째 행에서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번째 행까지 확장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*/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4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27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레이아웃 개념 및 용어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99592" y="1230893"/>
            <a:ext cx="5112568" cy="355542"/>
            <a:chOff x="1417890" y="5017674"/>
            <a:chExt cx="5112568" cy="355542"/>
          </a:xfrm>
        </p:grpSpPr>
        <p:sp>
          <p:nvSpPr>
            <p:cNvPr id="22" name="모서리가 둥근 직사각형 21"/>
            <p:cNvSpPr/>
            <p:nvPr/>
          </p:nvSpPr>
          <p:spPr bwMode="auto">
            <a:xfrm>
              <a:off x="1462686" y="5028382"/>
              <a:ext cx="5067772" cy="25749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66700" lvl="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kumimoji="0" lang="ko-KR" altLang="en-US" sz="18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그리드 라인의</a:t>
              </a:r>
              <a:r>
                <a:rPr kumimoji="0" lang="en-US" altLang="ko-KR" sz="18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 </a:t>
              </a:r>
              <a:r>
                <a:rPr kumimoji="0" lang="ko-KR" altLang="en-US" sz="18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이름 사용</a:t>
              </a:r>
              <a:r>
                <a:rPr kumimoji="0" lang="en-US" altLang="ko-KR" sz="18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: </a:t>
              </a:r>
              <a:r>
                <a:rPr kumimoji="0" lang="en-US" altLang="ko-KR" sz="1800" b="1" smtClean="0">
                  <a:solidFill>
                    <a:srgbClr val="FF0000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&lt;custom-ident&gt;*</a:t>
              </a:r>
              <a:endParaRPr kumimoji="0" lang="en-US" altLang="ko-KR" sz="1800" b="1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890" y="5017674"/>
              <a:ext cx="355542" cy="355542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683568" y="1586435"/>
            <a:ext cx="7963392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kumimoji="0"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그리드 라인 인덱스 대신에 지정한 이름 사용</a:t>
            </a:r>
            <a:r>
              <a:rPr kumimoji="0"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(item-start </a:t>
            </a:r>
            <a:r>
              <a:rPr kumimoji="0"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kumimoji="0"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item1-end </a:t>
            </a:r>
            <a:r>
              <a:rPr kumimoji="0"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kumimoji="0"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890488"/>
              </p:ext>
            </p:extLst>
          </p:nvPr>
        </p:nvGraphicFramePr>
        <p:xfrm>
          <a:off x="944388" y="1988840"/>
          <a:ext cx="7702572" cy="1368168"/>
        </p:xfrm>
        <a:graphic>
          <a:graphicData uri="http://schemas.openxmlformats.org/drawingml/2006/table">
            <a:tbl>
              <a:tblPr firstRow="1" firstCol="1" bandRow="1"/>
              <a:tblGrid>
                <a:gridCol w="936302"/>
                <a:gridCol w="6766270"/>
              </a:tblGrid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r" latinLnBrk="1">
                        <a:lnSpc>
                          <a:spcPct val="90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Char char="※"/>
                      </a:pPr>
                      <a:r>
                        <a:rPr lang="ko-KR" sz="1200" kern="10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라인의 </a:t>
                      </a:r>
                      <a:r>
                        <a:rPr lang="ko-KR" sz="1200" b="1" kern="10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</a:t>
                      </a:r>
                      <a:r>
                        <a:rPr lang="ko-KR" sz="1200" kern="10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사용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120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#grid { display: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/* </a:t>
                      </a:r>
                      <a:r>
                        <a:rPr kumimoji="0" lang="ko-KR" altLang="en-US" sz="12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번째 열</a:t>
                      </a:r>
                      <a:r>
                        <a:rPr kumimoji="0" lang="en-US" altLang="ko-KR" sz="12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(1fr)</a:t>
                      </a:r>
                      <a:r>
                        <a:rPr kumimoji="0" lang="ko-KR" altLang="en-US" sz="12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왼쪽과 오른쪽의 그리드 라인의 이름을 각각 </a:t>
                      </a:r>
                      <a:r>
                        <a:rPr kumimoji="0" lang="en-US" altLang="ko-KR" sz="12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item1-start</a:t>
                      </a:r>
                      <a:r>
                        <a:rPr kumimoji="0" lang="ko-KR" altLang="en-US" sz="12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kumimoji="0" lang="en-US" altLang="ko-KR" sz="12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item1-end</a:t>
                      </a:r>
                      <a:r>
                        <a:rPr kumimoji="0" lang="ko-KR" altLang="en-US" sz="12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명시하여 지정 </a:t>
                      </a:r>
                      <a:r>
                        <a:rPr kumimoji="0" lang="en-US" altLang="ko-KR" sz="12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*/</a:t>
                      </a:r>
                      <a:endParaRPr lang="en-US" sz="12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grid-template-columns: 150px </a:t>
                      </a: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(item1-start)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1fr </a:t>
                      </a: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(item1-end</a:t>
                      </a:r>
                      <a:r>
                        <a:rPr lang="en-US" sz="1200" b="1" kern="10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grid-template-rows: </a:t>
                      </a: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(item1-start)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50px 1fr 50px </a:t>
                      </a: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(item1-end)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#item1 { 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grid-column: item1-start / item1-end;  grid-row: item1-start / item1-end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8345"/>
              </p:ext>
            </p:extLst>
          </p:nvPr>
        </p:nvGraphicFramePr>
        <p:xfrm>
          <a:off x="944388" y="3429000"/>
          <a:ext cx="7702572" cy="1512168"/>
        </p:xfrm>
        <a:graphic>
          <a:graphicData uri="http://schemas.openxmlformats.org/drawingml/2006/table">
            <a:tbl>
              <a:tblPr firstRow="1" firstCol="1" bandRow="1"/>
              <a:tblGrid>
                <a:gridCol w="1034009"/>
                <a:gridCol w="6668563"/>
              </a:tblGrid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614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#grid { display: grid;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grid-template-columns: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(first nav)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150px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(main)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1fr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(last)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grid-template-rows: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(first header)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50px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(main)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1fr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(footer)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50px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(last)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#menu { grid-column: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nav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 grid-row: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#header { grid-column: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 grid-row: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header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#article { grid-column: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 grid-row: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그림 18"/>
          <p:cNvPicPr/>
          <p:nvPr/>
        </p:nvPicPr>
        <p:blipFill>
          <a:blip r:embed="rId6"/>
          <a:stretch>
            <a:fillRect/>
          </a:stretch>
        </p:blipFill>
        <p:spPr>
          <a:xfrm>
            <a:off x="4499992" y="4271476"/>
            <a:ext cx="4050665" cy="21818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705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28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레이아웃 개념 및 용어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99592" y="1230893"/>
            <a:ext cx="5112568" cy="355542"/>
            <a:chOff x="1417890" y="5017674"/>
            <a:chExt cx="5112568" cy="355542"/>
          </a:xfrm>
        </p:grpSpPr>
        <p:sp>
          <p:nvSpPr>
            <p:cNvPr id="22" name="모서리가 둥근 직사각형 21"/>
            <p:cNvSpPr/>
            <p:nvPr/>
          </p:nvSpPr>
          <p:spPr bwMode="auto">
            <a:xfrm>
              <a:off x="1462686" y="5028382"/>
              <a:ext cx="5067772" cy="25749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66700" lvl="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kumimoji="0" lang="ko-KR" altLang="en-US" sz="18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그리드 트랙</a:t>
              </a:r>
              <a:r>
                <a:rPr kumimoji="0" lang="en-US" altLang="ko-KR" sz="18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(Track)</a:t>
              </a:r>
              <a:endParaRPr kumimoji="0" lang="en-US" altLang="ko-KR" sz="1800" b="1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890" y="5017674"/>
              <a:ext cx="355542" cy="355542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683568" y="1586435"/>
            <a:ext cx="7963392" cy="1270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kumimoji="0"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개의 인접하는 그리드 라인 사이의 공간을 의미하며 지정한 요소들이 위치하게 될 가상의 그리드</a:t>
            </a:r>
            <a:endParaRPr kumimoji="0" lang="en-US" altLang="ko-KR" sz="1600" b="1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3275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kumimoji="0" lang="ko-KR" altLang="en-US" sz="15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그리드 열과 행에 대한 또 다른 이름의 일반적인 용어</a:t>
            </a:r>
            <a:endParaRPr kumimoji="0" lang="en-US" altLang="ko-KR" sz="15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3275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kumimoji="0" lang="ko-KR" altLang="en-US" sz="15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앞의 예제에서</a:t>
            </a:r>
            <a:r>
              <a:rPr kumimoji="0" lang="en-US" altLang="ko-KR" sz="15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grid-template-columns </a:t>
            </a:r>
            <a:r>
              <a:rPr kumimoji="0" lang="ko-KR" altLang="en-US" sz="15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kumimoji="0" lang="en-US" altLang="ko-KR" sz="15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grid-template-rows</a:t>
            </a:r>
            <a:r>
              <a:rPr kumimoji="0" lang="ko-KR" altLang="en-US" sz="15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트랙에 해당</a:t>
            </a:r>
            <a:endParaRPr kumimoji="0" lang="en-US" altLang="ko-KR" sz="15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99592" y="2883487"/>
            <a:ext cx="5112568" cy="355542"/>
            <a:chOff x="1417890" y="5017674"/>
            <a:chExt cx="5112568" cy="355542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1462686" y="5028382"/>
              <a:ext cx="5067772" cy="25749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66700" lvl="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kumimoji="0" lang="ko-KR" altLang="en-US" sz="18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그리드 셀</a:t>
              </a:r>
              <a:r>
                <a:rPr kumimoji="0" lang="en-US" altLang="ko-KR" sz="18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(Cell)</a:t>
              </a:r>
              <a:endParaRPr kumimoji="0" lang="en-US" altLang="ko-KR" sz="1800" b="1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890" y="5017674"/>
              <a:ext cx="355542" cy="355542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683568" y="3239029"/>
            <a:ext cx="7963392" cy="681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kumimoji="0"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개의 인접한</a:t>
            </a:r>
            <a:r>
              <a:rPr kumimoji="0"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행이나 열의 그리드 라인 사이의 공간</a:t>
            </a:r>
            <a:endParaRPr kumimoji="0" lang="en-US" altLang="ko-KR" sz="1600" b="1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3275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kumimoji="0" lang="ko-KR" altLang="en-US" sz="15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그리드 항목을 위치할 때 참조할 수 있는 최소 단위</a:t>
            </a:r>
            <a:r>
              <a:rPr kumimoji="0" lang="en-US" altLang="ko-KR" sz="15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15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엑셀에서의 셀과 동일한 의미</a:t>
            </a:r>
            <a:r>
              <a:rPr kumimoji="0" lang="en-US" altLang="ko-KR" sz="15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899592" y="3976422"/>
            <a:ext cx="5112568" cy="355542"/>
            <a:chOff x="1417890" y="5017674"/>
            <a:chExt cx="5112568" cy="355542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1462686" y="5028382"/>
              <a:ext cx="5067772" cy="25749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66700" lvl="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kumimoji="0" lang="ko-KR" altLang="en-US" sz="18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그리드 영역</a:t>
              </a:r>
              <a:r>
                <a:rPr kumimoji="0" lang="en-US" altLang="ko-KR" sz="18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(Areas)</a:t>
              </a:r>
              <a:endParaRPr kumimoji="0" lang="en-US" altLang="ko-KR" sz="1800" b="1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890" y="5017674"/>
              <a:ext cx="355542" cy="355542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683568" y="4331964"/>
            <a:ext cx="7963392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kumimoji="0"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하나</a:t>
            </a:r>
            <a:r>
              <a:rPr kumimoji="0"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이상의 그리드 항목을 배치하는데 사용되는 논리적인 공간</a:t>
            </a:r>
            <a:endParaRPr kumimoji="0" lang="en-US" altLang="ko-KR" sz="1600" b="1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57666"/>
              </p:ext>
            </p:extLst>
          </p:nvPr>
        </p:nvGraphicFramePr>
        <p:xfrm>
          <a:off x="971590" y="4776560"/>
          <a:ext cx="7444036" cy="1460752"/>
        </p:xfrm>
        <a:graphic>
          <a:graphicData uri="http://schemas.openxmlformats.org/drawingml/2006/table">
            <a:tbl>
              <a:tblPr firstRow="1" firstCol="1" bandRow="1"/>
              <a:tblGrid>
                <a:gridCol w="936114"/>
                <a:gridCol w="2952328"/>
                <a:gridCol w="3555594"/>
              </a:tblGrid>
              <a:tr h="23661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4136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#grid  { display: grid;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grid-template-areas: ". a"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              </a:t>
                      </a:r>
                      <a:r>
                        <a:rPr lang="en-US" sz="12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"b a"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               </a:t>
                      </a:r>
                      <a:r>
                        <a:rPr lang="en-US" sz="12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". a";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381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grid-template-columns: 150px 1fr;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508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grid-template-rows: 50px 1fr 50px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#item1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grid-area: a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#item2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grid-area: b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#item3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grid-area: b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#item2 { align-self: start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#item3 { align-self: end; justify-self: end;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899592" y="6217567"/>
            <a:ext cx="67687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item2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item3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는 동일한 영역에 할당되지만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서로 다른 위치에 정렬됨을 볼 수 있다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.</a:t>
            </a:r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4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29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컨테이너 및 항목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20547" y="1196752"/>
            <a:ext cx="7911893" cy="453661"/>
            <a:chOff x="620547" y="1679195"/>
            <a:chExt cx="7911893" cy="453661"/>
          </a:xfrm>
        </p:grpSpPr>
        <p:grpSp>
          <p:nvGrpSpPr>
            <p:cNvPr id="9" name="그룹 8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직사각형 11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display – </a:t>
                </a:r>
                <a:r>
                  <a:rPr lang="ko-KR" altLang="en-US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그리드 컨테이너 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1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936626" y="1589311"/>
            <a:ext cx="7722686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5"/>
              </a:buBlip>
            </a:pPr>
            <a:r>
              <a:rPr lang="ko-KR" altLang="en-US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새로운 그리드 형식의 컨테이너를 만든다</a:t>
            </a:r>
            <a:r>
              <a:rPr lang="en-US" altLang="ko-KR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17208"/>
              </p:ext>
            </p:extLst>
          </p:nvPr>
        </p:nvGraphicFramePr>
        <p:xfrm>
          <a:off x="927054" y="1988840"/>
          <a:ext cx="7605386" cy="864870"/>
        </p:xfrm>
        <a:graphic>
          <a:graphicData uri="http://schemas.openxmlformats.org/drawingml/2006/table">
            <a:tbl>
              <a:tblPr firstRow="1" firstCol="1" bandRow="1"/>
              <a:tblGrid>
                <a:gridCol w="924488"/>
                <a:gridCol w="2990220"/>
                <a:gridCol w="3690678"/>
              </a:tblGrid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inline-grid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.style.display = "grid"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.style.display = "inline-grid"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display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grid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display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inline-grid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17053"/>
              </p:ext>
            </p:extLst>
          </p:nvPr>
        </p:nvGraphicFramePr>
        <p:xfrm>
          <a:off x="888885" y="2996952"/>
          <a:ext cx="7643555" cy="864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813"/>
                <a:gridCol w="6720742"/>
              </a:tblGrid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블록 레벨의 그리드 컨테이너를 생성하는 요소를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inline-grid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인라인</a:t>
                      </a:r>
                      <a:r>
                        <a:rPr lang="en-US" altLang="ko-KR" sz="1200" kern="100" baseline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레벨의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컨테이너를 생성하는 요소를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899592" y="3967197"/>
            <a:ext cx="2520280" cy="355542"/>
            <a:chOff x="1417890" y="5017674"/>
            <a:chExt cx="2520280" cy="355542"/>
          </a:xfrm>
        </p:grpSpPr>
        <p:sp>
          <p:nvSpPr>
            <p:cNvPr id="22" name="모서리가 둥근 직사각형 21"/>
            <p:cNvSpPr/>
            <p:nvPr/>
          </p:nvSpPr>
          <p:spPr bwMode="auto">
            <a:xfrm>
              <a:off x="1462686" y="5028382"/>
              <a:ext cx="2475484" cy="25749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66700" lvl="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5"/>
                </a:buBlip>
              </a:pPr>
              <a:r>
                <a:rPr kumimoji="0" lang="ko-KR" altLang="en-US" sz="18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그리드 항목</a:t>
              </a:r>
              <a:r>
                <a:rPr kumimoji="0" lang="en-US" altLang="ko-KR" sz="18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(Items)</a:t>
              </a:r>
              <a:endParaRPr kumimoji="0" lang="en-US" altLang="ko-KR" sz="18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890" y="5017674"/>
              <a:ext cx="355542" cy="355542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683568" y="4322739"/>
            <a:ext cx="796339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kumimoji="0"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그리드</a:t>
            </a:r>
            <a:r>
              <a:rPr kumimoji="0"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컨테이너의 각 자식들은 그리드 레벨의 박스로써</a:t>
            </a:r>
            <a:r>
              <a:rPr kumimoji="0"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그리드 항목이 된다</a:t>
            </a:r>
            <a:r>
              <a:rPr kumimoji="0"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3275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kumimoji="0"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그리드 컨테이너의 콘텐츠는 하나 이상의 그리드 항목으로 구성되어 있다</a:t>
            </a:r>
            <a:r>
              <a:rPr kumimoji="0"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3275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kumimoji="0"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order </a:t>
            </a:r>
            <a:r>
              <a:rPr kumimoji="0"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속성을 그리드 항목에 적용시킬 수 있기 때문에 그리드 항목들이 배치되는 순서를 정할 수 있다</a:t>
            </a:r>
            <a:r>
              <a:rPr kumimoji="0"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kumimoji="0" lang="en-US" altLang="ko-KR" sz="14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3275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kumimoji="0"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그리드 </a:t>
            </a:r>
            <a:r>
              <a:rPr kumimoji="0"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컨테이너 자식의 위치는 </a:t>
            </a:r>
            <a:r>
              <a:rPr kumimoji="0"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justify-self </a:t>
            </a:r>
            <a:r>
              <a:rPr kumimoji="0"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kumimoji="0"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align-self </a:t>
            </a:r>
            <a:r>
              <a:rPr kumimoji="0"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값에 의해 영향을 받지만</a:t>
            </a:r>
            <a:r>
              <a:rPr kumimoji="0"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대부분의 다른 레이아웃 모델에서와 같이 절대적으로 위치한 자식은 포함 블록이나 콘텐츠 레이아웃의 크기에는 영향을 주지 않는다</a:t>
            </a:r>
            <a:r>
              <a:rPr kumimoji="0"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14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22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3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유연한</a:t>
            </a:r>
            <a:r>
              <a:rPr kumimoji="0"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(Flexible)</a:t>
            </a: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 박스 레이아웃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56090"/>
              </p:ext>
            </p:extLst>
          </p:nvPr>
        </p:nvGraphicFramePr>
        <p:xfrm>
          <a:off x="785072" y="836712"/>
          <a:ext cx="7747368" cy="576064"/>
        </p:xfrm>
        <a:graphic>
          <a:graphicData uri="http://schemas.openxmlformats.org/drawingml/2006/table">
            <a:tbl>
              <a:tblPr firstRow="1" firstCol="1" bandRow="1"/>
              <a:tblGrid>
                <a:gridCol w="1122632"/>
                <a:gridCol w="6624736"/>
              </a:tblGrid>
              <a:tr h="28803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b="1" kern="1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Times New Roman" panose="02020603050405020304" pitchFamily="18" charset="0"/>
                        </a:rPr>
                        <a:t>표준화 </a:t>
                      </a:r>
                      <a:r>
                        <a:rPr lang="ko-KR" sz="1300" b="1" kern="10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Times New Roman" panose="02020603050405020304" pitchFamily="18" charset="0"/>
                        </a:rPr>
                        <a:t>문서</a:t>
                      </a:r>
                      <a:endParaRPr lang="ko-KR" sz="1300" kern="10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 Flexible Box Layout Module Level 1 - http://dev.w3.org/csswg/css-flexbox/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b="1" kern="1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Times New Roman" panose="02020603050405020304" pitchFamily="18" charset="0"/>
                        </a:rPr>
                        <a:t>표준화 </a:t>
                      </a:r>
                      <a:r>
                        <a:rPr lang="ko-KR" sz="1300" b="1" kern="10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Times New Roman" panose="02020603050405020304" pitchFamily="18" charset="0"/>
                        </a:rPr>
                        <a:t>단계</a:t>
                      </a:r>
                      <a:endParaRPr lang="ko-KR" sz="1300" kern="10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W3C Editor’s Draft (2014-04-17)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Rectangle 97"/>
          <p:cNvSpPr txBox="1">
            <a:spLocks noChangeArrowheads="1"/>
          </p:cNvSpPr>
          <p:nvPr/>
        </p:nvSpPr>
        <p:spPr>
          <a:xfrm>
            <a:off x="323528" y="1484784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유연한</a:t>
            </a:r>
            <a:r>
              <a:rPr kumimoji="0" lang="en-US" altLang="ko-KR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 레이아웃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63392" cy="4874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4"/>
              </a:buBlip>
            </a:pPr>
            <a:r>
              <a:rPr kumimoji="0" lang="ko-KR" altLang="en-US" sz="2000" b="1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화면과 브라우저 창의 크기가 변경되더라도 요소의 상대적 위치 및 크기를 일정하게 유지하는 데 유용하기 때문에 복잡한 웹 문서의 레이아웃에 사용된다</a:t>
            </a:r>
            <a:r>
              <a:rPr kumimoji="0" lang="en-US" altLang="ko-KR" sz="2000" b="1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 marL="630238" indent="-285750" defTabSz="536575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kumimoji="0" lang="ko-KR" altLang="en-US" sz="15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서로 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다른 화면 및 브라우저 창 크기에 대해 상대적인 위치와 크기를 유지하는 요소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이미지 또는 컨트롤 등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를 포함하는 레이아웃을 만들 수 있다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630238" indent="-285750" defTabSz="536575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kumimoji="0" lang="ko-KR" altLang="en-US" sz="15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요소의 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축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가로 또는 세로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에서 여분의 공간을 비례적으로 할당하여 주어진 요소의 크기를 늘리는 방법을 지정할 수 있다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630238" indent="-285750" defTabSz="536575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kumimoji="0" lang="ko-KR" altLang="en-US" sz="15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요소의 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축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가로 또는 세로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주변에 있는 여분의 공간을 할당하여 요소의 앞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뒤 또는 사이에 배치하는 방법을 지정할 수 있다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630238" indent="-285750" defTabSz="536575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kumimoji="0" lang="ko-KR" altLang="en-US" sz="15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요소의 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축과 수직인 여분의 공간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나란히 배치된 버튼 위 또는 아래의 추가 공간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을 요소 주위에 배치하는 방법을 지정할 수 있다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630238" indent="-285750" defTabSz="536575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kumimoji="0" lang="ko-KR" altLang="en-US" sz="15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요소가 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페이지에 배치되는 방향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위에서 아래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아래에서 위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왼쪽에서 오른쪽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오른쪽에서 왼쪽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을 제어할 수 있다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630238" indent="-285750" defTabSz="536575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kumimoji="0" lang="ko-KR" altLang="en-US" sz="15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있는 요소를 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DOM(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문서 개체 모델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에 지정된 방식과 다른 순서로 다시 정렬할 수 있다</a:t>
            </a:r>
            <a:r>
              <a:rPr kumimoji="0"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49263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endParaRPr kumimoji="0" lang="en-US" altLang="ko-KR" sz="1600" b="1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92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30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컨테이너 및 항목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20547" y="1196752"/>
            <a:ext cx="7911893" cy="453661"/>
            <a:chOff x="620547" y="1679195"/>
            <a:chExt cx="7911893" cy="453661"/>
          </a:xfrm>
        </p:grpSpPr>
        <p:grpSp>
          <p:nvGrpSpPr>
            <p:cNvPr id="9" name="그룹 8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직사각형 11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display – </a:t>
                </a:r>
                <a:r>
                  <a:rPr lang="ko-KR" altLang="en-US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그리드 컨테이너 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1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87685" y="1641592"/>
            <a:ext cx="7963392" cy="422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5"/>
              </a:buBlip>
            </a:pPr>
            <a:r>
              <a:rPr kumimoji="0" lang="ko-KR" altLang="en-US" sz="22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그리드 컨테이너의 특징</a:t>
            </a:r>
          </a:p>
          <a:p>
            <a:pPr marL="449263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kumimoji="0"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float </a:t>
            </a:r>
            <a:r>
              <a:rPr kumimoji="0" lang="ko-KR" altLang="en-US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속성은 그리드 컨테이너에 침범하지 않는다</a:t>
            </a:r>
            <a:r>
              <a:rPr kumimoji="0" lang="en-US" altLang="ko-KR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449263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kumimoji="0"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그리드 </a:t>
            </a:r>
            <a:r>
              <a:rPr kumimoji="0" lang="ko-KR" altLang="en-US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컨테이너의 여백은 콘텐츠간의 여백을 통합</a:t>
            </a:r>
            <a:r>
              <a:rPr kumimoji="0" lang="en-US" altLang="ko-KR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(collapse)</a:t>
            </a:r>
            <a:r>
              <a:rPr kumimoji="0" lang="ko-KR" altLang="en-US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하지 않는다</a:t>
            </a:r>
            <a:r>
              <a:rPr kumimoji="0" lang="en-US" altLang="ko-KR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49263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kumimoji="0"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overflow </a:t>
            </a:r>
            <a:r>
              <a:rPr kumimoji="0" lang="ko-KR" altLang="en-US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속성은 그리드 컨테이너에 적용된다</a:t>
            </a:r>
            <a:r>
              <a:rPr kumimoji="0" lang="en-US" altLang="ko-KR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49263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kumimoji="0"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그리드 </a:t>
            </a:r>
            <a:r>
              <a:rPr kumimoji="0" lang="ko-KR" altLang="en-US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컨테이너는 블록 컨테이너가 아니기 때문에</a:t>
            </a:r>
            <a:r>
              <a:rPr kumimoji="0" lang="en-US" altLang="ko-KR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블록 레이아웃으로 가정하여 디자인된 일부 속성들은 그리드 레이아웃에 적용되지 않는다</a:t>
            </a:r>
            <a:r>
              <a:rPr kumimoji="0" lang="en-US" altLang="ko-KR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49263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kumimoji="0"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다단</a:t>
            </a:r>
            <a:r>
              <a:rPr kumimoji="0" lang="en-US" altLang="ko-KR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(multicol_ </a:t>
            </a:r>
            <a:r>
              <a:rPr kumimoji="0" lang="ko-KR" altLang="en-US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모듈에 있는 ‘</a:t>
            </a:r>
            <a:r>
              <a:rPr kumimoji="0" lang="en-US" altLang="ko-KR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column-*’ </a:t>
            </a:r>
            <a:r>
              <a:rPr kumimoji="0" lang="ko-KR" altLang="en-US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관련된 모든 속성들은 그리드 컨테이너에서는 효과가 없다</a:t>
            </a:r>
            <a:r>
              <a:rPr kumimoji="0" lang="en-US" altLang="ko-KR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49263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kumimoji="0"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float </a:t>
            </a:r>
            <a:r>
              <a:rPr kumimoji="0" lang="ko-KR" altLang="en-US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kumimoji="0" lang="en-US" altLang="ko-KR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clear </a:t>
            </a:r>
            <a:r>
              <a:rPr kumimoji="0" lang="ko-KR" altLang="en-US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그리드 항목에 영향을 주지 않지만</a:t>
            </a:r>
            <a:r>
              <a:rPr kumimoji="0" lang="en-US" altLang="ko-KR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float </a:t>
            </a:r>
            <a:r>
              <a:rPr kumimoji="0" lang="ko-KR" altLang="en-US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속성은 여전히 그리드 항목이 결정되기 전에 발생된 그리드 컨테이너의 자식 요소에 대한 </a:t>
            </a:r>
            <a:r>
              <a:rPr kumimoji="0" lang="en-US" altLang="ko-KR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display </a:t>
            </a:r>
            <a:r>
              <a:rPr kumimoji="0" lang="ko-KR" altLang="en-US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속성의 계산된 값에는 영향을 준다</a:t>
            </a:r>
            <a:r>
              <a:rPr kumimoji="0" lang="en-US" altLang="ko-KR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49263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kumimoji="0"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vertical-align </a:t>
            </a:r>
            <a:r>
              <a:rPr kumimoji="0" lang="ko-KR" altLang="en-US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속성은 그리드 항목에 영향을 주지 않는다</a:t>
            </a:r>
            <a:r>
              <a:rPr kumimoji="0" lang="en-US" altLang="ko-KR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49263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kumimoji="0"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::</a:t>
            </a:r>
            <a:r>
              <a:rPr kumimoji="0" lang="en-US" altLang="ko-KR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first-line</a:t>
            </a:r>
            <a:r>
              <a:rPr kumimoji="0" lang="ko-KR" altLang="en-US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kumimoji="0" lang="en-US" altLang="ko-KR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::first-letter </a:t>
            </a:r>
            <a:r>
              <a:rPr kumimoji="0" lang="ko-KR" altLang="en-US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 요소는 그리드 컨테이너에는 적용되지 않는다</a:t>
            </a:r>
            <a:r>
              <a:rPr kumimoji="0"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1600" b="1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90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31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레이아웃 만들기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20547" y="1535179"/>
            <a:ext cx="7911893" cy="453661"/>
            <a:chOff x="620547" y="1679195"/>
            <a:chExt cx="7911893" cy="453661"/>
          </a:xfrm>
        </p:grpSpPr>
        <p:grpSp>
          <p:nvGrpSpPr>
            <p:cNvPr id="9" name="그룹 8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직사각형 11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grid-template-columns, grid-template-rows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1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785072" y="1196752"/>
            <a:ext cx="787424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각 그리드 열의 폭 및 행의 높이를 지정한다</a:t>
            </a:r>
            <a:r>
              <a:rPr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endParaRPr lang="en-US" altLang="ko-KR" sz="1600" b="1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81135"/>
              </p:ext>
            </p:extLst>
          </p:nvPr>
        </p:nvGraphicFramePr>
        <p:xfrm>
          <a:off x="896403" y="1991589"/>
          <a:ext cx="7636037" cy="1293395"/>
        </p:xfrm>
        <a:graphic>
          <a:graphicData uri="http://schemas.openxmlformats.org/drawingml/2006/table">
            <a:tbl>
              <a:tblPr firstRow="1" firstCol="1" bandRow="1"/>
              <a:tblGrid>
                <a:gridCol w="867285"/>
                <a:gridCol w="6768752"/>
              </a:tblGrid>
              <a:tr h="2705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780" marR="51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none | &lt;track-list&gt; | subgrid &lt;line-name-list&gt;?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780" marR="51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228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&lt;track-list&gt;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= [ &lt;line-names&gt;? [ &lt;track-size&gt; | &lt;repeat()&gt; ] ]+ &lt;line-names&gt;?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&lt;track-size&gt;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= minmax( &lt;track-breadth&gt; , &lt;track-breadth&gt; ) | auto | &lt;track-breadth&gt;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&lt;track-breadth&gt;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&lt;length&gt; | &lt;percentage&gt; | &lt;flex&gt; | min-content | max-content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&lt;line-names&gt;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= ( &lt;custom-ident&gt;* 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&lt;line-name-list&gt;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[ &lt;line-names&gt; | repeat(&lt;positive-integer&gt;, &lt;line-names&gt;+) ]+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780" marR="51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54166"/>
              </p:ext>
            </p:extLst>
          </p:nvPr>
        </p:nvGraphicFramePr>
        <p:xfrm>
          <a:off x="888885" y="3436457"/>
          <a:ext cx="7643555" cy="3232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0827"/>
                <a:gridCol w="6552728"/>
              </a:tblGrid>
              <a:tr h="251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1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length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표준 길이 단위의 음수가 아닌 길이를 나타낸다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1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percentage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음수가 아닌 백분율을 나타낸다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34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트랙의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 </a:t>
                      </a: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계수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(factor)</a:t>
                      </a: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 지정되는 단위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‘fr’</a:t>
                      </a: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사용하여 양수 값의 크기로 지정한다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flex&gt;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크기로 지정된 트랙은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계수에 비례하여 나머지 공간을 유연하게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(flexible)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공유한다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1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max-content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트랙을 차지하고 있는 그리드 항목의 최대 크기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폭 또는 높이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나타낸다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1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min-content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트랙을 차지하고 있는 그리드 항목의 최소 크기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폭 또는 높이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나타낸다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35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minmax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(min, max)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가능한 공간이 허용하는 대로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폭 또는 높이의 크기 범위가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max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사이에서 </a:t>
                      </a: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1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내부 항목을 기준으로 열의 폭 또는 행의 높이가 자동으로 지정된다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1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none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명시적인 그리드가 없음을 나타낸다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34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subgrid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그리드가 그 축에서 상위 그리드에 정렬됨을 나타내는 것으로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명시적으로 행 및 열의 크기를 지정하는 대신에 부모 그리드의 정의에서 값을 취하도록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48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32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레이아웃 만들기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20547" y="1535179"/>
            <a:ext cx="7911893" cy="453661"/>
            <a:chOff x="620547" y="1679195"/>
            <a:chExt cx="7911893" cy="453661"/>
          </a:xfrm>
        </p:grpSpPr>
        <p:grpSp>
          <p:nvGrpSpPr>
            <p:cNvPr id="9" name="그룹 8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직사각형 11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grid-template-columns, grid-template-rows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1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785072" y="1196752"/>
            <a:ext cx="787424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각 그리드 열의 폭 및 행의 높이를 지정한다</a:t>
            </a:r>
            <a:r>
              <a:rPr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endParaRPr lang="en-US" altLang="ko-KR" sz="1600" b="1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363632"/>
              </p:ext>
            </p:extLst>
          </p:nvPr>
        </p:nvGraphicFramePr>
        <p:xfrm>
          <a:off x="896404" y="2132856"/>
          <a:ext cx="7636036" cy="1308224"/>
        </p:xfrm>
        <a:graphic>
          <a:graphicData uri="http://schemas.openxmlformats.org/drawingml/2006/table">
            <a:tbl>
              <a:tblPr firstRow="1" firstCol="1" bandRow="1"/>
              <a:tblGrid>
                <a:gridCol w="928214"/>
                <a:gridCol w="6707822"/>
              </a:tblGrid>
              <a:tr h="216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grid-template-columns: 100px 1fr max-content minmax(min-content, 1fr);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3050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grid-template-rows: 1fr minmax(min-content, 1fr);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3050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grid-template-rows: 10px repeat(2, 1fr auto minmax(30%, 1fr));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3050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grid-template-rows: calc(4em - 5px)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827584" y="3645024"/>
            <a:ext cx="8023493" cy="1388585"/>
            <a:chOff x="827584" y="1688980"/>
            <a:chExt cx="8023493" cy="1388585"/>
          </a:xfrm>
        </p:grpSpPr>
        <p:sp>
          <p:nvSpPr>
            <p:cNvPr id="22" name="모서리가 둥근 직사각형 21"/>
            <p:cNvSpPr/>
            <p:nvPr/>
          </p:nvSpPr>
          <p:spPr bwMode="auto">
            <a:xfrm>
              <a:off x="930197" y="1736496"/>
              <a:ext cx="5369995" cy="3858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7685" y="1688980"/>
              <a:ext cx="7963392" cy="1388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5"/>
                </a:buBlip>
              </a:pPr>
              <a:r>
                <a:rPr kumimoji="0" lang="ko-KR" altLang="en-US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 유연한 크기를 나타내는 </a:t>
              </a:r>
              <a:r>
                <a:rPr kumimoji="0" lang="en-US" altLang="ko-KR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‘fr’</a:t>
              </a:r>
              <a:r>
                <a:rPr kumimoji="0" lang="ko-KR" altLang="en-US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단위</a:t>
              </a:r>
              <a:endParaRPr kumimoji="0" lang="en-US" altLang="ko-KR" sz="18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  <a:p>
              <a:pPr marL="449263" indent="-28575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Font typeface="Wingdings" panose="05000000000000000000" pitchFamily="2" charset="2"/>
                <a:buChar char="Ø"/>
              </a:pPr>
              <a:r>
                <a:rPr kumimoji="0" lang="ko-KR" altLang="en-US" sz="16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유연한 크기 또는 </a:t>
              </a:r>
              <a:r>
                <a:rPr kumimoji="0" lang="en-US" altLang="ko-KR" sz="16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&lt;flex&gt;</a:t>
              </a:r>
              <a:r>
                <a:rPr kumimoji="0" lang="ko-KR" altLang="en-US" sz="16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는 </a:t>
              </a:r>
              <a:r>
                <a:rPr kumimoji="0" lang="en-US" altLang="ko-KR" sz="16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‘fr’ </a:t>
              </a:r>
              <a:r>
                <a:rPr kumimoji="0" lang="ko-KR" altLang="en-US" sz="16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단위를 갖는 크기로써</a:t>
              </a:r>
              <a:r>
                <a:rPr kumimoji="0" lang="en-US" altLang="ko-KR" sz="16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kumimoji="0" lang="ko-KR" altLang="en-US" sz="16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그리드 컨테이너 내의 자유 공간의 비율을 분수</a:t>
              </a:r>
              <a:r>
                <a:rPr kumimoji="0" lang="en-US" altLang="ko-KR" sz="16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(fraction)</a:t>
              </a:r>
              <a:r>
                <a:rPr kumimoji="0" lang="ko-KR" altLang="en-US" sz="16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로 나타낸다</a:t>
              </a:r>
              <a:r>
                <a:rPr kumimoji="0" lang="en-US" altLang="ko-KR" sz="16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kumimoji="0" lang="en-US" altLang="ko-KR" sz="1600" b="1" u="sng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17550" indent="-28575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Font typeface="Wingdings" panose="05000000000000000000" pitchFamily="2" charset="2"/>
                <a:buChar char="ü"/>
              </a:pPr>
              <a:r>
                <a:rPr kumimoji="0" lang="ko-KR" altLang="en-US" sz="1500" b="1" smtClean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 가능한 공간을 분수 값에 따라 열 또는 행 사이에 나누어야 함을 나타내는 분수 단위</a:t>
              </a:r>
              <a:endParaRPr kumimoji="0" lang="en-US" altLang="ko-KR" sz="1500" b="1" u="sng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696129"/>
              <a:ext cx="481412" cy="48141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247176" y="5229200"/>
                <a:ext cx="4047518" cy="748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20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b="1">
                              <a:effectLst/>
                              <a:latin typeface="Cambria Math" panose="02040503050406030204" pitchFamily="18" charset="0"/>
                            </a:rPr>
                            <m:t>열</m:t>
                          </m:r>
                          <m:r>
                            <a:rPr lang="ko-KR" altLang="en-US" sz="2000" b="1" i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0">
                              <a:effectLst/>
                              <a:latin typeface="Cambria Math" panose="02040503050406030204" pitchFamily="18" charset="0"/>
                            </a:rPr>
                            <m:t>또는</m:t>
                          </m:r>
                          <m:r>
                            <a:rPr lang="ko-KR" altLang="en-US" sz="2000" b="1" i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0">
                              <a:effectLst/>
                              <a:latin typeface="Cambria Math" panose="02040503050406030204" pitchFamily="18" charset="0"/>
                            </a:rPr>
                            <m:t>행의</m:t>
                          </m:r>
                          <m:r>
                            <a:rPr lang="ko-KR" altLang="en-US" sz="2000" b="1" i="0">
                              <a:effectLst/>
                              <a:latin typeface="Cambria Math" panose="02040503050406030204" pitchFamily="18" charset="0"/>
                            </a:rPr>
                            <m:t> &lt;</m:t>
                          </m:r>
                          <m:r>
                            <a:rPr lang="ko-KR" altLang="en-US" sz="2000" b="1" i="0">
                              <a:effectLst/>
                              <a:latin typeface="Cambria Math" panose="02040503050406030204" pitchFamily="18" charset="0"/>
                            </a:rPr>
                            <m:t>𝐟𝐥𝐞𝐱</m:t>
                          </m:r>
                          <m:r>
                            <a:rPr lang="ko-KR" altLang="en-US" sz="2000" b="1" i="0">
                              <a:effectLst/>
                              <a:latin typeface="Cambria Math" panose="02040503050406030204" pitchFamily="18" charset="0"/>
                            </a:rPr>
                            <m:t>&gt;  </m:t>
                          </m:r>
                          <m:r>
                            <a:rPr lang="ko-KR" altLang="en-US" sz="2000" b="1" i="0">
                              <a:effectLst/>
                              <a:latin typeface="Cambria Math" panose="02040503050406030204" pitchFamily="18" charset="0"/>
                            </a:rPr>
                            <m:t>자유</m:t>
                          </m:r>
                          <m:r>
                            <a:rPr lang="ko-KR" altLang="en-US" sz="2000" b="1" i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0">
                              <a:effectLst/>
                              <a:latin typeface="Cambria Math" panose="02040503050406030204" pitchFamily="18" charset="0"/>
                            </a:rPr>
                            <m:t>공간</m:t>
                          </m:r>
                        </m:num>
                        <m:den>
                          <m:r>
                            <a:rPr lang="ko-KR" altLang="en-US" sz="2000" b="1" i="0">
                              <a:effectLst/>
                              <a:latin typeface="Cambria Math" panose="02040503050406030204" pitchFamily="18" charset="0"/>
                            </a:rPr>
                            <m:t>모든</m:t>
                          </m:r>
                          <m:r>
                            <a:rPr lang="ko-KR" altLang="en-US" sz="2000" b="1" i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0">
                              <a:effectLst/>
                              <a:latin typeface="Cambria Math" panose="02040503050406030204" pitchFamily="18" charset="0"/>
                            </a:rPr>
                            <m:t>𝐟𝐥𝐞𝐱</m:t>
                          </m:r>
                          <m:r>
                            <a:rPr lang="ko-KR" altLang="en-US" sz="2000" b="1" i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0">
                              <a:effectLst/>
                              <a:latin typeface="Cambria Math" panose="02040503050406030204" pitchFamily="18" charset="0"/>
                            </a:rPr>
                            <m:t>계수들의</m:t>
                          </m:r>
                          <m:r>
                            <a:rPr lang="ko-KR" altLang="en-US" sz="2000" b="1" i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b="1" i="0">
                              <a:effectLst/>
                              <a:latin typeface="Cambria Math" panose="02040503050406030204" pitchFamily="18" charset="0"/>
                            </a:rPr>
                            <m:t>합</m:t>
                          </m:r>
                        </m:den>
                      </m:f>
                    </m:oMath>
                  </m:oMathPara>
                </a14:m>
                <a:endParaRPr lang="ko-KR" altLang="en-US" sz="2000" b="1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176" y="5229200"/>
                <a:ext cx="4047518" cy="74898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15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33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레이아웃 만들기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27584" y="1248327"/>
            <a:ext cx="8023493" cy="488561"/>
            <a:chOff x="827584" y="1688980"/>
            <a:chExt cx="8023493" cy="488561"/>
          </a:xfrm>
        </p:grpSpPr>
        <p:sp>
          <p:nvSpPr>
            <p:cNvPr id="22" name="모서리가 둥근 직사각형 21"/>
            <p:cNvSpPr/>
            <p:nvPr/>
          </p:nvSpPr>
          <p:spPr bwMode="auto">
            <a:xfrm>
              <a:off x="930197" y="1736496"/>
              <a:ext cx="5369995" cy="3858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7685" y="1688980"/>
              <a:ext cx="7963392" cy="449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kumimoji="0" lang="ko-KR" altLang="en-US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 유연한 크기를 나타내는 </a:t>
              </a:r>
              <a:r>
                <a:rPr kumimoji="0" lang="en-US" altLang="ko-KR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‘fr’</a:t>
              </a:r>
              <a:r>
                <a:rPr kumimoji="0" lang="ko-KR" altLang="en-US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단위</a:t>
              </a:r>
              <a:endParaRPr kumimoji="0" lang="en-US" altLang="ko-KR" sz="18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696129"/>
              <a:ext cx="481412" cy="481412"/>
            </a:xfrm>
            <a:prstGeom prst="rect">
              <a:avLst/>
            </a:prstGeom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2947"/>
              </p:ext>
            </p:extLst>
          </p:nvPr>
        </p:nvGraphicFramePr>
        <p:xfrm>
          <a:off x="971600" y="1844824"/>
          <a:ext cx="7632848" cy="864096"/>
        </p:xfrm>
        <a:graphic>
          <a:graphicData uri="http://schemas.openxmlformats.org/drawingml/2006/table">
            <a:tbl>
              <a:tblPr firstRow="1" firstCol="1" bandRow="1"/>
              <a:tblGrid>
                <a:gridCol w="927826"/>
                <a:gridCol w="6705022"/>
              </a:tblGrid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#grid { display: grid;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905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grid-template-columns: auto 100px </a:t>
                      </a:r>
                      <a:r>
                        <a:rPr lang="en-US" sz="1200" b="1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1fr 2fr</a:t>
                      </a: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905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grid-template-rows: 1fr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39066" y="2722081"/>
            <a:ext cx="7565381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0">
              <a:lnSpc>
                <a:spcPts val="1315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1</a:t>
            </a:r>
            <a:r>
              <a:rPr lang="ko-KR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번째 열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200" b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auto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 </a:t>
            </a:r>
            <a:r>
              <a:rPr lang="ko-KR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키워드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r>
              <a:rPr lang="ko-KR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의 크기는 콘텐츠에 맞게 자동으로 조정된다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2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ts val="1315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2</a:t>
            </a:r>
            <a:r>
              <a:rPr lang="ko-KR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번째 열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("100px")</a:t>
            </a:r>
            <a:r>
              <a:rPr lang="ko-KR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의 크기는 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100</a:t>
            </a:r>
            <a:r>
              <a:rPr lang="ko-KR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픽셀 크기만큼의 폭을 차지한다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2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ts val="1315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3</a:t>
            </a:r>
            <a:r>
              <a:rPr lang="ko-KR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번째 열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("1fr")</a:t>
            </a:r>
            <a:r>
              <a:rPr lang="ko-KR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의 크기는 남은 </a:t>
            </a:r>
            <a:r>
              <a:rPr lang="ko-KR" altLang="ko-KR" sz="1200" b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자유 공간의</a:t>
            </a:r>
            <a:r>
              <a:rPr lang="en-US" altLang="ko-KR" sz="1200" b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1/3</a:t>
            </a:r>
            <a:r>
              <a:rPr lang="ko-KR" altLang="ko-KR" sz="1200" b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만큼의 크기</a:t>
            </a:r>
            <a:r>
              <a:rPr lang="ko-KR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를 차지한다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2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ts val="1315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4</a:t>
            </a:r>
            <a:r>
              <a:rPr lang="ko-KR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번째 열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("2fr")</a:t>
            </a:r>
            <a:r>
              <a:rPr lang="ko-KR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의 크기는 남은 </a:t>
            </a:r>
            <a:r>
              <a:rPr lang="ko-KR" altLang="ko-KR" sz="1200" b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자유 공간의</a:t>
            </a:r>
            <a:r>
              <a:rPr lang="en-US" altLang="ko-KR" sz="1200" b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2/3</a:t>
            </a:r>
            <a:r>
              <a:rPr lang="ko-KR" altLang="ko-KR" sz="1200" b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만큼의 크기</a:t>
            </a:r>
            <a:r>
              <a:rPr lang="ko-KR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를 차지한다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2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79504" y="4916874"/>
            <a:ext cx="4464496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0">
              <a:lnSpc>
                <a:spcPts val="1315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altLang="ko-KR" sz="1200" kern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3</a:t>
            </a:r>
            <a:r>
              <a:rPr lang="ko-KR" altLang="en-US" sz="1200" kern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개의 열</a:t>
            </a:r>
            <a:r>
              <a:rPr lang="en-US" altLang="ko-KR" sz="1200" kern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(2fr, 1fr, 1fr)</a:t>
            </a:r>
            <a:r>
              <a:rPr lang="ko-KR" altLang="en-US" sz="1200" kern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이 </a:t>
            </a:r>
            <a:r>
              <a:rPr lang="en-US" altLang="ko-KR" sz="1200" kern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2:1:1</a:t>
            </a:r>
            <a:r>
              <a:rPr lang="ko-KR" altLang="en-US" sz="1200" kern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의 비율 크기로 지정되며</a:t>
            </a:r>
            <a:r>
              <a:rPr lang="en-US" altLang="ko-KR" sz="1200" kern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</a:p>
          <a:p>
            <a:pPr marL="342900" lvl="0" indent="-342900" latinLnBrk="0">
              <a:lnSpc>
                <a:spcPts val="1315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altLang="ko-KR" sz="1200" kern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2</a:t>
            </a:r>
            <a:r>
              <a:rPr lang="ko-KR" altLang="en-US" sz="1200" kern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개의 행</a:t>
            </a:r>
            <a:r>
              <a:rPr lang="en-US" altLang="ko-KR" sz="1200" kern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(5fr, 2fr)</a:t>
            </a:r>
            <a:r>
              <a:rPr lang="ko-KR" altLang="en-US" sz="1200" kern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이 </a:t>
            </a:r>
            <a:r>
              <a:rPr lang="en-US" altLang="ko-KR" sz="1200" kern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5:2</a:t>
            </a:r>
            <a:r>
              <a:rPr lang="ko-KR" altLang="en-US" sz="1200" kern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의 비율 크리로 지정된다</a:t>
            </a:r>
            <a:r>
              <a:rPr lang="en-US" altLang="ko-KR" sz="1200" kern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en-US" altLang="ko-KR" sz="1200" ker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pic>
        <p:nvPicPr>
          <p:cNvPr id="35" name="그림 3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36" y="3878367"/>
            <a:ext cx="3632200" cy="23577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19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34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레이아웃 만들기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27584" y="1248327"/>
            <a:ext cx="7399680" cy="488561"/>
            <a:chOff x="827584" y="1688980"/>
            <a:chExt cx="7399680" cy="488561"/>
          </a:xfrm>
        </p:grpSpPr>
        <p:sp>
          <p:nvSpPr>
            <p:cNvPr id="22" name="모서리가 둥근 직사각형 21"/>
            <p:cNvSpPr/>
            <p:nvPr/>
          </p:nvSpPr>
          <p:spPr bwMode="auto">
            <a:xfrm>
              <a:off x="930197" y="1736496"/>
              <a:ext cx="7297067" cy="3858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7685" y="1688980"/>
              <a:ext cx="7339579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kumimoji="0" lang="ko-KR" altLang="en-US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 트랙</a:t>
              </a:r>
              <a:r>
                <a:rPr kumimoji="0" lang="en-US" altLang="ko-KR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(</a:t>
              </a:r>
              <a:r>
                <a:rPr kumimoji="0" lang="ko-KR" altLang="en-US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행과 열</a:t>
              </a:r>
              <a:r>
                <a:rPr kumimoji="0" lang="en-US" altLang="ko-KR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)</a:t>
              </a:r>
              <a:r>
                <a:rPr kumimoji="0" lang="ko-KR" altLang="en-US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의 반복을 나타내는 </a:t>
              </a:r>
              <a:r>
                <a:rPr kumimoji="0" lang="en-US" altLang="ko-KR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‘repeat()’ </a:t>
              </a:r>
              <a:r>
                <a:rPr kumimoji="0" lang="ko-KR" altLang="en-US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표기법</a:t>
              </a:r>
              <a:endParaRPr kumimoji="0" lang="en-US" altLang="ko-KR" sz="18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696129"/>
              <a:ext cx="481412" cy="481412"/>
            </a:xfrm>
            <a:prstGeom prst="rect">
              <a:avLst/>
            </a:prstGeom>
          </p:spPr>
        </p:pic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29334"/>
              </p:ext>
            </p:extLst>
          </p:nvPr>
        </p:nvGraphicFramePr>
        <p:xfrm>
          <a:off x="887685" y="1916832"/>
          <a:ext cx="7463995" cy="294640"/>
        </p:xfrm>
        <a:graphic>
          <a:graphicData uri="http://schemas.openxmlformats.org/drawingml/2006/table">
            <a:tbl>
              <a:tblPr firstRow="1" firstCol="1" bandRow="1"/>
              <a:tblGrid>
                <a:gridCol w="7463995"/>
              </a:tblGrid>
              <a:tr h="2946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repeat()</a:t>
                      </a: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repeat( &lt;positive-integer&gt; , [ &lt;line-names&gt;? &lt;track-size&gt; ]+ &lt;line-names&gt;? )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02882"/>
              </p:ext>
            </p:extLst>
          </p:nvPr>
        </p:nvGraphicFramePr>
        <p:xfrm>
          <a:off x="887684" y="2420888"/>
          <a:ext cx="7428731" cy="1512168"/>
        </p:xfrm>
        <a:graphic>
          <a:graphicData uri="http://schemas.openxmlformats.org/drawingml/2006/table">
            <a:tbl>
              <a:tblPr firstRow="1" firstCol="1" bandRow="1"/>
              <a:tblGrid>
                <a:gridCol w="903014"/>
                <a:gridCol w="6525717"/>
              </a:tblGrid>
              <a:tr h="216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#grid { display: grid;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4445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grid-template-columns: 10px </a:t>
                      </a:r>
                      <a:r>
                        <a:rPr lang="en-US" sz="1200" b="1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250px 10px 250px 10px 250px 10px 250px 10px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5px;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4445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grid-template-rows: 1fr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8072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#grid { display: grid;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4445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grid-template-columns: 10px </a:t>
                      </a:r>
                      <a:r>
                        <a:rPr lang="en-US" sz="1200" b="1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repeat(4, 250px 10px)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5px;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4445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grid-template-rows: 1fr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679307"/>
              </p:ext>
            </p:extLst>
          </p:nvPr>
        </p:nvGraphicFramePr>
        <p:xfrm>
          <a:off x="887684" y="4077072"/>
          <a:ext cx="7428731" cy="720080"/>
        </p:xfrm>
        <a:graphic>
          <a:graphicData uri="http://schemas.openxmlformats.org/drawingml/2006/table">
            <a:tbl>
              <a:tblPr firstRow="1" firstCol="1" bandRow="1"/>
              <a:tblGrid>
                <a:gridCol w="371948"/>
                <a:gridCol w="7056783"/>
              </a:tblGrid>
              <a:tr h="28130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라인의 이름 병합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75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만일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서로 다른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개의 그리드 라인의 이름이 인접하여 있다면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이름들은 병합되어 동일한 그리드 라인의 이름들로 사용된다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다음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개의 예는 완전히 동일하다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456380"/>
              </p:ext>
            </p:extLst>
          </p:nvPr>
        </p:nvGraphicFramePr>
        <p:xfrm>
          <a:off x="930197" y="4941168"/>
          <a:ext cx="3888432" cy="278130"/>
        </p:xfrm>
        <a:graphic>
          <a:graphicData uri="http://schemas.openxmlformats.org/drawingml/2006/table">
            <a:tbl>
              <a:tblPr firstRow="1" firstCol="1" bandRow="1"/>
              <a:tblGrid>
                <a:gridCol w="1944216"/>
                <a:gridCol w="1944216"/>
              </a:tblGrid>
              <a:tr h="2781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repeat(2, (a) 1fr (b))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(a) 1fr (b a) 1fr (b)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98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35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레이아웃 만들기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27584" y="1248327"/>
            <a:ext cx="2880320" cy="488561"/>
            <a:chOff x="827584" y="1688980"/>
            <a:chExt cx="2880320" cy="488561"/>
          </a:xfrm>
        </p:grpSpPr>
        <p:sp>
          <p:nvSpPr>
            <p:cNvPr id="22" name="모서리가 둥근 직사각형 21"/>
            <p:cNvSpPr/>
            <p:nvPr/>
          </p:nvSpPr>
          <p:spPr bwMode="auto">
            <a:xfrm>
              <a:off x="930197" y="1736496"/>
              <a:ext cx="2633691" cy="3858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7685" y="1688980"/>
              <a:ext cx="2820219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kumimoji="0" lang="ko-KR" altLang="en-US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 </a:t>
              </a:r>
              <a:r>
                <a:rPr kumimoji="0" lang="en-US" altLang="ko-KR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subgrid </a:t>
              </a:r>
              <a:r>
                <a:rPr kumimoji="0" lang="ko-KR" altLang="en-US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키워드</a:t>
              </a:r>
              <a:endParaRPr kumimoji="0" lang="en-US" altLang="ko-KR" sz="18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696129"/>
              <a:ext cx="481412" cy="481412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887685" y="1750515"/>
            <a:ext cx="7963392" cy="88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kumimoji="0"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Subgrid</a:t>
            </a:r>
            <a:r>
              <a:rPr kumimoji="0"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키워드를 사용하면</a:t>
            </a:r>
            <a:r>
              <a:rPr kumimoji="0"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부모 그리드 컨테이너를 기준으로 그리드의 행 또는 열의 크기를 조정할 수 있도록 참여하여</a:t>
            </a:r>
            <a:r>
              <a:rPr kumimoji="0"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subgrid</a:t>
            </a:r>
            <a:r>
              <a:rPr kumimoji="0"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지정된 그리드 항목들의 그리드 콘텐츠가 정렬할 수 있도록 한다</a:t>
            </a:r>
            <a:endParaRPr kumimoji="0" lang="en-US" altLang="ko-KR" sz="16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89447"/>
              </p:ext>
            </p:extLst>
          </p:nvPr>
        </p:nvGraphicFramePr>
        <p:xfrm>
          <a:off x="1435579" y="2636912"/>
          <a:ext cx="6639560" cy="1947672"/>
        </p:xfrm>
        <a:graphic>
          <a:graphicData uri="http://schemas.openxmlformats.org/drawingml/2006/table">
            <a:tbl>
              <a:tblPr firstRow="1" firstCol="1" bandRow="1"/>
              <a:tblGrid>
                <a:gridCol w="807085"/>
                <a:gridCol w="5832475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ul { </a:t>
                      </a: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display: grid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grid-auto-flow: row;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grid-template-columns: auto 1fr;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li { </a:t>
                      </a: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display: grid;  </a:t>
                      </a:r>
                      <a:r>
                        <a:rPr lang="en-US" sz="1000" b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grid: subgrid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 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border: solid; margin: 0.5em; padding: 0.5em; }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label { grid-column: 1; }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input { grid-column: 2; }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HTML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&lt;ul&gt;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&lt;li&gt;&lt;label&gt;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:&lt;/label&gt; &lt;input name=fn&gt;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&lt;li&gt;&lt;label&gt;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주소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:&lt;/label&gt; &lt;input name=address&gt;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&lt;li&gt;&lt;label&gt;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전화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:&lt;/label&gt; &lt;input name=phone&gt;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/ul&gt;	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0190"/>
              </p:ext>
            </p:extLst>
          </p:nvPr>
        </p:nvGraphicFramePr>
        <p:xfrm>
          <a:off x="1403648" y="4673453"/>
          <a:ext cx="6912768" cy="2139923"/>
        </p:xfrm>
        <a:graphic>
          <a:graphicData uri="http://schemas.openxmlformats.org/drawingml/2006/table">
            <a:tbl>
              <a:tblPr firstRow="1" firstCol="1" bandRow="1"/>
              <a:tblGrid>
                <a:gridCol w="976410"/>
                <a:gridCol w="1831902"/>
                <a:gridCol w="4104456"/>
              </a:tblGrid>
              <a:tr h="23634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CSS3_08-02_SubGrid.html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7875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 화면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창의 크기 변화로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컨테이너의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열 크기가 변경됨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pic>
        <p:nvPicPr>
          <p:cNvPr id="26" name="그림 25"/>
          <p:cNvPicPr/>
          <p:nvPr/>
        </p:nvPicPr>
        <p:blipFill>
          <a:blip r:embed="rId6"/>
          <a:stretch>
            <a:fillRect/>
          </a:stretch>
        </p:blipFill>
        <p:spPr>
          <a:xfrm>
            <a:off x="1547664" y="4973494"/>
            <a:ext cx="2517265" cy="15506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/>
          <p:cNvPicPr/>
          <p:nvPr/>
        </p:nvPicPr>
        <p:blipFill>
          <a:blip r:embed="rId7"/>
          <a:stretch>
            <a:fillRect/>
          </a:stretch>
        </p:blipFill>
        <p:spPr>
          <a:xfrm>
            <a:off x="4716016" y="4961485"/>
            <a:ext cx="3023047" cy="15728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5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36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레이아웃 만들기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20547" y="1535179"/>
            <a:ext cx="7911893" cy="453661"/>
            <a:chOff x="620547" y="1679195"/>
            <a:chExt cx="7911893" cy="453661"/>
          </a:xfrm>
        </p:grpSpPr>
        <p:grpSp>
          <p:nvGrpSpPr>
            <p:cNvPr id="9" name="그룹 8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직사각형 11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grid-template-areas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1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785072" y="1196752"/>
            <a:ext cx="787424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특정 그리드 항목과 관련되지 않은 그리드 영역에 이름을 지정</a:t>
            </a:r>
            <a:endParaRPr lang="en-US" altLang="ko-KR" sz="1600" b="1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29617"/>
              </p:ext>
            </p:extLst>
          </p:nvPr>
        </p:nvGraphicFramePr>
        <p:xfrm>
          <a:off x="971600" y="2003102"/>
          <a:ext cx="7560841" cy="576580"/>
        </p:xfrm>
        <a:graphic>
          <a:graphicData uri="http://schemas.openxmlformats.org/drawingml/2006/table">
            <a:tbl>
              <a:tblPr firstRow="1" firstCol="1" bandRow="1"/>
              <a:tblGrid>
                <a:gridCol w="918546"/>
                <a:gridCol w="716914"/>
                <a:gridCol w="1741696"/>
                <a:gridCol w="823873"/>
                <a:gridCol w="1946219"/>
                <a:gridCol w="717637"/>
                <a:gridCol w="695956"/>
              </a:tblGrid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none | &lt;string&gt;+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none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컨테이너들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20394"/>
              </p:ext>
            </p:extLst>
          </p:nvPr>
        </p:nvGraphicFramePr>
        <p:xfrm>
          <a:off x="971600" y="2673633"/>
          <a:ext cx="7560840" cy="894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9023"/>
                <a:gridCol w="6481817"/>
              </a:tblGrid>
              <a:tr h="251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1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none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컨테이너가 그리드 영역의 이름을 정의하지 않도록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1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&lt;string&gt;+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행은 속성에 나열된 모든 문자열을 분리하여 생성하고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열은 각 문자열의 각 셀에 대하여 생성된다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407506"/>
              </p:ext>
            </p:extLst>
          </p:nvPr>
        </p:nvGraphicFramePr>
        <p:xfrm>
          <a:off x="971600" y="3645024"/>
          <a:ext cx="7560840" cy="1224136"/>
        </p:xfrm>
        <a:graphic>
          <a:graphicData uri="http://schemas.openxmlformats.org/drawingml/2006/table">
            <a:tbl>
              <a:tblPr firstRow="1" firstCol="1" bandRow="1"/>
              <a:tblGrid>
                <a:gridCol w="1080120"/>
                <a:gridCol w="2304256"/>
                <a:gridCol w="4176464"/>
              </a:tblGrid>
              <a:tr h="216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ko-KR" sz="12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ko-KR" altLang="en-US" sz="12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개의 그리드 영역 이름을 가진 </a:t>
                      </a:r>
                      <a:r>
                        <a:rPr lang="en-US" altLang="ko-KR" sz="12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altLang="en-US" sz="12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개의 행과 </a:t>
                      </a:r>
                      <a:r>
                        <a:rPr lang="en-US" altLang="ko-KR" sz="12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altLang="en-US" sz="12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개의 열을 생성하는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112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#grid { display: grid;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508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grid-template-areas: "head head"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                "nav  main"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                "foot .   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#grid &gt; header { grid-area: head;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#grid &gt; nav    { grid-area: nav;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#grid &gt; main   { grid-area: main;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#grid &gt; footer  { grid-area: foot;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039066" y="4882321"/>
            <a:ext cx="7565381" cy="25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0">
              <a:lnSpc>
                <a:spcPts val="1315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altLang="ko-KR" sz="1200" kern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head </a:t>
            </a:r>
            <a:r>
              <a:rPr lang="ko-KR" altLang="en-US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영역은 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1</a:t>
            </a:r>
            <a:r>
              <a:rPr lang="ko-KR" altLang="en-US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개의 행과 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2</a:t>
            </a:r>
            <a:r>
              <a:rPr lang="ko-KR" altLang="en-US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개의 영역에 걸쳐 있는 것을 볼 수 </a:t>
            </a:r>
            <a:r>
              <a:rPr lang="ko-KR" altLang="en-US" sz="1200" kern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있다</a:t>
            </a:r>
            <a:endParaRPr lang="ko-KR" altLang="ko-KR" sz="12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37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레이아웃 만들기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20547" y="1755594"/>
            <a:ext cx="7911893" cy="453661"/>
            <a:chOff x="620547" y="1679195"/>
            <a:chExt cx="7911893" cy="453661"/>
          </a:xfrm>
        </p:grpSpPr>
        <p:grpSp>
          <p:nvGrpSpPr>
            <p:cNvPr id="9" name="그룹 8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직사각형 11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grid-template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1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785072" y="1196752"/>
            <a:ext cx="787424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altLang="ko-KR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grid-template-rows, grid-template-columns, </a:t>
            </a:r>
            <a:r>
              <a:rPr lang="ko-KR" altLang="en-US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그리고 </a:t>
            </a:r>
            <a:r>
              <a:rPr lang="en-US" altLang="ko-KR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grid-template-areas </a:t>
            </a:r>
            <a:r>
              <a:rPr lang="ko-KR" altLang="en-US" sz="1600" b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속성을 동시에 모두 설정하는 </a:t>
            </a:r>
            <a:r>
              <a:rPr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속성</a:t>
            </a:r>
            <a:endParaRPr lang="en-US" altLang="ko-KR" sz="1600" b="1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301214"/>
              </p:ext>
            </p:extLst>
          </p:nvPr>
        </p:nvGraphicFramePr>
        <p:xfrm>
          <a:off x="971600" y="3038064"/>
          <a:ext cx="7560840" cy="34391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9023"/>
                <a:gridCol w="6481817"/>
              </a:tblGrid>
              <a:tr h="251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1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none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가지 각 속성들의 값을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으로 설정한다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1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subgrid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grid-template-rows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와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grid-template-columns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속성의 값을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subgrid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 설정하고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grid-template-areas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속성의 값을 초기값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(none)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으로 설정한다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361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&lt;‘grid-template-columns’&gt; / &lt;‘grid-template-rows’&gt;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178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[ &lt;track-list&gt; / ]? [ &lt;line-names&gt;? &lt;string&gt; &lt;track-size&gt;? &lt;line-names&gt;? ]+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40200"/>
              </p:ext>
            </p:extLst>
          </p:nvPr>
        </p:nvGraphicFramePr>
        <p:xfrm>
          <a:off x="971599" y="2225643"/>
          <a:ext cx="7560841" cy="697484"/>
        </p:xfrm>
        <a:graphic>
          <a:graphicData uri="http://schemas.openxmlformats.org/drawingml/2006/table">
            <a:tbl>
              <a:tblPr firstRow="1" firstCol="1" bandRow="1"/>
              <a:tblGrid>
                <a:gridCol w="919073"/>
                <a:gridCol w="717325"/>
                <a:gridCol w="1435374"/>
                <a:gridCol w="614644"/>
                <a:gridCol w="1948059"/>
                <a:gridCol w="717325"/>
                <a:gridCol w="1209041"/>
              </a:tblGrid>
              <a:tr h="306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none | subgrid | &lt;‘grid-template-columns’&gt; / &lt;‘grid-template-rows’&gt; |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 &lt;track-list&gt; / ]? [ &lt;line-names&gt;? &lt;string&gt; &lt;track-size&gt;? &lt;line-names&gt;? ]+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개별 속성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컨테이너들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개별 속성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35411"/>
              </p:ext>
            </p:extLst>
          </p:nvPr>
        </p:nvGraphicFramePr>
        <p:xfrm>
          <a:off x="1492250" y="4235940"/>
          <a:ext cx="6496050" cy="705228"/>
        </p:xfrm>
        <a:graphic>
          <a:graphicData uri="http://schemas.openxmlformats.org/drawingml/2006/table">
            <a:tbl>
              <a:tblPr firstRow="1" firstCol="1" bandRow="1"/>
              <a:tblGrid>
                <a:gridCol w="3248025"/>
                <a:gridCol w="3248025"/>
              </a:tblGrid>
              <a:tr h="70522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grid-template: </a:t>
                      </a: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 1fr auto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sz="1200" b="1" i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 1fr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grid-template-columns: </a:t>
                      </a: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 1fr auto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grid-template-rows: </a:t>
                      </a:r>
                      <a:r>
                        <a:rPr lang="en-US" sz="1200" b="1" i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 1fr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grid-template-areas: none;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964565"/>
              </p:ext>
            </p:extLst>
          </p:nvPr>
        </p:nvGraphicFramePr>
        <p:xfrm>
          <a:off x="1115616" y="5373216"/>
          <a:ext cx="7272808" cy="978535"/>
        </p:xfrm>
        <a:graphic>
          <a:graphicData uri="http://schemas.openxmlformats.org/drawingml/2006/table">
            <a:tbl>
              <a:tblPr firstRow="1" firstCol="1" bandRow="1"/>
              <a:tblGrid>
                <a:gridCol w="3241838"/>
                <a:gridCol w="4030970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auto 1fr auto </a:t>
                      </a: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(header-top) "a   a   a"   (header-bottom)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(main-top)  "b   b   b" 1fr (main-bottom);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grid-template-columns: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auto 1fr auto;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grid-template-rows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(header-top) auto (header-bottom main-top) 1fr (main-bottom);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grid-template-areas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"a a a"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      </a:t>
                      </a:r>
                      <a:r>
                        <a:rPr lang="en-US" sz="1200" kern="10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"b b b";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5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38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레이아웃 만들기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20547" y="1556792"/>
            <a:ext cx="7911893" cy="453661"/>
            <a:chOff x="620547" y="1679195"/>
            <a:chExt cx="7911893" cy="453661"/>
          </a:xfrm>
        </p:grpSpPr>
        <p:grpSp>
          <p:nvGrpSpPr>
            <p:cNvPr id="9" name="그룹 8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직사각형 11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grid-auto-columns, grid-auto-rows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1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785072" y="1196752"/>
            <a:ext cx="787424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자동</a:t>
            </a:r>
            <a:r>
              <a:rPr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생성된 행 및 열의 크기 조정</a:t>
            </a:r>
            <a:endParaRPr lang="en-US" altLang="ko-KR" sz="1600" b="1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64217"/>
              </p:ext>
            </p:extLst>
          </p:nvPr>
        </p:nvGraphicFramePr>
        <p:xfrm>
          <a:off x="903224" y="2060848"/>
          <a:ext cx="7629215" cy="612140"/>
        </p:xfrm>
        <a:graphic>
          <a:graphicData uri="http://schemas.openxmlformats.org/drawingml/2006/table">
            <a:tbl>
              <a:tblPr firstRow="1" firstCol="1" bandRow="1"/>
              <a:tblGrid>
                <a:gridCol w="927385"/>
                <a:gridCol w="723812"/>
                <a:gridCol w="1448354"/>
                <a:gridCol w="620202"/>
                <a:gridCol w="1965676"/>
                <a:gridCol w="723812"/>
                <a:gridCol w="1219974"/>
              </a:tblGrid>
              <a:tr h="306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&lt;track-size&gt;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컨테이너들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20468"/>
              </p:ext>
            </p:extLst>
          </p:nvPr>
        </p:nvGraphicFramePr>
        <p:xfrm>
          <a:off x="896404" y="2801229"/>
          <a:ext cx="7636035" cy="1563875"/>
        </p:xfrm>
        <a:graphic>
          <a:graphicData uri="http://schemas.openxmlformats.org/drawingml/2006/table">
            <a:tbl>
              <a:tblPr firstRow="1" firstCol="1" bandRow="1"/>
              <a:tblGrid>
                <a:gridCol w="939292"/>
                <a:gridCol w="3240360"/>
                <a:gridCol w="3456383"/>
              </a:tblGrid>
              <a:tr h="2270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CSS3_08-02_GridAutoSpan.html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36801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#grid { display: grid;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508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grid-template-columns: 20px;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508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grid-template-rows: 20px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#A { grid-column: 1;          grid-row: 1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#B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grid-column: 5;         grid-row: 1 / span 2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#C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grid-column: 1 / span 2; grid-row: 2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&lt;div id="grid"&gt;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&lt;div id="A"&gt;A&lt;/div&gt;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&lt;div id="B"&gt;B&lt;/div&gt;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&lt;div id="C"&gt;C&lt;/div&gt;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&lt;/div&gt;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328603" y="2770539"/>
            <a:ext cx="4230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20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※ 아직은 주요 브라우저에서 정상적으로 동작하지 않는다</a:t>
            </a:r>
            <a:r>
              <a:rPr lang="en-US" altLang="ko-KR" sz="120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200"/>
          </a:p>
        </p:txBody>
      </p:sp>
      <p:pic>
        <p:nvPicPr>
          <p:cNvPr id="25" name="그림 24"/>
          <p:cNvPicPr/>
          <p:nvPr/>
        </p:nvPicPr>
        <p:blipFill>
          <a:blip r:embed="rId5"/>
          <a:stretch>
            <a:fillRect/>
          </a:stretch>
        </p:blipFill>
        <p:spPr>
          <a:xfrm>
            <a:off x="2260408" y="4437112"/>
            <a:ext cx="4136390" cy="218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39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레이아웃 만들기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20547" y="1556792"/>
            <a:ext cx="7911893" cy="453661"/>
            <a:chOff x="620547" y="1679195"/>
            <a:chExt cx="7911893" cy="453661"/>
          </a:xfrm>
        </p:grpSpPr>
        <p:grpSp>
          <p:nvGrpSpPr>
            <p:cNvPr id="9" name="그룹 8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직사각형 11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grid-auto-flow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1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785072" y="1196752"/>
            <a:ext cx="787424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그리드 항목을 자동으로 배치할 수 있도록 하는 속성</a:t>
            </a:r>
            <a:endParaRPr lang="en-US" altLang="ko-KR" sz="1600" b="1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31432"/>
              </p:ext>
            </p:extLst>
          </p:nvPr>
        </p:nvGraphicFramePr>
        <p:xfrm>
          <a:off x="971600" y="2060848"/>
          <a:ext cx="7560840" cy="612140"/>
        </p:xfrm>
        <a:graphic>
          <a:graphicData uri="http://schemas.openxmlformats.org/drawingml/2006/table">
            <a:tbl>
              <a:tblPr firstRow="1" firstCol="1" bandRow="1"/>
              <a:tblGrid>
                <a:gridCol w="919073"/>
                <a:gridCol w="717325"/>
                <a:gridCol w="1435374"/>
                <a:gridCol w="614644"/>
                <a:gridCol w="1948059"/>
                <a:gridCol w="717325"/>
                <a:gridCol w="1209040"/>
              </a:tblGrid>
              <a:tr h="306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 row | column ] &amp;&amp; dense? | stack &amp;&amp; [ row | column ]?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컨테이너들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24884"/>
              </p:ext>
            </p:extLst>
          </p:nvPr>
        </p:nvGraphicFramePr>
        <p:xfrm>
          <a:off x="971600" y="2822040"/>
          <a:ext cx="7560840" cy="17899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9023"/>
                <a:gridCol w="6481817"/>
              </a:tblGrid>
              <a:tr h="251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1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row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항목을 배치할 수 있도록 필요에 따라서 자동으로 행을 추가하도록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1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column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항목을 배치할 수 있도록 필요에 따라서 자동으로 열을 추가하도록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1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dense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항목을 자동으로 배치하도록 하는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“dense”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패킹 알고리즘을 사용하도록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17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stack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모든 항목들이 겹쳐져서 배치하도록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값은 자동 배치 알고리즘을 하나의 가상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1x1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항목으로 실행하기 때문에 속성 값이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row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또는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column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지정되어 있다면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항목은 행이나 열에 따라서 그 옆에 지정된다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row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와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column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모두 지정되어 있다면 기본적으로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row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 지정된 것으로 처리된다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6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4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유연한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(Flexible)</a:t>
            </a: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 박스 레이아웃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유연한</a:t>
            </a:r>
            <a:r>
              <a:rPr kumimoji="0" lang="en-US" altLang="ko-KR" sz="2400" b="1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400" b="1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 모델과 용어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4"/>
          <a:stretch>
            <a:fillRect/>
          </a:stretch>
        </p:blipFill>
        <p:spPr>
          <a:xfrm>
            <a:off x="808901" y="1186481"/>
            <a:ext cx="5803463" cy="2746575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10952"/>
              </p:ext>
            </p:extLst>
          </p:nvPr>
        </p:nvGraphicFramePr>
        <p:xfrm>
          <a:off x="631928" y="3933056"/>
          <a:ext cx="7828504" cy="2739898"/>
        </p:xfrm>
        <a:graphic>
          <a:graphicData uri="http://schemas.openxmlformats.org/drawingml/2006/table">
            <a:tbl>
              <a:tblPr firstRow="1" firstCol="1" bandRow="1"/>
              <a:tblGrid>
                <a:gridCol w="1588761"/>
                <a:gridCol w="6239743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main axis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main dimension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컨테이너의 기본 축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(main axis)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은 플렉스 항목이 배치되는 축으로써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endParaRPr lang="en-US" sz="12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기본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크기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(main dimension)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내에서 연장된다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main-start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main-end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항목들은 플렉스 컨테이너 내의 기본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시작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(main-start)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시작하여 </a:t>
                      </a:r>
                      <a:endParaRPr lang="en-US" altLang="ko-KR" sz="12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기본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끝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(main-end)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방향으로 배치된다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main size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main size property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항목의 폭 또는 높이는 기본 크기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(main size)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에서의 값 또는 항목의 기본 크기가 되기 때문에 플렉스 항목의 기본 크기 속성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(main size property)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은 폭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(width)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또는 높이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(height)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중에 하나가 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cross axis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cross dimension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기본 축에 수직인 축을 교차 축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(cross axis)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이라 하고 교차 크기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(cross dimension)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내에서 연장된다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cross-start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cross-end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라인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(fles lines)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은 플렉스 항목들로 채워지고 플렉스 컨테이너의 교차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시작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(cross-start)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측면에서 시작하여 교차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끝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(cross-end)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측면 방향으로 배치된다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cross size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cross size property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항목의 폭이나 높이는 교차 크기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(cross size)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내에서 값 또는 항목의 기본 크기가 되기 때문에 교차 크기 속성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(cross size property)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은 교차 크기 내에서의 폭 또는 높이가 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6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40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레이아웃 만들기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20547" y="1556792"/>
            <a:ext cx="7911893" cy="453661"/>
            <a:chOff x="620547" y="1679195"/>
            <a:chExt cx="7911893" cy="453661"/>
          </a:xfrm>
        </p:grpSpPr>
        <p:grpSp>
          <p:nvGrpSpPr>
            <p:cNvPr id="9" name="그룹 8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직사각형 11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grid-auto-flow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1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785072" y="1196752"/>
            <a:ext cx="787424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그리드 항목을 자동으로 배치할 수 있도록 하는 속성</a:t>
            </a:r>
            <a:endParaRPr lang="en-US" altLang="ko-KR" sz="1600" b="1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68595"/>
              </p:ext>
            </p:extLst>
          </p:nvPr>
        </p:nvGraphicFramePr>
        <p:xfrm>
          <a:off x="971600" y="2030996"/>
          <a:ext cx="7056784" cy="4475099"/>
        </p:xfrm>
        <a:graphic>
          <a:graphicData uri="http://schemas.openxmlformats.org/drawingml/2006/table">
            <a:tbl>
              <a:tblPr firstRow="1" firstCol="1" bandRow="1"/>
              <a:tblGrid>
                <a:gridCol w="666804"/>
                <a:gridCol w="6389980"/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CSS3_08-02_GridForm.html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92075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form { display: grid;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78000" indent="-1397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grid-template-columns: (labels) auto (controls) auto (oversized) auto;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grid-auto-flow: row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 /*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자동으로 행이 추가될 수 있도록 한다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*/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form &gt; label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grid-column: labels; grid-row: auto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form &gt; input, form &gt; select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grid-column: controls; grid-row: auto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#department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grid-column: oversized; grid-row: span 3;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#buttons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grid-row: auto;  grid-column: 1 / -1;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2075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&lt;form&gt;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&lt;label for="name"&gt;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름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:&lt;/label&gt;&lt;input type="text" id="name" name="name" /&gt;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&lt;label for="address"&gt;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 소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:&lt;/label&gt;&lt;input type="text" id="address" name="address" /&gt;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&lt;label for="city"&gt;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도 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:&lt;/label&gt;&lt;input type="text" id="city" name="city" /&gt;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&lt;label for="tel"&gt;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 화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:&lt;/label&gt;&lt;input type="text" id="tel" name="tel" /&gt;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&lt;div id="department"&gt;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	&lt;label for="department"&gt;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부 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:&lt;/label&gt;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	&lt;select id="department" name="department" multiple&gt;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&lt;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option value="finance"&gt;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총부부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&lt;/option&gt;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&lt;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option value="humanresources"&gt;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관리부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&lt;/option&gt;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&lt;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option value="marketing"&gt;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홍보부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&lt;/option&gt;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	&lt;/select&gt;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&lt;/div&gt;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&lt;div id="buttons"&gt;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	&lt;button id="cancel"&gt;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취 소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&lt;/button&gt;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	&lt;button id="back"&gt;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전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&lt;/button&gt;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508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&lt;button id="next"&gt;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다 음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&lt;/button&gt;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&lt;/div&gt;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&lt;/form&gt;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그림 20"/>
          <p:cNvPicPr/>
          <p:nvPr/>
        </p:nvPicPr>
        <p:blipFill>
          <a:blip r:embed="rId5"/>
          <a:stretch>
            <a:fillRect/>
          </a:stretch>
        </p:blipFill>
        <p:spPr>
          <a:xfrm>
            <a:off x="5364088" y="5157192"/>
            <a:ext cx="3678555" cy="1654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3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41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레이아웃 만들기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20547" y="1556792"/>
            <a:ext cx="7911893" cy="453661"/>
            <a:chOff x="620547" y="1679195"/>
            <a:chExt cx="7911893" cy="453661"/>
          </a:xfrm>
        </p:grpSpPr>
        <p:grpSp>
          <p:nvGrpSpPr>
            <p:cNvPr id="9" name="그룹 8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직사각형 11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grid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1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785072" y="1196752"/>
            <a:ext cx="787424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그리드 레이아웃</a:t>
            </a:r>
            <a:r>
              <a:rPr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속성 한번에 지정</a:t>
            </a:r>
            <a:endParaRPr lang="en-US" altLang="ko-KR" sz="1600" b="1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161898"/>
              </p:ext>
            </p:extLst>
          </p:nvPr>
        </p:nvGraphicFramePr>
        <p:xfrm>
          <a:off x="896403" y="2096780"/>
          <a:ext cx="7623902" cy="612140"/>
        </p:xfrm>
        <a:graphic>
          <a:graphicData uri="http://schemas.openxmlformats.org/drawingml/2006/table">
            <a:tbl>
              <a:tblPr firstRow="1" firstCol="1" bandRow="1"/>
              <a:tblGrid>
                <a:gridCol w="926739"/>
                <a:gridCol w="723308"/>
                <a:gridCol w="1447346"/>
                <a:gridCol w="619770"/>
                <a:gridCol w="1964307"/>
                <a:gridCol w="723308"/>
                <a:gridCol w="1219124"/>
              </a:tblGrid>
              <a:tr h="306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&lt;‘grid-template’&gt; | [ &lt;‘grid-auto-flow’&gt; [ &lt;‘grid-auto-columns’&gt; [ / &lt;‘grid-auto-rows’&gt; ]? ]? ]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개별 속성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컨테이너들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개별 속성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0936"/>
              </p:ext>
            </p:extLst>
          </p:nvPr>
        </p:nvGraphicFramePr>
        <p:xfrm>
          <a:off x="896404" y="2800285"/>
          <a:ext cx="7636036" cy="1564819"/>
        </p:xfrm>
        <a:graphic>
          <a:graphicData uri="http://schemas.openxmlformats.org/drawingml/2006/table">
            <a:tbl>
              <a:tblPr firstRow="1" firstCol="1" bandRow="1"/>
              <a:tblGrid>
                <a:gridCol w="939292"/>
                <a:gridCol w="2880320"/>
                <a:gridCol w="3816424"/>
              </a:tblGrid>
              <a:tr h="2686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139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‘grid: </a:t>
                      </a: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rows </a:t>
                      </a:r>
                      <a:r>
                        <a:rPr lang="en-US" sz="1200" b="1" i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1fr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는 다음과 동일한 내용이다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‘grid: </a:t>
                      </a: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columns 1fr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sz="1200" b="1" i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는 다음과 동일한 내용이다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936005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grid-template: none;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grid-auto-columns: </a:t>
                      </a:r>
                      <a:r>
                        <a:rPr lang="en-US" sz="1200" b="1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1fr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grid-auto-rows: 1fr;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grid-auto-flow: row;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grid-template: none;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grid-auto-columns: 1fr;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grid-auto-rows: </a:t>
                      </a:r>
                      <a:r>
                        <a:rPr lang="en-US" sz="1200" b="1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grid-auto-flow: column;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2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42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항목 배치하기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5072" y="1196752"/>
            <a:ext cx="787424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그리드 항목들의 배치는 다음과 같이 위치</a:t>
            </a:r>
            <a:r>
              <a:rPr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(position)</a:t>
            </a:r>
            <a:r>
              <a:rPr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와 확장</a:t>
            </a:r>
            <a:r>
              <a:rPr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(span)</a:t>
            </a:r>
            <a:r>
              <a:rPr lang="ko-KR" altLang="en-US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으로 구성되어 있다</a:t>
            </a:r>
            <a:r>
              <a:rPr lang="en-US" altLang="ko-KR" sz="16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471817"/>
              </p:ext>
            </p:extLst>
          </p:nvPr>
        </p:nvGraphicFramePr>
        <p:xfrm>
          <a:off x="899592" y="1628800"/>
          <a:ext cx="7560840" cy="936104"/>
        </p:xfrm>
        <a:graphic>
          <a:graphicData uri="http://schemas.openxmlformats.org/drawingml/2006/table">
            <a:tbl>
              <a:tblPr firstRow="1" firstCol="1" bandRow="1"/>
              <a:tblGrid>
                <a:gridCol w="1329077"/>
                <a:gridCol w="6231763"/>
              </a:tblGrid>
              <a:tr h="4680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그리드의 위치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내에서의 그리드 항목의 위치를 나타내는 것으로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위치는 명시적인 지정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특정 위치 지정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및 암시적인 지정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((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자동 배치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의해 결정될 수 있다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그리드의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확장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또는 병합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항목이 얼마나 많은 그리드 트랙을 차지하는지를 나타내는 것으로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table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요소의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colspan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및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rowspan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과 동일한 의미를 갖는다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46934"/>
              </p:ext>
            </p:extLst>
          </p:nvPr>
        </p:nvGraphicFramePr>
        <p:xfrm>
          <a:off x="1835696" y="2780928"/>
          <a:ext cx="5040560" cy="936104"/>
        </p:xfrm>
        <a:graphic>
          <a:graphicData uri="http://schemas.openxmlformats.org/drawingml/2006/table">
            <a:tbl>
              <a:tblPr firstRow="1" firstCol="1" bandRow="1"/>
              <a:tblGrid>
                <a:gridCol w="889552"/>
                <a:gridCol w="1876856"/>
                <a:gridCol w="2274152"/>
              </a:tblGrid>
              <a:tr h="2340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행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(row)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열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(column)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Start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row-start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라인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column-start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라인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End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row-end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라인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column-end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라인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Span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row span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column span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827584" y="3876543"/>
            <a:ext cx="5028654" cy="488561"/>
            <a:chOff x="827584" y="1688980"/>
            <a:chExt cx="5028654" cy="488561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930198" y="1736496"/>
              <a:ext cx="4926040" cy="3858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7685" y="1688980"/>
              <a:ext cx="4908451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kumimoji="0" lang="ko-KR" altLang="en-US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 그리드 배치에 대한 공통적인 패턴</a:t>
              </a:r>
              <a:endParaRPr kumimoji="0" lang="en-US" altLang="ko-KR" sz="18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696129"/>
              <a:ext cx="481412" cy="481412"/>
            </a:xfrm>
            <a:prstGeom prst="rect">
              <a:avLst/>
            </a:prstGeom>
          </p:spPr>
        </p:pic>
      </p:grp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09552"/>
              </p:ext>
            </p:extLst>
          </p:nvPr>
        </p:nvGraphicFramePr>
        <p:xfrm>
          <a:off x="945264" y="4509120"/>
          <a:ext cx="6639560" cy="1152129"/>
        </p:xfrm>
        <a:graphic>
          <a:graphicData uri="http://schemas.openxmlformats.org/drawingml/2006/table">
            <a:tbl>
              <a:tblPr firstRow="1" firstCol="1" bandRow="1"/>
              <a:tblGrid>
                <a:gridCol w="1659890"/>
                <a:gridCol w="1659890"/>
                <a:gridCol w="1659890"/>
                <a:gridCol w="1659890"/>
              </a:tblGrid>
              <a:tr h="384043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grid-area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04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grid-column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grid-row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grid-column-start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grid-column-end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grid-row-start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grid-row-end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71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43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항목 배치하기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827584" y="1196752"/>
            <a:ext cx="5028654" cy="488561"/>
            <a:chOff x="827584" y="1688980"/>
            <a:chExt cx="5028654" cy="488561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930198" y="1736496"/>
              <a:ext cx="4926040" cy="3858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7685" y="1688980"/>
              <a:ext cx="4908451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kumimoji="0" lang="ko-KR" altLang="en-US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 그리드 배치에 대한 공통적인 패턴</a:t>
              </a:r>
              <a:endParaRPr kumimoji="0" lang="en-US" altLang="ko-KR" sz="18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696129"/>
              <a:ext cx="481412" cy="481412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930198" y="1725680"/>
            <a:ext cx="3347342" cy="504056"/>
            <a:chOff x="936626" y="1556793"/>
            <a:chExt cx="3347342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936626" y="1589311"/>
              <a:ext cx="3347342" cy="3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lvl="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lang="ko-KR" altLang="en-US" sz="1600" b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rPr>
                <a:t>영역 이름을 통한 배치</a:t>
              </a:r>
              <a:endPara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26" name="Picture 16" descr="D:\0.디자인소스\psd자료로 png\작은그림\돋보기만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058" y="1556793"/>
              <a:ext cx="454832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81342"/>
              </p:ext>
            </p:extLst>
          </p:nvPr>
        </p:nvGraphicFramePr>
        <p:xfrm>
          <a:off x="1068290" y="2230359"/>
          <a:ext cx="7392142" cy="595536"/>
        </p:xfrm>
        <a:graphic>
          <a:graphicData uri="http://schemas.openxmlformats.org/drawingml/2006/table">
            <a:tbl>
              <a:tblPr firstRow="1" firstCol="1" bandRow="1"/>
              <a:tblGrid>
                <a:gridCol w="839414"/>
                <a:gridCol w="2880320"/>
                <a:gridCol w="3672408"/>
              </a:tblGrid>
              <a:tr h="2259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9595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article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grid-area: main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.one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grid-row-start: main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936626" y="2924944"/>
            <a:ext cx="3347342" cy="504056"/>
            <a:chOff x="936626" y="1556793"/>
            <a:chExt cx="3347342" cy="504056"/>
          </a:xfrm>
        </p:grpSpPr>
        <p:sp>
          <p:nvSpPr>
            <p:cNvPr id="29" name="TextBox 28"/>
            <p:cNvSpPr txBox="1"/>
            <p:nvPr/>
          </p:nvSpPr>
          <p:spPr>
            <a:xfrm>
              <a:off x="936626" y="1589311"/>
              <a:ext cx="3347342" cy="3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lvl="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lang="ko-KR" altLang="en-US" sz="1600" b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rPr>
                <a:t>수치 인덱스 및 확장을 통한 배치</a:t>
              </a:r>
              <a:endPara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16" descr="D:\0.디자인소스\psd자료로 png\작은그림\돋보기만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058" y="1556793"/>
              <a:ext cx="454832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851134"/>
              </p:ext>
            </p:extLst>
          </p:nvPr>
        </p:nvGraphicFramePr>
        <p:xfrm>
          <a:off x="1068290" y="3429000"/>
          <a:ext cx="7392142" cy="1008112"/>
        </p:xfrm>
        <a:graphic>
          <a:graphicData uri="http://schemas.openxmlformats.org/drawingml/2006/table">
            <a:tbl>
              <a:tblPr firstRow="1" firstCol="1" bandRow="1"/>
              <a:tblGrid>
                <a:gridCol w="898567"/>
                <a:gridCol w="6493575"/>
              </a:tblGrid>
              <a:tr h="2016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※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다음의 예제는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‘grid-area: 2 / 3’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와 동일한 의미를 갖는다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490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.two {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grid-row: 2;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/*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항목을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번째 행에 위치시킨다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*/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grid-column: 3;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/*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항목을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번째 열에 위치시킨다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*/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14626"/>
              </p:ext>
            </p:extLst>
          </p:nvPr>
        </p:nvGraphicFramePr>
        <p:xfrm>
          <a:off x="1068290" y="4581932"/>
          <a:ext cx="7392142" cy="647267"/>
        </p:xfrm>
        <a:graphic>
          <a:graphicData uri="http://schemas.openxmlformats.org/drawingml/2006/table">
            <a:tbl>
              <a:tblPr firstRow="1" firstCol="1" bandRow="1"/>
              <a:tblGrid>
                <a:gridCol w="911422"/>
                <a:gridCol w="2808312"/>
                <a:gridCol w="3672408"/>
              </a:tblGrid>
              <a:tr h="24556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1700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.three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grid-row: 2 / span 5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.four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grid-row: span 5 / 7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44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항목 배치하기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827584" y="1196752"/>
            <a:ext cx="5028654" cy="488561"/>
            <a:chOff x="827584" y="1688980"/>
            <a:chExt cx="5028654" cy="488561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930198" y="1736496"/>
              <a:ext cx="4926040" cy="3858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7685" y="1688980"/>
              <a:ext cx="4908451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kumimoji="0" lang="ko-KR" altLang="en-US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 그리드 배치에 대한 공통적인 패턴</a:t>
              </a:r>
              <a:endParaRPr kumimoji="0" lang="en-US" altLang="ko-KR" sz="18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696129"/>
              <a:ext cx="481412" cy="481412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930198" y="1725680"/>
            <a:ext cx="3347342" cy="504056"/>
            <a:chOff x="936626" y="1556793"/>
            <a:chExt cx="3347342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936626" y="1589311"/>
              <a:ext cx="3347342" cy="34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lvl="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rPr>
                <a:t>수치 인덱스 및 확장을 통한 배치</a:t>
              </a:r>
              <a:endPara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26" name="Picture 16" descr="D:\0.디자인소스\psd자료로 png\작은그림\돋보기만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058" y="1556793"/>
              <a:ext cx="454832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33398"/>
              </p:ext>
            </p:extLst>
          </p:nvPr>
        </p:nvGraphicFramePr>
        <p:xfrm>
          <a:off x="971600" y="2276872"/>
          <a:ext cx="7840883" cy="1018667"/>
        </p:xfrm>
        <a:graphic>
          <a:graphicData uri="http://schemas.openxmlformats.org/drawingml/2006/table">
            <a:tbl>
              <a:tblPr firstRow="1" firstCol="1" bandRow="1"/>
              <a:tblGrid>
                <a:gridCol w="1292890"/>
                <a:gridCol w="3027592"/>
                <a:gridCol w="3520401"/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CSS3_08-02_GridPosition.html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9240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section {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display: grid;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grid-template-columns: 150px 1fr 200px;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/* 3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열 정의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*/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 template-rows: 50px 1fr 50px; 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/* 3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행 정의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*/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section header 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grid-row: 1; grid-column: 2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section nav    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grid-row: 2; grid-column: 1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section content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grid-row: 2; grid-column: 2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section aside  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grid-row: 2; grid-column: 3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section footer 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grid-row: 3; grid-column: 2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7" name="그림 26"/>
          <p:cNvPicPr/>
          <p:nvPr/>
        </p:nvPicPr>
        <p:blipFill>
          <a:blip r:embed="rId7"/>
          <a:stretch>
            <a:fillRect/>
          </a:stretch>
        </p:blipFill>
        <p:spPr>
          <a:xfrm>
            <a:off x="2195736" y="3573016"/>
            <a:ext cx="4010025" cy="21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45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항목 배치하기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827584" y="1196752"/>
            <a:ext cx="5028654" cy="488561"/>
            <a:chOff x="827584" y="1688980"/>
            <a:chExt cx="5028654" cy="488561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930198" y="1736496"/>
              <a:ext cx="4926040" cy="3858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7685" y="1688980"/>
              <a:ext cx="4908451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kumimoji="0" lang="ko-KR" altLang="en-US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 그리드 배치에 대한 공통적인 패턴</a:t>
              </a:r>
              <a:endParaRPr kumimoji="0" lang="en-US" altLang="ko-KR" sz="18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696129"/>
              <a:ext cx="481412" cy="481412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930198" y="1725680"/>
            <a:ext cx="3929834" cy="504056"/>
            <a:chOff x="936626" y="1556793"/>
            <a:chExt cx="3929834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936626" y="1589311"/>
              <a:ext cx="3929834" cy="363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lvl="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lang="ko-KR" altLang="en-US" sz="1600" b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rPr>
                <a:t>그리드 라인 이름 및 확장을 통한 배치</a:t>
              </a:r>
              <a:endPara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26" name="Picture 16" descr="D:\0.디자인소스\psd자료로 png\작은그림\돋보기만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058" y="1556793"/>
              <a:ext cx="454832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56014"/>
              </p:ext>
            </p:extLst>
          </p:nvPr>
        </p:nvGraphicFramePr>
        <p:xfrm>
          <a:off x="951097" y="2276872"/>
          <a:ext cx="7653352" cy="792088"/>
        </p:xfrm>
        <a:graphic>
          <a:graphicData uri="http://schemas.openxmlformats.org/drawingml/2006/table">
            <a:tbl>
              <a:tblPr firstRow="1" firstCol="1" bandRow="1"/>
              <a:tblGrid>
                <a:gridCol w="876355"/>
                <a:gridCol w="2924810"/>
                <a:gridCol w="3852187"/>
              </a:tblGrid>
              <a:tr h="21337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9768">
                <a:tc rowSpan="2"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.five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grid-column: first / middle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.six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grid-row: text 5 / text 7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94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.six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grid-row: text 5 / span text 2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930199" y="3165840"/>
            <a:ext cx="3929834" cy="504056"/>
            <a:chOff x="936626" y="1556793"/>
            <a:chExt cx="3929834" cy="504056"/>
          </a:xfrm>
        </p:grpSpPr>
        <p:sp>
          <p:nvSpPr>
            <p:cNvPr id="28" name="TextBox 27"/>
            <p:cNvSpPr txBox="1"/>
            <p:nvPr/>
          </p:nvSpPr>
          <p:spPr>
            <a:xfrm>
              <a:off x="936626" y="1589311"/>
              <a:ext cx="3929834" cy="363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lvl="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lang="ko-KR" altLang="en-US" sz="1600" b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rPr>
                <a:t>그리드 항목의 자동 배치</a:t>
              </a:r>
              <a:endPara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29" name="Picture 16" descr="D:\0.디자인소스\psd자료로 png\작은그림\돋보기만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058" y="1556793"/>
              <a:ext cx="454832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66974"/>
              </p:ext>
            </p:extLst>
          </p:nvPr>
        </p:nvGraphicFramePr>
        <p:xfrm>
          <a:off x="930198" y="3708965"/>
          <a:ext cx="7674251" cy="584131"/>
        </p:xfrm>
        <a:graphic>
          <a:graphicData uri="http://schemas.openxmlformats.org/drawingml/2006/table">
            <a:tbl>
              <a:tblPr firstRow="1" firstCol="1" bandRow="1"/>
              <a:tblGrid>
                <a:gridCol w="905498"/>
                <a:gridCol w="2952328"/>
                <a:gridCol w="3816425"/>
              </a:tblGrid>
              <a:tr h="23539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735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.eight { grid-area: auto } /*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 값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*/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.nine { grid-area: span 2 / span 3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930198" y="4389976"/>
            <a:ext cx="3929834" cy="504056"/>
            <a:chOff x="936626" y="1556793"/>
            <a:chExt cx="3929834" cy="504056"/>
          </a:xfrm>
        </p:grpSpPr>
        <p:sp>
          <p:nvSpPr>
            <p:cNvPr id="32" name="TextBox 31"/>
            <p:cNvSpPr txBox="1"/>
            <p:nvPr/>
          </p:nvSpPr>
          <p:spPr>
            <a:xfrm>
              <a:off x="936626" y="1589311"/>
              <a:ext cx="3929834" cy="363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lvl="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lang="ko-KR" altLang="en-US" sz="1600" b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rPr>
                <a:t>자동으로 </a:t>
              </a:r>
              <a:r>
                <a:rPr lang="en-US" altLang="ko-KR" sz="1600" b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rPr>
                <a:t>subgrids </a:t>
              </a:r>
              <a:r>
                <a:rPr lang="ko-KR" altLang="en-US" sz="1600" b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rPr>
                <a:t>크기 조정</a:t>
              </a:r>
              <a:endPara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33" name="Picture 16" descr="D:\0.디자인소스\psd자료로 png\작은그림\돋보기만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058" y="1556793"/>
              <a:ext cx="454832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71840"/>
              </p:ext>
            </p:extLst>
          </p:nvPr>
        </p:nvGraphicFramePr>
        <p:xfrm>
          <a:off x="930197" y="4933101"/>
          <a:ext cx="7674251" cy="584131"/>
        </p:xfrm>
        <a:graphic>
          <a:graphicData uri="http://schemas.openxmlformats.org/drawingml/2006/table">
            <a:tbl>
              <a:tblPr firstRow="1" firstCol="1" bandRow="1"/>
              <a:tblGrid>
                <a:gridCol w="905498"/>
                <a:gridCol w="6768753"/>
              </a:tblGrid>
              <a:tr h="23539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35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smtClean="0">
                          <a:effectLst/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.adverts { </a:t>
                      </a:r>
                      <a:r>
                        <a:rPr lang="en-US" altLang="ko-KR" sz="1200" b="1" smtClean="0">
                          <a:effectLst/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grid: subgrid; grid-column: span 2</a:t>
                      </a:r>
                      <a:r>
                        <a:rPr lang="en-US" altLang="ko-KR" sz="1200" smtClean="0">
                          <a:effectLst/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1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46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항목 배치하기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827584" y="1196752"/>
            <a:ext cx="5028654" cy="488561"/>
            <a:chOff x="827584" y="1688980"/>
            <a:chExt cx="5028654" cy="488561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930198" y="1736496"/>
              <a:ext cx="4926040" cy="3858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7685" y="1688980"/>
              <a:ext cx="4908451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kumimoji="0" lang="ko-KR" altLang="en-US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 그리드 라인을 기준으로 한 배치</a:t>
              </a:r>
              <a:endParaRPr kumimoji="0" lang="en-US" altLang="ko-KR" sz="18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696129"/>
              <a:ext cx="481412" cy="481412"/>
            </a:xfrm>
            <a:prstGeom prst="rect">
              <a:avLst/>
            </a:prstGeom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211226"/>
              </p:ext>
            </p:extLst>
          </p:nvPr>
        </p:nvGraphicFramePr>
        <p:xfrm>
          <a:off x="930198" y="1844824"/>
          <a:ext cx="7746259" cy="1440159"/>
        </p:xfrm>
        <a:graphic>
          <a:graphicData uri="http://schemas.openxmlformats.org/drawingml/2006/table">
            <a:tbl>
              <a:tblPr firstRow="1" firstCol="1" bandRow="1"/>
              <a:tblGrid>
                <a:gridCol w="989054"/>
                <a:gridCol w="771945"/>
                <a:gridCol w="1544668"/>
                <a:gridCol w="661445"/>
                <a:gridCol w="2096390"/>
                <a:gridCol w="771945"/>
                <a:gridCol w="161434"/>
                <a:gridCol w="749378"/>
              </a:tblGrid>
              <a:tr h="3548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grid-row-start, grid-column-start, grid-row-end, grid-column-end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276784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&lt;grid-line&gt;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3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&lt;grid-line&gt;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auto | &lt;custom-ident&gt; | [ &lt;integer&gt; &amp;&amp; &lt;custom-ident&gt;? ] |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[ span &amp;&amp; [ &lt;integer&gt; || &lt;custom-ident&gt; ] ]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8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항목들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" name="Picture 17" descr="D:\0.디자인소스\psd자료로 png\작은그림\체크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63" y="1772816"/>
            <a:ext cx="567077" cy="4536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/>
          <p:cNvPicPr/>
          <p:nvPr/>
        </p:nvPicPr>
        <p:blipFill>
          <a:blip r:embed="rId7"/>
          <a:stretch>
            <a:fillRect/>
          </a:stretch>
        </p:blipFill>
        <p:spPr>
          <a:xfrm>
            <a:off x="1907704" y="3356992"/>
            <a:ext cx="5410200" cy="80581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09027"/>
              </p:ext>
            </p:extLst>
          </p:nvPr>
        </p:nvGraphicFramePr>
        <p:xfrm>
          <a:off x="930197" y="4221088"/>
          <a:ext cx="6234091" cy="2464271"/>
        </p:xfrm>
        <a:graphic>
          <a:graphicData uri="http://schemas.openxmlformats.org/drawingml/2006/table">
            <a:tbl>
              <a:tblPr firstRow="1" firstCol="1" bandRow="1"/>
              <a:tblGrid>
                <a:gridCol w="761483"/>
                <a:gridCol w="2736304"/>
                <a:gridCol w="2736304"/>
              </a:tblGrid>
              <a:tr h="19541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95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grid-column-start: 4; grid-column-end: auto;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/* 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라인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까지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*/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2095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grid-column-start: auto; grid-column-end: 6;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/* 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라인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까지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*/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2095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grid-column-start: C; grid-column-end: C -1;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/* 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라인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까지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*/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2095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grid-column-start: C; grid-column-end: span C;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/* 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라인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까지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*/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2095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grid-column-start: span C; grid-column-end: C -1;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/* 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라인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까지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*/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2095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grid-column-start: 5; grid-column-end: C -1;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/* 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라인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까지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*/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2095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grid-column-start: 5; grid-column-end: span C;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/* 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라인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까지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*/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2095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grid-column-start: 8; grid-column-end: 8;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/* 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오류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라인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까지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*/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2095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grid-column-start: B 2; grid-column-end: span 1;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/* 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라인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까지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*/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6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47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항목 배치하기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827584" y="1196752"/>
            <a:ext cx="3516485" cy="488561"/>
            <a:chOff x="827584" y="1688980"/>
            <a:chExt cx="3516485" cy="488561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930198" y="1736496"/>
              <a:ext cx="3413871" cy="3858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7685" y="1688980"/>
              <a:ext cx="3396283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kumimoji="0" lang="ko-KR" altLang="en-US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 단축 속성에 의한 배치</a:t>
              </a:r>
              <a:endParaRPr kumimoji="0" lang="en-US" altLang="ko-KR" sz="18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696129"/>
              <a:ext cx="481412" cy="481412"/>
            </a:xfrm>
            <a:prstGeom prst="rect">
              <a:avLst/>
            </a:prstGeom>
          </p:spPr>
        </p:pic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33119"/>
              </p:ext>
            </p:extLst>
          </p:nvPr>
        </p:nvGraphicFramePr>
        <p:xfrm>
          <a:off x="926125" y="1772816"/>
          <a:ext cx="7678322" cy="902970"/>
        </p:xfrm>
        <a:graphic>
          <a:graphicData uri="http://schemas.openxmlformats.org/drawingml/2006/table">
            <a:tbl>
              <a:tblPr firstRow="1" firstCol="1" bandRow="1"/>
              <a:tblGrid>
                <a:gridCol w="980380"/>
                <a:gridCol w="765175"/>
                <a:gridCol w="1531120"/>
                <a:gridCol w="655644"/>
                <a:gridCol w="1657772"/>
                <a:gridCol w="648072"/>
                <a:gridCol w="697353"/>
                <a:gridCol w="742806"/>
              </a:tblGrid>
              <a:tr h="306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grid-row, grid-column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&lt;grid-line&gt; [ / &lt;grid-line&gt; ] ?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개별 속성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항목들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개별 속성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7" descr="D:\0.디자인소스\psd자료로 png\작은그림\체크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63" y="1679195"/>
            <a:ext cx="567077" cy="4536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887685" y="2636912"/>
            <a:ext cx="7963392" cy="622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4"/>
              </a:buBlip>
            </a:pPr>
            <a:r>
              <a:rPr kumimoji="0" lang="ko-KR" altLang="en-US" sz="16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kumimoji="0" lang="en-US" altLang="ko-KR" sz="16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grid-row-start/grid-row-end </a:t>
            </a:r>
            <a:r>
              <a:rPr kumimoji="0" lang="ko-KR" altLang="en-US" sz="16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속성과 </a:t>
            </a:r>
            <a:r>
              <a:rPr kumimoji="0" lang="en-US" altLang="ko-KR" sz="16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grid-column-start/grid-column-end </a:t>
            </a:r>
            <a:r>
              <a:rPr kumimoji="0" lang="ko-KR" altLang="en-US" sz="16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속성들을 각각 한번에 지정할 수 있는 단축 </a:t>
            </a:r>
            <a:r>
              <a:rPr kumimoji="0" lang="ko-KR" altLang="en-US" sz="16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속성</a:t>
            </a:r>
            <a:endParaRPr kumimoji="0" lang="en-US" altLang="ko-KR" sz="1600" b="1" smtClean="0">
              <a:solidFill>
                <a:prstClr val="black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48249"/>
              </p:ext>
            </p:extLst>
          </p:nvPr>
        </p:nvGraphicFramePr>
        <p:xfrm>
          <a:off x="930198" y="3501008"/>
          <a:ext cx="7674251" cy="902970"/>
        </p:xfrm>
        <a:graphic>
          <a:graphicData uri="http://schemas.openxmlformats.org/drawingml/2006/table">
            <a:tbl>
              <a:tblPr firstRow="1" firstCol="1" bandRow="1"/>
              <a:tblGrid>
                <a:gridCol w="979860"/>
                <a:gridCol w="764769"/>
                <a:gridCol w="1530309"/>
                <a:gridCol w="655296"/>
                <a:gridCol w="1655784"/>
                <a:gridCol w="648072"/>
                <a:gridCol w="697749"/>
                <a:gridCol w="742412"/>
              </a:tblGrid>
              <a:tr h="306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grid-area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&lt;grid-line&gt; [ / &lt;grid-line&gt; ] { 0, 3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개별 속성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항목들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개별 속성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" name="Picture 17" descr="D:\0.디자인소스\psd자료로 png\작은그림\체크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07387"/>
            <a:ext cx="567077" cy="4536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888612" y="4365104"/>
            <a:ext cx="7963392" cy="622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4"/>
              </a:buBlip>
            </a:pPr>
            <a:r>
              <a:rPr kumimoji="0" lang="ko-KR" altLang="en-US" sz="16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kumimoji="0" lang="en-US" altLang="ko-KR" sz="16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grid-row-start/grid-row-end </a:t>
            </a:r>
            <a:r>
              <a:rPr kumimoji="0" lang="ko-KR" altLang="en-US" sz="16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속성과 </a:t>
            </a:r>
            <a:r>
              <a:rPr kumimoji="0" lang="en-US" altLang="ko-KR" sz="16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grid-column-start/grid-column-end </a:t>
            </a:r>
            <a:r>
              <a:rPr kumimoji="0" lang="ko-KR" altLang="en-US" sz="16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속성들 </a:t>
            </a:r>
            <a:r>
              <a:rPr kumimoji="0" lang="en-US" altLang="ko-KR" sz="16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</a:t>
            </a:r>
            <a:r>
              <a:rPr kumimoji="0" lang="ko-KR" altLang="en-US" sz="16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개 모두를 한번에 지정할 수 있는 단축 속성</a:t>
            </a:r>
            <a:endParaRPr kumimoji="0" lang="en-US" altLang="ko-KR" sz="1600" b="1" smtClean="0">
              <a:solidFill>
                <a:prstClr val="black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2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48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항목 배치하기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827584" y="1196752"/>
            <a:ext cx="3516485" cy="488561"/>
            <a:chOff x="827584" y="1688980"/>
            <a:chExt cx="3516485" cy="488561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930198" y="1736496"/>
              <a:ext cx="3413871" cy="3858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7685" y="1688980"/>
              <a:ext cx="3396283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kumimoji="0" lang="ko-KR" altLang="en-US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 절대 위치에 의한 배치</a:t>
              </a:r>
              <a:endParaRPr kumimoji="0" lang="en-US" altLang="ko-KR" sz="18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696129"/>
              <a:ext cx="481412" cy="481412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887685" y="1628800"/>
            <a:ext cx="7963392" cy="622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4"/>
              </a:buBlip>
            </a:pPr>
            <a:r>
              <a:rPr kumimoji="0" lang="ko-KR" altLang="en-US" sz="16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kumimoji="0" lang="ko-KR" altLang="en-US" sz="16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절대 위치에 대한 오프셋 속성들</a:t>
            </a:r>
            <a:r>
              <a:rPr kumimoji="0" lang="en-US" altLang="ko-KR" sz="16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(top/right/bottom/left)</a:t>
            </a:r>
            <a:r>
              <a:rPr kumimoji="0" lang="ko-KR" altLang="en-US" sz="16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은 일반적으로 포함 블록의 경계로부터 안쪽 방향으로의 오프셋을 의미한다</a:t>
            </a:r>
            <a:r>
              <a:rPr kumimoji="0" lang="en-US" altLang="ko-KR" sz="16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kumimoji="0" lang="en-US" altLang="ko-KR" sz="1600" b="1" smtClean="0">
              <a:solidFill>
                <a:prstClr val="black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89272"/>
              </p:ext>
            </p:extLst>
          </p:nvPr>
        </p:nvGraphicFramePr>
        <p:xfrm>
          <a:off x="930198" y="2348880"/>
          <a:ext cx="7644756" cy="1368151"/>
        </p:xfrm>
        <a:graphic>
          <a:graphicData uri="http://schemas.openxmlformats.org/drawingml/2006/table">
            <a:tbl>
              <a:tblPr firstRow="1" firstCol="1" bandRow="1"/>
              <a:tblGrid>
                <a:gridCol w="876002"/>
                <a:gridCol w="2808312"/>
                <a:gridCol w="3960442"/>
              </a:tblGrid>
              <a:tr h="2525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15622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.grid {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grid: 10rem 10rem 10rem 10rem / 1fr 1fr 1fr 1fr;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justify-content: center;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position: relative;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.abspos {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grid-row-start: 1; grid-row-end: span 2;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grid-column-start: 3; grid-column-end: auto;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position: absolute;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top: 70px; bottom: 40px; left: 100px; right: 30px;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" name="그림 26"/>
          <p:cNvPicPr/>
          <p:nvPr/>
        </p:nvPicPr>
        <p:blipFill>
          <a:blip r:embed="rId6"/>
          <a:stretch>
            <a:fillRect/>
          </a:stretch>
        </p:blipFill>
        <p:spPr>
          <a:xfrm>
            <a:off x="2483768" y="3861048"/>
            <a:ext cx="4538980" cy="245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49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정렬하기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50778"/>
              </p:ext>
            </p:extLst>
          </p:nvPr>
        </p:nvGraphicFramePr>
        <p:xfrm>
          <a:off x="785072" y="1268760"/>
          <a:ext cx="7747368" cy="576064"/>
        </p:xfrm>
        <a:graphic>
          <a:graphicData uri="http://schemas.openxmlformats.org/drawingml/2006/table">
            <a:tbl>
              <a:tblPr firstRow="1" firstCol="1" bandRow="1"/>
              <a:tblGrid>
                <a:gridCol w="1122632"/>
                <a:gridCol w="6624736"/>
              </a:tblGrid>
              <a:tr h="28803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b="1" kern="1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Times New Roman" panose="02020603050405020304" pitchFamily="18" charset="0"/>
                        </a:rPr>
                        <a:t>표준화 </a:t>
                      </a:r>
                      <a:r>
                        <a:rPr lang="ko-KR" sz="1300" b="1" kern="10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Times New Roman" panose="02020603050405020304" pitchFamily="18" charset="0"/>
                        </a:rPr>
                        <a:t>문서</a:t>
                      </a:r>
                      <a:endParaRPr lang="ko-KR" sz="1300" kern="10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 Box Alignment Module Level 3 - http://dev.w3.org/csswg/css-align/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b="1" kern="1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Times New Roman" panose="02020603050405020304" pitchFamily="18" charset="0"/>
                        </a:rPr>
                        <a:t>표준화 </a:t>
                      </a:r>
                      <a:r>
                        <a:rPr lang="ko-KR" sz="1300" b="1" kern="10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Times New Roman" panose="02020603050405020304" pitchFamily="18" charset="0"/>
                        </a:rPr>
                        <a:t>단계</a:t>
                      </a:r>
                      <a:endParaRPr lang="ko-KR" sz="1300" kern="10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W3C Editor’s draft, (2014-05-19)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026235"/>
              </p:ext>
            </p:extLst>
          </p:nvPr>
        </p:nvGraphicFramePr>
        <p:xfrm>
          <a:off x="785072" y="2078316"/>
          <a:ext cx="7675360" cy="4231006"/>
        </p:xfrm>
        <a:graphic>
          <a:graphicData uri="http://schemas.openxmlformats.org/drawingml/2006/table">
            <a:tbl>
              <a:tblPr firstRow="1" firstCol="1" bandRow="1"/>
              <a:tblGrid>
                <a:gridCol w="1365985"/>
                <a:gridCol w="948312"/>
                <a:gridCol w="1756903"/>
                <a:gridCol w="1299904"/>
                <a:gridCol w="2304256"/>
              </a:tblGrid>
              <a:tr h="23982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공통 속성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축</a:t>
                      </a: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(Axis)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정렬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 범위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63806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justify-content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inline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요소 안에서의 콘텐츠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패딩이 효과적으로 적용된다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블록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(Block)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컨테이너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유연한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(Flexible)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컨테이너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컨테이너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06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align-content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stacking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1945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justify-self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inline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부모 안에서의 요소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여백이 효과적으로 적용된다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블록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레벨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(Block-level)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요소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절대 위치에 의한 박스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항목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06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align-self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stacking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블록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레벨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(Block-level)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박스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45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justify-items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inline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요소 내부에서의 항목들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자식 항목들을 제어한다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– ‘align/justify-self:auto’)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블록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(Block)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컨테이너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유연한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(Flexible)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컨테이너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그리드 컨테이너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06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align-items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stacking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블록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레벨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(Block-level)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요소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1990" name="그림 1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67592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9" name="그림 1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17032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그림 1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168163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6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5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유연한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(Flexible)</a:t>
            </a: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 박스 레이아웃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유연한 컨테이너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20547" y="1196752"/>
            <a:ext cx="7911893" cy="453661"/>
            <a:chOff x="620547" y="1679195"/>
            <a:chExt cx="7911893" cy="453661"/>
          </a:xfrm>
        </p:grpSpPr>
        <p:grpSp>
          <p:nvGrpSpPr>
            <p:cNvPr id="13" name="그룹 12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display – </a:t>
                </a:r>
                <a:r>
                  <a:rPr lang="ko-KR" altLang="en-US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박스</a:t>
                </a:r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모델 지정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9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936626" y="1589311"/>
            <a:ext cx="7722686" cy="1138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5"/>
              </a:buBlip>
            </a:pPr>
            <a:r>
              <a:rPr lang="en-US" altLang="ko-KR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CSS3</a:t>
            </a:r>
            <a:r>
              <a:rPr lang="ko-KR" altLang="en-US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에서 추가된 </a:t>
            </a:r>
            <a:r>
              <a:rPr lang="en-US" altLang="ko-KR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flex </a:t>
            </a:r>
            <a:r>
              <a:rPr lang="ko-KR" altLang="en-US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또는 </a:t>
            </a:r>
            <a:r>
              <a:rPr lang="en-US" altLang="ko-KR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inline-flex </a:t>
            </a:r>
            <a:r>
              <a:rPr lang="ko-KR" altLang="en-US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값을 지정해서 사용</a:t>
            </a:r>
            <a:endParaRPr lang="en-US" altLang="ko-KR" sz="1600" b="1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536575" lvl="0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블록 </a:t>
            </a:r>
            <a:r>
              <a: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형식의 컨텍스트를 설정하는 것과 동일하지만</a:t>
            </a:r>
            <a:r>
              <a:rPr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레이아웃의 </a:t>
            </a:r>
            <a:r>
              <a: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형식은 블록 레이아웃과는 다르다</a:t>
            </a:r>
            <a:r>
              <a:rPr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float</a:t>
            </a:r>
            <a:r>
              <a: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은 플렉스 컨테이너에 강제로 침범할 수 없고</a:t>
            </a:r>
            <a:r>
              <a:rPr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플렉스 컨테이너의 여백 또한 콘텐츠의 여백과 통합</a:t>
            </a:r>
            <a:r>
              <a:rPr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(collapse)</a:t>
            </a:r>
            <a:r>
              <a: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되지 않는다</a:t>
            </a:r>
            <a:r>
              <a:rPr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. </a:t>
            </a:r>
            <a:endParaRPr lang="en-US" altLang="ko-KR" sz="1400" b="1" smtClean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118268"/>
              </p:ext>
            </p:extLst>
          </p:nvPr>
        </p:nvGraphicFramePr>
        <p:xfrm>
          <a:off x="971600" y="3771038"/>
          <a:ext cx="7560840" cy="1026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3035"/>
                <a:gridCol w="6357805"/>
              </a:tblGrid>
              <a:tr h="3420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20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블록 수준의 유연한 플렉스 컨테이너를 생성하도록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20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inline-flex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인라인 수준의 플렉스 컨테이너를 생성하도록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32363"/>
              </p:ext>
            </p:extLst>
          </p:nvPr>
        </p:nvGraphicFramePr>
        <p:xfrm>
          <a:off x="1043608" y="2725558"/>
          <a:ext cx="7488832" cy="864870"/>
        </p:xfrm>
        <a:graphic>
          <a:graphicData uri="http://schemas.openxmlformats.org/drawingml/2006/table">
            <a:tbl>
              <a:tblPr firstRow="1" firstCol="1" bandRow="1"/>
              <a:tblGrid>
                <a:gridCol w="910320"/>
                <a:gridCol w="2944394"/>
                <a:gridCol w="3634118"/>
              </a:tblGrid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</a:t>
                      </a:r>
                      <a:endParaRPr lang="ko-KR" sz="1200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inline-flex</a:t>
                      </a:r>
                      <a:endParaRPr lang="ko-KR" sz="1200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.style.display = "flex"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.style.display = "inline-flex"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display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flex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display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inline-flex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7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50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정렬하기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404577"/>
              </p:ext>
            </p:extLst>
          </p:nvPr>
        </p:nvGraphicFramePr>
        <p:xfrm>
          <a:off x="827584" y="1268760"/>
          <a:ext cx="7704856" cy="4812806"/>
        </p:xfrm>
        <a:graphic>
          <a:graphicData uri="http://schemas.openxmlformats.org/drawingml/2006/table">
            <a:tbl>
              <a:tblPr firstRow="1" firstCol="1" bandRow="1"/>
              <a:tblGrid>
                <a:gridCol w="831942"/>
                <a:gridCol w="5327669"/>
                <a:gridCol w="1545245"/>
              </a:tblGrid>
              <a:tr h="24064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키워드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내용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24064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center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정렬할 내용을 중앙으로 위치시킨다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 위치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(item-position)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및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콘텐츠 위치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(content-position)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4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start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정렬할 컨테이너의 시작 경계와 같은 높이로 위치 시킨다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064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end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정렬할 컨테이너의 마지막 경계와 같은 높이로 위치 시키다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192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flex-start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유연한 레이아웃에만 적용되는 값으로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 이외의 레이아웃에서는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start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 계산된다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유연한 컨테이너의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main-start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또는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cross-start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측면에 대응하는 정렬 컨테이너의 경계와 같은 높이로 위치 시킨다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192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flex-end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유연한 레이아웃에만 적용되는 값으로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 이외의 레이아웃에서는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 계산된다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유연한 컨테이너의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main-end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또는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cross-end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측면에 대응하는 정렬 컨테이너의 경계와 같은 높이로 위치 시킨다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128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left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정렬 컨테이너의 라인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왼쪽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(line-left)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측면과 같은 높이로 위치 시킨다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만일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정렬하는 축과 인라인 축이 평행하지 않다면 이 값은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start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 계산된다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128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right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정렬 컨테이너의 라인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오른쪽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(line-right)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측면과 같은 높이로 위치 시킨다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만일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정렬하는 축과 인라인 축이 평행하지 않다면 이 값은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 계산된다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192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self-start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정렬할 내용의 시작 측면에 대응하는 정렬 컨테이너의 경계와 같은 높이로 위치 시킨다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만일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정렬할 내용의 쓰기 모드와 정렬할 컨테이너가 직교한다면 이 값은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start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 계산된다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 위치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(item-position)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92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self-end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정렬할 내용의 끝 측면에 대응하는 정렬 컨테이너의 경계와 같은 높이로 위치 시킨다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만일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정렬할 내용의 쓰기 모드와 정렬할 컨테이너가 직교한다면 이 값은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 계산된다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39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51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그리드 레이아웃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(Grid Layout)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그리드 항목의 겹침 우선 순위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201556"/>
              </p:ext>
            </p:extLst>
          </p:nvPr>
        </p:nvGraphicFramePr>
        <p:xfrm>
          <a:off x="827584" y="1700808"/>
          <a:ext cx="7488833" cy="3152577"/>
        </p:xfrm>
        <a:graphic>
          <a:graphicData uri="http://schemas.openxmlformats.org/drawingml/2006/table">
            <a:tbl>
              <a:tblPr firstRow="1" firstCol="1" bandRow="1"/>
              <a:tblGrid>
                <a:gridCol w="864096"/>
                <a:gridCol w="4320480"/>
                <a:gridCol w="2304257"/>
              </a:tblGrid>
              <a:tr h="2722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474" marR="64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474" marR="64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84176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#grid { display: grid; 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381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grid-template-columns: 1fr 1fr;  grid-template-rows: 1fr 1fr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#A { grid-column: 1 / span 2;  grid-row: 2;  align-self: end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#B { grid-column: 1; grid-row: 1; 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z-index: 10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#C { grid-column: 2; grid-row: 1;  align-self: start; 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margin-left: -20px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#D { grid-column: 2; grid-row: 2;  justify-self: end;  align-self: start;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#E { grid-column: 1 / span 2;  grid-row: 1 / span 2; 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z-index: 5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 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justify-self: center;  align-self: center;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474" marR="64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474" marR="64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614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&lt;div id="grid"&gt;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&lt;div id="A"&gt;A&lt;/div&gt;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&lt;div id="B"&gt;B&lt;/div&gt;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&lt;div id="C"&gt;C&lt;/div&gt;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&lt;div id="D"&gt;D&lt;/div&gt;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254000"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&lt;div id="E"&gt;E&lt;/div&gt;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&lt;/div&gt;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474" marR="644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4038" name="그림 141" descr="http://dev.w3.org/csswg/css-grid/images/drawing-or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553296"/>
            <a:ext cx="18669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55576" y="1150017"/>
            <a:ext cx="796339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5"/>
              </a:buBlip>
            </a:pPr>
            <a:r>
              <a:rPr kumimoji="0" lang="ko-KR" altLang="en-US" sz="18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kumimoji="0" lang="en-US" altLang="ko-KR" sz="18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z-index </a:t>
            </a:r>
            <a:r>
              <a:rPr kumimoji="0" lang="ko-KR" altLang="en-US" sz="18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속성은 그리드 셀 내의 그리드 항목의 계층</a:t>
            </a:r>
            <a:r>
              <a:rPr kumimoji="0" lang="en-US" altLang="ko-KR" sz="18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(z-index)</a:t>
            </a:r>
            <a:r>
              <a:rPr kumimoji="0" lang="ko-KR" altLang="en-US" sz="18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을 지정</a:t>
            </a:r>
            <a:endParaRPr kumimoji="0" lang="en-US" altLang="ko-KR" sz="1800" b="1" smtClean="0">
              <a:solidFill>
                <a:prstClr val="black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52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 인터페이스</a:t>
            </a:r>
            <a:r>
              <a:rPr kumimoji="0"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(User Interface)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03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51045"/>
              </p:ext>
            </p:extLst>
          </p:nvPr>
        </p:nvGraphicFramePr>
        <p:xfrm>
          <a:off x="785072" y="836712"/>
          <a:ext cx="7747368" cy="576064"/>
        </p:xfrm>
        <a:graphic>
          <a:graphicData uri="http://schemas.openxmlformats.org/drawingml/2006/table">
            <a:tbl>
              <a:tblPr firstRow="1" firstCol="1" bandRow="1"/>
              <a:tblGrid>
                <a:gridCol w="1122632"/>
                <a:gridCol w="6624736"/>
              </a:tblGrid>
              <a:tr h="28803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b="1" kern="1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Times New Roman" panose="02020603050405020304" pitchFamily="18" charset="0"/>
                        </a:rPr>
                        <a:t>표준화 </a:t>
                      </a:r>
                      <a:r>
                        <a:rPr lang="ko-KR" sz="1300" b="1" kern="10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Times New Roman" panose="02020603050405020304" pitchFamily="18" charset="0"/>
                        </a:rPr>
                        <a:t>문서</a:t>
                      </a:r>
                      <a:endParaRPr lang="ko-KR" sz="1300" kern="10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 Basic User Interface Module Level 3(CSS3 UI) - http://dev.w3.org/csswg/css-ui/</a:t>
                      </a:r>
                      <a:endParaRPr lang="ko-KR" sz="10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b="1" kern="1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Times New Roman" panose="02020603050405020304" pitchFamily="18" charset="0"/>
                        </a:rPr>
                        <a:t>표준화 </a:t>
                      </a:r>
                      <a:r>
                        <a:rPr lang="ko-KR" sz="1300" b="1" kern="10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Times New Roman" panose="02020603050405020304" pitchFamily="18" charset="0"/>
                        </a:rPr>
                        <a:t>단계</a:t>
                      </a:r>
                      <a:endParaRPr lang="ko-KR" sz="1300" kern="10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W3C Editor’s draft (2013-11-28)</a:t>
                      </a:r>
                      <a:endParaRPr lang="ko-KR" sz="10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Rectangle 97"/>
          <p:cNvSpPr txBox="1">
            <a:spLocks noChangeArrowheads="1"/>
          </p:cNvSpPr>
          <p:nvPr/>
        </p:nvSpPr>
        <p:spPr>
          <a:xfrm>
            <a:off x="323528" y="1484784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요소 아이콘</a:t>
            </a:r>
            <a:r>
              <a:rPr kumimoji="0" lang="en-US" altLang="ko-KR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(Element Icons)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0547" y="1916832"/>
            <a:ext cx="7911893" cy="453661"/>
            <a:chOff x="620547" y="1679195"/>
            <a:chExt cx="7911893" cy="453661"/>
          </a:xfrm>
        </p:grpSpPr>
        <p:grpSp>
          <p:nvGrpSpPr>
            <p:cNvPr id="11" name="그룹 10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직사각형 12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content –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콘텐츠 추가 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>
                <a:off x="7236296" y="1768614"/>
                <a:ext cx="1296144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CSS2/CSS3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2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936626" y="2309391"/>
            <a:ext cx="7722686" cy="123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5"/>
              </a:buBlip>
            </a:pPr>
            <a:r>
              <a:rPr lang="ko-KR" altLang="en-US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선택자 가상 요소인 </a:t>
            </a:r>
            <a:r>
              <a:rPr lang="en-US" altLang="ko-KR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:before </a:t>
            </a:r>
            <a:r>
              <a:rPr lang="ko-KR" altLang="en-US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및 </a:t>
            </a:r>
            <a:r>
              <a:rPr lang="en-US" altLang="ko-KR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:after</a:t>
            </a:r>
            <a:r>
              <a:rPr lang="ko-KR" altLang="en-US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를 이용하여 특정 요소의 앞이나 뒤에 콘텐츠를 추가할 수 있도록 </a:t>
            </a:r>
            <a:r>
              <a:rPr lang="ko-KR" altLang="en-US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지정</a:t>
            </a:r>
          </a:p>
          <a:p>
            <a:pPr marL="536575" lvl="0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텍스트를 포함하여 이미지 또는 특정 규칙에 따른 값을 지정할 수도 있고</a:t>
            </a:r>
            <a:r>
              <a:rPr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endParaRPr lang="en-US" altLang="ko-KR" sz="1400" b="1" smtClean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536575" lvl="0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CSS3</a:t>
            </a:r>
            <a:r>
              <a: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에서 새롭게 추가된 </a:t>
            </a:r>
            <a:r>
              <a:rPr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icon</a:t>
            </a:r>
            <a:r>
              <a: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을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사용할 </a:t>
            </a:r>
            <a:r>
              <a: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수도 있다</a:t>
            </a:r>
            <a:r>
              <a:rPr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.</a:t>
            </a:r>
            <a:endParaRPr lang="en-US" altLang="ko-KR" sz="1400" b="1" smtClean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371117"/>
              </p:ext>
            </p:extLst>
          </p:nvPr>
        </p:nvGraphicFramePr>
        <p:xfrm>
          <a:off x="1043608" y="3545626"/>
          <a:ext cx="7488832" cy="1251525"/>
        </p:xfrm>
        <a:graphic>
          <a:graphicData uri="http://schemas.openxmlformats.org/drawingml/2006/table">
            <a:tbl>
              <a:tblPr firstRow="1" firstCol="1" bandRow="1"/>
              <a:tblGrid>
                <a:gridCol w="909798"/>
                <a:gridCol w="710086"/>
                <a:gridCol w="1522534"/>
                <a:gridCol w="816026"/>
                <a:gridCol w="2130258"/>
                <a:gridCol w="710802"/>
                <a:gridCol w="689328"/>
              </a:tblGrid>
              <a:tr h="4548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 &lt;string&gt; | &lt;uri&gt; | &lt;counter&gt; | attr(X) | open-quote | close-quote | no-open-quote | no-close-quote ] |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icon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] + | inherit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8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빈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(empty)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문자열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가상 요소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(:before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및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:after)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98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h1:before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content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“Read me –“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23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53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 인터페이스</a:t>
            </a:r>
            <a:r>
              <a:rPr kumimoji="0"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(User Interface)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03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4" name="Rectangle 97"/>
          <p:cNvSpPr txBox="1">
            <a:spLocks noChangeArrowheads="1"/>
          </p:cNvSpPr>
          <p:nvPr/>
        </p:nvSpPr>
        <p:spPr>
          <a:xfrm>
            <a:off x="323528" y="692696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요소 아이콘</a:t>
            </a:r>
            <a:r>
              <a:rPr kumimoji="0" lang="en-US" altLang="ko-KR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(Element Icons)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0547" y="1124744"/>
            <a:ext cx="7911893" cy="453661"/>
            <a:chOff x="620547" y="1679195"/>
            <a:chExt cx="7911893" cy="453661"/>
          </a:xfrm>
        </p:grpSpPr>
        <p:grpSp>
          <p:nvGrpSpPr>
            <p:cNvPr id="11" name="그룹 10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직사각형 12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content –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콘텐츠 추가 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>
                <a:off x="7236296" y="1768614"/>
                <a:ext cx="1296144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CSS2/CSS3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2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830692"/>
              </p:ext>
            </p:extLst>
          </p:nvPr>
        </p:nvGraphicFramePr>
        <p:xfrm>
          <a:off x="1394661" y="1590082"/>
          <a:ext cx="7128792" cy="3411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5760640"/>
              </a:tblGrid>
              <a:tr h="395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49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문자열 내용으로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이중 따옴표 또는 단일 따옴표들과 함께 쓰여질 수 있다</a:t>
                      </a:r>
                    </a:p>
                  </a:txBody>
                  <a:tcPr marL="68580" marR="6858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uri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외부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(external)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자원을 지정하는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URI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이용하여 콘텐츠를 추가하도록 한다</a:t>
                      </a:r>
                    </a:p>
                  </a:txBody>
                  <a:tcPr marL="68580" marR="68580" marT="0" marB="0" anchor="ctr"/>
                </a:tc>
              </a:tr>
              <a:tr h="4521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counter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카운터 값을 콘텐츠로 추가하도록 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자세한 내용은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counter-reset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및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counter-increment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속성을 참고하도록 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46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attr(X)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선택자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(selector)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맞는 제목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(subject)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위한 속성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(attribute) X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값을 문자열로 돌려받아 콘텐츠로 추가한다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문자열은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처리자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(processor)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의해 해석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(parse)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되지 않으며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선택자의 맞는 제목이 속성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가지고 있지 않다면 빈 문자열이 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21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open-quote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close-quote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따옴표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(‘quotes’)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속성으로부터의 적당한 문자열로 대체되도록 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21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no-open-quote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no-close-quote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빈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(empty)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상빕하는 것과 같이 아무것도 삽입하지 않으나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내포된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(nest)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따옴표의 레벨을 증가 혹은 감소 시킨다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21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icon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뒤에서 언급할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icon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속성에 의해 참조된 자원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(resource)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의해 대체되고 대체된 요소로써 처리된다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 bwMode="auto">
          <a:xfrm>
            <a:off x="611560" y="4686426"/>
            <a:ext cx="792088" cy="288032"/>
          </a:xfrm>
          <a:prstGeom prst="rect">
            <a:avLst/>
          </a:prstGeom>
          <a:solidFill>
            <a:srgbClr val="A8D08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6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CSS3</a:t>
            </a: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298146"/>
              </p:ext>
            </p:extLst>
          </p:nvPr>
        </p:nvGraphicFramePr>
        <p:xfrm>
          <a:off x="1430671" y="5339931"/>
          <a:ext cx="6957753" cy="1481328"/>
        </p:xfrm>
        <a:graphic>
          <a:graphicData uri="http://schemas.openxmlformats.org/drawingml/2006/table">
            <a:tbl>
              <a:tblPr firstRow="1" firstCol="1" bandRow="1"/>
              <a:tblGrid>
                <a:gridCol w="6957753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H1:before {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content: "Chapter " counter(chapter) ". ";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counter-increment: chapter;   /* chapter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증가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*/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counter-reset: section;        /*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항목을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으로 설정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*/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H2:before {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content: counter(chapter) "." counter(section) " ";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counter-increment: section;    /* section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증가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*/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403648" y="5085184"/>
            <a:ext cx="7128792" cy="25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0">
              <a:lnSpc>
                <a:spcPts val="1315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ko-KR" altLang="en-US" sz="1200" ker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장</a:t>
            </a:r>
            <a:r>
              <a:rPr lang="en-US" altLang="ko-KR" sz="1200" ker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(Chapter)</a:t>
            </a:r>
            <a:r>
              <a:rPr lang="ko-KR" altLang="en-US" sz="1200" ker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들과 항목들의 번호를 “</a:t>
            </a:r>
            <a:r>
              <a:rPr lang="en-US" altLang="ko-KR" sz="1200" ker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Chapter 1”, “1.1”, “1.2” </a:t>
            </a:r>
            <a:r>
              <a:rPr lang="ko-KR" altLang="en-US" sz="1200" ker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등으로 번호 붙이는 것을 나타낸 </a:t>
            </a:r>
            <a:r>
              <a:rPr lang="ko-KR" altLang="en-US" sz="1200" kern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예제</a:t>
            </a:r>
            <a:endParaRPr lang="en-US" altLang="ko-KR" sz="1200" ker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7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54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 인터페이스</a:t>
            </a:r>
            <a:r>
              <a:rPr kumimoji="0"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(User Interface)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03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4" name="Rectangle 97"/>
          <p:cNvSpPr txBox="1">
            <a:spLocks noChangeArrowheads="1"/>
          </p:cNvSpPr>
          <p:nvPr/>
        </p:nvSpPr>
        <p:spPr>
          <a:xfrm>
            <a:off x="323528" y="692696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요소 아이콘</a:t>
            </a:r>
            <a:r>
              <a:rPr kumimoji="0" lang="en-US" altLang="ko-KR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(Element Icons)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0547" y="1124744"/>
            <a:ext cx="7911893" cy="453661"/>
            <a:chOff x="620547" y="1679195"/>
            <a:chExt cx="7911893" cy="453661"/>
          </a:xfrm>
        </p:grpSpPr>
        <p:grpSp>
          <p:nvGrpSpPr>
            <p:cNvPr id="11" name="그룹 10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직사각형 12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content –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콘텐츠 추가 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2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936626" y="1556792"/>
            <a:ext cx="7722686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5"/>
              </a:buBlip>
            </a:pPr>
            <a:r>
              <a:rPr lang="ko-KR" altLang="en-US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콘텐츠 저작자가 임의의 요소에 스타일링을</a:t>
            </a:r>
            <a:r>
              <a:rPr lang="en-US" altLang="ko-KR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(iconic) </a:t>
            </a:r>
            <a:r>
              <a:rPr lang="ko-KR" altLang="en-US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할 수 있는 기능을 </a:t>
            </a:r>
            <a:r>
              <a:rPr lang="ko-KR" altLang="en-US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제공</a:t>
            </a:r>
            <a:endParaRPr lang="ko-KR" altLang="en-US" sz="16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04040"/>
              </p:ext>
            </p:extLst>
          </p:nvPr>
        </p:nvGraphicFramePr>
        <p:xfrm>
          <a:off x="933876" y="1901502"/>
          <a:ext cx="7598563" cy="1451991"/>
        </p:xfrm>
        <a:graphic>
          <a:graphicData uri="http://schemas.openxmlformats.org/drawingml/2006/table">
            <a:tbl>
              <a:tblPr firstRow="1" firstCol="1" bandRow="1"/>
              <a:tblGrid>
                <a:gridCol w="923129"/>
                <a:gridCol w="720491"/>
                <a:gridCol w="1544843"/>
                <a:gridCol w="827983"/>
                <a:gridCol w="2161472"/>
                <a:gridCol w="721217"/>
                <a:gridCol w="699428"/>
              </a:tblGrid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 | &lt;uri&gt; [, &lt;uri&gt;]* | inherit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모든 요소들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.style.icon= "url(image.png)"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1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img { content: icon;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3175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icon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url(img_icon.png)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44879"/>
              </p:ext>
            </p:extLst>
          </p:nvPr>
        </p:nvGraphicFramePr>
        <p:xfrm>
          <a:off x="881338" y="3501008"/>
          <a:ext cx="7651102" cy="11114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358"/>
                <a:gridCol w="6696744"/>
              </a:tblGrid>
              <a:tr h="395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49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웹 브라우저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(UA)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 제공하는 기본적인 일반 아이콘을 사용하도록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uri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외부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(external)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자원을 지정하는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URI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이용하여 쉼표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(,)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 구분된 목록에서 하나 이상의 아이콘을 참조하도록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550057"/>
              </p:ext>
            </p:extLst>
          </p:nvPr>
        </p:nvGraphicFramePr>
        <p:xfrm>
          <a:off x="896404" y="4869160"/>
          <a:ext cx="6987964" cy="720080"/>
        </p:xfrm>
        <a:graphic>
          <a:graphicData uri="http://schemas.openxmlformats.org/drawingml/2006/table">
            <a:tbl>
              <a:tblPr firstRow="1" firstCol="1" bandRow="1"/>
              <a:tblGrid>
                <a:gridCol w="6987964"/>
              </a:tblGrid>
              <a:tr h="72008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img,object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content: icon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img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icon:url(img_icon.png)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   /*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이미지에 대한 사용자 아이콘을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*/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icon:url(obj_icon.png)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}  /*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객체에 대한 다른 사용자 아이콘을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*/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7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55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 인터페이스</a:t>
            </a:r>
            <a:r>
              <a:rPr kumimoji="0"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(User Interface)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03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4" name="Rectangle 97"/>
          <p:cNvSpPr txBox="1">
            <a:spLocks noChangeArrowheads="1"/>
          </p:cNvSpPr>
          <p:nvPr/>
        </p:nvSpPr>
        <p:spPr>
          <a:xfrm>
            <a:off x="323528" y="692696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추가적인 박스 모델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0547" y="1124744"/>
            <a:ext cx="7911893" cy="453661"/>
            <a:chOff x="620547" y="1679195"/>
            <a:chExt cx="7911893" cy="453661"/>
          </a:xfrm>
        </p:grpSpPr>
        <p:grpSp>
          <p:nvGrpSpPr>
            <p:cNvPr id="11" name="그룹 10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직사각형 12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box-sizing –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박스 크기 결정 방식 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2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936626" y="1556792"/>
            <a:ext cx="7722686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5"/>
              </a:buBlip>
            </a:pPr>
            <a:r>
              <a:rPr lang="ko-KR" altLang="en-US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해당 요소의 박스 크기를 결정하는 방식을 지정</a:t>
            </a:r>
            <a:endParaRPr lang="ko-KR" altLang="en-US" sz="16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440934"/>
              </p:ext>
            </p:extLst>
          </p:nvPr>
        </p:nvGraphicFramePr>
        <p:xfrm>
          <a:off x="881338" y="3356992"/>
          <a:ext cx="7651102" cy="153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0382"/>
                <a:gridCol w="6480720"/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57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content-box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CSS2.1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지정된 폭과 높이로써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요소 박스에 지정된 패딩 및 테두리의 크기 값을 더해서 실제 박스의 크기를 결정하도록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00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padding-box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패딩 영역까지의 크기를 실제 박스 크기로 결정하도록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명세서에서 제외될 예정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00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border-box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테두리 영역까지의 크기를 실제 박스 크기로 결정하도록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99402"/>
              </p:ext>
            </p:extLst>
          </p:nvPr>
        </p:nvGraphicFramePr>
        <p:xfrm>
          <a:off x="925808" y="1951681"/>
          <a:ext cx="7606631" cy="1256284"/>
        </p:xfrm>
        <a:graphic>
          <a:graphicData uri="http://schemas.openxmlformats.org/drawingml/2006/table">
            <a:tbl>
              <a:tblPr firstRow="1" firstCol="1" bandRow="1"/>
              <a:tblGrid>
                <a:gridCol w="924109"/>
                <a:gridCol w="721256"/>
                <a:gridCol w="1546483"/>
                <a:gridCol w="828862"/>
                <a:gridCol w="2163767"/>
                <a:gridCol w="721983"/>
                <a:gridCol w="700171"/>
              </a:tblGrid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content-box | padding-box | border-box | inherit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content-box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폭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(width)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과 높이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(height)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허용하는 모든 요소들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.style.boxSizing= "border-box"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box-sizing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border-box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94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56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 인터페이스</a:t>
            </a:r>
            <a:r>
              <a:rPr kumimoji="0"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(User Interface)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03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4" name="Rectangle 97"/>
          <p:cNvSpPr txBox="1">
            <a:spLocks noChangeArrowheads="1"/>
          </p:cNvSpPr>
          <p:nvPr/>
        </p:nvSpPr>
        <p:spPr>
          <a:xfrm>
            <a:off x="323528" y="692696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추가적인 박스 모델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0547" y="1124744"/>
            <a:ext cx="7911893" cy="453661"/>
            <a:chOff x="620547" y="1679195"/>
            <a:chExt cx="7911893" cy="453661"/>
          </a:xfrm>
        </p:grpSpPr>
        <p:grpSp>
          <p:nvGrpSpPr>
            <p:cNvPr id="11" name="그룹 10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직사각형 12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box-sizing –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박스 크기 결정 방식 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2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049333"/>
              </p:ext>
            </p:extLst>
          </p:nvPr>
        </p:nvGraphicFramePr>
        <p:xfrm>
          <a:off x="896405" y="1680400"/>
          <a:ext cx="7636035" cy="4340888"/>
        </p:xfrm>
        <a:graphic>
          <a:graphicData uri="http://schemas.openxmlformats.org/drawingml/2006/table">
            <a:tbl>
              <a:tblPr firstRow="1" firstCol="1" bandRow="1"/>
              <a:tblGrid>
                <a:gridCol w="939292"/>
                <a:gridCol w="1584175"/>
                <a:gridCol w="2448273"/>
                <a:gridCol w="2664295"/>
              </a:tblGrid>
              <a:tr h="23253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CSS3_08-03_BoxSizing.html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6702"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Style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#myDIV { </a:t>
                      </a: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width: 300px;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border:1px solid red;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.Box { </a:t>
                      </a: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width: 100px;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height: 100px; text-align: center; float: left;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381000"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padding 10px; border: 10px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silver ridge;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43025"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&lt;div id="myDIV"&gt;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&lt;div class="Box" id="Box1"&gt;&lt;img src="images/smile_01.png"&gt;Box1&lt;/div&gt;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&lt;div class="Box" id="Box2"&gt;&lt;img src="images/smile_02.png"&gt;Box2&lt;/div&gt;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&lt;div class="Box" id="Box3"&gt;&lt;img src="images/smile_03.png"&gt;Box3&lt;/div&gt;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&lt;div style="clear:both;"&gt;&lt;/div&gt;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&lt;/div&gt;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0591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box-sizing: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content-box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Box1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- box-sizing: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border-box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Box1,2,3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box-sizing: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border-box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pic>
        <p:nvPicPr>
          <p:cNvPr id="49158" name="그림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40" y="3854549"/>
            <a:ext cx="19812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7" name="그림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920" y="3854548"/>
            <a:ext cx="19812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그림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589" y="4358605"/>
            <a:ext cx="19716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7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57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 인터페이스</a:t>
            </a:r>
            <a:r>
              <a:rPr kumimoji="0"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(User Interface)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03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4" name="Rectangle 97"/>
          <p:cNvSpPr txBox="1">
            <a:spLocks noChangeArrowheads="1"/>
          </p:cNvSpPr>
          <p:nvPr/>
        </p:nvSpPr>
        <p:spPr>
          <a:xfrm>
            <a:off x="323528" y="692696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박스의 윤곽선 지정하기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20547" y="1124744"/>
            <a:ext cx="7911893" cy="453661"/>
            <a:chOff x="620547" y="1679195"/>
            <a:chExt cx="7911893" cy="453661"/>
          </a:xfrm>
        </p:grpSpPr>
        <p:grpSp>
          <p:nvGrpSpPr>
            <p:cNvPr id="21" name="그룹 20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직사각형 22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outline-width – </a:t>
                </a:r>
                <a:r>
                  <a:rPr lang="ko-KR" altLang="en-US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윤곽선의 굵기 지정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CSS2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22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76532"/>
              </p:ext>
            </p:extLst>
          </p:nvPr>
        </p:nvGraphicFramePr>
        <p:xfrm>
          <a:off x="971600" y="1606927"/>
          <a:ext cx="7560841" cy="1080000"/>
        </p:xfrm>
        <a:graphic>
          <a:graphicData uri="http://schemas.openxmlformats.org/drawingml/2006/table">
            <a:tbl>
              <a:tblPr firstRow="1" firstCol="1" bandRow="1"/>
              <a:tblGrid>
                <a:gridCol w="918546"/>
                <a:gridCol w="716914"/>
                <a:gridCol w="1537173"/>
                <a:gridCol w="823873"/>
                <a:gridCol w="2150742"/>
                <a:gridCol w="717637"/>
                <a:gridCol w="695956"/>
              </a:tblGrid>
              <a:tr h="27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&lt;border-width&gt; | inherit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medium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모든 요소들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.style.outlineWidth= "10px"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outline-width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10px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620546" y="2802921"/>
            <a:ext cx="7911893" cy="453661"/>
            <a:chOff x="620547" y="1679195"/>
            <a:chExt cx="7911893" cy="453661"/>
          </a:xfrm>
        </p:grpSpPr>
        <p:grpSp>
          <p:nvGrpSpPr>
            <p:cNvPr id="28" name="그룹 27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직사각형 29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31" name="직사각형 30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outline-style – </a:t>
                </a:r>
                <a:r>
                  <a:rPr lang="ko-KR" altLang="en-US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윤곽선의 모양을 지정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CSS2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29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40754"/>
              </p:ext>
            </p:extLst>
          </p:nvPr>
        </p:nvGraphicFramePr>
        <p:xfrm>
          <a:off x="971599" y="3285104"/>
          <a:ext cx="7560841" cy="1080000"/>
        </p:xfrm>
        <a:graphic>
          <a:graphicData uri="http://schemas.openxmlformats.org/drawingml/2006/table">
            <a:tbl>
              <a:tblPr firstRow="1" firstCol="1" bandRow="1"/>
              <a:tblGrid>
                <a:gridCol w="918546"/>
                <a:gridCol w="716914"/>
                <a:gridCol w="1537173"/>
                <a:gridCol w="823873"/>
                <a:gridCol w="2150742"/>
                <a:gridCol w="717637"/>
                <a:gridCol w="695956"/>
              </a:tblGrid>
              <a:tr h="27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 | &lt;border-style&gt; | inherit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none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모든 요소들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.style.outlineStyle= "double"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outline-style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double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620546" y="4437112"/>
            <a:ext cx="7911893" cy="453661"/>
            <a:chOff x="620547" y="1679195"/>
            <a:chExt cx="7911893" cy="453661"/>
          </a:xfrm>
        </p:grpSpPr>
        <p:grpSp>
          <p:nvGrpSpPr>
            <p:cNvPr id="35" name="그룹 34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직사각형 36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outline-color – </a:t>
                </a:r>
                <a:r>
                  <a:rPr lang="ko-KR" altLang="en-US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윤곽선의 색상을 지정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CSS2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36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25387"/>
              </p:ext>
            </p:extLst>
          </p:nvPr>
        </p:nvGraphicFramePr>
        <p:xfrm>
          <a:off x="971599" y="4919295"/>
          <a:ext cx="7560841" cy="1080000"/>
        </p:xfrm>
        <a:graphic>
          <a:graphicData uri="http://schemas.openxmlformats.org/drawingml/2006/table">
            <a:tbl>
              <a:tblPr firstRow="1" firstCol="1" bandRow="1"/>
              <a:tblGrid>
                <a:gridCol w="918546"/>
                <a:gridCol w="716914"/>
                <a:gridCol w="1537173"/>
                <a:gridCol w="823873"/>
                <a:gridCol w="2150742"/>
                <a:gridCol w="717637"/>
                <a:gridCol w="695956"/>
              </a:tblGrid>
              <a:tr h="27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&lt;color&gt; | invert | inherit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invert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모든 요소들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.style.outlineColor= "rgba(255, 0, 0, 0.7)"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outline-color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rgba(255, 0, 0, 0.7)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19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58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 인터페이스</a:t>
            </a:r>
            <a:r>
              <a:rPr kumimoji="0"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(User Interface)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03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4" name="Rectangle 97"/>
          <p:cNvSpPr txBox="1">
            <a:spLocks noChangeArrowheads="1"/>
          </p:cNvSpPr>
          <p:nvPr/>
        </p:nvSpPr>
        <p:spPr>
          <a:xfrm>
            <a:off x="323528" y="692696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박스의 윤곽선 지정하기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20547" y="1124744"/>
            <a:ext cx="7911893" cy="453661"/>
            <a:chOff x="620547" y="1679195"/>
            <a:chExt cx="7911893" cy="453661"/>
          </a:xfrm>
        </p:grpSpPr>
        <p:grpSp>
          <p:nvGrpSpPr>
            <p:cNvPr id="21" name="그룹 20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직사각형 22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outline – 3</a:t>
                </a:r>
                <a:r>
                  <a:rPr lang="ko-KR" altLang="en-US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개의 윤곽선 속성을 지정하는 대표 속성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CSS2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22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92640"/>
              </p:ext>
            </p:extLst>
          </p:nvPr>
        </p:nvGraphicFramePr>
        <p:xfrm>
          <a:off x="971600" y="1606927"/>
          <a:ext cx="7560841" cy="1318016"/>
        </p:xfrm>
        <a:graphic>
          <a:graphicData uri="http://schemas.openxmlformats.org/drawingml/2006/table">
            <a:tbl>
              <a:tblPr firstRow="1" firstCol="1" bandRow="1"/>
              <a:tblGrid>
                <a:gridCol w="918546"/>
                <a:gridCol w="716914"/>
                <a:gridCol w="1537173"/>
                <a:gridCol w="823873"/>
                <a:gridCol w="2150742"/>
                <a:gridCol w="717637"/>
                <a:gridCol w="695956"/>
              </a:tblGrid>
              <a:tr h="3295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 &lt;‘outline-color’&gt; || &lt;‘outline-style’&gt; || &lt;‘outline-width’&gt; ] | inherit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95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개별 속성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모든 요소들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295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.style.outline= "10px dashed rgba(255, 0, 0, 0.7)"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95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outline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10px dashed rgba(255, 0, 0, 0.7)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67423"/>
              </p:ext>
            </p:extLst>
          </p:nvPr>
        </p:nvGraphicFramePr>
        <p:xfrm>
          <a:off x="971600" y="3068960"/>
          <a:ext cx="7560840" cy="2232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575"/>
                <a:gridCol w="6404265"/>
              </a:tblGrid>
              <a:tr h="3959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59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border-width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border-width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속성과 동일한 값들을 지정할 수 있다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59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border-style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border-style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속성과 동일한 값들을 지정할 수 있다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단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hidden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값은 지정할 수 없다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59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color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모든 색상들 및 색상 키워드를 지정할 수 있다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83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invert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윤곽선의 색상에 지정하는 값으로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스크린 상에서의 색상을 역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(inversion)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으로 만들게 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이는 초점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(focus)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테두리가 어떤 색상 배경이던 관계없이 확실히 보이게 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4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59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 인터페이스</a:t>
            </a:r>
            <a:r>
              <a:rPr kumimoji="0"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(User Interface)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03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4" name="Rectangle 97"/>
          <p:cNvSpPr txBox="1">
            <a:spLocks noChangeArrowheads="1"/>
          </p:cNvSpPr>
          <p:nvPr/>
        </p:nvSpPr>
        <p:spPr>
          <a:xfrm>
            <a:off x="323528" y="692696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박스의 윤곽선 지정하기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34078"/>
              </p:ext>
            </p:extLst>
          </p:nvPr>
        </p:nvGraphicFramePr>
        <p:xfrm>
          <a:off x="827584" y="1302817"/>
          <a:ext cx="7592360" cy="2126441"/>
        </p:xfrm>
        <a:graphic>
          <a:graphicData uri="http://schemas.openxmlformats.org/drawingml/2006/table">
            <a:tbl>
              <a:tblPr firstRow="1" firstCol="1" bandRow="1"/>
              <a:tblGrid>
                <a:gridCol w="720080"/>
                <a:gridCol w="1152128"/>
                <a:gridCol w="1944216"/>
                <a:gridCol w="1944216"/>
                <a:gridCol w="1831720"/>
              </a:tblGrid>
              <a:tr h="2539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CSS3_08-03_OutlineWidth.html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84176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outline-width: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thin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outline-width: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thick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outline-width: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medium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outline-width: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10px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pic>
        <p:nvPicPr>
          <p:cNvPr id="52236" name="그림 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844824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35" name="그림 5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2577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34" name="그림 5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68624"/>
            <a:ext cx="11049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33" name="그림 6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356" y="1711474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38319"/>
              </p:ext>
            </p:extLst>
          </p:nvPr>
        </p:nvGraphicFramePr>
        <p:xfrm>
          <a:off x="799334" y="3600230"/>
          <a:ext cx="7589091" cy="2205292"/>
        </p:xfrm>
        <a:graphic>
          <a:graphicData uri="http://schemas.openxmlformats.org/drawingml/2006/table">
            <a:tbl>
              <a:tblPr firstRow="1" firstCol="1" bandRow="1"/>
              <a:tblGrid>
                <a:gridCol w="748330"/>
                <a:gridCol w="1152128"/>
                <a:gridCol w="1944216"/>
                <a:gridCol w="1944216"/>
                <a:gridCol w="1800201"/>
              </a:tblGrid>
              <a:tr h="26081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CSS3_08-03_OutlineStyle.html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56184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outline-style: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dotted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outline-style: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thick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outline-style: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medium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outline-style: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10px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pic>
        <p:nvPicPr>
          <p:cNvPr id="52244" name="그림 7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19" y="4077072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43" name="그림 7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40" y="4059859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42" name="그림 8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948" y="4050989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41" name="그림 8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306" y="4050989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9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6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유연한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(Flexible)</a:t>
            </a: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 박스 레이아웃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유연한 박스의 순서 및 방향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20547" y="1196752"/>
            <a:ext cx="7911893" cy="453661"/>
            <a:chOff x="620547" y="1679195"/>
            <a:chExt cx="7911893" cy="453661"/>
          </a:xfrm>
        </p:grpSpPr>
        <p:grpSp>
          <p:nvGrpSpPr>
            <p:cNvPr id="13" name="그룹 12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flex-direction –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유연한 박스의 배치 방법 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9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936626" y="1589311"/>
            <a:ext cx="7722686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5"/>
              </a:buBlip>
            </a:pPr>
            <a:r>
              <a:rPr lang="ko-KR" altLang="en-US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플렉스 컨테이너의 기본 축</a:t>
            </a:r>
            <a:r>
              <a:rPr lang="en-US" altLang="ko-KR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(main axis) </a:t>
            </a:r>
            <a:r>
              <a:rPr lang="ko-KR" altLang="en-US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방향을 설정</a:t>
            </a:r>
            <a:endParaRPr lang="en-US" altLang="ko-KR" sz="1600" b="1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30791"/>
              </p:ext>
            </p:extLst>
          </p:nvPr>
        </p:nvGraphicFramePr>
        <p:xfrm>
          <a:off x="896404" y="3284984"/>
          <a:ext cx="7636036" cy="25022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9332"/>
                <a:gridCol w="6336704"/>
              </a:tblGrid>
              <a:tr h="3420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8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row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컨테이너의 기본 축을 현재 쓰기 모드의 인라인 축과 동일한 방향으로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이는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main-start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와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main-end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방향이 각각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inline-start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와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inline-end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방향에 해당된다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따라서 자식 요소는 원본 문서에서 선언한 것과 같은 순서인 왼쪽에서 오른쪽으로 표시된다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20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row-reverse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방향이 반대인 것을 제외하고는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row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값과 동일하다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80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column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컨테이너의 기본 축을 현재 쓰기 모드의 블록 축과 동일한 방향으로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이는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main-start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와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main-end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방향이 각각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block-start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와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block-end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방향에 해당된다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따라서 자식 요소는 원본 문서에서 선언한 것과 같은 순서인 위에서 아래쪽으로 표시된다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20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column-reverse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방향이 반대인 것을 제외하고는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column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값과 동일하다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627267"/>
              </p:ext>
            </p:extLst>
          </p:nvPr>
        </p:nvGraphicFramePr>
        <p:xfrm>
          <a:off x="896404" y="2060848"/>
          <a:ext cx="7636035" cy="1008380"/>
        </p:xfrm>
        <a:graphic>
          <a:graphicData uri="http://schemas.openxmlformats.org/drawingml/2006/table">
            <a:tbl>
              <a:tblPr firstRow="1" firstCol="1" bandRow="1"/>
              <a:tblGrid>
                <a:gridCol w="928213"/>
                <a:gridCol w="724459"/>
                <a:gridCol w="1760027"/>
                <a:gridCol w="724459"/>
                <a:gridCol w="2070406"/>
                <a:gridCol w="725190"/>
                <a:gridCol w="703281"/>
              </a:tblGrid>
              <a:tr h="2520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row | row-reverse | column | column-reverse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row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컨테이너들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.style.flexDirection = "column-reverse"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flex-direction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column-reverse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60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 인터페이스</a:t>
            </a:r>
            <a:r>
              <a:rPr kumimoji="0"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(User Interface)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03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4" name="Rectangle 97"/>
          <p:cNvSpPr txBox="1">
            <a:spLocks noChangeArrowheads="1"/>
          </p:cNvSpPr>
          <p:nvPr/>
        </p:nvSpPr>
        <p:spPr>
          <a:xfrm>
            <a:off x="323528" y="692696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박스의 윤곽선 지정하기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20547" y="1124744"/>
            <a:ext cx="7911893" cy="453661"/>
            <a:chOff x="620547" y="1679195"/>
            <a:chExt cx="7911893" cy="453661"/>
          </a:xfrm>
        </p:grpSpPr>
        <p:grpSp>
          <p:nvGrpSpPr>
            <p:cNvPr id="21" name="그룹 20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직사각형 22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outline-offset –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윤곽선 간격 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22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36771"/>
              </p:ext>
            </p:extLst>
          </p:nvPr>
        </p:nvGraphicFramePr>
        <p:xfrm>
          <a:off x="896404" y="1628800"/>
          <a:ext cx="7636036" cy="1440160"/>
        </p:xfrm>
        <a:graphic>
          <a:graphicData uri="http://schemas.openxmlformats.org/drawingml/2006/table">
            <a:tbl>
              <a:tblPr firstRow="1" firstCol="1" bandRow="1"/>
              <a:tblGrid>
                <a:gridCol w="927681"/>
                <a:gridCol w="724044"/>
                <a:gridCol w="1552461"/>
                <a:gridCol w="832067"/>
                <a:gridCol w="2172132"/>
                <a:gridCol w="724774"/>
                <a:gridCol w="702877"/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&lt;length&gt; | inherit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모든 요소들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.style.outlineOffset= "10px"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outline-offset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10px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858367"/>
              </p:ext>
            </p:extLst>
          </p:nvPr>
        </p:nvGraphicFramePr>
        <p:xfrm>
          <a:off x="896404" y="3212976"/>
          <a:ext cx="7636036" cy="2320032"/>
        </p:xfrm>
        <a:graphic>
          <a:graphicData uri="http://schemas.openxmlformats.org/drawingml/2006/table">
            <a:tbl>
              <a:tblPr firstRow="1" firstCol="1" bandRow="1"/>
              <a:tblGrid>
                <a:gridCol w="939292"/>
                <a:gridCol w="1080120"/>
                <a:gridCol w="2088232"/>
                <a:gridCol w="1800200"/>
                <a:gridCol w="1728192"/>
              </a:tblGrid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CSS3_08-03_OutlineOffset.html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4371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outline-offset: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10px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outline-offset: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20px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outline-offset: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-10px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outline-offset: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-20px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pic>
        <p:nvPicPr>
          <p:cNvPr id="53260" name="그림 8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3717032"/>
            <a:ext cx="12763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9" name="그림 8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621782"/>
            <a:ext cx="14668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8" name="그림 8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53" y="3850382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7" name="그림 8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50" y="3850382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5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61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 인터페이스</a:t>
            </a:r>
            <a:r>
              <a:rPr kumimoji="0"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(User Interface)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03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4" name="Rectangle 97"/>
          <p:cNvSpPr txBox="1">
            <a:spLocks noChangeArrowheads="1"/>
          </p:cNvSpPr>
          <p:nvPr/>
        </p:nvSpPr>
        <p:spPr>
          <a:xfrm>
            <a:off x="323528" y="692696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 크기 재조정</a:t>
            </a:r>
            <a:r>
              <a:rPr kumimoji="0" lang="en-US" altLang="ko-KR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(Resizing) </a:t>
            </a: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 넘침</a:t>
            </a:r>
            <a:r>
              <a:rPr kumimoji="0" lang="en-US" altLang="ko-KR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(Overflow)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20547" y="1124744"/>
            <a:ext cx="7911893" cy="453661"/>
            <a:chOff x="620547" y="1679195"/>
            <a:chExt cx="7911893" cy="453661"/>
          </a:xfrm>
        </p:grpSpPr>
        <p:grpSp>
          <p:nvGrpSpPr>
            <p:cNvPr id="21" name="그룹 20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직사각형 22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resize –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요소 박스 크기 재조정하기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22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58614"/>
              </p:ext>
            </p:extLst>
          </p:nvPr>
        </p:nvGraphicFramePr>
        <p:xfrm>
          <a:off x="910042" y="1700808"/>
          <a:ext cx="7622397" cy="1368151"/>
        </p:xfrm>
        <a:graphic>
          <a:graphicData uri="http://schemas.openxmlformats.org/drawingml/2006/table">
            <a:tbl>
              <a:tblPr firstRow="1" firstCol="1" bandRow="1"/>
              <a:tblGrid>
                <a:gridCol w="926556"/>
                <a:gridCol w="723165"/>
                <a:gridCol w="1550578"/>
                <a:gridCol w="723165"/>
                <a:gridCol w="2273014"/>
                <a:gridCol w="723894"/>
                <a:gridCol w="702025"/>
              </a:tblGrid>
              <a:tr h="3139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none | both | horizontal | vertical | inherit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none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overflow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(visible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아닌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가진 요소들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39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.style.resize= "10px"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39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resize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both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6842"/>
              </p:ext>
            </p:extLst>
          </p:nvPr>
        </p:nvGraphicFramePr>
        <p:xfrm>
          <a:off x="899592" y="3212976"/>
          <a:ext cx="7560840" cy="1728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575"/>
                <a:gridCol w="6404265"/>
              </a:tblGrid>
              <a:tr h="3959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81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none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사용자는 요소의 크기를 조절할 수 없도록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브라우저는 요소의 크기를 조절하는 도구를 제공하지 않는다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both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사용자가 박스의 가로 및 세로 크기를 조절하도록 허용한다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horizontal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사용자가 박스의 가로 크기를 조절하도록 허용한다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vertical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사용자가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박스의 세로 크기를 조절하도록 허용한다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62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 인터페이스</a:t>
            </a:r>
            <a:r>
              <a:rPr kumimoji="0"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(User Interface)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03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4" name="Rectangle 97"/>
          <p:cNvSpPr txBox="1">
            <a:spLocks noChangeArrowheads="1"/>
          </p:cNvSpPr>
          <p:nvPr/>
        </p:nvSpPr>
        <p:spPr>
          <a:xfrm>
            <a:off x="323528" y="692696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 크기 재조정</a:t>
            </a:r>
            <a:r>
              <a:rPr kumimoji="0" lang="en-US" altLang="ko-KR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(Resizing) </a:t>
            </a: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 넘침</a:t>
            </a:r>
            <a:r>
              <a:rPr kumimoji="0" lang="en-US" altLang="ko-KR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(Overflow)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20547" y="1124744"/>
            <a:ext cx="7911893" cy="453661"/>
            <a:chOff x="620547" y="1679195"/>
            <a:chExt cx="7911893" cy="453661"/>
          </a:xfrm>
        </p:grpSpPr>
        <p:grpSp>
          <p:nvGrpSpPr>
            <p:cNvPr id="21" name="그룹 20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직사각형 22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resize –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요소 박스 크기 재조정하기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22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01939"/>
              </p:ext>
            </p:extLst>
          </p:nvPr>
        </p:nvGraphicFramePr>
        <p:xfrm>
          <a:off x="917840" y="1628800"/>
          <a:ext cx="7606774" cy="5040561"/>
        </p:xfrm>
        <a:graphic>
          <a:graphicData uri="http://schemas.openxmlformats.org/drawingml/2006/table">
            <a:tbl>
              <a:tblPr firstRow="1" firstCol="1" bandRow="1"/>
              <a:tblGrid>
                <a:gridCol w="845848"/>
                <a:gridCol w="1008112"/>
                <a:gridCol w="1944216"/>
                <a:gridCol w="3808598"/>
              </a:tblGrid>
              <a:tr h="27634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CSS3_08-03_Resize.html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9918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resize: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none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resize: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horizontal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resize: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horizontal (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크기 조절 후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88232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resize: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both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resize: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vertical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resize: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vertical (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크기 조절 후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pic>
        <p:nvPicPr>
          <p:cNvPr id="55328" name="그림 9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38" y="2228717"/>
            <a:ext cx="1089646" cy="135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27" name="그림 9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28" y="2224033"/>
            <a:ext cx="1089646" cy="135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26" name="그림 10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986" y="2220066"/>
            <a:ext cx="1460589" cy="142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25" name="그림 1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988841"/>
            <a:ext cx="734159" cy="198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24" name="그림 1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4551154"/>
            <a:ext cx="1027822" cy="139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23" name="그림 10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15" y="4562747"/>
            <a:ext cx="1244205" cy="137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22" name="그림 1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587" y="4365105"/>
            <a:ext cx="1244205" cy="197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21" name="그림 1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951" y="4616843"/>
            <a:ext cx="1221021" cy="132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94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63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 인터페이스</a:t>
            </a:r>
            <a:r>
              <a:rPr kumimoji="0"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(User Interface)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03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4" name="Rectangle 97"/>
          <p:cNvSpPr txBox="1">
            <a:spLocks noChangeArrowheads="1"/>
          </p:cNvSpPr>
          <p:nvPr/>
        </p:nvSpPr>
        <p:spPr>
          <a:xfrm>
            <a:off x="323528" y="692696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 크기 재조정</a:t>
            </a:r>
            <a:r>
              <a:rPr kumimoji="0" lang="en-US" altLang="ko-KR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(Resizing) </a:t>
            </a: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 넘침</a:t>
            </a:r>
            <a:r>
              <a:rPr kumimoji="0" lang="en-US" altLang="ko-KR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(Overflow)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20547" y="1124744"/>
            <a:ext cx="7911893" cy="453661"/>
            <a:chOff x="620547" y="1679195"/>
            <a:chExt cx="7911893" cy="453661"/>
          </a:xfrm>
        </p:grpSpPr>
        <p:grpSp>
          <p:nvGrpSpPr>
            <p:cNvPr id="21" name="그룹 20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직사각형 22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text-overflow – </a:t>
                </a:r>
                <a:r>
                  <a:rPr lang="ko-KR" altLang="ko-KR" sz="1600" b="1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텍스트의 줄임 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22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54198"/>
              </p:ext>
            </p:extLst>
          </p:nvPr>
        </p:nvGraphicFramePr>
        <p:xfrm>
          <a:off x="899592" y="3212976"/>
          <a:ext cx="7560840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/>
                <a:gridCol w="6624736"/>
              </a:tblGrid>
              <a:tr h="3959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4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clip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박스 영역에 맞추어 텍스트의 글자를 자르도록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ellipsis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박스 영역 외곽으로 벗어나서 잘리는 끝 부분에 자동으로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“…”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 표시하여 말 줄임을 표시하도록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박스 영역을 벗어나 텍스트가 잘린 부분에 지정한 문자열이 대신 나타나도록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9132"/>
              </p:ext>
            </p:extLst>
          </p:nvPr>
        </p:nvGraphicFramePr>
        <p:xfrm>
          <a:off x="904028" y="1700808"/>
          <a:ext cx="7628412" cy="1296144"/>
        </p:xfrm>
        <a:graphic>
          <a:graphicData uri="http://schemas.openxmlformats.org/drawingml/2006/table">
            <a:tbl>
              <a:tblPr firstRow="1" firstCol="1" bandRow="1"/>
              <a:tblGrid>
                <a:gridCol w="927287"/>
                <a:gridCol w="723736"/>
                <a:gridCol w="1551801"/>
                <a:gridCol w="723736"/>
                <a:gridCol w="2274808"/>
                <a:gridCol w="724466"/>
                <a:gridCol w="702578"/>
              </a:tblGrid>
              <a:tr h="3240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 clip | ellipsis | &lt;string&gt; ){1,2} | inherit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clip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블록 요소들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.style.textOverflow= "ellipsis"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text-overflow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ellipsis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810458"/>
              </p:ext>
            </p:extLst>
          </p:nvPr>
        </p:nvGraphicFramePr>
        <p:xfrm>
          <a:off x="904085" y="4869160"/>
          <a:ext cx="7484338" cy="1893173"/>
        </p:xfrm>
        <a:graphic>
          <a:graphicData uri="http://schemas.openxmlformats.org/drawingml/2006/table">
            <a:tbl>
              <a:tblPr firstRow="1" firstCol="1" bandRow="1"/>
              <a:tblGrid>
                <a:gridCol w="931611"/>
                <a:gridCol w="2808312"/>
                <a:gridCol w="3744415"/>
              </a:tblGrid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CSS3_08-03_TextOverflow.html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Style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#myDIV { </a:t>
                      </a: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overflow: hidden; white-space:nowrap; </a:t>
                      </a:r>
                      <a:r>
                        <a:rPr lang="en-US" sz="1200" b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text-overflow: ellipsis</a:t>
                      </a: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&lt;div id="myDIV"&gt;text-overflow 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속성은 요소 박스의 폭이 고정되어 있고 요소 박스 내의 텍스트가 박스 영역에서 벗어났을 때 어떤 방식으로 보여줄지를 지정한다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&lt;/div&gt;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2755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text-overflow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clip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text-overflow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ellipsis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pic>
        <p:nvPicPr>
          <p:cNvPr id="56332" name="그림 1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660" y="6142191"/>
            <a:ext cx="29241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31" name="그림 1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143026"/>
            <a:ext cx="29337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45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64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 인터페이스</a:t>
            </a:r>
            <a:r>
              <a:rPr kumimoji="0"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(User Interface)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03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4" name="Rectangle 97"/>
          <p:cNvSpPr txBox="1">
            <a:spLocks noChangeArrowheads="1"/>
          </p:cNvSpPr>
          <p:nvPr/>
        </p:nvSpPr>
        <p:spPr>
          <a:xfrm>
            <a:off x="323528" y="692696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박스 크기 재조정</a:t>
            </a:r>
            <a:r>
              <a:rPr kumimoji="0" lang="en-US" altLang="ko-KR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(Resizing) </a:t>
            </a: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 넘침</a:t>
            </a:r>
            <a:r>
              <a:rPr kumimoji="0" lang="en-US" altLang="ko-KR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(Overflow)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20547" y="1124744"/>
            <a:ext cx="7911893" cy="453661"/>
            <a:chOff x="620547" y="1679195"/>
            <a:chExt cx="7911893" cy="453661"/>
          </a:xfrm>
        </p:grpSpPr>
        <p:grpSp>
          <p:nvGrpSpPr>
            <p:cNvPr id="21" name="그룹 20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직사각형 22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text-overflow – </a:t>
                </a:r>
                <a:r>
                  <a:rPr lang="ko-KR" altLang="ko-KR" sz="1600" b="1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텍스트의 줄임 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22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632595"/>
              </p:ext>
            </p:extLst>
          </p:nvPr>
        </p:nvGraphicFramePr>
        <p:xfrm>
          <a:off x="933047" y="1644011"/>
          <a:ext cx="7599392" cy="4036060"/>
        </p:xfrm>
        <a:graphic>
          <a:graphicData uri="http://schemas.openxmlformats.org/drawingml/2006/table">
            <a:tbl>
              <a:tblPr firstRow="1" firstCol="1" bandRow="1"/>
              <a:tblGrid>
                <a:gridCol w="2679954"/>
                <a:gridCol w="1234046"/>
                <a:gridCol w="1234046"/>
                <a:gridCol w="1234046"/>
                <a:gridCol w="1217300"/>
              </a:tblGrid>
              <a:tr h="2882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 </a:t>
                      </a: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direction: ltr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direction: rtl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2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기대한 결과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실제 결과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기대한 결과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실제 결과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visible overflow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1234567890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1234567890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0987654321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0987654321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text-overflow: clip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123456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7654321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text-overflow: clip clip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123456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1234567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654321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7654321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text-overflow: clip ellipsis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1234…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1234567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6543…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7654321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text-overflow: clip 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1234.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1234567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6543…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7654321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text-overflow: ellipsis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1234…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1234…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…4321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…4321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text-overflow: ellipsis ellipsis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…34...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1234567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…43…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7654321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text-overflow: ellipsis clip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…3456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1234567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…4321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7654321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text-overflow: ellipsis ‘.’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…34.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1234567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…43.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7654321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text-overflow: ‘,’ clip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,3456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1234567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,4321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7654321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text-overflow: ‘,’ ellipsis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,34…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1234567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,43…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7654321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text-overflow: ‘,’ ‘.’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,34.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1234567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,53.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7654321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7359" name="그림 123" descr="t-o_cli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72" y="2515385"/>
            <a:ext cx="607596" cy="27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8" name="그림 124" descr="t-o_clip_rt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07" y="2532311"/>
            <a:ext cx="614933" cy="24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555776" y="5661248"/>
            <a:ext cx="6201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kumimoji="0"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참고 </a:t>
            </a: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https://developer.mozilla.org/en-US/docs/Web/CSS/text-overflow)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80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65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 인터페이스</a:t>
            </a:r>
            <a:r>
              <a:rPr kumimoji="0"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(User Interface)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03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4" name="Rectangle 97"/>
          <p:cNvSpPr txBox="1">
            <a:spLocks noChangeArrowheads="1"/>
          </p:cNvSpPr>
          <p:nvPr/>
        </p:nvSpPr>
        <p:spPr>
          <a:xfrm>
            <a:off x="323528" y="692696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포인팅 디바이스와 키보드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20547" y="1124744"/>
            <a:ext cx="7911893" cy="453661"/>
            <a:chOff x="620547" y="1679195"/>
            <a:chExt cx="7911893" cy="453661"/>
          </a:xfrm>
        </p:grpSpPr>
        <p:grpSp>
          <p:nvGrpSpPr>
            <p:cNvPr id="21" name="그룹 20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직사각형 22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cursor </a:t>
                </a:r>
                <a:r>
                  <a:rPr lang="en-US" altLang="ko-KR" sz="1600" b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– </a:t>
                </a:r>
                <a:r>
                  <a:rPr lang="ko-KR" altLang="en-US" sz="1600" b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포인터 상호작용하기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7236296" y="1768614"/>
                <a:ext cx="1296144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CSS2/CSS3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22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67089"/>
              </p:ext>
            </p:extLst>
          </p:nvPr>
        </p:nvGraphicFramePr>
        <p:xfrm>
          <a:off x="890023" y="1624074"/>
          <a:ext cx="7642416" cy="1948942"/>
        </p:xfrm>
        <a:graphic>
          <a:graphicData uri="http://schemas.openxmlformats.org/drawingml/2006/table">
            <a:tbl>
              <a:tblPr firstRow="1" firstCol="1" bandRow="1"/>
              <a:tblGrid>
                <a:gridCol w="928989"/>
                <a:gridCol w="725065"/>
                <a:gridCol w="1554650"/>
                <a:gridCol w="725065"/>
                <a:gridCol w="2278983"/>
                <a:gridCol w="725796"/>
                <a:gridCol w="703868"/>
              </a:tblGrid>
              <a:tr h="9164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 [&lt;uri&gt; [&lt;x&gt; &lt;y&gt;]?,]* [ auto | default | none | context-menu | help | pointer | progress | wait |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cell | crosshair | text | vertical-text | alias | copy | move | no-drop | not-allowed | e-resize |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n-resize | ne-resize | nw-resize | s-resize | se-resize | sw-resize | w-resize | ew-resize | ns-resize | nesw-resize | nwse-resize | col-resize | row-resize | all-scroll | zoom-in | zoom-out ] ] | inherit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24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모든 요소들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.style.cursor= "url(‘images/smile_s.png’), url(‘images/myCursor.cur’)"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cursor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url(images/smile_s.png), url(‘images/myCursor.cur’)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64789"/>
              </p:ext>
            </p:extLst>
          </p:nvPr>
        </p:nvGraphicFramePr>
        <p:xfrm>
          <a:off x="896404" y="3717032"/>
          <a:ext cx="7636036" cy="1997969"/>
        </p:xfrm>
        <a:graphic>
          <a:graphicData uri="http://schemas.openxmlformats.org/drawingml/2006/table">
            <a:tbl>
              <a:tblPr firstRow="1" firstCol="1" bandRow="1"/>
              <a:tblGrid>
                <a:gridCol w="939292"/>
                <a:gridCol w="648072"/>
                <a:gridCol w="864096"/>
                <a:gridCol w="5184576"/>
              </a:tblGrid>
              <a:tr h="236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커서 종류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Level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설명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40851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image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커서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CSS2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uri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URI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지정한 커서로 표시되도록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x, 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커서의 좌표 체계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왼쪽 상단부터 상대적인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있는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x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좌표 및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좌표를 나타낸다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340851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커서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CSS2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현재의 문맥에 기초하여 브라우저가 표시될 커서를 결정하도록 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CSS2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default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플랫폼에 따른 기본 커서로써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일반적인 화살표로 표시된다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none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요소에 대한 커서를 보이지 않게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388" y="3933056"/>
            <a:ext cx="355600" cy="3476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그림 3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64" y="4731159"/>
            <a:ext cx="207962" cy="2667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그림 3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932" y="5076060"/>
            <a:ext cx="209550" cy="2667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40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66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 인터페이스</a:t>
            </a:r>
            <a:r>
              <a:rPr kumimoji="0"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(User Interface)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03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4" name="Rectangle 97"/>
          <p:cNvSpPr txBox="1">
            <a:spLocks noChangeArrowheads="1"/>
          </p:cNvSpPr>
          <p:nvPr/>
        </p:nvSpPr>
        <p:spPr>
          <a:xfrm>
            <a:off x="323528" y="692696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포인팅 디바이스와 키보드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20547" y="1124744"/>
            <a:ext cx="7911893" cy="453661"/>
            <a:chOff x="620547" y="1679195"/>
            <a:chExt cx="7911893" cy="453661"/>
          </a:xfrm>
        </p:grpSpPr>
        <p:grpSp>
          <p:nvGrpSpPr>
            <p:cNvPr id="21" name="그룹 20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직사각형 22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cursor </a:t>
                </a:r>
                <a:r>
                  <a:rPr lang="en-US" altLang="ko-KR" sz="1600" b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– </a:t>
                </a:r>
                <a:r>
                  <a:rPr lang="ko-KR" altLang="en-US" sz="1600" b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포인터 상호작용하기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7236296" y="1768614"/>
                <a:ext cx="1296144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CSS2/CSS3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22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717764"/>
              </p:ext>
            </p:extLst>
          </p:nvPr>
        </p:nvGraphicFramePr>
        <p:xfrm>
          <a:off x="323529" y="1556792"/>
          <a:ext cx="7903736" cy="5309729"/>
        </p:xfrm>
        <a:graphic>
          <a:graphicData uri="http://schemas.openxmlformats.org/drawingml/2006/table">
            <a:tbl>
              <a:tblPr firstRow="1" firstCol="1" bandRow="1"/>
              <a:tblGrid>
                <a:gridCol w="792087"/>
                <a:gridCol w="504056"/>
                <a:gridCol w="1080120"/>
                <a:gridCol w="5527473"/>
              </a:tblGrid>
              <a:tr h="2456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커서 종류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Level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설명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46538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연결 및 상태 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커서</a:t>
                      </a: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CSS2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wait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프로그램이 작동 중이어서 사용자가 기다려야 함을 나타내는 모양으로 </a:t>
                      </a: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지정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일반적으로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시계 또는 모래시계로 표시된다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CSS2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help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커서에 객체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(object)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 있을 때 나타나는 도움말 모양으로 </a:t>
                      </a: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지정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일반적으로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물음표 또는 풍선으로 표시된다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CSS2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pointer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연결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(link)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가리키는 모양으로 </a:t>
                      </a: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지정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progress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진행 표시기가 나타나도록 </a:t>
                      </a: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지정</a:t>
                      </a:r>
                      <a:r>
                        <a:rPr lang="en-US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일반적으로 시계 또는 모래시계를 가진 화살표나 회전하는 비치볼 모양이 표시된다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413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context-menu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객체에 대한 상황에 맞는 메뉴가 있을 때 나타나는 모양으로 </a:t>
                      </a: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320397">
                <a:tc rowSpan="4"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선택</a:t>
                      </a:r>
                    </a:p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커서</a:t>
                      </a: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CSS2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crosshair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단순한 십자가 형태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예들 들어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“+”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부호와 비슷한 짧은 선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CSS2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text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선택될 수 있는 텍스트를 나타내는 모양으로 표시된다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일반적으로 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막대로 표시된다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cell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셀 또는 셀 세트가 선택될 수 있음을 표시하는 모양으로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en-US" sz="12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일반적으로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중간에 점이 있는 두꺼운 더하기 기호로 표시된다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346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vertical-text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수직 텍스트가 선택될 수 있음을 표시하는 모양으로 </a:t>
                      </a: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지정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종종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수평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I-beam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으로 표시된다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333899">
                <a:tc rowSpan="5"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드래그 </a:t>
                      </a:r>
                    </a:p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앤 드롭</a:t>
                      </a:r>
                    </a:p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커서</a:t>
                      </a: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CSS2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move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무엇이 움직이는 것을 나타내는 모양으로 </a:t>
                      </a: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지정</a:t>
                      </a: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copy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무엇인가 복사할 때 나타내는 모양으로 </a:t>
                      </a: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지정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일반적으로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일반적으로 옆에 작은 더하기 기호가 있는 화살표로 표시된다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413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alias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무엇인가 만들어질 수 있는 바로 가기의 별칭을 나타내는 모양으로 </a:t>
                      </a: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지정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일반적으로 옆에 작은 곡선의 화살표가 있도록 표시된다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3705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no-drop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드래그 된 항목을 현재 커서 위치에 놓을 수 없음을 나타내는 </a:t>
                      </a: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모양</a:t>
                      </a: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으로</a:t>
                      </a:r>
                      <a:r>
                        <a:rPr lang="en-US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지정</a:t>
                      </a:r>
                      <a:r>
                        <a:rPr lang="en-US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일반적으로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작은 원을 대각선으로 가로지르는 </a:t>
                      </a: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</a:t>
                      </a: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모양으로 표시된다</a:t>
                      </a:r>
                      <a:r>
                        <a:rPr lang="en-US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413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not-allowed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요청된 작업이 수행되지 않음을 나타내는 모양으로 </a:t>
                      </a: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지정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일반적으로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원을 대각선으로 가로지른 선의 </a:t>
                      </a: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모양</a:t>
                      </a:r>
                      <a:r>
                        <a:rPr lang="ko-KR" alt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으로</a:t>
                      </a:r>
                      <a:r>
                        <a:rPr lang="ko-KR" altLang="en-US" sz="1200" kern="100" baseline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표시된다</a:t>
                      </a:r>
                      <a:r>
                        <a:rPr lang="en-US" altLang="ko-KR" sz="1200" kern="100" baseline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</a:tbl>
          </a:graphicData>
        </a:graphic>
      </p:graphicFrame>
      <p:pic>
        <p:nvPicPr>
          <p:cNvPr id="46" name="그림 4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83" y="5661248"/>
            <a:ext cx="269875" cy="3460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그림 4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83" y="5333853"/>
            <a:ext cx="273050" cy="330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그림 49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83" y="2169899"/>
            <a:ext cx="266700" cy="2746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그림 50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83" y="5015443"/>
            <a:ext cx="284162" cy="2936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그림 51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83" y="6093296"/>
            <a:ext cx="282575" cy="2619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그림 52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83" y="6453336"/>
            <a:ext cx="282575" cy="2619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그림 53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83" y="2507678"/>
            <a:ext cx="257175" cy="2841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그림 54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83" y="2838473"/>
            <a:ext cx="284162" cy="2841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그림 55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83" y="1844824"/>
            <a:ext cx="293687" cy="2857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그림 57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83" y="4293096"/>
            <a:ext cx="260350" cy="2698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그림 58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83" y="3573016"/>
            <a:ext cx="322262" cy="3032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0" name="그림 59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83" y="3927401"/>
            <a:ext cx="215900" cy="2936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그림 60"/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83" y="4724893"/>
            <a:ext cx="341313" cy="2159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7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67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 인터페이스</a:t>
            </a:r>
            <a:r>
              <a:rPr kumimoji="0"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(User Interface)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03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4" name="Rectangle 97"/>
          <p:cNvSpPr txBox="1">
            <a:spLocks noChangeArrowheads="1"/>
          </p:cNvSpPr>
          <p:nvPr/>
        </p:nvSpPr>
        <p:spPr>
          <a:xfrm>
            <a:off x="323528" y="692696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포인팅 디바이스와 키보드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20547" y="1124744"/>
            <a:ext cx="7911893" cy="453661"/>
            <a:chOff x="620547" y="1679195"/>
            <a:chExt cx="7911893" cy="453661"/>
          </a:xfrm>
        </p:grpSpPr>
        <p:grpSp>
          <p:nvGrpSpPr>
            <p:cNvPr id="21" name="그룹 20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직사각형 22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cursor </a:t>
                </a:r>
                <a:r>
                  <a:rPr lang="en-US" altLang="ko-KR" sz="1600" b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– </a:t>
                </a:r>
                <a:r>
                  <a:rPr lang="ko-KR" altLang="en-US" sz="1600" b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포인터 상호작용하기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7236296" y="1768614"/>
                <a:ext cx="1296144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CSS2/CSS3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22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11034"/>
              </p:ext>
            </p:extLst>
          </p:nvPr>
        </p:nvGraphicFramePr>
        <p:xfrm>
          <a:off x="844549" y="1776795"/>
          <a:ext cx="7366469" cy="3956461"/>
        </p:xfrm>
        <a:graphic>
          <a:graphicData uri="http://schemas.openxmlformats.org/drawingml/2006/table">
            <a:tbl>
              <a:tblPr firstRow="1" firstCol="1" bandRow="1"/>
              <a:tblGrid>
                <a:gridCol w="775123"/>
                <a:gridCol w="620544"/>
                <a:gridCol w="1539696"/>
                <a:gridCol w="4431106"/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커서 종류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Level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설명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9062" marR="490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16101">
                <a:tc rowSpan="5"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크기</a:t>
                      </a:r>
                    </a:p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재조정 및 스크롤링</a:t>
                      </a:r>
                    </a:p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커서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CSS2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e-resize, ne-resize, nw-resize, n-resize,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se-resize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sw-resize, s-resize, w-resize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일부 모서리가 움직이는 것을 나타내는 모양으로 표시된다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en-US" sz="12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endParaRPr lang="en-US" altLang="ko-KR" sz="12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endParaRPr lang="en-US" altLang="ko-KR" sz="12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ew-resize, ns-resize, nesw-resize, nwse-resize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양방향 크기를 조절할 수 있는 모양으로 표시된다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endParaRPr lang="en-US" altLang="ko-KR" sz="12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576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col-resize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열의 가로 크기를 조절할 수 있음을 나타내는 모양으로 표시된다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일반적으로 항목을 구분하는 왼쪽과 오른쪽 화살표가 있는 세로 막대로 표시된다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576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row-resize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행의 세로 크기를 조절할 수 있음을 나타내는 모양으로 표시된다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일반적으로 항목을 구분하는 위와 아래쪽 화살표가 있는 가로 막대로 표시된다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all-scroll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어떤 방향으로 스크롤될 수 있음을 나타내는 모양으로 표시된다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일반적으로 중간에 점이 있는 상하좌우를 가리키는 화살표로 표시된다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확대 및</a:t>
                      </a:r>
                    </a:p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축소</a:t>
                      </a:r>
                    </a:p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커서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zoom-in,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zoom-out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무엇인가의 크기가 확대 및 축소될 수 있음을 나타내는 모양으로 표시된다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일반적으로 돋보기 모양의 가운데에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“+”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또는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“-“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기호가 있는 모양으로 표시된다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3993030" y="2466883"/>
            <a:ext cx="1582738" cy="298450"/>
            <a:chOff x="5274232" y="1343025"/>
            <a:chExt cx="1582738" cy="298450"/>
          </a:xfrm>
        </p:grpSpPr>
        <p:pic>
          <p:nvPicPr>
            <p:cNvPr id="42" name="그림 41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232" y="1343025"/>
              <a:ext cx="366713" cy="2159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그림 42"/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2870" y="1355725"/>
              <a:ext cx="219075" cy="28575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4" name="그림 43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7995" y="1350963"/>
              <a:ext cx="265112" cy="23653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그림 44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9320" y="1352550"/>
              <a:ext cx="247650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" name="그룹 5"/>
          <p:cNvGrpSpPr/>
          <p:nvPr/>
        </p:nvGrpSpPr>
        <p:grpSpPr>
          <a:xfrm>
            <a:off x="4014837" y="3144947"/>
            <a:ext cx="1565275" cy="284162"/>
            <a:chOff x="7326782" y="1367501"/>
            <a:chExt cx="1565275" cy="284162"/>
          </a:xfrm>
        </p:grpSpPr>
        <p:pic>
          <p:nvPicPr>
            <p:cNvPr id="47" name="그림 46"/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782" y="1367501"/>
              <a:ext cx="219075" cy="28416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그림 48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6782" y="1378613"/>
              <a:ext cx="366712" cy="2159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그림 56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1019" y="1373851"/>
              <a:ext cx="266700" cy="23653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2" name="그림 61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407" y="1388138"/>
              <a:ext cx="247650" cy="23653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63" name="그림 62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60" y="3626393"/>
            <a:ext cx="331788" cy="2841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그림 63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60" y="4180955"/>
            <a:ext cx="284162" cy="3206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그림 64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60" y="4736500"/>
            <a:ext cx="285750" cy="2952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그림 65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60" y="5288410"/>
            <a:ext cx="285750" cy="2952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50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68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 인터페이스</a:t>
            </a:r>
            <a:r>
              <a:rPr kumimoji="0"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(User Interface)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03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4" name="Rectangle 97"/>
          <p:cNvSpPr txBox="1">
            <a:spLocks noChangeArrowheads="1"/>
          </p:cNvSpPr>
          <p:nvPr/>
        </p:nvSpPr>
        <p:spPr>
          <a:xfrm>
            <a:off x="323528" y="692696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포인팅 디바이스와 키보드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20547" y="1124744"/>
            <a:ext cx="7911893" cy="453661"/>
            <a:chOff x="620547" y="1679195"/>
            <a:chExt cx="7911893" cy="453661"/>
          </a:xfrm>
        </p:grpSpPr>
        <p:grpSp>
          <p:nvGrpSpPr>
            <p:cNvPr id="21" name="그룹 20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직사각형 22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nav-index – </a:t>
                </a:r>
                <a:r>
                  <a:rPr lang="ko-KR" altLang="ko-KR" sz="1600" b="1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요소의 탐색 순서 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22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57414"/>
              </p:ext>
            </p:extLst>
          </p:nvPr>
        </p:nvGraphicFramePr>
        <p:xfrm>
          <a:off x="896404" y="1628800"/>
          <a:ext cx="7636036" cy="1152128"/>
        </p:xfrm>
        <a:graphic>
          <a:graphicData uri="http://schemas.openxmlformats.org/drawingml/2006/table">
            <a:tbl>
              <a:tblPr firstRow="1" firstCol="1" bandRow="1"/>
              <a:tblGrid>
                <a:gridCol w="928214"/>
                <a:gridCol w="724459"/>
                <a:gridCol w="1553352"/>
                <a:gridCol w="724459"/>
                <a:gridCol w="2277081"/>
                <a:gridCol w="725190"/>
                <a:gridCol w="703281"/>
              </a:tblGrid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 | &lt;number&gt; | inherit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6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가능한 모든 요소들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79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.style.navIndex= "1"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nav-index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1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68898"/>
              </p:ext>
            </p:extLst>
          </p:nvPr>
        </p:nvGraphicFramePr>
        <p:xfrm>
          <a:off x="899592" y="2924944"/>
          <a:ext cx="7632848" cy="1224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5019"/>
                <a:gridCol w="6687829"/>
              </a:tblGrid>
              <a:tr h="3959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4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요소의 순차 탐색 순서가 브라우저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 에이전트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의해서 자동으로 결정된다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number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지정한 양수 값으로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(0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이상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요소의 순차 탐색 순서를 지정하도록 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만일 동일한 탐색 순서 값을 가진 요소들이 있다면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문서의 순서에 의해 탐색된다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2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69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 인터페이스</a:t>
            </a:r>
            <a:r>
              <a:rPr kumimoji="0"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(User Interface)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03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4" name="Rectangle 97"/>
          <p:cNvSpPr txBox="1">
            <a:spLocks noChangeArrowheads="1"/>
          </p:cNvSpPr>
          <p:nvPr/>
        </p:nvSpPr>
        <p:spPr>
          <a:xfrm>
            <a:off x="323528" y="692696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포인팅 디바이스와 키보드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61185"/>
              </p:ext>
            </p:extLst>
          </p:nvPr>
        </p:nvGraphicFramePr>
        <p:xfrm>
          <a:off x="899592" y="4221088"/>
          <a:ext cx="7632848" cy="216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/>
                <a:gridCol w="6480720"/>
              </a:tblGrid>
              <a:tr h="3959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4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브라우저의 자동 탐색 입력 방향성에 대한 응답으로 포커스가 이동하도록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특정 속성에 각각의 방향 탐색 입력에 대한 응답으로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탐색되는 요소를 나타내도록 아이디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(#)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뒤에 순서를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&lt;id&gt;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 현재 포커스를 가진 요소를 참조하는 경우에는 동일한 요소를 포커싱할 필요가 없기 때문에 지정된 값은 무시된다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target-name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포커스 탐색의 대상 프레임을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밑줄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(_)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아닌 문자열로 값을 지정해야 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지정한 대상 프레임이 없을 경우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현재 프레임을 의미하는 키워드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current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값으로 취급되고 전체 창을 대상 프레임으로 하려는 경우에는 키워드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root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값을 사용한다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827584" y="1196752"/>
            <a:ext cx="3516485" cy="488561"/>
            <a:chOff x="827584" y="1688980"/>
            <a:chExt cx="3516485" cy="488561"/>
          </a:xfrm>
        </p:grpSpPr>
        <p:sp>
          <p:nvSpPr>
            <p:cNvPr id="19" name="모서리가 둥근 직사각형 18"/>
            <p:cNvSpPr/>
            <p:nvPr/>
          </p:nvSpPr>
          <p:spPr bwMode="auto">
            <a:xfrm>
              <a:off x="930198" y="1736496"/>
              <a:ext cx="3413871" cy="3858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87685" y="1688980"/>
              <a:ext cx="3396283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kumimoji="0" lang="ko-KR" altLang="en-US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 포커스 탐색 방향 지정</a:t>
              </a:r>
              <a:endParaRPr kumimoji="0" lang="en-US" altLang="ko-KR" sz="18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696129"/>
              <a:ext cx="481412" cy="481412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887685" y="1628800"/>
            <a:ext cx="7963392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4"/>
              </a:buBlip>
            </a:pPr>
            <a:r>
              <a:rPr kumimoji="0" lang="ko-KR" altLang="en-US" sz="16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요소가 포커스를 이동하여 반응하는 순서를 지정</a:t>
            </a:r>
            <a:endParaRPr kumimoji="0" lang="en-US" altLang="ko-KR" sz="1600" b="1" smtClean="0">
              <a:solidFill>
                <a:prstClr val="black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670800"/>
              </p:ext>
            </p:extLst>
          </p:nvPr>
        </p:nvGraphicFramePr>
        <p:xfrm>
          <a:off x="930198" y="2060848"/>
          <a:ext cx="7602243" cy="2073967"/>
        </p:xfrm>
        <a:graphic>
          <a:graphicData uri="http://schemas.openxmlformats.org/drawingml/2006/table">
            <a:tbl>
              <a:tblPr firstRow="1" firstCol="1" bandRow="1"/>
              <a:tblGrid>
                <a:gridCol w="905498"/>
                <a:gridCol w="648072"/>
                <a:gridCol w="720080"/>
                <a:gridCol w="720080"/>
                <a:gridCol w="1080120"/>
                <a:gridCol w="1672791"/>
                <a:gridCol w="942031"/>
                <a:gridCol w="913571"/>
              </a:tblGrid>
              <a:tr h="306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nav-up, nav-right, nav-down, nav-left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306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 | &lt;id&gt; [ current | root | &lt;target-name&gt; ]? | inherit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가능한 모든 요소들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1661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.style.navUp= "#up"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.style.navRight= "#right"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.style.navDown= "#down"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.style.navLeft= "#left"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nav-up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#up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nav-right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#right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nav-down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#down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nav-left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#left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" name="Picture 17" descr="D:\0.디자인소스\psd자료로 png\작은그림\체크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5" y="1967227"/>
            <a:ext cx="567077" cy="4536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2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7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유연한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(Flexible)</a:t>
            </a: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 박스 레이아웃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유연한 박스의 순서 및 방향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20547" y="1196752"/>
            <a:ext cx="7911893" cy="453661"/>
            <a:chOff x="620547" y="1679195"/>
            <a:chExt cx="7911893" cy="453661"/>
          </a:xfrm>
        </p:grpSpPr>
        <p:grpSp>
          <p:nvGrpSpPr>
            <p:cNvPr id="13" name="그룹 12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flex-direction –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유연한 박스의 배치 방법 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9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936626" y="1589311"/>
            <a:ext cx="7722686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5"/>
              </a:buBlip>
            </a:pPr>
            <a:r>
              <a:rPr lang="ko-KR" altLang="en-US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플렉스 컨테이너의 기본 축</a:t>
            </a:r>
            <a:r>
              <a:rPr lang="en-US" altLang="ko-KR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(main axis) </a:t>
            </a:r>
            <a:r>
              <a:rPr lang="ko-KR" altLang="en-US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방향을 설정</a:t>
            </a:r>
            <a:endParaRPr lang="en-US" altLang="ko-KR" sz="1600" b="1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947046"/>
              </p:ext>
            </p:extLst>
          </p:nvPr>
        </p:nvGraphicFramePr>
        <p:xfrm>
          <a:off x="785072" y="2371258"/>
          <a:ext cx="7747368" cy="3572914"/>
        </p:xfrm>
        <a:graphic>
          <a:graphicData uri="http://schemas.openxmlformats.org/drawingml/2006/table">
            <a:tbl>
              <a:tblPr firstRow="1" firstCol="1" bandRow="1"/>
              <a:tblGrid>
                <a:gridCol w="834600"/>
                <a:gridCol w="3024336"/>
                <a:gridCol w="3888432"/>
              </a:tblGrid>
              <a:tr h="33766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CSS3_08-01_FlexDirection.html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64096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flex-direction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row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flex-direction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row-reverse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180020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924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flex-direction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column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flex-direction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column-reverse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pic>
        <p:nvPicPr>
          <p:cNvPr id="29" name="그림 28"/>
          <p:cNvPicPr/>
          <p:nvPr/>
        </p:nvPicPr>
        <p:blipFill>
          <a:blip r:embed="rId6"/>
          <a:stretch>
            <a:fillRect/>
          </a:stretch>
        </p:blipFill>
        <p:spPr>
          <a:xfrm>
            <a:off x="1212876" y="2924944"/>
            <a:ext cx="3117850" cy="4429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림 29"/>
          <p:cNvPicPr/>
          <p:nvPr/>
        </p:nvPicPr>
        <p:blipFill>
          <a:blip r:embed="rId7"/>
          <a:stretch>
            <a:fillRect/>
          </a:stretch>
        </p:blipFill>
        <p:spPr>
          <a:xfrm>
            <a:off x="5002772" y="2924943"/>
            <a:ext cx="3117850" cy="4429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그림 30"/>
          <p:cNvPicPr/>
          <p:nvPr/>
        </p:nvPicPr>
        <p:blipFill>
          <a:blip r:embed="rId8"/>
          <a:stretch>
            <a:fillRect/>
          </a:stretch>
        </p:blipFill>
        <p:spPr>
          <a:xfrm>
            <a:off x="2339752" y="3933056"/>
            <a:ext cx="820737" cy="15843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그림 31"/>
          <p:cNvPicPr/>
          <p:nvPr/>
        </p:nvPicPr>
        <p:blipFill>
          <a:blip r:embed="rId9"/>
          <a:stretch>
            <a:fillRect/>
          </a:stretch>
        </p:blipFill>
        <p:spPr>
          <a:xfrm>
            <a:off x="6300192" y="3933056"/>
            <a:ext cx="820737" cy="15843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3" name="그룹 32"/>
          <p:cNvGrpSpPr/>
          <p:nvPr/>
        </p:nvGrpSpPr>
        <p:grpSpPr>
          <a:xfrm>
            <a:off x="611560" y="1892727"/>
            <a:ext cx="2160241" cy="432611"/>
            <a:chOff x="783407" y="1589102"/>
            <a:chExt cx="2160241" cy="432611"/>
          </a:xfrm>
        </p:grpSpPr>
        <p:sp>
          <p:nvSpPr>
            <p:cNvPr id="34" name="모서리가 둥근 직사각형 33"/>
            <p:cNvSpPr/>
            <p:nvPr/>
          </p:nvSpPr>
          <p:spPr bwMode="auto">
            <a:xfrm>
              <a:off x="930198" y="1676316"/>
              <a:ext cx="2013450" cy="25749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66700" lvl="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5"/>
                </a:buBlip>
              </a:pPr>
              <a:r>
                <a:rPr kumimoji="0" lang="ko-KR" altLang="en-US" sz="18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예제 살펴보기</a:t>
              </a:r>
              <a:endParaRPr kumimoji="0" lang="en-US" altLang="ko-KR" sz="18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35" name="그림 34" descr="노트체크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3407" y="1589102"/>
              <a:ext cx="540764" cy="432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02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70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 인터페이스</a:t>
            </a:r>
            <a:r>
              <a:rPr kumimoji="0"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(User Interface)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03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4" name="Rectangle 97"/>
          <p:cNvSpPr txBox="1">
            <a:spLocks noChangeArrowheads="1"/>
          </p:cNvSpPr>
          <p:nvPr/>
        </p:nvSpPr>
        <p:spPr>
          <a:xfrm>
            <a:off x="323528" y="692696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포인팅 디바이스와 키보드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27584" y="1196752"/>
            <a:ext cx="3516485" cy="488561"/>
            <a:chOff x="827584" y="1688980"/>
            <a:chExt cx="3516485" cy="488561"/>
          </a:xfrm>
        </p:grpSpPr>
        <p:sp>
          <p:nvSpPr>
            <p:cNvPr id="19" name="모서리가 둥근 직사각형 18"/>
            <p:cNvSpPr/>
            <p:nvPr/>
          </p:nvSpPr>
          <p:spPr bwMode="auto">
            <a:xfrm>
              <a:off x="930198" y="1736496"/>
              <a:ext cx="3413871" cy="3858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87685" y="1688980"/>
              <a:ext cx="3396283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4"/>
                </a:buBlip>
              </a:pPr>
              <a:r>
                <a:rPr kumimoji="0" lang="ko-KR" altLang="en-US" sz="22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 포커스 탐색 방향 지정</a:t>
              </a:r>
              <a:endParaRPr kumimoji="0" lang="en-US" altLang="ko-KR" sz="18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696129"/>
              <a:ext cx="481412" cy="481412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887685" y="1628800"/>
            <a:ext cx="7963392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4"/>
              </a:buBlip>
            </a:pPr>
            <a:r>
              <a:rPr kumimoji="0" lang="ko-KR" altLang="en-US" sz="1600" b="1" smtClean="0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요소가 포커스를 이동하여 반응하는 순서를 지정</a:t>
            </a:r>
            <a:endParaRPr kumimoji="0" lang="en-US" altLang="ko-KR" sz="1600" b="1" smtClean="0">
              <a:solidFill>
                <a:prstClr val="black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516497"/>
              </p:ext>
            </p:extLst>
          </p:nvPr>
        </p:nvGraphicFramePr>
        <p:xfrm>
          <a:off x="971600" y="1988840"/>
          <a:ext cx="7550585" cy="4664928"/>
        </p:xfrm>
        <a:graphic>
          <a:graphicData uri="http://schemas.openxmlformats.org/drawingml/2006/table">
            <a:tbl>
              <a:tblPr firstRow="1" firstCol="1" bandRow="1"/>
              <a:tblGrid>
                <a:gridCol w="936104"/>
                <a:gridCol w="2808312"/>
                <a:gridCol w="3806169"/>
              </a:tblGrid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CSS3_08-03_Nav.html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84176"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Style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button { position:absolute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button#b1 { top:0; left:50%; nav-index:1;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762000"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nav-right:#b2; nav-left:#b4; nav-down:#b2; nav-up:#b4;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button#b2 { top:50%; left:100%; nav-index:2;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762000"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nav-right:#b3; nav-left:#b1; nav-down:#b3; nav-up:#b1;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button#b3 { top:100%; left:50%; nav-index:3;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90500"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	    nav-right:#b4; nav-left:#b2; nav-down:#b4; nav-up:#b2;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button#b4 { top:50%; left:0; nav-index:4;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	    nav-right:#b1; nav-left:#b3; nav-down:#b1; nav-up:#b3;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&lt;button id="b1"&gt;Button 1&lt;/button&gt;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&lt;button id="b2"&gt;Button 2&lt;/button&gt;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&lt;button id="b3"&gt;Button 3&lt;/button&gt;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&lt;button id="b4"&gt;Button 4&lt;/button&gt;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7264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3492" name="그림 1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653136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1" name="그림 10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647671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5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71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 인터페이스</a:t>
            </a:r>
            <a:r>
              <a:rPr kumimoji="0"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(User Interface)</a:t>
            </a:r>
            <a:endParaRPr kumimoji="0" lang="ko-KR" altLang="en-US" sz="3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03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4" name="Rectangle 97"/>
          <p:cNvSpPr txBox="1">
            <a:spLocks noChangeArrowheads="1"/>
          </p:cNvSpPr>
          <p:nvPr/>
        </p:nvSpPr>
        <p:spPr>
          <a:xfrm>
            <a:off x="323528" y="692696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포인팅 디바이스와 키보드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20547" y="1124744"/>
            <a:ext cx="7911893" cy="453661"/>
            <a:chOff x="620547" y="1679195"/>
            <a:chExt cx="7911893" cy="453661"/>
          </a:xfrm>
        </p:grpSpPr>
        <p:grpSp>
          <p:nvGrpSpPr>
            <p:cNvPr id="21" name="그룹 20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직사각형 22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ime-mode – </a:t>
                </a:r>
                <a:r>
                  <a:rPr lang="ko-KR" altLang="ko-KR" sz="1600" b="1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입력기 제어하기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22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930322"/>
              </p:ext>
            </p:extLst>
          </p:nvPr>
        </p:nvGraphicFramePr>
        <p:xfrm>
          <a:off x="899592" y="3284984"/>
          <a:ext cx="7632848" cy="2304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5019"/>
                <a:gridCol w="6687829"/>
              </a:tblGrid>
              <a:tr h="3959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4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기본값으로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현재의 입력기 상태가 바뀌지 않도록 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normal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페이지 설정을 대체하는 사용자 스타일시트에 사용될 수 있도록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(IME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상태가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normal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이어야 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active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초기에 입력기를 활성화 상태로 설정하여 텍스트 입력이 가능하도록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inactive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초기에 입력기를 비활성화 상태로 지정하지만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사용자가 원할 경우에는 활성화 상태로 변경할 수 있다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disabled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입력기를 사용 불가능하도록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36626" y="1556792"/>
            <a:ext cx="7722686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5"/>
              </a:buBlip>
            </a:pPr>
            <a:r>
              <a:rPr lang="ko-KR" altLang="en-US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텍스트 필드에 대한 입력기</a:t>
            </a:r>
            <a:r>
              <a:rPr lang="en-US" altLang="ko-KR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(Input method editor)</a:t>
            </a:r>
            <a:r>
              <a:rPr lang="ko-KR" altLang="en-US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의 상태를 제어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97455"/>
              </p:ext>
            </p:extLst>
          </p:nvPr>
        </p:nvGraphicFramePr>
        <p:xfrm>
          <a:off x="936626" y="1988840"/>
          <a:ext cx="7595813" cy="1152128"/>
        </p:xfrm>
        <a:graphic>
          <a:graphicData uri="http://schemas.openxmlformats.org/drawingml/2006/table">
            <a:tbl>
              <a:tblPr firstRow="1" firstCol="1" bandRow="1"/>
              <a:tblGrid>
                <a:gridCol w="923324"/>
                <a:gridCol w="720643"/>
                <a:gridCol w="1545170"/>
                <a:gridCol w="720643"/>
                <a:gridCol w="2265087"/>
                <a:gridCol w="721370"/>
                <a:gridCol w="699576"/>
              </a:tblGrid>
              <a:tr h="306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 | normal | active | inactive | disabled | inherit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텍스트 항목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(fields)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19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.style.imeMode= "active"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ime-mode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active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26739"/>
              </p:ext>
            </p:extLst>
          </p:nvPr>
        </p:nvGraphicFramePr>
        <p:xfrm>
          <a:off x="928481" y="5731683"/>
          <a:ext cx="6639560" cy="349885"/>
        </p:xfrm>
        <a:graphic>
          <a:graphicData uri="http://schemas.openxmlformats.org/drawingml/2006/table">
            <a:tbl>
              <a:tblPr firstRow="1" firstCol="1" bandRow="1"/>
              <a:tblGrid>
                <a:gridCol w="6639560"/>
              </a:tblGrid>
              <a:tr h="34988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&lt;input type="text" name="name" value="initial value" style="</a:t>
                      </a: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ime-mode: disabled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"&gt;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7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8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유연한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(Flexible)</a:t>
            </a: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 박스 레이아웃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유연한 박스의 순서 및 방향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20547" y="1196752"/>
            <a:ext cx="7911893" cy="453661"/>
            <a:chOff x="620547" y="1679195"/>
            <a:chExt cx="7911893" cy="453661"/>
          </a:xfrm>
        </p:grpSpPr>
        <p:grpSp>
          <p:nvGrpSpPr>
            <p:cNvPr id="13" name="그룹 12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flex-wrap –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유연한 박스의 넘김 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9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936626" y="1589311"/>
            <a:ext cx="7722686" cy="117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5"/>
              </a:buBlip>
            </a:pPr>
            <a:r>
              <a:rPr lang="ko-KR" altLang="en-US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플렉스 컨테이너를 한 줄 또는 여러 줄에 배치할 것인지를 제어하고 새로운 줄이 교차 축에 어떠한 방향으로 진행되는지를 </a:t>
            </a:r>
            <a:r>
              <a:rPr lang="ko-KR" altLang="en-US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결정</a:t>
            </a:r>
            <a:endParaRPr lang="en-US" altLang="ko-KR" sz="1600" b="1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536575" lvl="0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4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플렉스 항목이 플렉스 컨테이너에서 사용 가능한 공간을 기준으로 여러 줄 또는 열에 줄 바꿈 될지를 지정</a:t>
            </a:r>
            <a:endParaRPr lang="en-US" altLang="ko-KR" sz="14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33927"/>
              </p:ext>
            </p:extLst>
          </p:nvPr>
        </p:nvGraphicFramePr>
        <p:xfrm>
          <a:off x="896404" y="4023066"/>
          <a:ext cx="7636036" cy="2256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9332"/>
                <a:gridCol w="6336704"/>
              </a:tblGrid>
              <a:tr h="3420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nowrap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컨테이너가 한 줄에 배치하도록 지정한다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en-US" sz="1200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교차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시작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(cross-start)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방향은 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inline-start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또는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block-start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중에 하나와 </a:t>
                      </a: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동일</a:t>
                      </a:r>
                      <a:r>
                        <a:rPr lang="en-US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640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wrap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컨테이너가 여러 줄에 배치하도록 지정한다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교차</a:t>
                      </a:r>
                      <a:r>
                        <a:rPr lang="en-US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시작</a:t>
                      </a:r>
                      <a:r>
                        <a:rPr lang="en-US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(cross-start) </a:t>
                      </a:r>
                      <a:r>
                        <a:rPr lang="ko-KR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방향은 </a:t>
                      </a:r>
                      <a:r>
                        <a:rPr lang="en-US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inline-start </a:t>
                      </a:r>
                      <a:r>
                        <a:rPr lang="ko-KR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또는 </a:t>
                      </a:r>
                      <a:r>
                        <a:rPr lang="en-US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block-start </a:t>
                      </a:r>
                      <a:r>
                        <a:rPr lang="ko-KR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중에 하나와 동일</a:t>
                      </a:r>
                      <a:r>
                        <a:rPr lang="en-US" alt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항목들이 줄 바꿈되고 연속된 행이나 열에 표시된다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이때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행이나 열이 추가될 수 있도록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현재 쓰기 모드 속성에서 정의한 축에 수직으로 플렉스 컨테이너의 높이 또는 폭이 확장될 수 있다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wrap-reverse</a:t>
                      </a:r>
                      <a:endParaRPr lang="ko-KR" sz="1200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cross-start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와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cross-end 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방향이 반대인 것을 제외하고는 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wrap</a:t>
                      </a: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ko-KR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동일</a:t>
                      </a:r>
                      <a:r>
                        <a:rPr lang="en-US" sz="12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496059"/>
              </p:ext>
            </p:extLst>
          </p:nvPr>
        </p:nvGraphicFramePr>
        <p:xfrm>
          <a:off x="896404" y="2761427"/>
          <a:ext cx="7636036" cy="1153160"/>
        </p:xfrm>
        <a:graphic>
          <a:graphicData uri="http://schemas.openxmlformats.org/drawingml/2006/table">
            <a:tbl>
              <a:tblPr firstRow="1" firstCol="1" bandRow="1"/>
              <a:tblGrid>
                <a:gridCol w="928214"/>
                <a:gridCol w="724459"/>
                <a:gridCol w="1760027"/>
                <a:gridCol w="724459"/>
                <a:gridCol w="2070406"/>
                <a:gridCol w="725190"/>
                <a:gridCol w="703281"/>
              </a:tblGrid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값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nowrap | wrap | wrap-reverse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속성 특징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nowrap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적용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플렉스 컨테이너들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JavaScript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i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.style.flexWrap = "wrap"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div { </a:t>
                      </a: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flex-wrap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wrap }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5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8227264" y="6081568"/>
            <a:ext cx="657225" cy="30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0" kern="1200" smtClean="0">
                <a:solidFill>
                  <a:schemeClr val="bg1"/>
                </a:solidFill>
                <a:latin typeface="+mn-lt"/>
                <a:ea typeface="HY각헤드라인M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400" kern="1200">
                <a:solidFill>
                  <a:schemeClr val="tx1"/>
                </a:solidFill>
                <a:latin typeface="HY각헤드라인M" pitchFamily="18" charset="-127"/>
                <a:ea typeface="HY각헤드라인M" pitchFamily="18" charset="-127"/>
                <a:cs typeface="+mn-cs"/>
              </a:defRPr>
            </a:lvl9pPr>
          </a:lstStyle>
          <a:p>
            <a:pPr>
              <a:defRPr/>
            </a:pPr>
            <a:fld id="{01BBC8FA-32BE-4F83-B6F6-040421972C5A}" type="slidenum"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anose="02030504000101010101" pitchFamily="18" charset="-127"/>
                <a:ea typeface="휴먼옛체" panose="02030504000101010101" pitchFamily="18" charset="-127"/>
              </a:rPr>
              <a:t>9</a:t>
            </a:fld>
            <a:endParaRPr lang="en-US" altLang="ko-KR" sz="1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69" y="16249"/>
            <a:ext cx="728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유연한</a:t>
            </a:r>
            <a:r>
              <a:rPr kumimoji="0"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(Flexible)</a:t>
            </a:r>
            <a:r>
              <a:rPr kumimoji="0" lang="ko-KR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 박스 레이아웃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-99392"/>
            <a:ext cx="1466669" cy="720080"/>
            <a:chOff x="141423" y="71414"/>
            <a:chExt cx="1466669" cy="857232"/>
          </a:xfrm>
        </p:grpSpPr>
        <p:pic>
          <p:nvPicPr>
            <p:cNvPr id="16" name="그림 15" descr="1장-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23" y="142852"/>
              <a:ext cx="1466669" cy="7857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/>
            <p:cNvSpPr txBox="1"/>
            <p:nvPr/>
          </p:nvSpPr>
          <p:spPr>
            <a:xfrm>
              <a:off x="926495" y="71414"/>
              <a:ext cx="681597" cy="696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3200" b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endParaRPr kumimoji="0" lang="ko-KR" alt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8" name="Rectangle 97"/>
          <p:cNvSpPr txBox="1">
            <a:spLocks noChangeArrowheads="1"/>
          </p:cNvSpPr>
          <p:nvPr/>
        </p:nvSpPr>
        <p:spPr>
          <a:xfrm>
            <a:off x="323528" y="736329"/>
            <a:ext cx="8424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spcAft>
                <a:spcPts val="600"/>
              </a:spcAft>
              <a:buSzPct val="180000"/>
              <a:buBlip>
                <a:blip r:embed="rId3"/>
              </a:buBlip>
            </a:pPr>
            <a:r>
              <a:rPr kumimoji="0" lang="ko-KR" altLang="en-US" sz="24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유연한 박스의 순서 및 방향</a:t>
            </a:r>
            <a:endParaRPr kumimoji="0" lang="ko-KR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20547" y="1196752"/>
            <a:ext cx="7911893" cy="453661"/>
            <a:chOff x="620547" y="1679195"/>
            <a:chExt cx="7911893" cy="453661"/>
          </a:xfrm>
        </p:grpSpPr>
        <p:grpSp>
          <p:nvGrpSpPr>
            <p:cNvPr id="13" name="그룹 12"/>
            <p:cNvGrpSpPr/>
            <p:nvPr/>
          </p:nvGrpSpPr>
          <p:grpSpPr>
            <a:xfrm>
              <a:off x="896404" y="1768614"/>
              <a:ext cx="7636036" cy="288032"/>
              <a:chOff x="896404" y="1768614"/>
              <a:chExt cx="7636036" cy="28803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896404" y="1768614"/>
                <a:ext cx="867284" cy="288032"/>
              </a:xfrm>
              <a:prstGeom prst="rect">
                <a:avLst/>
              </a:prstGeom>
              <a:solidFill>
                <a:srgbClr val="FFE5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600" b="1" i="0" u="none" strike="noStrike" cap="none" normalizeH="0" baseline="0" smtClean="0">
                    <a:ln>
                      <a:noFill/>
                    </a:ln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7812360" y="1768614"/>
                <a:ext cx="720080" cy="288032"/>
              </a:xfrm>
              <a:prstGeom prst="rect">
                <a:avLst/>
              </a:prstGeom>
              <a:solidFill>
                <a:srgbClr val="A8D08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600" b="1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CSS3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1763687" y="1768614"/>
                <a:ext cx="6048673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flex-wrap – </a:t>
                </a:r>
                <a:r>
                  <a:rPr lang="ko-KR" altLang="en-US" sz="1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유연한 박스의 넘김 지정하기</a:t>
                </a:r>
                <a:endParaRPr kumimoji="1" lang="ko-KR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19" name="Picture 17" descr="D:\0.디자인소스\psd자료로 png\작은그림\체크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47" y="1679195"/>
              <a:ext cx="567077" cy="45366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936626" y="1589311"/>
            <a:ext cx="7722686" cy="117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0" indent="-26670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Blip>
                <a:blip r:embed="rId5"/>
              </a:buBlip>
            </a:pPr>
            <a:r>
              <a:rPr lang="ko-KR" altLang="en-US" sz="16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플렉스 컨테이너를 한 줄 또는 여러 줄에 배치할 것인지를 제어하고 새로운 줄이 교차 축에 어떠한 방향으로 진행되는지를 </a:t>
            </a:r>
            <a:r>
              <a:rPr lang="ko-KR" altLang="en-US" sz="1600" b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결정</a:t>
            </a:r>
            <a:endParaRPr lang="en-US" altLang="ko-KR" sz="1600" b="1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536575" lvl="0" indent="-285750" fontAlgn="auto" latinLnBrk="0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ko-KR" altLang="en-US" sz="14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플렉스 항목이 플렉스 컨테이너에서 사용 가능한 공간을 기준으로 여러 줄 또는 열에 줄 바꿈 될지를 지정</a:t>
            </a:r>
            <a:endParaRPr lang="en-US" altLang="ko-KR" sz="14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1560" y="2636912"/>
            <a:ext cx="2160241" cy="432611"/>
            <a:chOff x="783407" y="1589102"/>
            <a:chExt cx="2160241" cy="432611"/>
          </a:xfrm>
        </p:grpSpPr>
        <p:sp>
          <p:nvSpPr>
            <p:cNvPr id="26" name="모서리가 둥근 직사각형 25"/>
            <p:cNvSpPr/>
            <p:nvPr/>
          </p:nvSpPr>
          <p:spPr bwMode="auto">
            <a:xfrm>
              <a:off x="930198" y="1676316"/>
              <a:ext cx="2013450" cy="25749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66700" lvl="0" indent="-266700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Blip>
                  <a:blip r:embed="rId5"/>
                </a:buBlip>
              </a:pPr>
              <a:r>
                <a:rPr kumimoji="0" lang="ko-KR" altLang="en-US" sz="1800" b="1" smtClean="0">
                  <a:solidFill>
                    <a:prstClr val="black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예제 살펴보기</a:t>
              </a:r>
              <a:endParaRPr kumimoji="0" lang="en-US" altLang="ko-KR" sz="1800" b="1">
                <a:solidFill>
                  <a:prstClr val="black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pic>
          <p:nvPicPr>
            <p:cNvPr id="27" name="그림 26" descr="노트체크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407" y="1589102"/>
              <a:ext cx="540764" cy="432611"/>
            </a:xfrm>
            <a:prstGeom prst="rect">
              <a:avLst/>
            </a:prstGeom>
          </p:spPr>
        </p:pic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49986"/>
              </p:ext>
            </p:extLst>
          </p:nvPr>
        </p:nvGraphicFramePr>
        <p:xfrm>
          <a:off x="785072" y="3152744"/>
          <a:ext cx="7603352" cy="2796536"/>
        </p:xfrm>
        <a:graphic>
          <a:graphicData uri="http://schemas.openxmlformats.org/drawingml/2006/table">
            <a:tbl>
              <a:tblPr firstRow="1" firstCol="1" bandRow="1"/>
              <a:tblGrid>
                <a:gridCol w="690584"/>
                <a:gridCol w="1800200"/>
                <a:gridCol w="2520280"/>
                <a:gridCol w="2592288"/>
              </a:tblGrid>
              <a:tr h="27625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CSS3_08-01_FlexWrap.html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2248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flex-wrap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nowrap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flex-wrap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wrap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flex-wrap</a:t>
                      </a:r>
                      <a:r>
                        <a:rPr lang="en-US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wrap-reverse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pic>
        <p:nvPicPr>
          <p:cNvPr id="5126" name="그림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74" y="3588990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그림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62" y="3588990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그림 2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539976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6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1장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2_1장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66FF">
                <a:gamma/>
                <a:shade val="46275"/>
                <a:invGamma/>
              </a:srgbClr>
            </a:gs>
            <a:gs pos="100000">
              <a:srgbClr val="0066FF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66FF">
                <a:gamma/>
                <a:shade val="46275"/>
                <a:invGamma/>
              </a:srgbClr>
            </a:gs>
            <a:gs pos="100000">
              <a:srgbClr val="0066FF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2_1장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장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장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장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장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장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장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7613</TotalTime>
  <Words>9591</Words>
  <Application>Microsoft Office PowerPoint</Application>
  <PresentationFormat>화면 슬라이드 쇼(4:3)</PresentationFormat>
  <Paragraphs>1974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71</vt:i4>
      </vt:variant>
    </vt:vector>
  </HeadingPairs>
  <TitlesOfParts>
    <vt:vector size="89" baseType="lpstr">
      <vt:lpstr>HY각헤드라인M</vt:lpstr>
      <vt:lpstr>HY견고딕</vt:lpstr>
      <vt:lpstr>HY목각파임B</vt:lpstr>
      <vt:lpstr>굴림</vt:lpstr>
      <vt:lpstr>나눔고딕</vt:lpstr>
      <vt:lpstr>나눔고딕 ExtraBold</vt:lpstr>
      <vt:lpstr>나눔손글씨 펜</vt:lpstr>
      <vt:lpstr>맑은 고딕</vt:lpstr>
      <vt:lpstr>휴먼엑스포</vt:lpstr>
      <vt:lpstr>휴먼옛체</vt:lpstr>
      <vt:lpstr>Arial</vt:lpstr>
      <vt:lpstr>Calibri</vt:lpstr>
      <vt:lpstr>Cambria Math</vt:lpstr>
      <vt:lpstr>Tahoma</vt:lpstr>
      <vt:lpstr>Times New Roman</vt:lpstr>
      <vt:lpstr>Wingdings</vt:lpstr>
      <vt:lpstr>2_1장</vt:lpstr>
      <vt:lpstr>3_Office 테마</vt:lpstr>
      <vt:lpstr>반응형 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OUN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 - 컴퓨터그래픽스 개관</dc:title>
  <dc:subject>컴퓨터 그래픽스의 개관</dc:subject>
  <dc:creator>김명진</dc:creator>
  <cp:lastModifiedBy>user1</cp:lastModifiedBy>
  <cp:revision>506</cp:revision>
  <dcterms:created xsi:type="dcterms:W3CDTF">2009-01-23T01:31:51Z</dcterms:created>
  <dcterms:modified xsi:type="dcterms:W3CDTF">2019-07-06T11:01:46Z</dcterms:modified>
</cp:coreProperties>
</file>