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725" r:id="rId2"/>
    <p:sldId id="748" r:id="rId3"/>
    <p:sldId id="745" r:id="rId4"/>
    <p:sldId id="711" r:id="rId5"/>
    <p:sldId id="727" r:id="rId6"/>
    <p:sldId id="726" r:id="rId7"/>
    <p:sldId id="728" r:id="rId8"/>
    <p:sldId id="729" r:id="rId9"/>
    <p:sldId id="730" r:id="rId10"/>
    <p:sldId id="732" r:id="rId11"/>
    <p:sldId id="733" r:id="rId12"/>
    <p:sldId id="734" r:id="rId13"/>
    <p:sldId id="735" r:id="rId14"/>
    <p:sldId id="736" r:id="rId15"/>
    <p:sldId id="737" r:id="rId16"/>
    <p:sldId id="749" r:id="rId17"/>
    <p:sldId id="751" r:id="rId18"/>
    <p:sldId id="750" r:id="rId19"/>
    <p:sldId id="744" r:id="rId20"/>
    <p:sldId id="752" r:id="rId21"/>
    <p:sldId id="753" r:id="rId22"/>
    <p:sldId id="746" r:id="rId23"/>
    <p:sldId id="747" r:id="rId24"/>
    <p:sldId id="738" r:id="rId25"/>
    <p:sldId id="739" r:id="rId26"/>
    <p:sldId id="740" r:id="rId27"/>
    <p:sldId id="741" r:id="rId28"/>
    <p:sldId id="742" r:id="rId29"/>
  </p:sldIdLst>
  <p:sldSz cx="12192000" cy="6858000"/>
  <p:notesSz cx="6735763" cy="9799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V_LAB" initials="C" lastIdx="1" clrIdx="0">
    <p:extLst>
      <p:ext uri="{19B8F6BF-5375-455C-9EA6-DF929625EA0E}">
        <p15:presenceInfo xmlns:p15="http://schemas.microsoft.com/office/powerpoint/2012/main" userId="CV_LA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D7D31"/>
    <a:srgbClr val="9BBB59"/>
    <a:srgbClr val="953735"/>
    <a:srgbClr val="8064A2"/>
    <a:srgbClr val="F79646"/>
    <a:srgbClr val="DD9393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14" autoAdjust="0"/>
    <p:restoredTop sz="94992" autoAdjust="0"/>
  </p:normalViewPr>
  <p:slideViewPr>
    <p:cSldViewPr snapToGrid="0">
      <p:cViewPr varScale="1">
        <p:scale>
          <a:sx n="156" d="100"/>
          <a:sy n="156" d="100"/>
        </p:scale>
        <p:origin x="116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67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16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16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A1F1B-62B8-4BC6-9CC8-2E9C1633274A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07956"/>
            <a:ext cx="2918831" cy="4916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373" y="9307956"/>
            <a:ext cx="2918831" cy="4916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C17A0-BC95-461D-8FD0-1ED4044EBC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6778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16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16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207883-D8D7-4229-901B-DA338E74F7D9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8625" y="1225550"/>
            <a:ext cx="5878513" cy="33067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16076"/>
            <a:ext cx="5388610" cy="385860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07956"/>
            <a:ext cx="2918831" cy="4916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07956"/>
            <a:ext cx="2918831" cy="4916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53D796-2A83-4B36-B3A9-EA801A2036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681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8F2D4-6652-4FFA-BB49-DBE588CC4C4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5434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8F2D4-6652-4FFA-BB49-DBE588CC4C4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4694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8F2D4-6652-4FFA-BB49-DBE588CC4C4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3893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8F2D4-6652-4FFA-BB49-DBE588CC4C4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7974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8F2D4-6652-4FFA-BB49-DBE588CC4C4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7453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8F2D4-6652-4FFA-BB49-DBE588CC4C4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0197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8F2D4-6652-4FFA-BB49-DBE588CC4C4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008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8F2D4-6652-4FFA-BB49-DBE588CC4C4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2041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8F2D4-6652-4FFA-BB49-DBE588CC4C4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9312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8F2D4-6652-4FFA-BB49-DBE588CC4C4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8775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8F2D4-6652-4FFA-BB49-DBE588CC4C4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215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8F2D4-6652-4FFA-BB49-DBE588CC4C4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4382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8F2D4-6652-4FFA-BB49-DBE588CC4C4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8567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8F2D4-6652-4FFA-BB49-DBE588CC4C4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433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8F2D4-6652-4FFA-BB49-DBE588CC4C4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3659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8F2D4-6652-4FFA-BB49-DBE588CC4C4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9971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8F2D4-6652-4FFA-BB49-DBE588CC4C4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9635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8F2D4-6652-4FFA-BB49-DBE588CC4C4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7238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8F2D4-6652-4FFA-BB49-DBE588CC4C4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0592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8F2D4-6652-4FFA-BB49-DBE588CC4C4D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4584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8F2D4-6652-4FFA-BB49-DBE588CC4C4D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187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8F2D4-6652-4FFA-BB49-DBE588CC4C4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089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8F2D4-6652-4FFA-BB49-DBE588CC4C4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594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8F2D4-6652-4FFA-BB49-DBE588CC4C4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687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8F2D4-6652-4FFA-BB49-DBE588CC4C4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163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8F2D4-6652-4FFA-BB49-DBE588CC4C4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152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8F2D4-6652-4FFA-BB49-DBE588CC4C4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722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8F2D4-6652-4FFA-BB49-DBE588CC4C4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701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524000" y="6356350"/>
            <a:ext cx="2743200" cy="365125"/>
          </a:xfrm>
        </p:spPr>
        <p:txBody>
          <a:bodyPr/>
          <a:lstStyle/>
          <a:p>
            <a:fld id="{0787D9E9-D249-4EBC-93E0-28C70B1C4554}" type="datetime1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7244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282916" y="6356349"/>
            <a:ext cx="416442" cy="365125"/>
          </a:xfrm>
        </p:spPr>
        <p:txBody>
          <a:bodyPr/>
          <a:lstStyle/>
          <a:p>
            <a:fld id="{80C19A4D-4B6D-4767-99F2-48611195D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940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A68B0-5241-4D93-BFAD-6EB9BC036757}" type="datetime1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9A4D-4B6D-4767-99F2-48611195D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87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DEE4-FCBB-4F41-BAA4-55AF07E757F0}" type="datetime1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9A4D-4B6D-4767-99F2-48611195D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462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B8F2C-9CEE-43B2-9519-97247F2861D9}" type="datetime1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9A4D-4B6D-4767-99F2-48611195D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410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834C-359C-4677-92F3-3D41EF694CC4}" type="datetime1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9A4D-4B6D-4767-99F2-48611195D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04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51CA-B855-41D0-AFB6-E96FCDFE5BD0}" type="datetime1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9A4D-4B6D-4767-99F2-48611195D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97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2615A-6414-490E-8CAC-0CFEB65EB56D}" type="datetime1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9A4D-4B6D-4767-99F2-48611195D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80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8E3A6-DB5C-4A7B-B882-9CA336DF6ED3}" type="datetime1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9A4D-4B6D-4767-99F2-48611195D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125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4FA7-EAEE-4BB7-95D5-80AFCC99C04D}" type="datetime1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9A4D-4B6D-4767-99F2-48611195D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505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8743-2D40-4EA0-87C0-7F82DAA46802}" type="datetime1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9A4D-4B6D-4767-99F2-48611195D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09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5955-5592-4E09-9214-56E4E2247515}" type="datetime1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9A4D-4B6D-4767-99F2-48611195D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302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ABD38-D29A-408F-8EE0-D624E62DDDF9}" type="datetime1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8200" y="6356349"/>
            <a:ext cx="416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19A4D-4B6D-4767-99F2-48611195D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071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1.png"/><Relationship Id="rId4" Type="http://schemas.openxmlformats.org/officeDocument/2006/relationships/image" Target="../media/image181.png"/><Relationship Id="rId9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image" Target="../media/image24.png"/><Relationship Id="rId7" Type="http://schemas.openxmlformats.org/officeDocument/2006/relationships/image" Target="../media/image190.png"/><Relationship Id="rId12" Type="http://schemas.openxmlformats.org/officeDocument/2006/relationships/image" Target="../media/image2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0.png"/><Relationship Id="rId11" Type="http://schemas.openxmlformats.org/officeDocument/2006/relationships/image" Target="../media/image230.png"/><Relationship Id="rId5" Type="http://schemas.openxmlformats.org/officeDocument/2006/relationships/image" Target="../media/image170.png"/><Relationship Id="rId10" Type="http://schemas.openxmlformats.org/officeDocument/2006/relationships/image" Target="../media/image220.png"/><Relationship Id="rId4" Type="http://schemas.openxmlformats.org/officeDocument/2006/relationships/image" Target="../media/image160.png"/><Relationship Id="rId9" Type="http://schemas.openxmlformats.org/officeDocument/2006/relationships/image" Target="../media/image2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35517FFE-8EA9-CC9A-0199-31F19EEFC705}"/>
              </a:ext>
            </a:extLst>
          </p:cNvPr>
          <p:cNvGrpSpPr/>
          <p:nvPr/>
        </p:nvGrpSpPr>
        <p:grpSpPr>
          <a:xfrm>
            <a:off x="4050955" y="2375541"/>
            <a:ext cx="4090095" cy="2106917"/>
            <a:chOff x="4242456" y="2519107"/>
            <a:chExt cx="4090095" cy="2106917"/>
          </a:xfrm>
        </p:grpSpPr>
        <p:sp>
          <p:nvSpPr>
            <p:cNvPr id="3" name="TextBox 2"/>
            <p:cNvSpPr txBox="1"/>
            <p:nvPr/>
          </p:nvSpPr>
          <p:spPr>
            <a:xfrm>
              <a:off x="4242456" y="2519107"/>
              <a:ext cx="409009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200" b="1" spc="-30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AutoDraw_ONNX</a:t>
              </a:r>
              <a:endParaRPr lang="ko-KR" altLang="en-US" sz="4200" b="1" spc="-30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C0849F1-749C-4F7C-8C00-A7575E5DB6BF}"/>
                </a:ext>
              </a:extLst>
            </p:cNvPr>
            <p:cNvSpPr txBox="1"/>
            <p:nvPr/>
          </p:nvSpPr>
          <p:spPr>
            <a:xfrm>
              <a:off x="5363951" y="4256692"/>
              <a:ext cx="18471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spc="-15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2023.01.05 / Ver1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6114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3B84DA-7310-4A86-3BFB-4491CD41C7DF}"/>
              </a:ext>
            </a:extLst>
          </p:cNvPr>
          <p:cNvSpPr txBox="1"/>
          <p:nvPr/>
        </p:nvSpPr>
        <p:spPr>
          <a:xfrm>
            <a:off x="341409" y="378644"/>
            <a:ext cx="1516954" cy="837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pc="-15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AutoDraw_ONNX</a:t>
            </a:r>
          </a:p>
          <a:p>
            <a:pPr>
              <a:lnSpc>
                <a:spcPct val="150000"/>
              </a:lnSpc>
            </a:pPr>
            <a:r>
              <a:rPr lang="en-US" altLang="ko-KR" spc="-150">
                <a:latin typeface="나눔스퀘어" panose="020B0600000101010101" pitchFamily="50" charset="-127"/>
                <a:ea typeface="나눔스퀘어" panose="020B0600000101010101" pitchFamily="50" charset="-127"/>
              </a:rPr>
              <a:t>2. AutoDraw</a:t>
            </a:r>
            <a:endParaRPr lang="ko-KR" altLang="en-US" spc="-15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2268B1-230F-9883-8CF0-0DEDD5E99A77}"/>
              </a:ext>
            </a:extLst>
          </p:cNvPr>
          <p:cNvSpPr txBox="1"/>
          <p:nvPr/>
        </p:nvSpPr>
        <p:spPr>
          <a:xfrm>
            <a:off x="613730" y="1908063"/>
            <a:ext cx="1077539" cy="467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pc="-150">
                <a:latin typeface="나눔스퀘어" panose="020B0600000101010101" pitchFamily="50" charset="-127"/>
                <a:ea typeface="나눔스퀘어" panose="020B0600000101010101" pitchFamily="50" charset="-127"/>
              </a:rPr>
              <a:t>AutoDraw</a:t>
            </a:r>
            <a:endParaRPr lang="ko-KR" altLang="en-US" spc="-15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16B55B-CDAB-65C0-D9FD-03DDCDBAD9DB}"/>
              </a:ext>
            </a:extLst>
          </p:cNvPr>
          <p:cNvSpPr txBox="1"/>
          <p:nvPr/>
        </p:nvSpPr>
        <p:spPr>
          <a:xfrm>
            <a:off x="978795" y="2506576"/>
            <a:ext cx="5021955" cy="3750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Google Quick,Draw!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는 구글에서 개발한 온라인 게임으로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기계 학습을 사용해 </a:t>
            </a:r>
            <a:r>
              <a:rPr lang="ko-KR" altLang="en-US" sz="1600" b="1" u="sng">
                <a:latin typeface="나눔스퀘어" panose="020B0600000101010101" pitchFamily="50" charset="-127"/>
                <a:ea typeface="나눔스퀘어" panose="020B0600000101010101" pitchFamily="50" charset="-127"/>
              </a:rPr>
              <a:t>플레이어가 그린 그림을 인식하고 분류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합니다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게임은 플레이어에게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"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고양이 그리기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"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같은 안내문을 제공한 후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시간 제한이 있는 상태에서 간단한 그리기 </a:t>
            </a:r>
            <a:b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인터페이스를 제공합니다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플레이어가 그릴 때 게임은 </a:t>
            </a:r>
            <a:r>
              <a:rPr lang="ko-KR" altLang="en-US" sz="1600" b="1" u="sng">
                <a:latin typeface="나눔스퀘어" panose="020B0600000101010101" pitchFamily="50" charset="-127"/>
                <a:ea typeface="나눔스퀘어" panose="020B0600000101010101" pitchFamily="50" charset="-127"/>
              </a:rPr>
              <a:t>기계 학습 알고리즘을 사용해 플레이어가 그리고 있는 것이 무엇인지 추측하고 실시간으로 피드백을 제공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합니다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그림을 그리고 나서 </a:t>
            </a:r>
            <a:b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게임은 최종 그림을 추측하고 정확한지 알려줍니다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C80403-1CA7-AEA6-7E23-95139879F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0534" y="2037974"/>
            <a:ext cx="3988618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833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3B84DA-7310-4A86-3BFB-4491CD41C7DF}"/>
              </a:ext>
            </a:extLst>
          </p:cNvPr>
          <p:cNvSpPr txBox="1"/>
          <p:nvPr/>
        </p:nvSpPr>
        <p:spPr>
          <a:xfrm>
            <a:off x="341409" y="378644"/>
            <a:ext cx="1516954" cy="837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pc="-15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AutoDraw_ONNX</a:t>
            </a:r>
          </a:p>
          <a:p>
            <a:pPr>
              <a:lnSpc>
                <a:spcPct val="150000"/>
              </a:lnSpc>
            </a:pPr>
            <a:r>
              <a:rPr lang="en-US" altLang="ko-KR" spc="-150">
                <a:latin typeface="나눔스퀘어" panose="020B0600000101010101" pitchFamily="50" charset="-127"/>
                <a:ea typeface="나눔스퀘어" panose="020B0600000101010101" pitchFamily="50" charset="-127"/>
              </a:rPr>
              <a:t>2. AutoDraw</a:t>
            </a:r>
            <a:endParaRPr lang="ko-KR" altLang="en-US" spc="-15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2268B1-230F-9883-8CF0-0DEDD5E99A77}"/>
              </a:ext>
            </a:extLst>
          </p:cNvPr>
          <p:cNvSpPr txBox="1"/>
          <p:nvPr/>
        </p:nvSpPr>
        <p:spPr>
          <a:xfrm>
            <a:off x="613730" y="1908063"/>
            <a:ext cx="1077539" cy="467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pc="-150">
                <a:latin typeface="나눔스퀘어" panose="020B0600000101010101" pitchFamily="50" charset="-127"/>
                <a:ea typeface="나눔스퀘어" panose="020B0600000101010101" pitchFamily="50" charset="-127"/>
              </a:rPr>
              <a:t>AutoDraw</a:t>
            </a:r>
            <a:endParaRPr lang="ko-KR" altLang="en-US" spc="-15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16B55B-CDAB-65C0-D9FD-03DDCDBAD9DB}"/>
              </a:ext>
            </a:extLst>
          </p:cNvPr>
          <p:cNvSpPr txBox="1"/>
          <p:nvPr/>
        </p:nvSpPr>
        <p:spPr>
          <a:xfrm>
            <a:off x="978794" y="2506576"/>
            <a:ext cx="5764905" cy="403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b="1" u="sng"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600" b="1" u="sng">
                <a:latin typeface="나눔스퀘어" panose="020B0600000101010101" pitchFamily="50" charset="-127"/>
                <a:ea typeface="나눔스퀘어" panose="020B0600000101010101" pitchFamily="50" charset="-127"/>
              </a:rPr>
              <a:t>천 만개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그림 데이터 셋을 오픈 소스로 제공하고 있다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클레스는 총 </a:t>
            </a:r>
            <a:r>
              <a:rPr lang="en-US" altLang="ko-KR" sz="1600" b="1" u="sng">
                <a:latin typeface="나눔스퀘어" panose="020B0600000101010101" pitchFamily="50" charset="-127"/>
                <a:ea typeface="나눔스퀘어" panose="020B0600000101010101" pitchFamily="50" charset="-127"/>
              </a:rPr>
              <a:t>340</a:t>
            </a:r>
            <a:r>
              <a:rPr lang="ko-KR" altLang="en-US" sz="1600" b="1" u="sng">
                <a:latin typeface="나눔스퀘어" panose="020B0600000101010101" pitchFamily="50" charset="-127"/>
                <a:ea typeface="나눔스퀘어" panose="020B0600000101010101" pitchFamily="50" charset="-127"/>
              </a:rPr>
              <a:t>개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이다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파일 설명</a:t>
            </a:r>
            <a:endParaRPr lang="en-US" altLang="ko-KR" sz="160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Test_raw.csv –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벡터 형식의 테스트 데이터 </a:t>
            </a:r>
            <a:b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좌표만 있음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용량 압축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20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Test_simplified.csv –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벡터 형식의 테스트 데이터</a:t>
            </a:r>
            <a:endParaRPr lang="en-US" altLang="ko-KR" sz="120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20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Train_raw.zip –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벡터 형식의 훈련 데이터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단어당 하나의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csv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파일 </a:t>
            </a:r>
            <a:b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좌표만 있음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용량 압축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20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Train_simplified.zip –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벡터 형식의 훈련 데이터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단어당 하나의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csv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파일</a:t>
            </a:r>
            <a:endParaRPr lang="en-US" altLang="ko-KR" sz="120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6827B41-C3D7-AA30-628A-9D19B9272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700" y="2924342"/>
            <a:ext cx="4653529" cy="320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340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3B84DA-7310-4A86-3BFB-4491CD41C7DF}"/>
              </a:ext>
            </a:extLst>
          </p:cNvPr>
          <p:cNvSpPr txBox="1"/>
          <p:nvPr/>
        </p:nvSpPr>
        <p:spPr>
          <a:xfrm>
            <a:off x="341409" y="378644"/>
            <a:ext cx="1516954" cy="837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pc="-15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AutoDraw_ONNX</a:t>
            </a:r>
          </a:p>
          <a:p>
            <a:pPr>
              <a:lnSpc>
                <a:spcPct val="150000"/>
              </a:lnSpc>
            </a:pPr>
            <a:r>
              <a:rPr lang="en-US" altLang="ko-KR" spc="-150">
                <a:latin typeface="나눔스퀘어" panose="020B0600000101010101" pitchFamily="50" charset="-127"/>
                <a:ea typeface="나눔스퀘어" panose="020B0600000101010101" pitchFamily="50" charset="-127"/>
              </a:rPr>
              <a:t>2. AutoDraw</a:t>
            </a:r>
            <a:endParaRPr lang="ko-KR" altLang="en-US" spc="-15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2268B1-230F-9883-8CF0-0DEDD5E99A77}"/>
              </a:ext>
            </a:extLst>
          </p:cNvPr>
          <p:cNvSpPr txBox="1"/>
          <p:nvPr/>
        </p:nvSpPr>
        <p:spPr>
          <a:xfrm>
            <a:off x="613730" y="1908063"/>
            <a:ext cx="1077539" cy="467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pc="-150">
                <a:latin typeface="나눔스퀘어" panose="020B0600000101010101" pitchFamily="50" charset="-127"/>
                <a:ea typeface="나눔스퀘어" panose="020B0600000101010101" pitchFamily="50" charset="-127"/>
              </a:rPr>
              <a:t>AutoDraw</a:t>
            </a:r>
            <a:endParaRPr lang="ko-KR" altLang="en-US" spc="-15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74D05E3-2733-4EFB-8CC9-8079D36DD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400" y="2964868"/>
            <a:ext cx="5691187" cy="14579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5D53CDB-2B09-F27F-E45D-71BA58D2D3C5}"/>
              </a:ext>
            </a:extLst>
          </p:cNvPr>
          <p:cNvSpPr txBox="1"/>
          <p:nvPr/>
        </p:nvSpPr>
        <p:spPr>
          <a:xfrm>
            <a:off x="978794" y="2506576"/>
            <a:ext cx="3758305" cy="2272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Countrycode - 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국가코드</a:t>
            </a:r>
            <a:endParaRPr lang="en-US" altLang="ko-KR" sz="160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b="1" u="sng">
                <a:latin typeface="나눔스퀘어" panose="020B0600000101010101" pitchFamily="50" charset="-127"/>
                <a:ea typeface="나눔스퀘어" panose="020B0600000101010101" pitchFamily="50" charset="-127"/>
              </a:rPr>
              <a:t>Drawing – </a:t>
            </a:r>
            <a:r>
              <a:rPr lang="ko-KR" altLang="en-US" sz="1600" b="1" u="sng"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좌표</a:t>
            </a:r>
            <a:endParaRPr lang="en-US" altLang="ko-KR" sz="1600" b="1" u="sng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Key_id – ID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Recognized - 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정답</a:t>
            </a:r>
            <a:endParaRPr lang="en-US" altLang="ko-KR" sz="160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Timestamp - 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시간</a:t>
            </a:r>
            <a:endParaRPr lang="en-US" altLang="ko-KR" sz="160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b="1" u="sng">
                <a:latin typeface="나눔스퀘어" panose="020B0600000101010101" pitchFamily="50" charset="-127"/>
                <a:ea typeface="나눔스퀘어" panose="020B0600000101010101" pitchFamily="50" charset="-127"/>
              </a:rPr>
              <a:t>Word - </a:t>
            </a:r>
            <a:r>
              <a:rPr lang="ko-KR" altLang="en-US" sz="1600" b="1" u="sng">
                <a:latin typeface="나눔스퀘어" panose="020B0600000101010101" pitchFamily="50" charset="-127"/>
                <a:ea typeface="나눔스퀘어" panose="020B0600000101010101" pitchFamily="50" charset="-127"/>
              </a:rPr>
              <a:t>클래스</a:t>
            </a:r>
            <a:endParaRPr lang="en-US" altLang="ko-KR" sz="1600" b="1" u="sng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8709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3B84DA-7310-4A86-3BFB-4491CD41C7DF}"/>
              </a:ext>
            </a:extLst>
          </p:cNvPr>
          <p:cNvSpPr txBox="1"/>
          <p:nvPr/>
        </p:nvSpPr>
        <p:spPr>
          <a:xfrm>
            <a:off x="341409" y="378644"/>
            <a:ext cx="1516954" cy="837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pc="-15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AutoDraw_ONNX</a:t>
            </a:r>
          </a:p>
          <a:p>
            <a:pPr>
              <a:lnSpc>
                <a:spcPct val="150000"/>
              </a:lnSpc>
            </a:pPr>
            <a:r>
              <a:rPr lang="en-US" altLang="ko-KR" spc="-150">
                <a:latin typeface="나눔스퀘어" panose="020B0600000101010101" pitchFamily="50" charset="-127"/>
                <a:ea typeface="나눔스퀘어" panose="020B0600000101010101" pitchFamily="50" charset="-127"/>
              </a:rPr>
              <a:t>2. AutoDraw</a:t>
            </a:r>
            <a:endParaRPr lang="ko-KR" altLang="en-US" spc="-15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2268B1-230F-9883-8CF0-0DEDD5E99A77}"/>
              </a:ext>
            </a:extLst>
          </p:cNvPr>
          <p:cNvSpPr txBox="1"/>
          <p:nvPr/>
        </p:nvSpPr>
        <p:spPr>
          <a:xfrm>
            <a:off x="613730" y="1908063"/>
            <a:ext cx="1077539" cy="467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pc="-150">
                <a:latin typeface="나눔스퀘어" panose="020B0600000101010101" pitchFamily="50" charset="-127"/>
                <a:ea typeface="나눔스퀘어" panose="020B0600000101010101" pitchFamily="50" charset="-127"/>
              </a:rPr>
              <a:t>AutoDraw</a:t>
            </a:r>
            <a:endParaRPr lang="ko-KR" altLang="en-US" spc="-15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78AC1CD-8940-3ED9-F935-3CDE4AEF7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284" y="4036247"/>
            <a:ext cx="7261552" cy="228284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1A00B99-AA7C-F917-4074-9DE8821104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792" y="4036247"/>
            <a:ext cx="2344208" cy="22828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4F843C-9A69-B191-6F7C-B6D1B41C1E9D}"/>
              </a:ext>
            </a:extLst>
          </p:cNvPr>
          <p:cNvSpPr txBox="1"/>
          <p:nvPr/>
        </p:nvSpPr>
        <p:spPr>
          <a:xfrm>
            <a:off x="978794" y="2506576"/>
            <a:ext cx="10509161" cy="1164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u="sng">
                <a:latin typeface="나눔스퀘어" panose="020B0600000101010101" pitchFamily="50" charset="-127"/>
                <a:ea typeface="나눔스퀘어" panose="020B0600000101010101" pitchFamily="50" charset="-127"/>
              </a:rPr>
              <a:t>첫 번째 대괄호는 그림 단위</a:t>
            </a:r>
            <a:r>
              <a:rPr lang="en-US" altLang="ko-KR" sz="1600" b="1" u="sng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b="1" u="sng">
                <a:latin typeface="나눔스퀘어" panose="020B0600000101010101" pitchFamily="50" charset="-127"/>
                <a:ea typeface="나눔스퀘어" panose="020B0600000101010101" pitchFamily="50" charset="-127"/>
              </a:rPr>
              <a:t>두 번째 대괄호는 선단위</a:t>
            </a:r>
            <a:r>
              <a:rPr lang="en-US" altLang="ko-KR" sz="1600" b="1" u="sng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b="1" u="sng">
                <a:latin typeface="나눔스퀘어" panose="020B0600000101010101" pitchFamily="50" charset="-127"/>
                <a:ea typeface="나눔스퀘어" panose="020B0600000101010101" pitchFamily="50" charset="-127"/>
              </a:rPr>
              <a:t>세번째 대괄호는 좌표 단위이다</a:t>
            </a:r>
            <a:r>
              <a:rPr lang="en-US" altLang="ko-KR" sz="1600" b="1" u="sng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X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는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x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좌표 모음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y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는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y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좌표 모음으로 각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1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대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 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매칭하면 된다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는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msec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단위로 시작점을 알려준다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9939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3B84DA-7310-4A86-3BFB-4491CD41C7DF}"/>
              </a:ext>
            </a:extLst>
          </p:cNvPr>
          <p:cNvSpPr txBox="1"/>
          <p:nvPr/>
        </p:nvSpPr>
        <p:spPr>
          <a:xfrm>
            <a:off x="341409" y="378644"/>
            <a:ext cx="1516954" cy="837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pc="-15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AutoDraw_ONNX</a:t>
            </a:r>
          </a:p>
          <a:p>
            <a:pPr>
              <a:lnSpc>
                <a:spcPct val="150000"/>
              </a:lnSpc>
            </a:pPr>
            <a:r>
              <a:rPr lang="en-US" altLang="ko-KR" spc="-150">
                <a:latin typeface="나눔스퀘어" panose="020B0600000101010101" pitchFamily="50" charset="-127"/>
                <a:ea typeface="나눔스퀘어" panose="020B0600000101010101" pitchFamily="50" charset="-127"/>
              </a:rPr>
              <a:t>2. AutoDraw</a:t>
            </a:r>
            <a:endParaRPr lang="ko-KR" altLang="en-US" spc="-15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2268B1-230F-9883-8CF0-0DEDD5E99A77}"/>
              </a:ext>
            </a:extLst>
          </p:cNvPr>
          <p:cNvSpPr txBox="1"/>
          <p:nvPr/>
        </p:nvSpPr>
        <p:spPr>
          <a:xfrm>
            <a:off x="613730" y="1908063"/>
            <a:ext cx="1077539" cy="467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pc="-150">
                <a:latin typeface="나눔스퀘어" panose="020B0600000101010101" pitchFamily="50" charset="-127"/>
                <a:ea typeface="나눔스퀘어" panose="020B0600000101010101" pitchFamily="50" charset="-127"/>
              </a:rPr>
              <a:t>AutoDraw</a:t>
            </a:r>
            <a:endParaRPr lang="ko-KR" altLang="en-US" spc="-15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6D78D61-DBCC-79E4-908F-9544830F779D}"/>
              </a:ext>
            </a:extLst>
          </p:cNvPr>
          <p:cNvGrpSpPr/>
          <p:nvPr/>
        </p:nvGrpSpPr>
        <p:grpSpPr>
          <a:xfrm>
            <a:off x="2455360" y="2881261"/>
            <a:ext cx="7281280" cy="3398434"/>
            <a:chOff x="1291220" y="2659010"/>
            <a:chExt cx="10037180" cy="468471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2F1EC69-EBA1-BB4A-4453-F761A924E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91220" y="2659010"/>
              <a:ext cx="9910180" cy="2547779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749155D-EE08-1513-3611-0A2B57B2D3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91220" y="5332526"/>
              <a:ext cx="10037180" cy="20111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4664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3B84DA-7310-4A86-3BFB-4491CD41C7DF}"/>
              </a:ext>
            </a:extLst>
          </p:cNvPr>
          <p:cNvSpPr txBox="1"/>
          <p:nvPr/>
        </p:nvSpPr>
        <p:spPr>
          <a:xfrm>
            <a:off x="341409" y="378644"/>
            <a:ext cx="1516954" cy="837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pc="-15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AutoDraw_ONNX</a:t>
            </a:r>
          </a:p>
          <a:p>
            <a:pPr>
              <a:lnSpc>
                <a:spcPct val="150000"/>
              </a:lnSpc>
            </a:pPr>
            <a:r>
              <a:rPr lang="en-US" altLang="ko-KR" spc="-150">
                <a:latin typeface="나눔스퀘어" panose="020B0600000101010101" pitchFamily="50" charset="-127"/>
                <a:ea typeface="나눔스퀘어" panose="020B0600000101010101" pitchFamily="50" charset="-127"/>
              </a:rPr>
              <a:t>2. AutoDraw</a:t>
            </a:r>
            <a:endParaRPr lang="ko-KR" altLang="en-US" spc="-15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2268B1-230F-9883-8CF0-0DEDD5E99A77}"/>
              </a:ext>
            </a:extLst>
          </p:cNvPr>
          <p:cNvSpPr txBox="1"/>
          <p:nvPr/>
        </p:nvSpPr>
        <p:spPr>
          <a:xfrm>
            <a:off x="613730" y="1908063"/>
            <a:ext cx="1077539" cy="467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pc="-150">
                <a:latin typeface="나눔스퀘어" panose="020B0600000101010101" pitchFamily="50" charset="-127"/>
                <a:ea typeface="나눔스퀘어" panose="020B0600000101010101" pitchFamily="50" charset="-127"/>
              </a:rPr>
              <a:t>AutoDraw</a:t>
            </a:r>
            <a:endParaRPr lang="ko-KR" altLang="en-US" spc="-15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EB439F-6850-C60F-D278-A13CB19E5DFF}"/>
              </a:ext>
            </a:extLst>
          </p:cNvPr>
          <p:cNvSpPr txBox="1"/>
          <p:nvPr/>
        </p:nvSpPr>
        <p:spPr>
          <a:xfrm>
            <a:off x="978794" y="2506576"/>
            <a:ext cx="10509161" cy="795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일련의 점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(x,y)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 이루어진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Stroke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입력받아 클래스를 분류하는 모델은 아래와 같은 형태를 가지고 있습니다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모델은 그림을 분류하기 위해 컨볼루션 레이어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LSTM 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레이어 및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softmax 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출력 레이어를 조합하여 사용합니다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3C52BD2-20DA-D2AB-F740-8C0D675ECDDE}"/>
              </a:ext>
            </a:extLst>
          </p:cNvPr>
          <p:cNvGrpSpPr/>
          <p:nvPr/>
        </p:nvGrpSpPr>
        <p:grpSpPr>
          <a:xfrm>
            <a:off x="4150149" y="3818468"/>
            <a:ext cx="3891701" cy="2509489"/>
            <a:chOff x="1289899" y="3818468"/>
            <a:chExt cx="8382374" cy="540521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E933045-CDD2-7276-CD5F-7A4E59A53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9473" y="3818468"/>
              <a:ext cx="4112800" cy="538480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3D5273C-AE2B-1B92-D87D-C86CE92DA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9899" y="3818468"/>
              <a:ext cx="3967901" cy="54052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1260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3B84DA-7310-4A86-3BFB-4491CD41C7DF}"/>
              </a:ext>
            </a:extLst>
          </p:cNvPr>
          <p:cNvSpPr txBox="1"/>
          <p:nvPr/>
        </p:nvSpPr>
        <p:spPr>
          <a:xfrm>
            <a:off x="341409" y="378644"/>
            <a:ext cx="1516954" cy="837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pc="-15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AutoDraw_ONNX</a:t>
            </a:r>
          </a:p>
          <a:p>
            <a:pPr>
              <a:lnSpc>
                <a:spcPct val="150000"/>
              </a:lnSpc>
            </a:pPr>
            <a:r>
              <a:rPr lang="en-US" altLang="ko-KR" spc="-150">
                <a:latin typeface="나눔스퀘어" panose="020B0600000101010101" pitchFamily="50" charset="-127"/>
                <a:ea typeface="나눔스퀘어" panose="020B0600000101010101" pitchFamily="50" charset="-127"/>
              </a:rPr>
              <a:t>2. AutoDraw</a:t>
            </a:r>
            <a:endParaRPr lang="ko-KR" altLang="en-US" spc="-15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17B280-3581-2BCA-4985-E8AF6A2A2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482" y="3382616"/>
            <a:ext cx="6508749" cy="2527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572188-DD2D-A96B-7ED6-F49B12B9776D}"/>
              </a:ext>
            </a:extLst>
          </p:cNvPr>
          <p:cNvSpPr txBox="1"/>
          <p:nvPr/>
        </p:nvSpPr>
        <p:spPr>
          <a:xfrm>
            <a:off x="978794" y="1901501"/>
            <a:ext cx="10509161" cy="795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미리 데이터를 무작위로 섞어서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csv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만들어 놓는다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그래서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generator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 값을 가지고 와서 배치사이즈 만큼 되돌려주는 코드만 있음</a:t>
            </a:r>
            <a:endParaRPr lang="en-US" altLang="ko-KR" sz="160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712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3B84DA-7310-4A86-3BFB-4491CD41C7DF}"/>
              </a:ext>
            </a:extLst>
          </p:cNvPr>
          <p:cNvSpPr txBox="1"/>
          <p:nvPr/>
        </p:nvSpPr>
        <p:spPr>
          <a:xfrm>
            <a:off x="341409" y="378644"/>
            <a:ext cx="1516954" cy="837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pc="-15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AutoDraw_ONNX</a:t>
            </a:r>
          </a:p>
          <a:p>
            <a:pPr>
              <a:lnSpc>
                <a:spcPct val="150000"/>
              </a:lnSpc>
            </a:pPr>
            <a:r>
              <a:rPr lang="en-US" altLang="ko-KR" spc="-150">
                <a:latin typeface="나눔스퀘어" panose="020B0600000101010101" pitchFamily="50" charset="-127"/>
                <a:ea typeface="나눔스퀘어" panose="020B0600000101010101" pitchFamily="50" charset="-127"/>
              </a:rPr>
              <a:t>2. AutoDraw</a:t>
            </a:r>
            <a:endParaRPr lang="ko-KR" altLang="en-US" spc="-15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7993B0-4D5A-FF5E-BC4E-8DFE258929B6}"/>
              </a:ext>
            </a:extLst>
          </p:cNvPr>
          <p:cNvSpPr txBox="1"/>
          <p:nvPr/>
        </p:nvSpPr>
        <p:spPr>
          <a:xfrm>
            <a:off x="613730" y="1908063"/>
            <a:ext cx="1399742" cy="467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pc="-150">
                <a:latin typeface="나눔스퀘어" panose="020B0600000101010101" pitchFamily="50" charset="-127"/>
                <a:ea typeface="나눔스퀘어" panose="020B0600000101010101" pitchFamily="50" charset="-127"/>
              </a:rPr>
              <a:t>CSV </a:t>
            </a:r>
            <a:r>
              <a:rPr lang="ko-KR" altLang="en-US" spc="-150">
                <a:latin typeface="나눔스퀘어" panose="020B0600000101010101" pitchFamily="50" charset="-127"/>
                <a:ea typeface="나눔스퀘어" panose="020B0600000101010101" pitchFamily="50" charset="-127"/>
              </a:rPr>
              <a:t>생성 코드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258041-EE29-4D79-2D48-0441D3185181}"/>
              </a:ext>
            </a:extLst>
          </p:cNvPr>
          <p:cNvSpPr txBox="1"/>
          <p:nvPr/>
        </p:nvSpPr>
        <p:spPr>
          <a:xfrm>
            <a:off x="978794" y="2506576"/>
            <a:ext cx="10509161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클레스에서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만개씩 가지고 오는 듯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39019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3B84DA-7310-4A86-3BFB-4491CD41C7DF}"/>
              </a:ext>
            </a:extLst>
          </p:cNvPr>
          <p:cNvSpPr txBox="1"/>
          <p:nvPr/>
        </p:nvSpPr>
        <p:spPr>
          <a:xfrm>
            <a:off x="341409" y="378644"/>
            <a:ext cx="1516954" cy="837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pc="-15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AutoDraw_ONNX</a:t>
            </a:r>
          </a:p>
          <a:p>
            <a:pPr>
              <a:lnSpc>
                <a:spcPct val="150000"/>
              </a:lnSpc>
            </a:pPr>
            <a:r>
              <a:rPr lang="en-US" altLang="ko-KR" spc="-150">
                <a:latin typeface="나눔스퀘어" panose="020B0600000101010101" pitchFamily="50" charset="-127"/>
                <a:ea typeface="나눔스퀘어" panose="020B0600000101010101" pitchFamily="50" charset="-127"/>
              </a:rPr>
              <a:t>2. AutoDraw</a:t>
            </a:r>
            <a:endParaRPr lang="ko-KR" altLang="en-US" spc="-15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924B32C-FD79-4671-2451-41673832E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37" y="3188585"/>
            <a:ext cx="4031944" cy="309284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AC79950-C70E-FECB-BBA8-4514C7D798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2784" y="576571"/>
            <a:ext cx="6777279" cy="21305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7EBEB66-04D8-3206-614E-86A8C1320A3F}"/>
              </a:ext>
            </a:extLst>
          </p:cNvPr>
          <p:cNvSpPr txBox="1"/>
          <p:nvPr/>
        </p:nvSpPr>
        <p:spPr>
          <a:xfrm>
            <a:off x="5832656" y="3419107"/>
            <a:ext cx="167866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[</a:t>
            </a:r>
          </a:p>
          <a:p>
            <a:r>
              <a:rPr lang="en-US" altLang="ko-KR"/>
              <a:t>    [17, 117, 2]</a:t>
            </a:r>
          </a:p>
          <a:p>
            <a:r>
              <a:rPr lang="en-US" altLang="ko-KR"/>
              <a:t>    [18, 176, 1]</a:t>
            </a:r>
          </a:p>
          <a:p>
            <a:r>
              <a:rPr lang="en-US" altLang="ko-KR"/>
              <a:t>    ...</a:t>
            </a:r>
          </a:p>
          <a:p>
            <a:r>
              <a:rPr lang="en-US" altLang="ko-KR"/>
              <a:t>    [20, 80, 1]</a:t>
            </a:r>
          </a:p>
          <a:p>
            <a:r>
              <a:rPr lang="en-US" altLang="ko-KR"/>
              <a:t>    [28, 100, 1]</a:t>
            </a:r>
          </a:p>
          <a:p>
            <a:r>
              <a:rPr lang="en-US" altLang="ko-KR"/>
              <a:t>    [0, 0, 0]</a:t>
            </a:r>
          </a:p>
          <a:p>
            <a:r>
              <a:rPr lang="en-US" altLang="ko-KR"/>
              <a:t>    ...</a:t>
            </a:r>
          </a:p>
          <a:p>
            <a:r>
              <a:rPr lang="en-US" altLang="ko-KR"/>
              <a:t>    [0, 0, 0]</a:t>
            </a:r>
          </a:p>
          <a:p>
            <a:r>
              <a:rPr lang="en-US" altLang="ko-KR"/>
              <a:t>]</a:t>
            </a:r>
            <a:endParaRPr lang="ko-KR" altLang="en-US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929831F7-E2FB-6999-4D9B-EA2F1F065C27}"/>
              </a:ext>
            </a:extLst>
          </p:cNvPr>
          <p:cNvSpPr/>
          <p:nvPr/>
        </p:nvSpPr>
        <p:spPr>
          <a:xfrm rot="2378769">
            <a:off x="7696481" y="2832985"/>
            <a:ext cx="362857" cy="711200"/>
          </a:xfrm>
          <a:prstGeom prst="downArrow">
            <a:avLst/>
          </a:prstGeom>
          <a:solidFill>
            <a:srgbClr val="ED7D3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8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3B84DA-7310-4A86-3BFB-4491CD41C7DF}"/>
              </a:ext>
            </a:extLst>
          </p:cNvPr>
          <p:cNvSpPr txBox="1"/>
          <p:nvPr/>
        </p:nvSpPr>
        <p:spPr>
          <a:xfrm>
            <a:off x="341409" y="378644"/>
            <a:ext cx="1516954" cy="837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pc="-15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AutoDraw_ONNX</a:t>
            </a:r>
          </a:p>
          <a:p>
            <a:pPr>
              <a:lnSpc>
                <a:spcPct val="150000"/>
              </a:lnSpc>
            </a:pPr>
            <a:r>
              <a:rPr lang="en-US" altLang="ko-KR" spc="-150">
                <a:latin typeface="나눔스퀘어" panose="020B0600000101010101" pitchFamily="50" charset="-127"/>
                <a:ea typeface="나눔스퀘어" panose="020B0600000101010101" pitchFamily="50" charset="-127"/>
              </a:rPr>
              <a:t>2. AutoDraw</a:t>
            </a:r>
            <a:endParaRPr lang="ko-KR" altLang="en-US" spc="-15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2268B1-230F-9883-8CF0-0DEDD5E99A77}"/>
              </a:ext>
            </a:extLst>
          </p:cNvPr>
          <p:cNvSpPr txBox="1"/>
          <p:nvPr/>
        </p:nvSpPr>
        <p:spPr>
          <a:xfrm>
            <a:off x="613730" y="1908063"/>
            <a:ext cx="1077539" cy="467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pc="-150">
                <a:latin typeface="나눔스퀘어" panose="020B0600000101010101" pitchFamily="50" charset="-127"/>
                <a:ea typeface="나눔스퀘어" panose="020B0600000101010101" pitchFamily="50" charset="-127"/>
              </a:rPr>
              <a:t>AutoDraw</a:t>
            </a:r>
            <a:endParaRPr lang="ko-KR" altLang="en-US" spc="-15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C0984BF-2855-0F4E-DF8D-7D828F00E175}"/>
              </a:ext>
            </a:extLst>
          </p:cNvPr>
          <p:cNvGrpSpPr/>
          <p:nvPr/>
        </p:nvGrpSpPr>
        <p:grpSpPr>
          <a:xfrm>
            <a:off x="3463592" y="2695369"/>
            <a:ext cx="5264816" cy="3654631"/>
            <a:chOff x="4099318" y="2923969"/>
            <a:chExt cx="4587246" cy="327150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3B92CF3-9843-319C-6BFB-9524EEC98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99318" y="2923969"/>
              <a:ext cx="4587246" cy="3271501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41D4808-9B45-3417-4DC9-F56B1AEE9369}"/>
                </a:ext>
              </a:extLst>
            </p:cNvPr>
            <p:cNvSpPr/>
            <p:nvPr/>
          </p:nvSpPr>
          <p:spPr>
            <a:xfrm>
              <a:off x="4283068" y="3542616"/>
              <a:ext cx="542070" cy="1089614"/>
            </a:xfrm>
            <a:prstGeom prst="rect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52277DE2-5755-27AD-56A4-067D3D0224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9705" y="3913084"/>
            <a:ext cx="94297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511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C3BBCF-E4AB-D414-D31F-A4EB5FECEE08}"/>
              </a:ext>
            </a:extLst>
          </p:cNvPr>
          <p:cNvSpPr txBox="1"/>
          <p:nvPr/>
        </p:nvSpPr>
        <p:spPr>
          <a:xfrm>
            <a:off x="978794" y="660571"/>
            <a:ext cx="10509161" cy="5970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AutoDraw + Unity 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소프트웨어 등록증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기술문서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국내특허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시제품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Kinect + Kinect (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정확도 향상을 위한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60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FAVE -&gt; Unity FAVE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소프트웨어 등록증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기술문서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시제품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반려동물 예측 시스템</a:t>
            </a:r>
            <a:endParaRPr lang="en-US" altLang="ko-KR" sz="160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DynamicProjection Mapping 3D Model ver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소프트웨어 등록증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0B5F9E-BBEC-CAF7-20EB-CD2E02FD8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750" y="3782921"/>
            <a:ext cx="5577657" cy="1329469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CCD5DF1-4CBF-5EAC-78DF-A7EDDD9B2C09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3431348" y="4494729"/>
            <a:ext cx="2772402" cy="792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8345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3B84DA-7310-4A86-3BFB-4491CD41C7DF}"/>
              </a:ext>
            </a:extLst>
          </p:cNvPr>
          <p:cNvSpPr txBox="1"/>
          <p:nvPr/>
        </p:nvSpPr>
        <p:spPr>
          <a:xfrm>
            <a:off x="341409" y="378644"/>
            <a:ext cx="1516954" cy="837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pc="-15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AutoDraw_ONNX</a:t>
            </a:r>
          </a:p>
          <a:p>
            <a:pPr>
              <a:lnSpc>
                <a:spcPct val="150000"/>
              </a:lnSpc>
            </a:pPr>
            <a:r>
              <a:rPr lang="en-US" altLang="ko-KR" spc="-150">
                <a:latin typeface="나눔스퀘어" panose="020B0600000101010101" pitchFamily="50" charset="-127"/>
                <a:ea typeface="나눔스퀘어" panose="020B0600000101010101" pitchFamily="50" charset="-127"/>
              </a:rPr>
              <a:t>2. AutoDraw</a:t>
            </a:r>
            <a:endParaRPr lang="ko-KR" altLang="en-US" spc="-15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7993B0-4D5A-FF5E-BC4E-8DFE258929B6}"/>
              </a:ext>
            </a:extLst>
          </p:cNvPr>
          <p:cNvSpPr txBox="1"/>
          <p:nvPr/>
        </p:nvSpPr>
        <p:spPr>
          <a:xfrm>
            <a:off x="613730" y="1908063"/>
            <a:ext cx="1399742" cy="467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pc="-150">
                <a:latin typeface="나눔스퀘어" panose="020B0600000101010101" pitchFamily="50" charset="-127"/>
                <a:ea typeface="나눔스퀘어" panose="020B0600000101010101" pitchFamily="50" charset="-127"/>
              </a:rPr>
              <a:t>CSV </a:t>
            </a:r>
            <a:r>
              <a:rPr lang="ko-KR" altLang="en-US" spc="-150">
                <a:latin typeface="나눔스퀘어" panose="020B0600000101010101" pitchFamily="50" charset="-127"/>
                <a:ea typeface="나눔스퀘어" panose="020B0600000101010101" pitchFamily="50" charset="-127"/>
              </a:rPr>
              <a:t>생성 코드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258041-EE29-4D79-2D48-0441D3185181}"/>
              </a:ext>
            </a:extLst>
          </p:cNvPr>
          <p:cNvSpPr txBox="1"/>
          <p:nvPr/>
        </p:nvSpPr>
        <p:spPr>
          <a:xfrm>
            <a:off x="978794" y="2506576"/>
            <a:ext cx="10509161" cy="2272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LSTM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으로는 한계가 있는 듯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… 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그래서 모바일 넷으로 변경 작업을 해야할듯</a:t>
            </a:r>
            <a:endParaRPr lang="en-US" altLang="ko-KR" sz="160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모바일 넷도 성능이 좋지 않다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… 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기존 드로잉 이미지에서는 괜찮으나 현재 꺼에서는 이상함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…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모바일 넷으로 하기 위해서는 기존에 있었던 것을 전부다 유니티로 그리고 해야 하는데 별로임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LSTM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사용하는 방법으로 가야할듯 그리고 나중에 성능을 올리기 위해서는 트렌스포머를 사용해야하는데 그러려면 유니티로 사용하는건 제한 적일 것같음</a:t>
            </a:r>
            <a:endParaRPr lang="en-US" altLang="ko-KR" sz="160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60354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3B84DA-7310-4A86-3BFB-4491CD41C7DF}"/>
              </a:ext>
            </a:extLst>
          </p:cNvPr>
          <p:cNvSpPr txBox="1"/>
          <p:nvPr/>
        </p:nvSpPr>
        <p:spPr>
          <a:xfrm>
            <a:off x="341409" y="378644"/>
            <a:ext cx="1516954" cy="837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pc="-15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AutoDraw_ONNX</a:t>
            </a:r>
          </a:p>
          <a:p>
            <a:pPr>
              <a:lnSpc>
                <a:spcPct val="150000"/>
              </a:lnSpc>
            </a:pPr>
            <a:r>
              <a:rPr lang="en-US" altLang="ko-KR" spc="-150">
                <a:latin typeface="나눔스퀘어" panose="020B0600000101010101" pitchFamily="50" charset="-127"/>
                <a:ea typeface="나눔스퀘어" panose="020B0600000101010101" pitchFamily="50" charset="-127"/>
              </a:rPr>
              <a:t>2. AutoDraw</a:t>
            </a:r>
            <a:endParaRPr lang="ko-KR" altLang="en-US" spc="-15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7993B0-4D5A-FF5E-BC4E-8DFE258929B6}"/>
              </a:ext>
            </a:extLst>
          </p:cNvPr>
          <p:cNvSpPr txBox="1"/>
          <p:nvPr/>
        </p:nvSpPr>
        <p:spPr>
          <a:xfrm>
            <a:off x="613730" y="1908063"/>
            <a:ext cx="1399742" cy="467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pc="-150">
                <a:latin typeface="나눔스퀘어" panose="020B0600000101010101" pitchFamily="50" charset="-127"/>
                <a:ea typeface="나눔스퀘어" panose="020B0600000101010101" pitchFamily="50" charset="-127"/>
              </a:rPr>
              <a:t>CSV </a:t>
            </a:r>
            <a:r>
              <a:rPr lang="ko-KR" altLang="en-US" spc="-150">
                <a:latin typeface="나눔스퀘어" panose="020B0600000101010101" pitchFamily="50" charset="-127"/>
                <a:ea typeface="나눔스퀘어" panose="020B0600000101010101" pitchFamily="50" charset="-127"/>
              </a:rPr>
              <a:t>생성 코드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258041-EE29-4D79-2D48-0441D3185181}"/>
              </a:ext>
            </a:extLst>
          </p:cNvPr>
          <p:cNvSpPr txBox="1"/>
          <p:nvPr/>
        </p:nvSpPr>
        <p:spPr>
          <a:xfrm>
            <a:off x="978794" y="2506576"/>
            <a:ext cx="10509161" cy="1164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일단 연구를 위한 것이므로 파이썬에서 구축하고자 한다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판다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3D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통해 보여주고 그림을 그리는 형태로 해야할듯</a:t>
            </a:r>
            <a:endParaRPr lang="en-US" altLang="ko-KR" sz="160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7663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A0A01CE4-DAF9-C6C2-FF6B-E806FB3CCF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642885"/>
              </p:ext>
            </p:extLst>
          </p:nvPr>
        </p:nvGraphicFramePr>
        <p:xfrm>
          <a:off x="2032000" y="1236132"/>
          <a:ext cx="8127999" cy="184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86891781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959195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88916610"/>
                    </a:ext>
                  </a:extLst>
                </a:gridCol>
              </a:tblGrid>
              <a:tr h="3556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X(</a:t>
                      </a:r>
                      <a:r>
                        <a:rPr lang="ko-KR" altLang="en-US"/>
                        <a:t>입력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Y(</a:t>
                      </a:r>
                      <a:r>
                        <a:rPr lang="ko-KR" altLang="en-US"/>
                        <a:t>정답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367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[1000, 1100, 1050]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[1070]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97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[1100, 1050, 1070]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[1080]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793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[1050, 1070, 1080]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[1100]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695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[1070, 1080, 1100]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[1070]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266000"/>
                  </a:ext>
                </a:extLst>
              </a:tr>
            </a:tbl>
          </a:graphicData>
        </a:graphic>
      </p:graphicFrame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C1888D6F-C037-1093-4C49-5C43F6D665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46169"/>
              </p:ext>
            </p:extLst>
          </p:nvPr>
        </p:nvGraphicFramePr>
        <p:xfrm>
          <a:off x="2032000" y="3886200"/>
          <a:ext cx="8128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9644132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120998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789008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730389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474946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922362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120422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860723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4435518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7743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…</a:t>
                      </a:r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998</a:t>
                      </a:r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999</a:t>
                      </a:r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1000</a:t>
                      </a:r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313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1000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1100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1050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1070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1080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1100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…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2300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2250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2800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8729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014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0774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6990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0194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4">
            <a:extLst>
              <a:ext uri="{FF2B5EF4-FFF2-40B4-BE49-F238E27FC236}">
                <a16:creationId xmlns:a16="http://schemas.microsoft.com/office/drawing/2014/main" id="{D20BBB45-1C33-E11B-ABBF-76E3F5527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2553" y="287487"/>
            <a:ext cx="4319984" cy="182822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9B7B2FF-D31D-B35C-E3E6-03704B143C15}"/>
              </a:ext>
            </a:extLst>
          </p:cNvPr>
          <p:cNvSpPr/>
          <p:nvPr/>
        </p:nvSpPr>
        <p:spPr>
          <a:xfrm>
            <a:off x="8577187" y="3668396"/>
            <a:ext cx="895350" cy="108585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3F66A2D-AE53-D7EC-A862-2264FB228995}"/>
              </a:ext>
            </a:extLst>
          </p:cNvPr>
          <p:cNvSpPr/>
          <p:nvPr/>
        </p:nvSpPr>
        <p:spPr>
          <a:xfrm>
            <a:off x="10475837" y="3668396"/>
            <a:ext cx="895350" cy="108585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84AF6B5-1908-44F0-946E-A524C93817E1}"/>
              </a:ext>
            </a:extLst>
          </p:cNvPr>
          <p:cNvSpPr/>
          <p:nvPr/>
        </p:nvSpPr>
        <p:spPr>
          <a:xfrm>
            <a:off x="10475837" y="5512252"/>
            <a:ext cx="895350" cy="108585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74B874-0614-001B-EC13-7763D4B1393A}"/>
              </a:ext>
            </a:extLst>
          </p:cNvPr>
          <p:cNvSpPr/>
          <p:nvPr/>
        </p:nvSpPr>
        <p:spPr>
          <a:xfrm>
            <a:off x="10475837" y="1811840"/>
            <a:ext cx="895350" cy="108585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7972B29-BDB1-2ABF-1EE4-6A7CFCB5F2B2}"/>
                  </a:ext>
                </a:extLst>
              </p:cNvPr>
              <p:cNvSpPr txBox="1"/>
              <p:nvPr/>
            </p:nvSpPr>
            <p:spPr>
              <a:xfrm>
                <a:off x="8640184" y="3881805"/>
                <a:ext cx="76405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pc="-15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2400" b="0" i="1" spc="-15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h</m:t>
                          </m:r>
                        </m:e>
                        <m:sub>
                          <m:r>
                            <a:rPr lang="en-US" altLang="ko-KR" sz="2400" b="0" i="1" spc="-15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𝑡</m:t>
                          </m:r>
                          <m:r>
                            <a:rPr lang="en-US" altLang="ko-KR" sz="2400" b="0" i="1" spc="-15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24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7972B29-BDB1-2ABF-1EE4-6A7CFCB5F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0184" y="3881805"/>
                <a:ext cx="764055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9AB54B-49F1-518C-571D-4E0B057D027D}"/>
                  </a:ext>
                </a:extLst>
              </p:cNvPr>
              <p:cNvSpPr txBox="1"/>
              <p:nvPr/>
            </p:nvSpPr>
            <p:spPr>
              <a:xfrm>
                <a:off x="10674116" y="3881805"/>
                <a:ext cx="49879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pc="-15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2400" b="0" i="1" spc="-15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h</m:t>
                          </m:r>
                        </m:e>
                        <m:sub>
                          <m:r>
                            <a:rPr lang="en-US" altLang="ko-KR" sz="2400" b="0" i="1" spc="-15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24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9AB54B-49F1-518C-571D-4E0B057D0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4116" y="3881805"/>
                <a:ext cx="498791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D801825-4268-78C7-4071-9EFEE82C20F0}"/>
                  </a:ext>
                </a:extLst>
              </p:cNvPr>
              <p:cNvSpPr txBox="1"/>
              <p:nvPr/>
            </p:nvSpPr>
            <p:spPr>
              <a:xfrm>
                <a:off x="10679631" y="5732012"/>
                <a:ext cx="48776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pc="-15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2400" b="0" i="1" spc="-15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pc="-15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24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D801825-4268-78C7-4071-9EFEE82C20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9631" y="5732012"/>
                <a:ext cx="487762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A0D217F-9026-B9D8-D527-4EBC840FDF4D}"/>
                  </a:ext>
                </a:extLst>
              </p:cNvPr>
              <p:cNvSpPr txBox="1"/>
              <p:nvPr/>
            </p:nvSpPr>
            <p:spPr>
              <a:xfrm>
                <a:off x="10674116" y="1991832"/>
                <a:ext cx="48949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pc="-15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2400" b="0" i="1" spc="-15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pc="-15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24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A0D217F-9026-B9D8-D527-4EBC840FD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4116" y="1991832"/>
                <a:ext cx="489493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77CCA3B-BBCA-7B87-87BB-88992AA0D200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9472537" y="4211321"/>
            <a:ext cx="10033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7B00AE9-0B1F-D0B5-09F2-C2192C71258B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10923512" y="4754246"/>
            <a:ext cx="0" cy="7580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524C611-B624-E889-0216-63492F29A2A9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V="1">
            <a:off x="10923512" y="2897690"/>
            <a:ext cx="0" cy="7707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23AEAC-D281-A61E-8C32-13C30A940CCB}"/>
              </a:ext>
            </a:extLst>
          </p:cNvPr>
          <p:cNvSpPr/>
          <p:nvPr/>
        </p:nvSpPr>
        <p:spPr>
          <a:xfrm>
            <a:off x="2271788" y="3668396"/>
            <a:ext cx="895350" cy="10858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Cell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BE97907-5804-ACBF-0378-A6A6A7839E7A}"/>
              </a:ext>
            </a:extLst>
          </p:cNvPr>
          <p:cNvSpPr/>
          <p:nvPr/>
        </p:nvSpPr>
        <p:spPr>
          <a:xfrm>
            <a:off x="2271788" y="5127985"/>
            <a:ext cx="895350" cy="108585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sz="3200" spc="-15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DA7196E-CD6B-A2EF-A40A-73604FBA3F60}"/>
              </a:ext>
            </a:extLst>
          </p:cNvPr>
          <p:cNvSpPr/>
          <p:nvPr/>
        </p:nvSpPr>
        <p:spPr>
          <a:xfrm>
            <a:off x="2271788" y="2208807"/>
            <a:ext cx="895350" cy="108585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sz="3200" spc="-15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9355288-241A-E998-EDC3-D03CE7FE6AB8}"/>
                  </a:ext>
                </a:extLst>
              </p:cNvPr>
              <p:cNvSpPr txBox="1"/>
              <p:nvPr/>
            </p:nvSpPr>
            <p:spPr>
              <a:xfrm>
                <a:off x="-328537" y="5122682"/>
                <a:ext cx="6096000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600" b="0" i="1" spc="-15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3600" b="0" i="1" spc="-15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600" b="0" i="1" spc="-15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3600" spc="-15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9355288-241A-E998-EDC3-D03CE7FE6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8537" y="5122682"/>
                <a:ext cx="6096000" cy="9233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50867C8-F537-C30A-7C9D-8DC9B9E51DE3}"/>
                  </a:ext>
                </a:extLst>
              </p:cNvPr>
              <p:cNvSpPr txBox="1"/>
              <p:nvPr/>
            </p:nvSpPr>
            <p:spPr>
              <a:xfrm>
                <a:off x="-328537" y="2147466"/>
                <a:ext cx="6096000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600" b="0" i="1" spc="-15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3600" b="0" i="1" spc="-15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3600" b="0" i="1" spc="-15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3600" spc="-15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50867C8-F537-C30A-7C9D-8DC9B9E51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8537" y="2147466"/>
                <a:ext cx="6096000" cy="92333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0B79225-21C2-B0C0-A4FC-FFF6E1C873E6}"/>
              </a:ext>
            </a:extLst>
          </p:cNvPr>
          <p:cNvCxnSpPr>
            <a:cxnSpLocks/>
            <a:stCxn id="27" idx="0"/>
            <a:endCxn id="21" idx="2"/>
          </p:cNvCxnSpPr>
          <p:nvPr/>
        </p:nvCxnSpPr>
        <p:spPr>
          <a:xfrm flipV="1">
            <a:off x="2719463" y="4754246"/>
            <a:ext cx="0" cy="36843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D5C766F-7E94-18C9-6293-351B24DDB4AA}"/>
              </a:ext>
            </a:extLst>
          </p:cNvPr>
          <p:cNvCxnSpPr>
            <a:cxnSpLocks/>
            <a:stCxn id="21" idx="0"/>
            <a:endCxn id="23" idx="2"/>
          </p:cNvCxnSpPr>
          <p:nvPr/>
        </p:nvCxnSpPr>
        <p:spPr>
          <a:xfrm flipV="1">
            <a:off x="2719463" y="3294657"/>
            <a:ext cx="0" cy="37373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1115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3B84DA-7310-4A86-3BFB-4491CD41C7DF}"/>
              </a:ext>
            </a:extLst>
          </p:cNvPr>
          <p:cNvSpPr txBox="1"/>
          <p:nvPr/>
        </p:nvSpPr>
        <p:spPr>
          <a:xfrm>
            <a:off x="341409" y="378644"/>
            <a:ext cx="1516954" cy="837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pc="-15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AutoDraw_ONNX</a:t>
            </a:r>
          </a:p>
          <a:p>
            <a:pPr>
              <a:lnSpc>
                <a:spcPct val="150000"/>
              </a:lnSpc>
            </a:pPr>
            <a:r>
              <a:rPr lang="en-US" altLang="ko-KR" spc="-150">
                <a:latin typeface="나눔스퀘어" panose="020B0600000101010101" pitchFamily="50" charset="-127"/>
                <a:ea typeface="나눔스퀘어" panose="020B0600000101010101" pitchFamily="50" charset="-127"/>
              </a:rPr>
              <a:t>2. AutoDraw</a:t>
            </a:r>
            <a:endParaRPr lang="ko-KR" altLang="en-US" spc="-15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2268B1-230F-9883-8CF0-0DEDD5E99A77}"/>
              </a:ext>
            </a:extLst>
          </p:cNvPr>
          <p:cNvSpPr txBox="1"/>
          <p:nvPr/>
        </p:nvSpPr>
        <p:spPr>
          <a:xfrm>
            <a:off x="613730" y="1908063"/>
            <a:ext cx="587020" cy="467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pc="-150">
                <a:latin typeface="나눔스퀘어" panose="020B0600000101010101" pitchFamily="50" charset="-127"/>
                <a:ea typeface="나눔스퀘어" panose="020B0600000101010101" pitchFamily="50" charset="-127"/>
              </a:rPr>
              <a:t>RNN</a:t>
            </a:r>
            <a:endParaRPr lang="ko-KR" altLang="en-US" spc="-15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EB439F-6850-C60F-D278-A13CB19E5DFF}"/>
              </a:ext>
            </a:extLst>
          </p:cNvPr>
          <p:cNvSpPr txBox="1"/>
          <p:nvPr/>
        </p:nvSpPr>
        <p:spPr>
          <a:xfrm>
            <a:off x="978794" y="2506576"/>
            <a:ext cx="10509161" cy="1534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RNN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수식으로 표현하면 아래와 같다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RNN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에는 은닉층의 상태를 저장하고 있는 벡터가 있다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현재 시점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에서의 은닉 상태를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라고 정의하자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새로운 운닉 상태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는 이전의 은닉 상태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ht-1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과 현재의 입력 벡터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xt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fw()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넣어서 얻을 수 있다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활성화 함수로는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tanh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함수를 주로 사용한다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pic>
        <p:nvPicPr>
          <p:cNvPr id="4" name="Picture 2" descr="https://user-images.githubusercontent.com/31475037/59671602-ec118980-91f8-11e9-9236-0316f2d4a6b6.png">
            <a:extLst>
              <a:ext uri="{FF2B5EF4-FFF2-40B4-BE49-F238E27FC236}">
                <a16:creationId xmlns:a16="http://schemas.microsoft.com/office/drawing/2014/main" id="{18476497-1690-5ECA-89DD-2512E8819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814" y="4280053"/>
            <a:ext cx="2076252" cy="230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954A146C-A95E-AD23-B5DA-48E6F0B23052}"/>
              </a:ext>
            </a:extLst>
          </p:cNvPr>
          <p:cNvGrpSpPr/>
          <p:nvPr/>
        </p:nvGrpSpPr>
        <p:grpSpPr>
          <a:xfrm>
            <a:off x="4005187" y="4352909"/>
            <a:ext cx="3332717" cy="4786262"/>
            <a:chOff x="4197350" y="1035869"/>
            <a:chExt cx="3332717" cy="478626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A80C898-CAE3-AEF9-CF55-6E4DA6930962}"/>
                </a:ext>
              </a:extLst>
            </p:cNvPr>
            <p:cNvSpPr/>
            <p:nvPr/>
          </p:nvSpPr>
          <p:spPr>
            <a:xfrm>
              <a:off x="4197350" y="2892425"/>
              <a:ext cx="895350" cy="108585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D339E03-800A-F185-242A-18B7752C659C}"/>
                </a:ext>
              </a:extLst>
            </p:cNvPr>
            <p:cNvSpPr/>
            <p:nvPr/>
          </p:nvSpPr>
          <p:spPr>
            <a:xfrm>
              <a:off x="6096000" y="2892425"/>
              <a:ext cx="895350" cy="108585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209FBA7-37FC-A26E-BC83-EF6FD33BB762}"/>
                </a:ext>
              </a:extLst>
            </p:cNvPr>
            <p:cNvSpPr/>
            <p:nvPr/>
          </p:nvSpPr>
          <p:spPr>
            <a:xfrm>
              <a:off x="6096000" y="4736281"/>
              <a:ext cx="895350" cy="108585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1EAE123-AB22-350B-C470-587A4EABBC5C}"/>
                </a:ext>
              </a:extLst>
            </p:cNvPr>
            <p:cNvSpPr/>
            <p:nvPr/>
          </p:nvSpPr>
          <p:spPr>
            <a:xfrm>
              <a:off x="6096000" y="1035869"/>
              <a:ext cx="895350" cy="108585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24E9E44-693B-5140-ADDD-D3E066C1B435}"/>
                    </a:ext>
                  </a:extLst>
                </p:cNvPr>
                <p:cNvSpPr txBox="1"/>
                <p:nvPr/>
              </p:nvSpPr>
              <p:spPr>
                <a:xfrm>
                  <a:off x="4260347" y="3105834"/>
                  <a:ext cx="764055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400" b="0" i="1" spc="-150" smtClean="0"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400" b="0" i="1" spc="-150" smtClean="0"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2400" b="0" i="1" spc="-150" smtClean="0"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  <m:t>𝑡</m:t>
                            </m:r>
                            <m:r>
                              <a:rPr lang="en-US" altLang="ko-KR" sz="2400" b="0" i="1" spc="-150" smtClean="0"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ko-KR" altLang="en-US" sz="2400" spc="-15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24E9E44-693B-5140-ADDD-D3E066C1B4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0347" y="3105834"/>
                  <a:ext cx="764055" cy="646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EB0E7A8-D96A-62E2-6CA7-8592D8770EAB}"/>
                    </a:ext>
                  </a:extLst>
                </p:cNvPr>
                <p:cNvSpPr txBox="1"/>
                <p:nvPr/>
              </p:nvSpPr>
              <p:spPr>
                <a:xfrm>
                  <a:off x="6294279" y="3105834"/>
                  <a:ext cx="49879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400" b="0" i="1" spc="-150" smtClean="0"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400" b="0" i="1" spc="-150" smtClean="0"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2400" b="0" i="1" spc="-150" smtClean="0"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2400" spc="-15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EB0E7A8-D96A-62E2-6CA7-8592D8770E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4279" y="3105834"/>
                  <a:ext cx="498791" cy="6463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1547572-1889-7063-2852-FCAB30EA8B21}"/>
                    </a:ext>
                  </a:extLst>
                </p:cNvPr>
                <p:cNvSpPr txBox="1"/>
                <p:nvPr/>
              </p:nvSpPr>
              <p:spPr>
                <a:xfrm>
                  <a:off x="6299794" y="4956041"/>
                  <a:ext cx="487762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400" b="0" i="1" spc="-150" smtClean="0"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400" b="0" i="1" spc="-150" smtClean="0"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400" b="0" i="1" spc="-150" smtClean="0"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2400" spc="-15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1547572-1889-7063-2852-FCAB30EA8B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9794" y="4956041"/>
                  <a:ext cx="487762" cy="64633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CCAFBF6-BBA4-0C1C-FFED-E0FF86952F98}"/>
                    </a:ext>
                  </a:extLst>
                </p:cNvPr>
                <p:cNvSpPr txBox="1"/>
                <p:nvPr/>
              </p:nvSpPr>
              <p:spPr>
                <a:xfrm>
                  <a:off x="6294279" y="1215861"/>
                  <a:ext cx="489493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400" b="0" i="1" spc="-150" smtClean="0"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400" b="0" i="1" spc="-150" smtClean="0"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400" b="0" i="1" spc="-150" smtClean="0"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2400" spc="-15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CCAFBF6-BBA4-0C1C-FFED-E0FF86952F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4279" y="1215861"/>
                  <a:ext cx="489493" cy="6463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632ADE20-305C-AA0C-63A6-6DEA330461C6}"/>
                </a:ext>
              </a:extLst>
            </p:cNvPr>
            <p:cNvCxnSpPr>
              <a:stCxn id="10" idx="3"/>
              <a:endCxn id="12" idx="1"/>
            </p:cNvCxnSpPr>
            <p:nvPr/>
          </p:nvCxnSpPr>
          <p:spPr>
            <a:xfrm>
              <a:off x="5092700" y="3435350"/>
              <a:ext cx="10033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6436D58C-0593-16BF-0F71-BC1C82D543C6}"/>
                </a:ext>
              </a:extLst>
            </p:cNvPr>
            <p:cNvCxnSpPr>
              <a:cxnSpLocks/>
              <a:stCxn id="13" idx="0"/>
              <a:endCxn id="12" idx="2"/>
            </p:cNvCxnSpPr>
            <p:nvPr/>
          </p:nvCxnSpPr>
          <p:spPr>
            <a:xfrm flipV="1">
              <a:off x="6543675" y="3978275"/>
              <a:ext cx="0" cy="75800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D36BBD71-C1AD-0FAC-BC2F-7BEC5D932CBB}"/>
                </a:ext>
              </a:extLst>
            </p:cNvPr>
            <p:cNvCxnSpPr>
              <a:cxnSpLocks/>
              <a:stCxn id="12" idx="0"/>
              <a:endCxn id="14" idx="2"/>
            </p:cNvCxnSpPr>
            <p:nvPr/>
          </p:nvCxnSpPr>
          <p:spPr>
            <a:xfrm flipV="1">
              <a:off x="6543675" y="2121719"/>
              <a:ext cx="0" cy="77070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F5B265C-7D61-A89D-B131-186ACD9F9523}"/>
                    </a:ext>
                  </a:extLst>
                </p:cNvPr>
                <p:cNvSpPr txBox="1"/>
                <p:nvPr/>
              </p:nvSpPr>
              <p:spPr>
                <a:xfrm>
                  <a:off x="6783772" y="2154155"/>
                  <a:ext cx="746295" cy="6901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400" b="0" i="1" spc="-150" smtClean="0"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400" b="0" i="1" spc="-150" smtClean="0"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2400" b="0" i="1" spc="-150" smtClean="0"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  <m:t>h𝑦</m:t>
                            </m:r>
                          </m:sub>
                        </m:sSub>
                      </m:oMath>
                    </m:oMathPara>
                  </a14:m>
                  <a:endParaRPr lang="ko-KR" altLang="en-US" sz="2400" spc="-15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F5B265C-7D61-A89D-B131-186ACD9F95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3772" y="2154155"/>
                  <a:ext cx="746295" cy="69012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385D557-EA26-F719-4D1F-B53359033DC4}"/>
                    </a:ext>
                  </a:extLst>
                </p:cNvPr>
                <p:cNvSpPr txBox="1"/>
                <p:nvPr/>
              </p:nvSpPr>
              <p:spPr>
                <a:xfrm>
                  <a:off x="6783772" y="4034112"/>
                  <a:ext cx="736933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400" b="0" i="1" spc="-150" smtClean="0"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400" b="0" i="1" spc="-150" smtClean="0"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2400" b="0" i="1" spc="-150" smtClean="0"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  <m:t>𝑥h</m:t>
                            </m:r>
                          </m:sub>
                        </m:sSub>
                      </m:oMath>
                    </m:oMathPara>
                  </a14:m>
                  <a:endParaRPr lang="ko-KR" altLang="en-US" sz="2400" spc="-15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385D557-EA26-F719-4D1F-B53359033D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3772" y="4034112"/>
                  <a:ext cx="736933" cy="64633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6C5564B-F3B4-D5B0-69A7-2BEE37255342}"/>
                    </a:ext>
                  </a:extLst>
                </p:cNvPr>
                <p:cNvSpPr txBox="1"/>
                <p:nvPr/>
              </p:nvSpPr>
              <p:spPr>
                <a:xfrm>
                  <a:off x="5223456" y="2668862"/>
                  <a:ext cx="743345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400" b="0" i="1" spc="-150" smtClean="0"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400" b="0" i="1" spc="-150" smtClean="0"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2400" b="0" i="1" spc="-150" smtClean="0"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  <m:t>hh</m:t>
                            </m:r>
                          </m:sub>
                        </m:sSub>
                      </m:oMath>
                    </m:oMathPara>
                  </a14:m>
                  <a:endParaRPr lang="ko-KR" altLang="en-US" sz="2400" spc="-15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6C5564B-F3B4-D5B0-69A7-2BEE372553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3456" y="2668862"/>
                  <a:ext cx="743345" cy="64633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82F3782-9ABB-A489-0EF4-0E439C94C464}"/>
                  </a:ext>
                </a:extLst>
              </p:cNvPr>
              <p:cNvSpPr txBox="1"/>
              <p:nvPr/>
            </p:nvSpPr>
            <p:spPr>
              <a:xfrm>
                <a:off x="-1848618" y="5487066"/>
                <a:ext cx="3649086" cy="1192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입력 </a:t>
                </a:r>
                <a:r>
                  <a:rPr lang="en-US" altLang="ko-KR" sz="16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: </a:t>
                </a:r>
                <a:r>
                  <a:rPr lang="ko-KR" altLang="en-US" sz="16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pc="-15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0" i="1" spc="-15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𝑥</m:t>
                        </m:r>
                      </m:e>
                      <m:sub>
                        <m:r>
                          <a:rPr lang="en-US" altLang="ko-KR" sz="1600" b="0" i="1" spc="-15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sz="1600" spc="-15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출력 </a:t>
                </a:r>
                <a:r>
                  <a:rPr lang="en-US" altLang="ko-KR" sz="16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: </a:t>
                </a:r>
                <a:r>
                  <a:rPr lang="ko-KR" altLang="en-US" sz="16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pc="-15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0" i="1" spc="-15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𝑦</m:t>
                        </m:r>
                      </m:e>
                      <m:sub>
                        <m:r>
                          <a:rPr lang="en-US" altLang="ko-KR" sz="1600" b="0" i="1" spc="-15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𝑡</m:t>
                        </m:r>
                      </m:sub>
                    </m:sSub>
                    <m:r>
                      <a:rPr lang="en-US" altLang="ko-KR" sz="1600" b="0" i="1" spc="-15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=</m:t>
                    </m:r>
                    <m:r>
                      <a:rPr lang="en-US" altLang="ko-KR" sz="1600" b="0" i="1" spc="-15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𝑓</m:t>
                    </m:r>
                    <m:r>
                      <a:rPr lang="en-US" altLang="ko-KR" sz="1600" b="0" i="1" spc="-15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(</m:t>
                    </m:r>
                    <m:sSub>
                      <m:sSubPr>
                        <m:ctrlPr>
                          <a:rPr lang="en-US" altLang="ko-KR" sz="1600" b="0" i="1" spc="-15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0" i="1" spc="-15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𝑊</m:t>
                        </m:r>
                      </m:e>
                      <m:sub>
                        <m:r>
                          <a:rPr lang="en-US" altLang="ko-KR" sz="1600" b="0" i="1" spc="-15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h𝑦</m:t>
                        </m:r>
                      </m:sub>
                    </m:sSub>
                    <m:sSub>
                      <m:sSubPr>
                        <m:ctrlPr>
                          <a:rPr lang="en-US" altLang="ko-KR" sz="1600" b="0" i="1" spc="-15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0" i="1" spc="-15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h</m:t>
                        </m:r>
                      </m:e>
                      <m:sub>
                        <m:r>
                          <a:rPr lang="en-US" altLang="ko-KR" sz="1600" b="0" i="1" spc="-15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𝑡</m:t>
                        </m:r>
                      </m:sub>
                    </m:sSub>
                    <m:r>
                      <a:rPr lang="en-US" altLang="ko-KR" sz="1600" b="0" i="1" spc="-15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)</m:t>
                    </m:r>
                  </m:oMath>
                </a14:m>
                <a:endParaRPr lang="ko-KR" altLang="en-US" sz="1600" spc="-15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은닉 </a:t>
                </a:r>
                <a:r>
                  <a:rPr lang="en-US" altLang="ko-KR" sz="16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: </a:t>
                </a:r>
                <a:r>
                  <a:rPr lang="ko-KR" altLang="en-US" sz="16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pc="-15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0" i="1" spc="-15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h</m:t>
                        </m:r>
                      </m:e>
                      <m:sub>
                        <m:r>
                          <a:rPr lang="en-US" altLang="ko-KR" sz="1600" b="0" i="1" spc="-15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𝑡</m:t>
                        </m:r>
                      </m:sub>
                    </m:sSub>
                    <m:r>
                      <a:rPr lang="en-US" altLang="ko-KR" sz="1600" b="0" i="1" spc="-15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= </m:t>
                    </m:r>
                  </m:oMath>
                </a14:m>
                <a:r>
                  <a:rPr lang="ko-KR" altLang="en-US" sz="1600" spc="-15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1" spc="-15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𝑡𝑎𝑛h</m:t>
                    </m:r>
                    <m:r>
                      <a:rPr lang="en-US" altLang="ko-KR" sz="1600" i="1" spc="-15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(</m:t>
                    </m:r>
                    <m:sSub>
                      <m:sSubPr>
                        <m:ctrlPr>
                          <a:rPr lang="en-US" altLang="ko-KR" sz="1600" i="1" spc="-15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i="1" spc="-15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𝑊</m:t>
                        </m:r>
                      </m:e>
                      <m:sub>
                        <m:r>
                          <a:rPr lang="en-US" altLang="ko-KR" sz="1600" b="0" i="1" spc="-15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𝑥</m:t>
                        </m:r>
                        <m:r>
                          <a:rPr lang="en-US" altLang="ko-KR" sz="1600" i="1" spc="-15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h</m:t>
                        </m:r>
                      </m:sub>
                    </m:sSub>
                    <m:sSub>
                      <m:sSubPr>
                        <m:ctrlPr>
                          <a:rPr lang="en-US" altLang="ko-KR" sz="1600" i="1" spc="-15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0" i="1" spc="-15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𝑥</m:t>
                        </m:r>
                      </m:e>
                      <m:sub>
                        <m:r>
                          <a:rPr lang="en-US" altLang="ko-KR" sz="1600" i="1" spc="-15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𝑡</m:t>
                        </m:r>
                      </m:sub>
                    </m:sSub>
                    <m:r>
                      <a:rPr lang="en-US" altLang="ko-KR" sz="1600" b="0" i="1" spc="-15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+</m:t>
                    </m:r>
                    <m:sSub>
                      <m:sSubPr>
                        <m:ctrlPr>
                          <a:rPr lang="en-US" altLang="ko-KR" sz="1600" i="1" spc="-15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i="1" spc="-15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𝑊</m:t>
                        </m:r>
                      </m:e>
                      <m:sub>
                        <m:r>
                          <a:rPr lang="en-US" altLang="ko-KR" sz="1600" b="0" i="1" spc="-15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h</m:t>
                        </m:r>
                        <m:r>
                          <a:rPr lang="en-US" altLang="ko-KR" sz="1600" i="1" spc="-15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h</m:t>
                        </m:r>
                      </m:sub>
                    </m:sSub>
                    <m:sSub>
                      <m:sSubPr>
                        <m:ctrlPr>
                          <a:rPr lang="en-US" altLang="ko-KR" sz="1600" i="1" spc="-15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0" i="1" spc="-15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h</m:t>
                        </m:r>
                      </m:e>
                      <m:sub>
                        <m:r>
                          <a:rPr lang="en-US" altLang="ko-KR" sz="1600" i="1" spc="-15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𝑡</m:t>
                        </m:r>
                        <m:r>
                          <a:rPr lang="en-US" altLang="ko-KR" sz="1600" b="0" i="1" spc="-15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−1</m:t>
                        </m:r>
                      </m:sub>
                    </m:sSub>
                    <m:r>
                      <a:rPr lang="en-US" altLang="ko-KR" sz="1600" i="1" spc="-15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)</m:t>
                    </m:r>
                  </m:oMath>
                </a14:m>
                <a:endParaRPr lang="ko-KR" altLang="en-US" sz="1600" spc="-15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82F3782-9ABB-A489-0EF4-0E439C94C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48618" y="5487066"/>
                <a:ext cx="3649086" cy="1192699"/>
              </a:xfrm>
              <a:prstGeom prst="rect">
                <a:avLst/>
              </a:prstGeom>
              <a:blipFill>
                <a:blip r:embed="rId11"/>
                <a:stretch>
                  <a:fillRect l="-669" b="-56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그룹 25">
            <a:extLst>
              <a:ext uri="{FF2B5EF4-FFF2-40B4-BE49-F238E27FC236}">
                <a16:creationId xmlns:a16="http://schemas.microsoft.com/office/drawing/2014/main" id="{1E49D177-3676-8776-03EF-5C38C26BA7C8}"/>
              </a:ext>
            </a:extLst>
          </p:cNvPr>
          <p:cNvGrpSpPr/>
          <p:nvPr/>
        </p:nvGrpSpPr>
        <p:grpSpPr>
          <a:xfrm>
            <a:off x="-1848619" y="7355484"/>
            <a:ext cx="3339206" cy="2095740"/>
            <a:chOff x="978794" y="4374994"/>
            <a:chExt cx="3339206" cy="20957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0C84126B-BB65-6CD5-647A-CE3755505957}"/>
                    </a:ext>
                  </a:extLst>
                </p:cNvPr>
                <p:cNvSpPr txBox="1"/>
                <p:nvPr/>
              </p:nvSpPr>
              <p:spPr>
                <a:xfrm>
                  <a:off x="1404938" y="5045310"/>
                  <a:ext cx="2913062" cy="59118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pc="-15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2400" b="0" i="1" spc="-15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h</m:t>
                          </m:r>
                        </m:e>
                        <m:sub>
                          <m:r>
                            <a:rPr lang="en-US" altLang="ko-KR" sz="2400" b="0" i="1" spc="-15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pc="-15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= </m:t>
                      </m:r>
                    </m:oMath>
                  </a14:m>
                  <a:r>
                    <a:rPr lang="ko-KR" altLang="en-US" sz="2400" spc="-1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pc="-15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2400" b="0" i="1" spc="-15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b="0" i="1" spc="-15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𝑊</m:t>
                          </m:r>
                        </m:sub>
                      </m:sSub>
                      <m:r>
                        <a:rPr lang="en-US" altLang="ko-KR" sz="2400" i="1" spc="-15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i="1" spc="-15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2400" b="0" i="1" spc="-15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h</m:t>
                          </m:r>
                        </m:e>
                        <m:sub>
                          <m:r>
                            <a:rPr lang="en-US" altLang="ko-KR" sz="2400" b="0" i="1" spc="-15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𝑡</m:t>
                          </m:r>
                          <m:r>
                            <a:rPr lang="en-US" altLang="ko-KR" sz="2400" b="0" i="1" spc="-15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−1</m:t>
                          </m:r>
                        </m:sub>
                      </m:sSub>
                      <m:r>
                        <a:rPr lang="en-US" altLang="ko-KR" sz="2400" b="0" i="1" spc="-15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,</m:t>
                      </m:r>
                      <m:sSub>
                        <m:sSubPr>
                          <m:ctrlPr>
                            <a:rPr lang="en-US" altLang="ko-KR" sz="2400" i="1" spc="-15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2400" b="0" i="1" spc="-15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 spc="-15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pc="-15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)</m:t>
                      </m:r>
                    </m:oMath>
                  </a14:m>
                  <a:endParaRPr lang="ko-KR" altLang="en-US" sz="2400" spc="-15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0C84126B-BB65-6CD5-647A-CE37555059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4938" y="5045310"/>
                  <a:ext cx="2913062" cy="591187"/>
                </a:xfrm>
                <a:prstGeom prst="rect">
                  <a:avLst/>
                </a:prstGeom>
                <a:blipFill>
                  <a:blip r:embed="rId12"/>
                  <a:stretch>
                    <a:fillRect l="-628" b="-1340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578E566-2939-F271-436B-5FD808C2D071}"/>
                </a:ext>
              </a:extLst>
            </p:cNvPr>
            <p:cNvSpPr/>
            <p:nvPr/>
          </p:nvSpPr>
          <p:spPr>
            <a:xfrm>
              <a:off x="1411288" y="5187950"/>
              <a:ext cx="404812" cy="501650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EF90CF0-211C-6B80-4B0E-93B792847B5E}"/>
                </a:ext>
              </a:extLst>
            </p:cNvPr>
            <p:cNvSpPr/>
            <p:nvPr/>
          </p:nvSpPr>
          <p:spPr>
            <a:xfrm>
              <a:off x="2109788" y="5187950"/>
              <a:ext cx="382786" cy="501650"/>
            </a:xfrm>
            <a:prstGeom prst="rect">
              <a:avLst/>
            </a:prstGeom>
            <a:noFill/>
            <a:ln w="2857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5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F55E894-A69B-158A-E51A-1111719E272A}"/>
                </a:ext>
              </a:extLst>
            </p:cNvPr>
            <p:cNvSpPr/>
            <p:nvPr/>
          </p:nvSpPr>
          <p:spPr>
            <a:xfrm>
              <a:off x="2566490" y="5187950"/>
              <a:ext cx="525960" cy="501650"/>
            </a:xfrm>
            <a:prstGeom prst="rect">
              <a:avLst/>
            </a:prstGeom>
            <a:noFill/>
            <a:ln w="285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B01C8F9-276B-D5B3-3CA8-574024BE91E3}"/>
                </a:ext>
              </a:extLst>
            </p:cNvPr>
            <p:cNvSpPr/>
            <p:nvPr/>
          </p:nvSpPr>
          <p:spPr>
            <a:xfrm>
              <a:off x="3166366" y="5187950"/>
              <a:ext cx="275335" cy="501650"/>
            </a:xfrm>
            <a:prstGeom prst="rect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D1C57D4-F601-12D1-6F2E-7FF46E19F087}"/>
                </a:ext>
              </a:extLst>
            </p:cNvPr>
            <p:cNvSpPr txBox="1"/>
            <p:nvPr/>
          </p:nvSpPr>
          <p:spPr>
            <a:xfrm>
              <a:off x="978794" y="4374994"/>
              <a:ext cx="920749" cy="3009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새로운 은닉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0DA9613-08B5-C46C-0741-A3C516AC2DED}"/>
                </a:ext>
              </a:extLst>
            </p:cNvPr>
            <p:cNvSpPr txBox="1"/>
            <p:nvPr/>
          </p:nvSpPr>
          <p:spPr>
            <a:xfrm>
              <a:off x="1697038" y="5938922"/>
              <a:ext cx="957262" cy="5318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가중치 </a:t>
              </a:r>
              <a:r>
                <a:rPr lang="en-US" altLang="ko-KR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W</a:t>
              </a:r>
              <a:r>
                <a:rPr lang="ko-KR" altLang="en-US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를 </a:t>
              </a:r>
              <a:endPara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가지는 함수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CB75708-4DB6-EB91-495D-F7A613CDEC8D}"/>
                </a:ext>
              </a:extLst>
            </p:cNvPr>
            <p:cNvSpPr txBox="1"/>
            <p:nvPr/>
          </p:nvSpPr>
          <p:spPr>
            <a:xfrm>
              <a:off x="2701289" y="4414129"/>
              <a:ext cx="825500" cy="3009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이전 은닉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9461A4C-7976-7219-01A0-B27B3ECCAFCE}"/>
                </a:ext>
              </a:extLst>
            </p:cNvPr>
            <p:cNvSpPr txBox="1"/>
            <p:nvPr/>
          </p:nvSpPr>
          <p:spPr>
            <a:xfrm>
              <a:off x="3114039" y="6077420"/>
              <a:ext cx="1079499" cy="3009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t</a:t>
              </a:r>
              <a:r>
                <a:rPr lang="ko-KR" altLang="en-US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에서의 입력</a:t>
              </a: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5C925599-6BC4-47B1-FF48-84E8E8947746}"/>
                </a:ext>
              </a:extLst>
            </p:cNvPr>
            <p:cNvCxnSpPr>
              <a:stCxn id="28" idx="0"/>
              <a:endCxn id="32" idx="2"/>
            </p:cNvCxnSpPr>
            <p:nvPr/>
          </p:nvCxnSpPr>
          <p:spPr>
            <a:xfrm flipH="1" flipV="1">
              <a:off x="1439169" y="4675974"/>
              <a:ext cx="174525" cy="51197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328FF0BD-78B3-C0A8-C274-14350F0A4750}"/>
                </a:ext>
              </a:extLst>
            </p:cNvPr>
            <p:cNvCxnSpPr>
              <a:cxnSpLocks/>
              <a:stCxn id="30" idx="0"/>
              <a:endCxn id="34" idx="2"/>
            </p:cNvCxnSpPr>
            <p:nvPr/>
          </p:nvCxnSpPr>
          <p:spPr>
            <a:xfrm flipV="1">
              <a:off x="2829470" y="4715109"/>
              <a:ext cx="284569" cy="47284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6E20656E-2FE0-F448-4998-0E7B3F47501F}"/>
                </a:ext>
              </a:extLst>
            </p:cNvPr>
            <p:cNvCxnSpPr>
              <a:cxnSpLocks/>
              <a:stCxn id="31" idx="2"/>
              <a:endCxn id="35" idx="0"/>
            </p:cNvCxnSpPr>
            <p:nvPr/>
          </p:nvCxnSpPr>
          <p:spPr>
            <a:xfrm>
              <a:off x="3304034" y="5689600"/>
              <a:ext cx="349755" cy="38782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E001F107-75F9-C9B3-1119-1E85B22DC3FE}"/>
                </a:ext>
              </a:extLst>
            </p:cNvPr>
            <p:cNvCxnSpPr>
              <a:cxnSpLocks/>
              <a:stCxn id="29" idx="2"/>
              <a:endCxn id="33" idx="0"/>
            </p:cNvCxnSpPr>
            <p:nvPr/>
          </p:nvCxnSpPr>
          <p:spPr>
            <a:xfrm flipH="1">
              <a:off x="2175669" y="5689600"/>
              <a:ext cx="125512" cy="24932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89265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3B84DA-7310-4A86-3BFB-4491CD41C7DF}"/>
              </a:ext>
            </a:extLst>
          </p:cNvPr>
          <p:cNvSpPr txBox="1"/>
          <p:nvPr/>
        </p:nvSpPr>
        <p:spPr>
          <a:xfrm>
            <a:off x="341409" y="378644"/>
            <a:ext cx="1516954" cy="837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pc="-15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AutoDraw_ONNX</a:t>
            </a:r>
          </a:p>
          <a:p>
            <a:pPr>
              <a:lnSpc>
                <a:spcPct val="150000"/>
              </a:lnSpc>
            </a:pPr>
            <a:r>
              <a:rPr lang="en-US" altLang="ko-KR" spc="-150">
                <a:latin typeface="나눔스퀘어" panose="020B0600000101010101" pitchFamily="50" charset="-127"/>
                <a:ea typeface="나눔스퀘어" panose="020B0600000101010101" pitchFamily="50" charset="-127"/>
              </a:rPr>
              <a:t>2. AutoDraw</a:t>
            </a:r>
            <a:endParaRPr lang="ko-KR" altLang="en-US" spc="-15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2268B1-230F-9883-8CF0-0DEDD5E99A77}"/>
              </a:ext>
            </a:extLst>
          </p:cNvPr>
          <p:cNvSpPr txBox="1"/>
          <p:nvPr/>
        </p:nvSpPr>
        <p:spPr>
          <a:xfrm>
            <a:off x="613730" y="1908063"/>
            <a:ext cx="1077539" cy="467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pc="-150">
                <a:latin typeface="나눔스퀘어" panose="020B0600000101010101" pitchFamily="50" charset="-127"/>
                <a:ea typeface="나눔스퀘어" panose="020B0600000101010101" pitchFamily="50" charset="-127"/>
              </a:rPr>
              <a:t>AutoDraw</a:t>
            </a:r>
            <a:endParaRPr lang="ko-KR" altLang="en-US" spc="-15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EB439F-6850-C60F-D278-A13CB19E5DFF}"/>
              </a:ext>
            </a:extLst>
          </p:cNvPr>
          <p:cNvSpPr txBox="1"/>
          <p:nvPr/>
        </p:nvSpPr>
        <p:spPr>
          <a:xfrm>
            <a:off x="978794" y="2506576"/>
            <a:ext cx="10509161" cy="795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RNN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시간 축으로 풀어서 그려보면 다음과 같이 된다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여기서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fw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는 이전의 은닉 상태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ht-1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과 현재의 입력 벡터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xt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받아서 새로운 은닉 상태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계산하는 활성화 함수이다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pic>
        <p:nvPicPr>
          <p:cNvPr id="7" name="내용 개체 틀 4">
            <a:extLst>
              <a:ext uri="{FF2B5EF4-FFF2-40B4-BE49-F238E27FC236}">
                <a16:creationId xmlns:a16="http://schemas.microsoft.com/office/drawing/2014/main" id="{2FBB20EC-50C1-CEFA-828C-41DC74C51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9433" y="3555951"/>
            <a:ext cx="8153400" cy="277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4332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3B84DA-7310-4A86-3BFB-4491CD41C7DF}"/>
              </a:ext>
            </a:extLst>
          </p:cNvPr>
          <p:cNvSpPr txBox="1"/>
          <p:nvPr/>
        </p:nvSpPr>
        <p:spPr>
          <a:xfrm>
            <a:off x="341409" y="378644"/>
            <a:ext cx="1516954" cy="837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pc="-15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AutoDraw_ONNX</a:t>
            </a:r>
          </a:p>
          <a:p>
            <a:pPr>
              <a:lnSpc>
                <a:spcPct val="150000"/>
              </a:lnSpc>
            </a:pPr>
            <a:r>
              <a:rPr lang="en-US" altLang="ko-KR" spc="-150">
                <a:latin typeface="나눔스퀘어" panose="020B0600000101010101" pitchFamily="50" charset="-127"/>
                <a:ea typeface="나눔스퀘어" panose="020B0600000101010101" pitchFamily="50" charset="-127"/>
              </a:rPr>
              <a:t>2. AutoDraw</a:t>
            </a:r>
            <a:endParaRPr lang="ko-KR" altLang="en-US" spc="-15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2268B1-230F-9883-8CF0-0DEDD5E99A77}"/>
              </a:ext>
            </a:extLst>
          </p:cNvPr>
          <p:cNvSpPr txBox="1"/>
          <p:nvPr/>
        </p:nvSpPr>
        <p:spPr>
          <a:xfrm>
            <a:off x="613730" y="1908063"/>
            <a:ext cx="1077539" cy="467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pc="-150">
                <a:latin typeface="나눔스퀘어" panose="020B0600000101010101" pitchFamily="50" charset="-127"/>
                <a:ea typeface="나눔스퀘어" panose="020B0600000101010101" pitchFamily="50" charset="-127"/>
              </a:rPr>
              <a:t>AutoDraw</a:t>
            </a:r>
            <a:endParaRPr lang="ko-KR" altLang="en-US" spc="-15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EB439F-6850-C60F-D278-A13CB19E5DFF}"/>
              </a:ext>
            </a:extLst>
          </p:cNvPr>
          <p:cNvSpPr txBox="1"/>
          <p:nvPr/>
        </p:nvSpPr>
        <p:spPr>
          <a:xfrm>
            <a:off x="978794" y="2506576"/>
            <a:ext cx="10509161" cy="795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가중치 행렬을 이용해서 작성하면 다음과 같다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다대일이라면 마지막 출력에서 손실을 계산할 수 있다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27DD6F46-70F0-B0CB-FBEC-ABF170419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6340" y="3695172"/>
            <a:ext cx="5174068" cy="251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5716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3B84DA-7310-4A86-3BFB-4491CD41C7DF}"/>
              </a:ext>
            </a:extLst>
          </p:cNvPr>
          <p:cNvSpPr txBox="1"/>
          <p:nvPr/>
        </p:nvSpPr>
        <p:spPr>
          <a:xfrm>
            <a:off x="341409" y="378644"/>
            <a:ext cx="1516954" cy="837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pc="-15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AutoDraw_ONNX</a:t>
            </a:r>
          </a:p>
          <a:p>
            <a:pPr>
              <a:lnSpc>
                <a:spcPct val="150000"/>
              </a:lnSpc>
            </a:pPr>
            <a:r>
              <a:rPr lang="en-US" altLang="ko-KR" spc="-150">
                <a:latin typeface="나눔스퀘어" panose="020B0600000101010101" pitchFamily="50" charset="-127"/>
                <a:ea typeface="나눔스퀘어" panose="020B0600000101010101" pitchFamily="50" charset="-127"/>
              </a:rPr>
              <a:t>2. AutoDraw</a:t>
            </a:r>
            <a:endParaRPr lang="ko-KR" altLang="en-US" spc="-15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2268B1-230F-9883-8CF0-0DEDD5E99A77}"/>
              </a:ext>
            </a:extLst>
          </p:cNvPr>
          <p:cNvSpPr txBox="1"/>
          <p:nvPr/>
        </p:nvSpPr>
        <p:spPr>
          <a:xfrm>
            <a:off x="613730" y="1908063"/>
            <a:ext cx="1077539" cy="467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pc="-150">
                <a:latin typeface="나눔스퀘어" panose="020B0600000101010101" pitchFamily="50" charset="-127"/>
                <a:ea typeface="나눔스퀘어" panose="020B0600000101010101" pitchFamily="50" charset="-127"/>
              </a:rPr>
              <a:t>AutoDraw</a:t>
            </a:r>
            <a:endParaRPr lang="ko-KR" altLang="en-US" spc="-15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EB439F-6850-C60F-D278-A13CB19E5DFF}"/>
              </a:ext>
            </a:extLst>
          </p:cNvPr>
          <p:cNvSpPr txBox="1"/>
          <p:nvPr/>
        </p:nvSpPr>
        <p:spPr>
          <a:xfrm>
            <a:off x="978794" y="2506576"/>
            <a:ext cx="10509161" cy="1164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순환 신경망에서는 계층을 통해 오류를 역전파하는 대신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시간을 거슬러 올라가면서 그래디언트를 역전파한다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그래디언트를 역전파하려면 각 타임 스텝에서 수많은 가중치 행렬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whh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과의 곱셈이 필요하고 또 활성화 함수의 미분값과도 수없이 곱해진다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./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AE3401F-9E4F-D7CF-C20A-3CBB504AF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827" y="3628524"/>
            <a:ext cx="5733372" cy="269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5413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3B84DA-7310-4A86-3BFB-4491CD41C7DF}"/>
              </a:ext>
            </a:extLst>
          </p:cNvPr>
          <p:cNvSpPr txBox="1"/>
          <p:nvPr/>
        </p:nvSpPr>
        <p:spPr>
          <a:xfrm>
            <a:off x="341409" y="378644"/>
            <a:ext cx="1516954" cy="837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pc="-15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AutoDraw_ONNX</a:t>
            </a:r>
          </a:p>
          <a:p>
            <a:pPr>
              <a:lnSpc>
                <a:spcPct val="150000"/>
              </a:lnSpc>
            </a:pPr>
            <a:r>
              <a:rPr lang="en-US" altLang="ko-KR" spc="-150">
                <a:latin typeface="나눔스퀘어" panose="020B0600000101010101" pitchFamily="50" charset="-127"/>
                <a:ea typeface="나눔스퀘어" panose="020B0600000101010101" pitchFamily="50" charset="-127"/>
              </a:rPr>
              <a:t>2. AutoDraw</a:t>
            </a:r>
            <a:endParaRPr lang="ko-KR" altLang="en-US" spc="-15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2268B1-230F-9883-8CF0-0DEDD5E99A77}"/>
              </a:ext>
            </a:extLst>
          </p:cNvPr>
          <p:cNvSpPr txBox="1"/>
          <p:nvPr/>
        </p:nvSpPr>
        <p:spPr>
          <a:xfrm>
            <a:off x="613730" y="1908063"/>
            <a:ext cx="692818" cy="467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pc="-150">
                <a:latin typeface="나눔스퀘어" panose="020B0600000101010101" pitchFamily="50" charset="-127"/>
                <a:ea typeface="나눔스퀘어" panose="020B0600000101010101" pitchFamily="50" charset="-127"/>
              </a:rPr>
              <a:t>LSTM</a:t>
            </a:r>
            <a:endParaRPr lang="ko-KR" altLang="en-US" spc="-15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EB439F-6850-C60F-D278-A13CB19E5DFF}"/>
              </a:ext>
            </a:extLst>
          </p:cNvPr>
          <p:cNvSpPr txBox="1"/>
          <p:nvPr/>
        </p:nvSpPr>
        <p:spPr>
          <a:xfrm>
            <a:off x="978794" y="2506576"/>
            <a:ext cx="10509161" cy="795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LSTM(Long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short-time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memory)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는 기존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RNN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훈련할 때 발생할 수 있는 그래디언트 소실 문제를 해결하기 위해 개발되었다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3BC66F2-A4F1-1EF9-6AA8-CF0C29AB4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167" y="4758265"/>
            <a:ext cx="3398834" cy="267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32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681780" y="3258847"/>
            <a:ext cx="9316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ko-KR" altLang="en-US" sz="32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개요</a:t>
            </a:r>
            <a:endParaRPr lang="en-US" altLang="ko-KR" sz="32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0400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3B84DA-7310-4A86-3BFB-4491CD41C7DF}"/>
              </a:ext>
            </a:extLst>
          </p:cNvPr>
          <p:cNvSpPr txBox="1"/>
          <p:nvPr/>
        </p:nvSpPr>
        <p:spPr>
          <a:xfrm>
            <a:off x="341409" y="378644"/>
            <a:ext cx="1516954" cy="837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pc="-15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AutoDraw_ONNX</a:t>
            </a:r>
          </a:p>
          <a:p>
            <a:pPr>
              <a:lnSpc>
                <a:spcPct val="150000"/>
              </a:lnSpc>
            </a:pPr>
            <a:r>
              <a:rPr lang="en-US" altLang="ko-KR" spc="-150"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pc="-150">
                <a:latin typeface="나눔스퀘어" panose="020B0600000101010101" pitchFamily="50" charset="-127"/>
                <a:ea typeface="나눔스퀘어" panose="020B0600000101010101" pitchFamily="50" charset="-127"/>
              </a:rPr>
              <a:t>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16B55B-CDAB-65C0-D9FD-03DDCDBAD9DB}"/>
              </a:ext>
            </a:extLst>
          </p:cNvPr>
          <p:cNvSpPr txBox="1"/>
          <p:nvPr/>
        </p:nvSpPr>
        <p:spPr>
          <a:xfrm>
            <a:off x="2073954" y="5204749"/>
            <a:ext cx="1299586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그리기</a:t>
            </a:r>
            <a:endParaRPr lang="en-US" altLang="ko-KR" sz="160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80B982-C92C-E2CE-E77F-0D88613DBD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767" y="2476789"/>
            <a:ext cx="2727960" cy="272796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EA37465-B53A-19AD-54BF-71DC705F4E6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225" y="2833771"/>
            <a:ext cx="2013996" cy="201399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E2519B5-DEC5-84C3-F715-43DA2C6AA5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764" y="2719034"/>
            <a:ext cx="2243469" cy="22434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678760-D746-AF80-C292-A00AC4E08E3E}"/>
              </a:ext>
            </a:extLst>
          </p:cNvPr>
          <p:cNvSpPr txBox="1"/>
          <p:nvPr/>
        </p:nvSpPr>
        <p:spPr>
          <a:xfrm>
            <a:off x="5446207" y="5204749"/>
            <a:ext cx="1299586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인식</a:t>
            </a:r>
            <a:endParaRPr lang="en-US" altLang="ko-KR" sz="160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86780E-5834-77C9-1C4D-7FAB95AC6D51}"/>
              </a:ext>
            </a:extLst>
          </p:cNvPr>
          <p:cNvSpPr txBox="1"/>
          <p:nvPr/>
        </p:nvSpPr>
        <p:spPr>
          <a:xfrm>
            <a:off x="8767150" y="5204749"/>
            <a:ext cx="1886695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인식 오브젝트 생성</a:t>
            </a:r>
            <a:endParaRPr lang="en-US" altLang="ko-KR" sz="160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5923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3B84DA-7310-4A86-3BFB-4491CD41C7DF}"/>
              </a:ext>
            </a:extLst>
          </p:cNvPr>
          <p:cNvSpPr txBox="1"/>
          <p:nvPr/>
        </p:nvSpPr>
        <p:spPr>
          <a:xfrm>
            <a:off x="341409" y="378644"/>
            <a:ext cx="1516954" cy="837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pc="-15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AutoDraw_ONNX</a:t>
            </a:r>
          </a:p>
          <a:p>
            <a:pPr>
              <a:lnSpc>
                <a:spcPct val="150000"/>
              </a:lnSpc>
            </a:pPr>
            <a:r>
              <a:rPr lang="en-US" altLang="ko-KR" spc="-150"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pc="-150">
                <a:latin typeface="나눔스퀘어" panose="020B0600000101010101" pitchFamily="50" charset="-127"/>
                <a:ea typeface="나눔스퀘어" panose="020B0600000101010101" pitchFamily="50" charset="-127"/>
              </a:rPr>
              <a:t>개요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FB930C1-6BF7-7B91-B146-E841B2585A1B}"/>
              </a:ext>
            </a:extLst>
          </p:cNvPr>
          <p:cNvGrpSpPr/>
          <p:nvPr/>
        </p:nvGrpSpPr>
        <p:grpSpPr>
          <a:xfrm>
            <a:off x="8616958" y="2508213"/>
            <a:ext cx="2013996" cy="3078544"/>
            <a:chOff x="2324939" y="3202071"/>
            <a:chExt cx="2013996" cy="307854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EA37465-B53A-19AD-54BF-71DC705F4E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4939" y="3202071"/>
              <a:ext cx="2013996" cy="2013996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2678760-D746-AF80-C292-A00AC4E08E3E}"/>
                </a:ext>
              </a:extLst>
            </p:cNvPr>
            <p:cNvSpPr txBox="1"/>
            <p:nvPr/>
          </p:nvSpPr>
          <p:spPr>
            <a:xfrm>
              <a:off x="2375631" y="5573049"/>
              <a:ext cx="1912612" cy="7075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Auto Draw Network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140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(Tensorflow)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68701C3-F8A0-1BA1-241E-F4A331933BAC}"/>
              </a:ext>
            </a:extLst>
          </p:cNvPr>
          <p:cNvGrpSpPr/>
          <p:nvPr/>
        </p:nvGrpSpPr>
        <p:grpSpPr>
          <a:xfrm>
            <a:off x="1359767" y="2139913"/>
            <a:ext cx="4433353" cy="3338252"/>
            <a:chOff x="1359767" y="2292639"/>
            <a:chExt cx="4433353" cy="333825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016B55B-CDAB-65C0-D9FD-03DDCDBAD9DB}"/>
                </a:ext>
              </a:extLst>
            </p:cNvPr>
            <p:cNvSpPr txBox="1"/>
            <p:nvPr/>
          </p:nvSpPr>
          <p:spPr>
            <a:xfrm>
              <a:off x="1698563" y="5204749"/>
              <a:ext cx="1299586" cy="4261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Unity</a:t>
              </a:r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480B982-C92C-E2CE-E77F-0D88613DB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9767" y="2292639"/>
              <a:ext cx="2727960" cy="272796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0E2519B5-DEC5-84C3-F715-43DA2C6AA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9651" y="2513830"/>
              <a:ext cx="2243469" cy="2243469"/>
            </a:xfrm>
            <a:prstGeom prst="rect">
              <a:avLst/>
            </a:prstGeom>
          </p:spPr>
        </p:pic>
      </p:grp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8281361-F4E3-6F52-2A11-0DCCE7AF5F90}"/>
              </a:ext>
            </a:extLst>
          </p:cNvPr>
          <p:cNvCxnSpPr/>
          <p:nvPr/>
        </p:nvCxnSpPr>
        <p:spPr>
          <a:xfrm flipH="1">
            <a:off x="6350000" y="3644900"/>
            <a:ext cx="1790700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4578626-2867-D311-9704-F766D9D19260}"/>
              </a:ext>
            </a:extLst>
          </p:cNvPr>
          <p:cNvSpPr txBox="1"/>
          <p:nvPr/>
        </p:nvSpPr>
        <p:spPr>
          <a:xfrm>
            <a:off x="6683418" y="3851282"/>
            <a:ext cx="1299586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ONNX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C5B1D4-BE8A-768B-9550-2A481D4F5274}"/>
              </a:ext>
            </a:extLst>
          </p:cNvPr>
          <p:cNvSpPr txBox="1"/>
          <p:nvPr/>
        </p:nvSpPr>
        <p:spPr>
          <a:xfrm>
            <a:off x="4021592" y="5052023"/>
            <a:ext cx="1299586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Barracuda</a:t>
            </a:r>
          </a:p>
        </p:txBody>
      </p:sp>
    </p:spTree>
    <p:extLst>
      <p:ext uri="{BB962C8B-B14F-4D97-AF65-F5344CB8AC3E}">
        <p14:creationId xmlns:p14="http://schemas.microsoft.com/office/powerpoint/2010/main" val="3051744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3B84DA-7310-4A86-3BFB-4491CD41C7DF}"/>
              </a:ext>
            </a:extLst>
          </p:cNvPr>
          <p:cNvSpPr txBox="1"/>
          <p:nvPr/>
        </p:nvSpPr>
        <p:spPr>
          <a:xfrm>
            <a:off x="341409" y="378644"/>
            <a:ext cx="1516954" cy="837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pc="-15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AutoDraw_ONNX</a:t>
            </a:r>
          </a:p>
          <a:p>
            <a:pPr>
              <a:lnSpc>
                <a:spcPct val="150000"/>
              </a:lnSpc>
            </a:pPr>
            <a:r>
              <a:rPr lang="en-US" altLang="ko-KR" spc="-150">
                <a:latin typeface="나눔스퀘어" panose="020B0600000101010101" pitchFamily="50" charset="-127"/>
                <a:ea typeface="나눔스퀘어" panose="020B0600000101010101" pitchFamily="50" charset="-127"/>
              </a:rPr>
              <a:t>1. ONNX</a:t>
            </a:r>
            <a:endParaRPr lang="ko-KR" altLang="en-US" spc="-15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2268B1-230F-9883-8CF0-0DEDD5E99A77}"/>
              </a:ext>
            </a:extLst>
          </p:cNvPr>
          <p:cNvSpPr txBox="1"/>
          <p:nvPr/>
        </p:nvSpPr>
        <p:spPr>
          <a:xfrm>
            <a:off x="613730" y="1908063"/>
            <a:ext cx="729687" cy="467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pc="-150">
                <a:latin typeface="나눔스퀘어" panose="020B0600000101010101" pitchFamily="50" charset="-127"/>
                <a:ea typeface="나눔스퀘어" panose="020B0600000101010101" pitchFamily="50" charset="-127"/>
              </a:rPr>
              <a:t>ONNX</a:t>
            </a:r>
            <a:endParaRPr lang="ko-KR" altLang="en-US" spc="-15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16B55B-CDAB-65C0-D9FD-03DDCDBAD9DB}"/>
              </a:ext>
            </a:extLst>
          </p:cNvPr>
          <p:cNvSpPr txBox="1"/>
          <p:nvPr/>
        </p:nvSpPr>
        <p:spPr>
          <a:xfrm>
            <a:off x="978794" y="2506576"/>
            <a:ext cx="10509161" cy="3435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ONNX(Open Neural Network Exchange)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줄인 말로서 이름과 같이 </a:t>
            </a:r>
            <a:r>
              <a:rPr lang="ko-KR" altLang="en-US" sz="1600" b="1" u="sng">
                <a:latin typeface="나눔스퀘어" panose="020B0600000101010101" pitchFamily="50" charset="-127"/>
                <a:ea typeface="나눔스퀘어" panose="020B0600000101010101" pitchFamily="50" charset="-127"/>
              </a:rPr>
              <a:t>다른 </a:t>
            </a:r>
            <a:r>
              <a:rPr lang="en-US" altLang="ko-KR" sz="1600" b="1" u="sng">
                <a:latin typeface="나눔스퀘어" panose="020B0600000101010101" pitchFamily="50" charset="-127"/>
                <a:ea typeface="나눔스퀘어" panose="020B0600000101010101" pitchFamily="50" charset="-127"/>
              </a:rPr>
              <a:t>DNN </a:t>
            </a:r>
            <a:r>
              <a:rPr lang="ko-KR" altLang="en-US" sz="1600" b="1" u="sng">
                <a:latin typeface="나눔스퀘어" panose="020B0600000101010101" pitchFamily="50" charset="-127"/>
                <a:ea typeface="나눔스퀘어" panose="020B0600000101010101" pitchFamily="50" charset="-127"/>
              </a:rPr>
              <a:t>프레임워크 환경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(Tensorflow, PyTorch..)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만들어진 </a:t>
            </a:r>
            <a:r>
              <a:rPr lang="ko-KR" altLang="en-US" sz="1600" b="1" u="sng">
                <a:latin typeface="나눔스퀘어" panose="020B0600000101010101" pitchFamily="50" charset="-127"/>
                <a:ea typeface="나눔스퀘어" panose="020B0600000101010101" pitchFamily="50" charset="-127"/>
              </a:rPr>
              <a:t>모델들을 서로 호환되게 사용할 수 있도록 만들어진 공유 플랫폼이다</a:t>
            </a:r>
            <a:r>
              <a:rPr lang="en-US" altLang="ko-KR" sz="1600" b="1" u="sng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ONNX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는 다음과 같은 </a:t>
            </a:r>
            <a:r>
              <a:rPr lang="ko-KR" altLang="en-US" sz="1600" b="1" u="sng">
                <a:latin typeface="나눔스퀘어" panose="020B0600000101010101" pitchFamily="50" charset="-127"/>
                <a:ea typeface="나눔스퀘어" panose="020B0600000101010101" pitchFamily="50" charset="-127"/>
              </a:rPr>
              <a:t>장점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 있다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Framework Interoperability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특정 환경에서 생성된 모델을 </a:t>
            </a:r>
            <a:r>
              <a:rPr lang="ko-KR" altLang="en-US" sz="1400" b="1" u="sng">
                <a:latin typeface="나눔스퀘어" panose="020B0600000101010101" pitchFamily="50" charset="-127"/>
                <a:ea typeface="나눔스퀘어" panose="020B0600000101010101" pitchFamily="50" charset="-127"/>
              </a:rPr>
              <a:t>다른 환경으로 </a:t>
            </a:r>
            <a:r>
              <a:rPr lang="en-US" altLang="ko-KR" sz="1400" b="1" u="sng">
                <a:latin typeface="나눔스퀘어" panose="020B0600000101010101" pitchFamily="50" charset="-127"/>
                <a:ea typeface="나눔스퀘어" panose="020B0600000101010101" pitchFamily="50" charset="-127"/>
              </a:rPr>
              <a:t>impor</a:t>
            </a:r>
            <a:r>
              <a:rPr lang="ko-KR" altLang="en-US" sz="1400" b="1" u="sng">
                <a:latin typeface="나눔스퀘어" panose="020B0600000101010101" pitchFamily="50" charset="-127"/>
                <a:ea typeface="나눔스퀘어" panose="020B0600000101010101" pitchFamily="50" charset="-127"/>
              </a:rPr>
              <a:t>하여 자유롭게 사용 가능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하다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Shared Optimization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하드웨어 설계시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ONNX representation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</a:t>
            </a:r>
            <a:r>
              <a:rPr lang="ko-KR" altLang="en-US" sz="1400" b="1" u="sng">
                <a:latin typeface="나눔스퀘어" panose="020B0600000101010101" pitchFamily="50" charset="-127"/>
                <a:ea typeface="나눔스퀘어" panose="020B0600000101010101" pitchFamily="50" charset="-127"/>
              </a:rPr>
              <a:t>기준으로 최적화를 하면 되기 때문에 효율적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이다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Ex) JSON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폼맷이 정보 표현을 위해 여러 개발자들 사이에서 합의되어 사용하듯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ONNX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라는 합의된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DNN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모델 포맷이 존재한다고 생각하면 된다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836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3B84DA-7310-4A86-3BFB-4491CD41C7DF}"/>
              </a:ext>
            </a:extLst>
          </p:cNvPr>
          <p:cNvSpPr txBox="1"/>
          <p:nvPr/>
        </p:nvSpPr>
        <p:spPr>
          <a:xfrm>
            <a:off x="341409" y="378644"/>
            <a:ext cx="1516954" cy="837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pc="-15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AutoDraw_ONNX</a:t>
            </a:r>
          </a:p>
          <a:p>
            <a:pPr>
              <a:lnSpc>
                <a:spcPct val="150000"/>
              </a:lnSpc>
            </a:pPr>
            <a:r>
              <a:rPr lang="en-US" altLang="ko-KR" spc="-150">
                <a:latin typeface="나눔스퀘어" panose="020B0600000101010101" pitchFamily="50" charset="-127"/>
                <a:ea typeface="나눔스퀘어" panose="020B0600000101010101" pitchFamily="50" charset="-127"/>
              </a:rPr>
              <a:t>1. ONNX</a:t>
            </a:r>
            <a:endParaRPr lang="ko-KR" altLang="en-US" spc="-15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EBDE5C4-06CF-82FF-C031-8DF4D35097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276" y="1796403"/>
            <a:ext cx="8561448" cy="412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238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3B84DA-7310-4A86-3BFB-4491CD41C7DF}"/>
              </a:ext>
            </a:extLst>
          </p:cNvPr>
          <p:cNvSpPr txBox="1"/>
          <p:nvPr/>
        </p:nvSpPr>
        <p:spPr>
          <a:xfrm>
            <a:off x="341409" y="378644"/>
            <a:ext cx="1516954" cy="837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pc="-15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AutoDraw_ONNX</a:t>
            </a:r>
          </a:p>
          <a:p>
            <a:pPr>
              <a:lnSpc>
                <a:spcPct val="150000"/>
              </a:lnSpc>
            </a:pPr>
            <a:r>
              <a:rPr lang="en-US" altLang="ko-KR" spc="-150">
                <a:latin typeface="나눔스퀘어" panose="020B0600000101010101" pitchFamily="50" charset="-127"/>
                <a:ea typeface="나눔스퀘어" panose="020B0600000101010101" pitchFamily="50" charset="-127"/>
              </a:rPr>
              <a:t>1. Barracuda</a:t>
            </a:r>
            <a:endParaRPr lang="ko-KR" altLang="en-US" spc="-15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2268B1-230F-9883-8CF0-0DEDD5E99A77}"/>
              </a:ext>
            </a:extLst>
          </p:cNvPr>
          <p:cNvSpPr txBox="1"/>
          <p:nvPr/>
        </p:nvSpPr>
        <p:spPr>
          <a:xfrm>
            <a:off x="613730" y="1908063"/>
            <a:ext cx="1082348" cy="467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pc="-150">
                <a:latin typeface="나눔스퀘어" panose="020B0600000101010101" pitchFamily="50" charset="-127"/>
                <a:ea typeface="나눔스퀘어" panose="020B0600000101010101" pitchFamily="50" charset="-127"/>
              </a:rPr>
              <a:t>Barracuda</a:t>
            </a:r>
            <a:endParaRPr lang="ko-KR" altLang="en-US" spc="-15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16B55B-CDAB-65C0-D9FD-03DDCDBAD9DB}"/>
              </a:ext>
            </a:extLst>
          </p:cNvPr>
          <p:cNvSpPr txBox="1"/>
          <p:nvPr/>
        </p:nvSpPr>
        <p:spPr>
          <a:xfrm>
            <a:off x="978794" y="2506576"/>
            <a:ext cx="10509161" cy="1903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Barracuda 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패키지는 </a:t>
            </a:r>
            <a:r>
              <a:rPr lang="en-US" altLang="ko-KR" sz="1600" b="1" u="sng">
                <a:latin typeface="나눔스퀘어" panose="020B0600000101010101" pitchFamily="50" charset="-127"/>
                <a:ea typeface="나눔스퀘어" panose="020B0600000101010101" pitchFamily="50" charset="-127"/>
              </a:rPr>
              <a:t>Unity</a:t>
            </a:r>
            <a:r>
              <a:rPr lang="ko-KR" altLang="en-US" sz="1600" b="1" u="sng">
                <a:latin typeface="나눔스퀘어" panose="020B0600000101010101" pitchFamily="50" charset="-127"/>
                <a:ea typeface="나눔스퀘어" panose="020B0600000101010101" pitchFamily="50" charset="-127"/>
              </a:rPr>
              <a:t>용 경량 크로스 플랫폼 신경망 추론 라이브러리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입니다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Barracuda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는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GPU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CPU 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모두에서 신경망을 실행할 수 있습니다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현재 </a:t>
            </a:r>
            <a:r>
              <a:rPr lang="ko-KR" altLang="en-US" sz="1600" b="1" u="sng">
                <a:latin typeface="나눔스퀘어" panose="020B0600000101010101" pitchFamily="50" charset="-127"/>
                <a:ea typeface="나눔스퀘어" panose="020B0600000101010101" pitchFamily="50" charset="-127"/>
              </a:rPr>
              <a:t>모든 신경망을 지원하는 것은아닙니다</a:t>
            </a:r>
            <a:r>
              <a:rPr lang="en-US" altLang="ko-KR" sz="1600" b="1" u="sng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에이전트 모델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MobileNet , Yolo v2, U-Net, Fully convolutional models, Fully dense models, Spade architecture</a:t>
            </a:r>
          </a:p>
        </p:txBody>
      </p:sp>
    </p:spTree>
    <p:extLst>
      <p:ext uri="{BB962C8B-B14F-4D97-AF65-F5344CB8AC3E}">
        <p14:creationId xmlns:p14="http://schemas.microsoft.com/office/powerpoint/2010/main" val="1243540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3B84DA-7310-4A86-3BFB-4491CD41C7DF}"/>
              </a:ext>
            </a:extLst>
          </p:cNvPr>
          <p:cNvSpPr txBox="1"/>
          <p:nvPr/>
        </p:nvSpPr>
        <p:spPr>
          <a:xfrm>
            <a:off x="341409" y="378644"/>
            <a:ext cx="1516954" cy="837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pc="-15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AutoDraw_ONNX</a:t>
            </a:r>
          </a:p>
          <a:p>
            <a:pPr>
              <a:lnSpc>
                <a:spcPct val="150000"/>
              </a:lnSpc>
            </a:pPr>
            <a:r>
              <a:rPr lang="en-US" altLang="ko-KR" spc="-150">
                <a:latin typeface="나눔스퀘어" panose="020B0600000101010101" pitchFamily="50" charset="-127"/>
                <a:ea typeface="나눔스퀘어" panose="020B0600000101010101" pitchFamily="50" charset="-127"/>
              </a:rPr>
              <a:t>1. Barracuda</a:t>
            </a:r>
            <a:endParaRPr lang="ko-KR" altLang="en-US" spc="-15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2268B1-230F-9883-8CF0-0DEDD5E99A77}"/>
              </a:ext>
            </a:extLst>
          </p:cNvPr>
          <p:cNvSpPr txBox="1"/>
          <p:nvPr/>
        </p:nvSpPr>
        <p:spPr>
          <a:xfrm>
            <a:off x="613730" y="1908063"/>
            <a:ext cx="1082348" cy="467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pc="-150">
                <a:latin typeface="나눔스퀘어" panose="020B0600000101010101" pitchFamily="50" charset="-127"/>
                <a:ea typeface="나눔스퀘어" panose="020B0600000101010101" pitchFamily="50" charset="-127"/>
              </a:rPr>
              <a:t>Barracuda</a:t>
            </a:r>
            <a:endParaRPr lang="ko-KR" altLang="en-US" spc="-15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16B55B-CDAB-65C0-D9FD-03DDCDBAD9DB}"/>
              </a:ext>
            </a:extLst>
          </p:cNvPr>
          <p:cNvSpPr txBox="1"/>
          <p:nvPr/>
        </p:nvSpPr>
        <p:spPr>
          <a:xfrm>
            <a:off x="978794" y="2506576"/>
            <a:ext cx="10509161" cy="3380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지원되는 </a:t>
            </a:r>
            <a:r>
              <a:rPr lang="en-US" altLang="ko-KR" sz="1600" b="1" u="sng">
                <a:latin typeface="나눔스퀘어" panose="020B0600000101010101" pitchFamily="50" charset="-127"/>
                <a:ea typeface="나눔스퀘어" panose="020B0600000101010101" pitchFamily="50" charset="-127"/>
              </a:rPr>
              <a:t>Operations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OneHot, LSTM, AveragePool, MaxPool, Conv, ConvTranspose, Dropout …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지원되는 </a:t>
            </a:r>
            <a:r>
              <a:rPr lang="en-US" altLang="ko-KR" sz="1600" b="1" u="sng">
                <a:latin typeface="나눔스퀘어" panose="020B0600000101010101" pitchFamily="50" charset="-127"/>
                <a:ea typeface="나눔스퀘어" panose="020B0600000101010101" pitchFamily="50" charset="-127"/>
              </a:rPr>
              <a:t>Activations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Relu, Softmax, Tanh, Log, Floor …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ONNX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변환할 때 </a:t>
            </a:r>
            <a:r>
              <a:rPr lang="en-US" altLang="ko-KR" sz="1600" b="1" u="sng">
                <a:latin typeface="나눔스퀘어" panose="020B0600000101010101" pitchFamily="50" charset="-127"/>
                <a:ea typeface="나눔스퀘어" panose="020B0600000101010101" pitchFamily="50" charset="-127"/>
              </a:rPr>
              <a:t>Barracuda</a:t>
            </a:r>
            <a:r>
              <a:rPr lang="ko-KR" altLang="en-US" sz="1600" b="1" u="sng">
                <a:latin typeface="나눔스퀘어" panose="020B0600000101010101" pitchFamily="50" charset="-127"/>
                <a:ea typeface="나눔스퀘어" panose="020B0600000101010101" pitchFamily="50" charset="-127"/>
              </a:rPr>
              <a:t>가 지원하지 않는 연산자를 가지고 있는 경우 오류가 나타남</a:t>
            </a:r>
            <a:endParaRPr lang="en-US" altLang="ko-KR" sz="1600" b="1" u="sng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b="1" u="sng">
                <a:latin typeface="나눔스퀘어" panose="020B0600000101010101" pitchFamily="50" charset="-127"/>
                <a:ea typeface="나눔스퀘어" panose="020B0600000101010101" pitchFamily="50" charset="-127"/>
              </a:rPr>
              <a:t>ONNX</a:t>
            </a:r>
            <a:r>
              <a:rPr lang="ko-KR" altLang="en-US" sz="1600" b="1" u="sng">
                <a:latin typeface="나눔스퀘어" panose="020B0600000101010101" pitchFamily="50" charset="-127"/>
                <a:ea typeface="나눔스퀘어" panose="020B0600000101010101" pitchFamily="50" charset="-127"/>
              </a:rPr>
              <a:t>는 </a:t>
            </a:r>
            <a:r>
              <a:rPr lang="en-US" altLang="ko-KR" sz="1600" b="1" u="sng">
                <a:latin typeface="나눔스퀘어" panose="020B0600000101010101" pitchFamily="50" charset="-127"/>
                <a:ea typeface="나눔스퀘어" panose="020B0600000101010101" pitchFamily="50" charset="-127"/>
              </a:rPr>
              <a:t>Pytorch, Tensorflow, Keras</a:t>
            </a:r>
            <a:r>
              <a:rPr lang="ko-KR" altLang="en-US" sz="1600" b="1" u="sng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쉽게 변경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할 수 있습니다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8916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D7D31"/>
        </a:solidFill>
        <a:ln w="381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27678</TotalTime>
  <Words>1143</Words>
  <Application>Microsoft Office PowerPoint</Application>
  <PresentationFormat>와이드스크린</PresentationFormat>
  <Paragraphs>256</Paragraphs>
  <Slides>28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나눔스퀘어</vt:lpstr>
      <vt:lpstr>나눔스퀘어 Bold</vt:lpstr>
      <vt:lpstr>나눔스퀘어 ExtraBold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환경에서 AR기반 실시간 상호작용 지원   Wind-Cloth 시뮬레이터 설계  Design of Wind-Cloth Simulator Supporting  AR-based Real-Time Interaction</dc:title>
  <dc:creator>Windows 사용자</dc:creator>
  <cp:lastModifiedBy>김 상준</cp:lastModifiedBy>
  <cp:revision>1941</cp:revision>
  <cp:lastPrinted>2017-11-02T08:07:05Z</cp:lastPrinted>
  <dcterms:created xsi:type="dcterms:W3CDTF">2017-10-30T03:51:21Z</dcterms:created>
  <dcterms:modified xsi:type="dcterms:W3CDTF">2023-02-13T05:15:04Z</dcterms:modified>
</cp:coreProperties>
</file>