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59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5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1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2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9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4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1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69EEF20-0526-4418-8FD2-2CC2909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D1597-5A59-44AB-A21A-8799E4942310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224F46-70A6-4EE4-AD99-9AB4F7DA2833}"/>
              </a:ext>
            </a:extLst>
          </p:cNvPr>
          <p:cNvSpPr/>
          <p:nvPr/>
        </p:nvSpPr>
        <p:spPr>
          <a:xfrm>
            <a:off x="6871558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2415339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0987B-F3A6-4253-9217-F2759F02D9B2}"/>
              </a:ext>
            </a:extLst>
          </p:cNvPr>
          <p:cNvSpPr txBox="1"/>
          <p:nvPr/>
        </p:nvSpPr>
        <p:spPr>
          <a:xfrm>
            <a:off x="2756000" y="3729571"/>
            <a:ext cx="219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홀드아웃 방법의 이론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DFC8B-9AC5-451E-9016-F2CD4F5969A8}"/>
              </a:ext>
            </a:extLst>
          </p:cNvPr>
          <p:cNvSpPr txBox="1"/>
          <p:nvPr/>
        </p:nvSpPr>
        <p:spPr>
          <a:xfrm>
            <a:off x="7143682" y="3760168"/>
            <a:ext cx="238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 교차검증의 이론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A5DA9B-EF3A-4282-96BC-3D884CF95C76}"/>
              </a:ext>
            </a:extLst>
          </p:cNvPr>
          <p:cNvCxnSpPr>
            <a:cxnSpLocks/>
          </p:cNvCxnSpPr>
          <p:nvPr/>
        </p:nvCxnSpPr>
        <p:spPr>
          <a:xfrm>
            <a:off x="2415339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3A9ACEB-8A32-4361-81AC-74F1674A228C}"/>
              </a:ext>
            </a:extLst>
          </p:cNvPr>
          <p:cNvCxnSpPr>
            <a:cxnSpLocks/>
          </p:cNvCxnSpPr>
          <p:nvPr/>
        </p:nvCxnSpPr>
        <p:spPr>
          <a:xfrm>
            <a:off x="6896661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7779D-4B71-439D-9E99-218899AA13AD}"/>
              </a:ext>
            </a:extLst>
          </p:cNvPr>
          <p:cNvSpPr txBox="1"/>
          <p:nvPr/>
        </p:nvSpPr>
        <p:spPr>
          <a:xfrm>
            <a:off x="2418823" y="4358664"/>
            <a:ext cx="290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데이터셋을 훈련 데이터와 테스트 데이터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가지로 분할하는 방법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AD3903-9CB4-4FE0-AE0B-0FAC95970313}"/>
              </a:ext>
            </a:extLst>
          </p:cNvPr>
          <p:cNvSpPr txBox="1"/>
          <p:nvPr/>
        </p:nvSpPr>
        <p:spPr>
          <a:xfrm>
            <a:off x="6150000" y="4156263"/>
            <a:ext cx="44190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데이터셋을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분할한 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데이터의 학습 데이터셋으로 사용하고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모델 테스트에 사용하는 방법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모델과 그 모델에 대한 성능 평가를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얻을 수 있기 때문에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학습과 평가를 반복하고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성능 평가의 평균을 취해 평균 성능을 산출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FD9E2B-5D3E-4921-9444-EBCB51D6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31" y="1735243"/>
            <a:ext cx="2673816" cy="15819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6F273-91B6-44BE-8518-0E872818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82" y="1735243"/>
            <a:ext cx="2385955" cy="15819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AF3B711-24EE-4CD5-98B3-FFFEA8A662CC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데이터 사용법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3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224F46-70A6-4EE4-AD99-9AB4F7DA2833}"/>
              </a:ext>
            </a:extLst>
          </p:cNvPr>
          <p:cNvSpPr/>
          <p:nvPr/>
        </p:nvSpPr>
        <p:spPr>
          <a:xfrm>
            <a:off x="6871558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2415339" y="1475286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0987B-F3A6-4253-9217-F2759F02D9B2}"/>
              </a:ext>
            </a:extLst>
          </p:cNvPr>
          <p:cNvSpPr txBox="1"/>
          <p:nvPr/>
        </p:nvSpPr>
        <p:spPr>
          <a:xfrm>
            <a:off x="3458729" y="3720863"/>
            <a:ext cx="79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DFC8B-9AC5-451E-9016-F2CD4F5969A8}"/>
              </a:ext>
            </a:extLst>
          </p:cNvPr>
          <p:cNvSpPr txBox="1"/>
          <p:nvPr/>
        </p:nvSpPr>
        <p:spPr>
          <a:xfrm>
            <a:off x="7625718" y="3778234"/>
            <a:ext cx="1467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앙상블 학습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6A5DA9B-EF3A-4282-96BC-3D884CF95C76}"/>
              </a:ext>
            </a:extLst>
          </p:cNvPr>
          <p:cNvCxnSpPr>
            <a:cxnSpLocks/>
          </p:cNvCxnSpPr>
          <p:nvPr/>
        </p:nvCxnSpPr>
        <p:spPr>
          <a:xfrm>
            <a:off x="2415339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3A9ACEB-8A32-4361-81AC-74F1674A228C}"/>
              </a:ext>
            </a:extLst>
          </p:cNvPr>
          <p:cNvCxnSpPr>
            <a:cxnSpLocks/>
          </p:cNvCxnSpPr>
          <p:nvPr/>
        </p:nvCxnSpPr>
        <p:spPr>
          <a:xfrm>
            <a:off x="6896661" y="40987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AD3903-9CB4-4FE0-AE0B-0FAC95970313}"/>
              </a:ext>
            </a:extLst>
          </p:cNvPr>
          <p:cNvSpPr txBox="1"/>
          <p:nvPr/>
        </p:nvSpPr>
        <p:spPr>
          <a:xfrm>
            <a:off x="6150000" y="4156263"/>
            <a:ext cx="4419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모델을 학습시킴으로써 데이터의 일반화를 획득하려는 시도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단일의 강한 알고리즘보다 복수의 약한 알고리즘이 더 뛰어날 수 있다는 생각에 기반을 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(Voting),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(Bagging),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(Boosting)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세가지 유형으로 나눌 수 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F3B711-24EE-4CD5-98B3-FFFEA8A662CC}"/>
              </a:ext>
            </a:extLst>
          </p:cNvPr>
          <p:cNvSpPr txBox="1"/>
          <p:nvPr/>
        </p:nvSpPr>
        <p:spPr>
          <a:xfrm>
            <a:off x="4679537" y="961879"/>
            <a:ext cx="2901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과적합과 앙상블 학습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7B4367-B14E-40A2-B350-E684FB25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06" y="1599394"/>
            <a:ext cx="2593466" cy="18572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9F4CBB-E714-4C29-AEEF-EA3435AB9B2D}"/>
              </a:ext>
            </a:extLst>
          </p:cNvPr>
          <p:cNvSpPr txBox="1"/>
          <p:nvPr/>
        </p:nvSpPr>
        <p:spPr>
          <a:xfrm>
            <a:off x="1622903" y="4156263"/>
            <a:ext cx="44190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학습 데이터셋 안에서는 일정 이상의 예측 정확도를 보이지만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데이터에 적용하면 잘 맞지 않는 것을 의미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데이터에 적용해도 최적화된 선을 그어야 하지만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예측 선이 특정 데이터 셋에만 최적화된 경우를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80A1E-4B4F-4969-9951-6D25E312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02" y="1645682"/>
            <a:ext cx="2557891" cy="18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8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0E29D06C-DBE4-4C26-9916-FED513A79AA8}"/>
              </a:ext>
            </a:extLst>
          </p:cNvPr>
          <p:cNvSpPr/>
          <p:nvPr/>
        </p:nvSpPr>
        <p:spPr>
          <a:xfrm>
            <a:off x="1464816" y="1305018"/>
            <a:ext cx="3024845" cy="28945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AD27-041B-4ABC-84BE-E35CB22CEC27}"/>
              </a:ext>
            </a:extLst>
          </p:cNvPr>
          <p:cNvSpPr txBox="1"/>
          <p:nvPr/>
        </p:nvSpPr>
        <p:spPr>
          <a:xfrm>
            <a:off x="2061736" y="4535797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(Voting)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CD6163-4308-42F0-B4A5-4842C051FC5C}"/>
              </a:ext>
            </a:extLst>
          </p:cNvPr>
          <p:cNvSpPr txBox="1"/>
          <p:nvPr/>
        </p:nvSpPr>
        <p:spPr>
          <a:xfrm>
            <a:off x="5276160" y="4535797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배깅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(Bagging)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B39F9-DCDB-46DF-B4DE-CFE88BC405F9}"/>
              </a:ext>
            </a:extLst>
          </p:cNvPr>
          <p:cNvSpPr txBox="1"/>
          <p:nvPr/>
        </p:nvSpPr>
        <p:spPr>
          <a:xfrm>
            <a:off x="8588137" y="4535797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(Boosting)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3CA00-6402-4D9C-87BD-C7C8C6D60FDE}"/>
              </a:ext>
            </a:extLst>
          </p:cNvPr>
          <p:cNvSpPr txBox="1"/>
          <p:nvPr/>
        </p:nvSpPr>
        <p:spPr>
          <a:xfrm>
            <a:off x="1626799" y="4865984"/>
            <a:ext cx="2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모델에서 구해진 예측 값들을 투표를 통해 최종 결과를 결정하는 방식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보팅은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hard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보팅과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669D23-6A82-4287-BEE1-A659C33B92D5}"/>
              </a:ext>
            </a:extLst>
          </p:cNvPr>
          <p:cNvCxnSpPr/>
          <p:nvPr/>
        </p:nvCxnSpPr>
        <p:spPr>
          <a:xfrm>
            <a:off x="1158507" y="4147960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1157E75-4B3B-418A-8355-57712D79CA7A}"/>
              </a:ext>
            </a:extLst>
          </p:cNvPr>
          <p:cNvSpPr/>
          <p:nvPr/>
        </p:nvSpPr>
        <p:spPr>
          <a:xfrm>
            <a:off x="2664577" y="3857913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C240F-EEFB-4EF5-BDC3-EF8ADE5C4BBC}"/>
              </a:ext>
            </a:extLst>
          </p:cNvPr>
          <p:cNvSpPr txBox="1"/>
          <p:nvPr/>
        </p:nvSpPr>
        <p:spPr>
          <a:xfrm>
            <a:off x="4782000" y="4865984"/>
            <a:ext cx="25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샘플링을 통해 모델을 학습시키고 결과를 집계하는 방법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분할 시 중복 허용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7BFDD9-A457-43DB-AB0A-B0BAA09379F3}"/>
              </a:ext>
            </a:extLst>
          </p:cNvPr>
          <p:cNvSpPr txBox="1"/>
          <p:nvPr/>
        </p:nvSpPr>
        <p:spPr>
          <a:xfrm>
            <a:off x="7937201" y="4884250"/>
            <a:ext cx="3021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분류기가 순차적으로 학습을 수행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예측하면서 잘못 예측한 데이터에 가중치를 부여해 오류를 개선해 나가며 학습 하는 방식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0BE6AF-D917-4201-AFCC-110C74D9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77" y="1763914"/>
            <a:ext cx="2327987" cy="203091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74A1C49-C0E9-4322-B9E4-31E6BFF44E14}"/>
              </a:ext>
            </a:extLst>
          </p:cNvPr>
          <p:cNvSpPr/>
          <p:nvPr/>
        </p:nvSpPr>
        <p:spPr>
          <a:xfrm>
            <a:off x="4677496" y="1253365"/>
            <a:ext cx="3024845" cy="28945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B21CD8B-4908-4A6C-A832-819577479B8A}"/>
              </a:ext>
            </a:extLst>
          </p:cNvPr>
          <p:cNvSpPr/>
          <p:nvPr/>
        </p:nvSpPr>
        <p:spPr>
          <a:xfrm>
            <a:off x="7949553" y="1282190"/>
            <a:ext cx="3024845" cy="28945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496FE72-6F87-4D33-BCD7-4A05D7EB8097}"/>
              </a:ext>
            </a:extLst>
          </p:cNvPr>
          <p:cNvSpPr/>
          <p:nvPr/>
        </p:nvSpPr>
        <p:spPr>
          <a:xfrm>
            <a:off x="5844779" y="3857913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AEF0ECB-94CD-4D7F-9D29-E55978022103}"/>
              </a:ext>
            </a:extLst>
          </p:cNvPr>
          <p:cNvSpPr/>
          <p:nvPr/>
        </p:nvSpPr>
        <p:spPr>
          <a:xfrm>
            <a:off x="9155975" y="3845162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5F3F98-0FFF-4C2E-AA34-977FA07A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07" y="1763914"/>
            <a:ext cx="2395062" cy="20556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AE79E8E-586F-470B-AEC9-A4F47CF6A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618" y="1729473"/>
            <a:ext cx="2636794" cy="205947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62BA51-4E42-447E-8076-EF499866D9F1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98EA079-EBDF-425F-8D59-FB48F9579B80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C4D642-8515-4F99-8509-AA51D224EDCD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174A943-FD82-47B0-A990-162BFBC84C75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1E79789-6A6F-4A20-950E-570F0721937D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4DA72A6-DE83-4029-AE7D-6116800EA548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F44F0D-48F6-4249-B5D7-400ACDD954E0}"/>
              </a:ext>
            </a:extLst>
          </p:cNvPr>
          <p:cNvSpPr txBox="1"/>
          <p:nvPr/>
        </p:nvSpPr>
        <p:spPr>
          <a:xfrm>
            <a:off x="4800722" y="772455"/>
            <a:ext cx="2901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앙상블 학습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98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4A3AAC-B5D9-4EEE-AB1E-E3BCDB597838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2" y="266164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3" y="3959812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19" y="2755455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27455" y="4052144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E1597-9EFF-45A7-A060-E7575C58CEEE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042000" y="2598003"/>
            <a:ext cx="59391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 err="1"/>
              <a:t>머신러닝</a:t>
            </a:r>
            <a:r>
              <a:rPr lang="ko-KR" altLang="en-US" sz="1700" dirty="0"/>
              <a:t> </a:t>
            </a:r>
            <a:r>
              <a:rPr lang="en-US" altLang="ko-KR" sz="1700" dirty="0"/>
              <a:t>(</a:t>
            </a:r>
            <a:r>
              <a:rPr lang="ko-KR" altLang="en-US" sz="1700" dirty="0"/>
              <a:t>기계학습</a:t>
            </a:r>
            <a:r>
              <a:rPr lang="en-US" altLang="ko-KR" sz="1700" dirty="0"/>
              <a:t>)</a:t>
            </a:r>
            <a:r>
              <a:rPr lang="ko-KR" altLang="en-US" sz="1700" dirty="0"/>
              <a:t>이 크게 주목 받고 있는 주된 이유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사람이 처리 불가능한 단시간에 대량의 데이터에서 자동으로 정확한 결과를 얻을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컴퓨터의 처리속도가 향상되어 대용량 데이터 분석을 할 수 있는 환경이 조성됨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3EDDBB-2646-4C43-B74E-22D8634DE7A0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5DF5866-3805-4F13-BCED-7ECE071D66CE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FC9443-AA11-4CAB-BA95-5DF9F5BE6228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50095A1-F919-45EA-86BD-30B109CE1121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6825267-17AC-4F70-869C-0C37AEBEABE9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5F18D0-5679-448A-AD5A-54A3679BE3B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C5636B8-3386-4809-AF66-C6DB8071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0" y="2204928"/>
            <a:ext cx="4407219" cy="27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042000" y="2598003"/>
            <a:ext cx="59391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 err="1"/>
              <a:t>머신러닝이란</a:t>
            </a:r>
            <a:r>
              <a:rPr lang="en-US" altLang="ko-KR" sz="1700" dirty="0"/>
              <a:t>?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반복적으로 학습하여 데이터에 숨어 있는 패턴을 찾아내는 것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사람이 사물을 구분하는 능력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학습 방식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 학습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기초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3EDDBB-2646-4C43-B74E-22D8634DE7A0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5DF5866-3805-4F13-BCED-7ECE071D66CE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FC9443-AA11-4CAB-BA95-5DF9F5BE6228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50095A1-F919-45EA-86BD-30B109CE1121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6825267-17AC-4F70-869C-0C37AEBEABE9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5F18D0-5679-448A-AD5A-54A3679BE3B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7337651-4906-4996-ADF4-F6DDD198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31" y="2027936"/>
            <a:ext cx="412195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A22FD5-8BD0-4B60-90B7-AF0281D124A0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92B44-6D96-4090-891A-B1777F31D2B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학습 방식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A7051E-2B01-4781-9C42-58FE2A973607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B59EBB-E4B0-49DE-A3FE-4945558419B3}"/>
              </a:ext>
            </a:extLst>
          </p:cNvPr>
          <p:cNvSpPr/>
          <p:nvPr/>
        </p:nvSpPr>
        <p:spPr>
          <a:xfrm>
            <a:off x="810705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A0220-A092-4C8B-85D5-6F7C1F18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7" y="1936567"/>
            <a:ext cx="3155213" cy="17090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CC32FE-2720-4D6E-9DD8-7E5A8FAC422B}"/>
              </a:ext>
            </a:extLst>
          </p:cNvPr>
          <p:cNvSpPr txBox="1"/>
          <p:nvPr/>
        </p:nvSpPr>
        <p:spPr>
          <a:xfrm>
            <a:off x="6011583" y="2128644"/>
            <a:ext cx="593916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붙어 있는 정답 라벨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지도학습의 흐름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지도 데이터를 컴퓨터에 제공하여 정답 라벨을 학습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정답라벨을 출력 하도록 학습 모델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 모델에 미지의 데이터를 적용해서 정답 라벨에 가까운 값이 나오는지 확인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데이터로 컴퓨터가 정답 라벨에 근접하도록 반복 처리하는 것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5E7F04-40B3-4381-BB49-0828BB75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613" y="3681086"/>
            <a:ext cx="2977077" cy="154073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BF2C5-C90D-46B9-AB8B-98BD7BF51FFC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10F1F2-539A-4590-BBB2-C29FFD977F0E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97E28E-9488-431B-90D9-C413C8AC450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94B973F-714A-45BD-B120-FCCBE115683A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DD30C9-DC4F-4CFC-974D-61B0E3A6EDEB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24F435B-44D7-4721-A6EB-A71C19B4F70D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0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A22FD5-8BD0-4B60-90B7-AF0281D124A0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92B44-6D96-4090-891A-B1777F31D2B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학습 방식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A7051E-2B01-4781-9C42-58FE2A973607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B59EBB-E4B0-49DE-A3FE-4945558419B3}"/>
              </a:ext>
            </a:extLst>
          </p:cNvPr>
          <p:cNvSpPr/>
          <p:nvPr/>
        </p:nvSpPr>
        <p:spPr>
          <a:xfrm>
            <a:off x="775838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C32FE-2720-4D6E-9DD8-7E5A8FAC422B}"/>
              </a:ext>
            </a:extLst>
          </p:cNvPr>
          <p:cNvSpPr txBox="1"/>
          <p:nvPr/>
        </p:nvSpPr>
        <p:spPr>
          <a:xfrm>
            <a:off x="6042000" y="2205588"/>
            <a:ext cx="593916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비지도학습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지도학습에는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정답라벨이라는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해답이 존재하지만 비지도학습에는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정답이나 오답이 없는 것이 특징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 기법 사용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유사성 따위의 개념을 바탕으로 데이터를 몇 개의 그룹으로 분류하는 기법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상품이나 메뉴를 알려주는 제안 사항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다차원 데이터의 정보를 압축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C63C9-BF61-46B1-9448-89A94BC4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30" y="2314656"/>
            <a:ext cx="4199137" cy="249360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FCABA9-E657-416D-92FE-F5FD32297837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E90D84-A2B8-40B3-BEC1-80DCD741356F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49B25B-D1F2-457F-AF10-367EC3D6B0D9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F9FD780-9010-494C-9973-15D98617ED4E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9D6875-CE28-491C-B2E7-16A37C904DE1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01367E1-7526-4497-B616-449F226E373B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5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A22FD5-8BD0-4B60-90B7-AF0281D124A0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92B44-6D96-4090-891A-B1777F31D2B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학습 방식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A7051E-2B01-4781-9C42-58FE2A973607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B59EBB-E4B0-49DE-A3FE-4945558419B3}"/>
              </a:ext>
            </a:extLst>
          </p:cNvPr>
          <p:cNvSpPr/>
          <p:nvPr/>
        </p:nvSpPr>
        <p:spPr>
          <a:xfrm>
            <a:off x="775838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C32FE-2720-4D6E-9DD8-7E5A8FAC422B}"/>
              </a:ext>
            </a:extLst>
          </p:cNvPr>
          <p:cNvSpPr txBox="1"/>
          <p:nvPr/>
        </p:nvSpPr>
        <p:spPr>
          <a:xfrm>
            <a:off x="6147171" y="1865643"/>
            <a:ext cx="593916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 학습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지도가 없음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에이전트와 환경을 제공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에이전트가 환경에 대해 행동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환경이 에이전트에게 보상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보상에 따라 에이전트의 행동이 좋았다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나빴다 평가를 하여 다음 행동을 결정하는 형태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알파고의 바둑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알파고는 바둑이라는 게임 환경에서 승리라는 목표를 두고 바둑의 수를 두는 행동에 대한 보상을 통해 실력을 향상 시켰음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1DC92-6D00-4FEF-A37F-947F6937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6" y="2497320"/>
            <a:ext cx="3862425" cy="228096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FD26A7-C99B-49E0-9EEC-EF107B7BF35C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732FAD-278C-4A06-B8FE-629E0AC589E0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E4E8CF-D889-40C3-8ED6-51800B2DDE89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839EC86-1D23-4E0C-8A43-D27B9BFCDA5B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F60870-45C1-4C3A-A1CB-0F2ACD8C22A9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54F0D5C-0D89-4DE1-A125-B81F133AEF9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58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B1AD27-041B-4ABC-84BE-E35CB22CEC27}"/>
              </a:ext>
            </a:extLst>
          </p:cNvPr>
          <p:cNvSpPr txBox="1"/>
          <p:nvPr/>
        </p:nvSpPr>
        <p:spPr>
          <a:xfrm>
            <a:off x="2096737" y="5099105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CD6163-4308-42F0-B4A5-4842C051FC5C}"/>
              </a:ext>
            </a:extLst>
          </p:cNvPr>
          <p:cNvSpPr txBox="1"/>
          <p:nvPr/>
        </p:nvSpPr>
        <p:spPr>
          <a:xfrm>
            <a:off x="5266442" y="5093622"/>
            <a:ext cx="174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데이터로 성능 테스트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B39F9-DCDB-46DF-B4DE-CFE88BC405F9}"/>
              </a:ext>
            </a:extLst>
          </p:cNvPr>
          <p:cNvSpPr txBox="1"/>
          <p:nvPr/>
        </p:nvSpPr>
        <p:spPr>
          <a:xfrm>
            <a:off x="8452453" y="5093622"/>
            <a:ext cx="207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모델을 웹 환경 등에서 구현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669D23-6A82-4287-BEE1-A659C33B92D5}"/>
              </a:ext>
            </a:extLst>
          </p:cNvPr>
          <p:cNvCxnSpPr/>
          <p:nvPr/>
        </p:nvCxnSpPr>
        <p:spPr>
          <a:xfrm>
            <a:off x="1104507" y="4535105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1157E75-4B3B-418A-8355-57712D79CA7A}"/>
              </a:ext>
            </a:extLst>
          </p:cNvPr>
          <p:cNvSpPr/>
          <p:nvPr/>
        </p:nvSpPr>
        <p:spPr>
          <a:xfrm>
            <a:off x="2626929" y="4229797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496FE72-6F87-4D33-BCD7-4A05D7EB8097}"/>
              </a:ext>
            </a:extLst>
          </p:cNvPr>
          <p:cNvSpPr/>
          <p:nvPr/>
        </p:nvSpPr>
        <p:spPr>
          <a:xfrm>
            <a:off x="5866469" y="4229797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AEF0ECB-94CD-4D7F-9D29-E55978022103}"/>
              </a:ext>
            </a:extLst>
          </p:cNvPr>
          <p:cNvSpPr/>
          <p:nvPr/>
        </p:nvSpPr>
        <p:spPr>
          <a:xfrm>
            <a:off x="9106010" y="4259552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44839A-82A9-422C-BCBA-58580D8A9255}"/>
              </a:ext>
            </a:extLst>
          </p:cNvPr>
          <p:cNvCxnSpPr/>
          <p:nvPr/>
        </p:nvCxnSpPr>
        <p:spPr>
          <a:xfrm>
            <a:off x="1104507" y="2478957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20B84AE9-0CED-4F99-9252-AF1C5B279730}"/>
              </a:ext>
            </a:extLst>
          </p:cNvPr>
          <p:cNvSpPr/>
          <p:nvPr/>
        </p:nvSpPr>
        <p:spPr>
          <a:xfrm>
            <a:off x="2626929" y="2098487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EC37BDB-EA13-418E-8B22-AD782E175FD8}"/>
              </a:ext>
            </a:extLst>
          </p:cNvPr>
          <p:cNvSpPr/>
          <p:nvPr/>
        </p:nvSpPr>
        <p:spPr>
          <a:xfrm>
            <a:off x="5866469" y="2170393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728DC4-655F-4790-AC93-0E1D5786C494}"/>
              </a:ext>
            </a:extLst>
          </p:cNvPr>
          <p:cNvSpPr/>
          <p:nvPr/>
        </p:nvSpPr>
        <p:spPr>
          <a:xfrm>
            <a:off x="9106009" y="2181342"/>
            <a:ext cx="612000" cy="612000"/>
          </a:xfrm>
          <a:prstGeom prst="ellipse">
            <a:avLst/>
          </a:prstGeom>
          <a:solidFill>
            <a:srgbClr val="E7E6E6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0597EB-E7A1-4A44-87BC-53DADD01021B}"/>
              </a:ext>
            </a:extLst>
          </p:cNvPr>
          <p:cNvSpPr txBox="1"/>
          <p:nvPr/>
        </p:nvSpPr>
        <p:spPr>
          <a:xfrm>
            <a:off x="2096737" y="2843267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D08E25-8F04-4EB8-B0EE-563D01D463CD}"/>
              </a:ext>
            </a:extLst>
          </p:cNvPr>
          <p:cNvSpPr txBox="1"/>
          <p:nvPr/>
        </p:nvSpPr>
        <p:spPr>
          <a:xfrm>
            <a:off x="5266442" y="2837784"/>
            <a:ext cx="17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클렌징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3045C5-20AE-48E3-A396-E1B5100295DD}"/>
              </a:ext>
            </a:extLst>
          </p:cNvPr>
          <p:cNvSpPr txBox="1"/>
          <p:nvPr/>
        </p:nvSpPr>
        <p:spPr>
          <a:xfrm>
            <a:off x="8533883" y="2859428"/>
            <a:ext cx="191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기법으로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학습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3ADC66E-F149-445F-B3FD-2B8DE881D5D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938D77B-2CD5-4026-9F4F-3296F1462FA8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33BF9BC-C21B-4FAF-8D04-9EF5473733D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E31CA6C-FD6D-4AEE-8D32-E6BBBC35E5DB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2DAA159-B3CE-41C9-86D6-4D248D68C49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284BD96-CA37-4C05-AEDC-73E3F81BC463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784772C-D4DA-4D47-9B84-30D6CA747164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지도학습의 흐름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7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A22FD5-8BD0-4B60-90B7-AF0281D124A0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흐름과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92B44-6D96-4090-891A-B1777F31D2B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데이터 사용법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A7051E-2B01-4781-9C42-58FE2A973607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B59EBB-E4B0-49DE-A3FE-4945558419B3}"/>
              </a:ext>
            </a:extLst>
          </p:cNvPr>
          <p:cNvSpPr/>
          <p:nvPr/>
        </p:nvSpPr>
        <p:spPr>
          <a:xfrm>
            <a:off x="775838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C32FE-2720-4D6E-9DD8-7E5A8FAC422B}"/>
              </a:ext>
            </a:extLst>
          </p:cNvPr>
          <p:cNvSpPr txBox="1"/>
          <p:nvPr/>
        </p:nvSpPr>
        <p:spPr>
          <a:xfrm>
            <a:off x="6147171" y="1865643"/>
            <a:ext cx="5939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학습에 사용하는 데이터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학습된 모델의 정밀도를 평가할 때 사용 하는 데이터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7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70,000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 필기체 문자 인식에서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60,000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장은 훈련 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10,000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장은 테스트 데이터로 구분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60,000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장의 데이터로 학습 모델을 만들고 학습 하지 않은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장의 데이터로 학습 모델의 정확성을 검증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CCACB-C122-41E3-A15B-F206322F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63" y="2232358"/>
            <a:ext cx="4007272" cy="282138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7190C6-7314-48B9-A736-58A4B07DD74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D9EE17-1440-4384-8875-5337374862AC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94649A-3BAC-4C12-A4E3-1675B5D14556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87F5D8-7637-405D-8DE1-B46411DAF8B5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6F98F8A-F7AE-4F7D-B722-B38BF23B8B21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05ACE99-A8B7-4843-B10D-841C35CA5B80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607</Words>
  <Application>Microsoft Office PowerPoint</Application>
  <PresentationFormat>와이드스크린</PresentationFormat>
  <Paragraphs>145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bgb7524@naver.com</cp:lastModifiedBy>
  <cp:revision>42</cp:revision>
  <dcterms:created xsi:type="dcterms:W3CDTF">2020-09-09T15:27:43Z</dcterms:created>
  <dcterms:modified xsi:type="dcterms:W3CDTF">2021-03-16T12:05:50Z</dcterms:modified>
</cp:coreProperties>
</file>