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70" r:id="rId5"/>
    <p:sldId id="271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9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5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6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0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4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C573615-95D0-49ED-A7C4-08BE9D5E7BDB}"/>
              </a:ext>
            </a:extLst>
          </p:cNvPr>
          <p:cNvGrpSpPr/>
          <p:nvPr/>
        </p:nvGrpSpPr>
        <p:grpSpPr>
          <a:xfrm>
            <a:off x="2158754" y="2628057"/>
            <a:ext cx="7874492" cy="1644978"/>
            <a:chOff x="2414727" y="2196446"/>
            <a:chExt cx="7874492" cy="1644978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BB1A92-B47F-45B5-ACED-BE3B48F70777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2196446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420E31-D77D-4EC1-AC17-04B703005614}"/>
                </a:ext>
              </a:extLst>
            </p:cNvPr>
            <p:cNvSpPr txBox="1"/>
            <p:nvPr/>
          </p:nvSpPr>
          <p:spPr>
            <a:xfrm>
              <a:off x="2414727" y="2351057"/>
              <a:ext cx="787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Python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으로 배우는 딥러닝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F14E0-5E9C-488D-9B81-0CC644586C07}"/>
                </a:ext>
              </a:extLst>
            </p:cNvPr>
            <p:cNvSpPr txBox="1"/>
            <p:nvPr/>
          </p:nvSpPr>
          <p:spPr>
            <a:xfrm>
              <a:off x="7010233" y="3472092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구본근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8E80A1-AA93-4632-8D7A-1295912CE09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3279521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7AC73B-E06F-4A08-90F2-6C5E1120DA6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7779D-4B71-439D-9E99-218899AA13AD}"/>
              </a:ext>
            </a:extLst>
          </p:cNvPr>
          <p:cNvSpPr txBox="1"/>
          <p:nvPr/>
        </p:nvSpPr>
        <p:spPr>
          <a:xfrm>
            <a:off x="2747822" y="2626430"/>
            <a:ext cx="658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다목적으로 사용할 수 있는 프로그래밍 언어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읽고 쓰기 쉽게 설계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F3B711-24EE-4CD5-98B3-FFFEA8A662CC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 용도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5F2A7-B756-464A-9FCB-B846BDD93E50}"/>
              </a:ext>
            </a:extLst>
          </p:cNvPr>
          <p:cNvSpPr txBox="1"/>
          <p:nvPr/>
        </p:nvSpPr>
        <p:spPr>
          <a:xfrm>
            <a:off x="2801824" y="3431788"/>
            <a:ext cx="658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어플리케이션 제작가능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유명한 프레임워크로는 장고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플라스크 등 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75A6F-9CBA-41A0-A6D9-BFD7745872D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Tip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2D1E7-0C40-4130-B15B-4C0E87E3A685}"/>
              </a:ext>
            </a:extLst>
          </p:cNvPr>
          <p:cNvSpPr txBox="1"/>
          <p:nvPr/>
        </p:nvSpPr>
        <p:spPr>
          <a:xfrm>
            <a:off x="4082416" y="4237146"/>
            <a:ext cx="402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과학 기술 계산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데이터 분석용 언어로 유명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C1240-67DB-49BB-B916-30E4A10D8554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8C0C48-1718-441F-9670-37ADA5CDB03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88FF2AB-2CAF-4057-A64B-BAAC3216A5E3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BA02A52-4D2B-49DC-9B65-C95ACE8025DC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B181584-718C-4B65-B583-1FD5CFA1245D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6300C89-F2C3-4610-A3E1-C70A65764DAF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15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80418" y="2089837"/>
            <a:ext cx="58053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리스트형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 등의 데이터를 한꺼번에 저장할 수 있는 자료형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[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..]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리스트에 저장되어 있는 값 하나하나를 요소 또는 객체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한다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변수를 다른 변수에 대입한 뒤 변수에서 값을 바꾸면 원래 변수의 값도 바뀐다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방지하기위해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y=x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y=x[:]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 = list(x)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380808" y="940310"/>
            <a:ext cx="323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8677" y="1547427"/>
            <a:ext cx="12907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484186" y="1340420"/>
            <a:ext cx="5478391" cy="4577270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B417BD-CA03-46EA-8E2C-527171093B7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Tip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6" name="Picture 7">
            <a:extLst>
              <a:ext uri="{FF2B5EF4-FFF2-40B4-BE49-F238E27FC236}">
                <a16:creationId xmlns:a16="http://schemas.microsoft.com/office/drawing/2014/main" id="{2F557B1C-3D28-4B48-98B2-925C37C1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9" y="1618191"/>
            <a:ext cx="5103622" cy="17140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Picture 9">
            <a:extLst>
              <a:ext uri="{FF2B5EF4-FFF2-40B4-BE49-F238E27FC236}">
                <a16:creationId xmlns:a16="http://schemas.microsoft.com/office/drawing/2014/main" id="{FC6A5ECB-3ECC-4DB1-A652-C8CCEA83C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9" y="3429000"/>
            <a:ext cx="5103622" cy="21464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A60CD16-F313-46B4-BB18-17CB48BCB741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6D14358-3377-415B-9A9A-B2A8AD98803A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4D3C0AF-0F6A-46AB-8ABC-9E525A9F4277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764CD5D-9D4F-41B9-8A9A-F603E78C1441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BD9E010-0260-49CE-85A6-3A00C3A0B19C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57B2F3D-F24B-4C4F-AA5E-551489A879AB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89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80418" y="2089837"/>
            <a:ext cx="58053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err="1"/>
              <a:t>딕셔너리형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리스트형처럼 여러 데이터를 다룰 때 사용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리스트형과 다른 점은 인덱스 번호로 요소를 꺼내는 방식이 아니라 키와 값 쌍으로 연결되어 있어 키를 통해 연결되어 있는 값을 얻는다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3: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3….}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감싸준다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요소를 추출할 때는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”]’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기술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380808" y="940310"/>
            <a:ext cx="323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딕셔너리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8677" y="1547427"/>
            <a:ext cx="12907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484186" y="1340420"/>
            <a:ext cx="5478391" cy="4577270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B417BD-CA03-46EA-8E2C-527171093B7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Tip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8C80E0C1-F3D2-46F6-8742-25DEE134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2" y="1591021"/>
            <a:ext cx="5400040" cy="20365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1BA45878-3F42-484E-93A5-98247CF1D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61" y="3908474"/>
            <a:ext cx="5400040" cy="160910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391573-E519-4697-8555-F4FA15D76887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EA7B608-3903-4739-A09B-AB0BCB48A3B5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04498DE-FFF7-4F28-A0D5-D34748E5380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6A4A153-F93A-4E32-BF4F-8C3F612780AC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5A416DA-118C-4137-BF50-F2617158D26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A4EE51B-62AC-44D8-9996-2E8BD81A24E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75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80418" y="2089837"/>
            <a:ext cx="5805371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메서드</a:t>
            </a:r>
            <a:endParaRPr lang="en-US" altLang="ko-KR" sz="1700" dirty="0"/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Sort(), Sorted() 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정렬처리를 할 때 원래 값이 변화는 것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변하지않는 것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300" kern="0" spc="0" dirty="0">
                <a:solidFill>
                  <a:schemeClr val="accent1">
                    <a:lumMod val="50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※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내용을 바꾸는 메서드인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sort()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프로그래밍 세계에서는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파괴적 메서드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라고도 부른다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Upper() 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문자열을 대문자로 변환하는 메서드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Count() : 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 있는 문자열에 요소가 몇 개 포함되어 있는지 알려주는 메서드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Format() 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임의의 값을 대입한 문자열을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문자열에 변수를 삽입할 때 자주 사용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 내에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{}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포함하는 것이 특징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{}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값이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380808" y="940310"/>
            <a:ext cx="323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8677" y="1547427"/>
            <a:ext cx="12907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484186" y="1340420"/>
            <a:ext cx="5478391" cy="4577270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B417BD-CA03-46EA-8E2C-527171093B7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Tip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E35AF080-2EAD-493C-82BA-7B3A1009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1" y="1634229"/>
            <a:ext cx="5400040" cy="17947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37A61A96-044D-456C-B299-30AC624C0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61" y="3834026"/>
            <a:ext cx="5400040" cy="12237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F6B0B3-A401-4121-A0BE-5E5E2049F50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19B9BD-E014-4B0E-A828-013818FACC7C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B7D35B5-F46F-4AD3-A875-9AD328095A14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D8ADEC-2896-4AE5-AA2B-4318F6DE5CCD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2B35CE-8012-4AE7-9DF9-2AAD6E823A4F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09AEF9D-7BDD-4F16-9F07-04AD2869F62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33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80418" y="2089837"/>
            <a:ext cx="58053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객체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실세계에 존재하거나 생각할 수 있는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의미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변수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함수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뭉쳐서 정리된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설계할 때의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정의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만들 때 자동으로 호출되는 특수 함수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arenBoth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갖는 처리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 메서드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메서드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메서드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AutoNum type="arabicParenBoth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가지는 값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퍼블릭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(public)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멤버로 처리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멤버의 접근을 프로퍼티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제한할 수 있음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380808" y="940310"/>
            <a:ext cx="323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8677" y="1547427"/>
            <a:ext cx="12907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484186" y="1340420"/>
            <a:ext cx="5478391" cy="4577270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B417BD-CA03-46EA-8E2C-527171093B7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Tip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F6B0B3-A401-4121-A0BE-5E5E2049F50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19B9BD-E014-4B0E-A828-013818FACC7C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B7D35B5-F46F-4AD3-A875-9AD328095A14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D8ADEC-2896-4AE5-AA2B-4318F6DE5CCD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2B35CE-8012-4AE7-9DF9-2AAD6E823A4F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09AEF9D-7BDD-4F16-9F07-04AD2869F62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95BE1B-C288-4293-8EA3-3A4311F11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43176"/>
              </p:ext>
            </p:extLst>
          </p:nvPr>
        </p:nvGraphicFramePr>
        <p:xfrm>
          <a:off x="756389" y="1854013"/>
          <a:ext cx="4995622" cy="3641745"/>
        </p:xfrm>
        <a:graphic>
          <a:graphicData uri="http://schemas.openxmlformats.org/drawingml/2006/table">
            <a:tbl>
              <a:tblPr/>
              <a:tblGrid>
                <a:gridCol w="2497811">
                  <a:extLst>
                    <a:ext uri="{9D8B030D-6E8A-4147-A177-3AD203B41FA5}">
                      <a16:colId xmlns:a16="http://schemas.microsoft.com/office/drawing/2014/main" val="888157835"/>
                    </a:ext>
                  </a:extLst>
                </a:gridCol>
                <a:gridCol w="2497811">
                  <a:extLst>
                    <a:ext uri="{9D8B030D-6E8A-4147-A177-3AD203B41FA5}">
                      <a16:colId xmlns:a16="http://schemas.microsoft.com/office/drawing/2014/main" val="1543578426"/>
                    </a:ext>
                  </a:extLst>
                </a:gridCol>
              </a:tblGrid>
              <a:tr h="469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용어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구체적인 이미지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07497"/>
                  </a:ext>
                </a:extLst>
              </a:tr>
              <a:tr h="469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자동차 설계도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66542"/>
                  </a:ext>
                </a:extLst>
              </a:tr>
              <a:tr h="469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생성자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함수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자동차 공장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34157"/>
                  </a:ext>
                </a:extLst>
              </a:tr>
              <a:tr h="744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멤버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휘발유의 양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현재 속도 등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773505"/>
                  </a:ext>
                </a:extLst>
              </a:tr>
              <a:tr h="744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메서드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함수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브레이크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엑셀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핸들 등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001222"/>
                  </a:ext>
                </a:extLst>
              </a:tr>
              <a:tr h="744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인스턴스 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실체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공장에서 만들어진 실제 자동차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4983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3CD189E-BF04-4C9E-9CFB-50E2E4E3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5" y="24571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0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893273" y="2778398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3893273" y="4164382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02320" y="28707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4427455" y="4256714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Tip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8C4FB-9BAB-4C4F-9645-6FE98F6C487B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58814" y="2157711"/>
            <a:ext cx="58053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혼동 행렬의 이해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혼동행렬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테스트 데이터에 대한 모델의 예측 결과를 참 양성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양성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음성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관점으로 분류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거짓은 예측이 적중하였는지 보여주는 것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 양성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양성 클래스로 예측되었고 결과도 양성 클래스인 개수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(TP)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 음성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 클래스로 예측되었고 결과도 음성 클래스인 개수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(TN)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양성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양성 클래스로 예측되었지만 결과는 음성 클래스인 개수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(FP)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음성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 클래스로 예측되었지만 결과는 양성 클래스인 개수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Fp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평가지표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485900"/>
            <a:ext cx="0" cy="408959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0AD94-C518-4444-8E49-FEB04E65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16151"/>
              </p:ext>
            </p:extLst>
          </p:nvPr>
        </p:nvGraphicFramePr>
        <p:xfrm>
          <a:off x="1353312" y="2451190"/>
          <a:ext cx="3859130" cy="2367698"/>
        </p:xfrm>
        <a:graphic>
          <a:graphicData uri="http://schemas.openxmlformats.org/drawingml/2006/table">
            <a:tbl>
              <a:tblPr/>
              <a:tblGrid>
                <a:gridCol w="1929565">
                  <a:extLst>
                    <a:ext uri="{9D8B030D-6E8A-4147-A177-3AD203B41FA5}">
                      <a16:colId xmlns:a16="http://schemas.microsoft.com/office/drawing/2014/main" val="4002403"/>
                    </a:ext>
                  </a:extLst>
                </a:gridCol>
                <a:gridCol w="1929565">
                  <a:extLst>
                    <a:ext uri="{9D8B030D-6E8A-4147-A177-3AD203B41FA5}">
                      <a16:colId xmlns:a16="http://schemas.microsoft.com/office/drawing/2014/main" val="1391823228"/>
                    </a:ext>
                  </a:extLst>
                </a:gridCol>
              </a:tblGrid>
              <a:tr h="11838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 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TP)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거짓 음성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96098"/>
                  </a:ext>
                </a:extLst>
              </a:tr>
              <a:tr h="11838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거짓 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 음성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784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4BD62-DBF6-40FE-B665-4B6ED04F6006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0B5B652-9BE6-4592-A703-BFD72D942BE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5998F63-D7DE-4A6E-AE48-C5FBF61A51C2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5610E36-4ADC-499C-B5BC-201E2AD7F9B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79705EE-9D5F-4C64-9FAF-8C5091FA4E3C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465C36E-D3D0-4C7B-9E60-20CB839E6C54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8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7779D-4B71-439D-9E99-218899AA13AD}"/>
              </a:ext>
            </a:extLst>
          </p:cNvPr>
          <p:cNvSpPr txBox="1"/>
          <p:nvPr/>
        </p:nvSpPr>
        <p:spPr>
          <a:xfrm>
            <a:off x="631599" y="2594676"/>
            <a:ext cx="10925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분류 모델을 구축했다면 그 모델이 다른 모델보다 성능이 우수한지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우수하지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않은지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평가하기 위한 명확한 기준이 필요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F3B711-24EE-4CD5-98B3-FFFEA8A662CC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5F2A7-B756-464A-9FCB-B846BDD93E50}"/>
              </a:ext>
            </a:extLst>
          </p:cNvPr>
          <p:cNvSpPr txBox="1"/>
          <p:nvPr/>
        </p:nvSpPr>
        <p:spPr>
          <a:xfrm>
            <a:off x="1545138" y="3427218"/>
            <a:ext cx="8993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 양성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(TP) +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음성 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 양성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(TP)  +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음성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(TP)  +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양성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(FP)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 음성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(TN)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75A6F-9CBA-41A0-A6D9-BFD7745872D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2D1E7-0C40-4130-B15B-4C0E87E3A685}"/>
              </a:ext>
            </a:extLst>
          </p:cNvPr>
          <p:cNvSpPr txBox="1"/>
          <p:nvPr/>
        </p:nvSpPr>
        <p:spPr>
          <a:xfrm>
            <a:off x="2316482" y="4259760"/>
            <a:ext cx="745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한쪽으로 치우쳐 있는 상태에서 정확도라는 지표를 사용하는 것은 매우 위험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머신러닝에서는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적합률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F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값이라는 지표로 성능을 평가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5684B-CC65-4A29-9659-56CEB5A6365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43C049-ADCC-40AB-873C-A68E7D3E0909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D729F58-617B-4A14-9B0D-11BF80F234F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0F0FE6-C69F-4692-9424-EC8725A8CE38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C8FDDE5-F89A-499C-8E73-5BF717CC562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93C81CE-152A-4DD9-A7CE-A6C189CAA92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224F46-70A6-4EE4-AD99-9AB4F7DA2833}"/>
              </a:ext>
            </a:extLst>
          </p:cNvPr>
          <p:cNvSpPr/>
          <p:nvPr/>
        </p:nvSpPr>
        <p:spPr>
          <a:xfrm>
            <a:off x="6871558" y="1475286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93D3A5-E358-4F56-A7BA-2C097B79C170}"/>
              </a:ext>
            </a:extLst>
          </p:cNvPr>
          <p:cNvSpPr/>
          <p:nvPr/>
        </p:nvSpPr>
        <p:spPr>
          <a:xfrm>
            <a:off x="2415339" y="1475286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80987B-F3A6-4253-9217-F2759F02D9B2}"/>
              </a:ext>
            </a:extLst>
          </p:cNvPr>
          <p:cNvSpPr txBox="1"/>
          <p:nvPr/>
        </p:nvSpPr>
        <p:spPr>
          <a:xfrm>
            <a:off x="3464715" y="3754734"/>
            <a:ext cx="80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적합률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6A5DA9B-EF3A-4282-96BC-3D884CF95C76}"/>
              </a:ext>
            </a:extLst>
          </p:cNvPr>
          <p:cNvCxnSpPr>
            <a:cxnSpLocks/>
          </p:cNvCxnSpPr>
          <p:nvPr/>
        </p:nvCxnSpPr>
        <p:spPr>
          <a:xfrm>
            <a:off x="2415339" y="40987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3A9ACEB-8A32-4361-81AC-74F1674A228C}"/>
              </a:ext>
            </a:extLst>
          </p:cNvPr>
          <p:cNvCxnSpPr>
            <a:cxnSpLocks/>
          </p:cNvCxnSpPr>
          <p:nvPr/>
        </p:nvCxnSpPr>
        <p:spPr>
          <a:xfrm>
            <a:off x="6896661" y="40987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7779D-4B71-439D-9E99-218899AA13AD}"/>
              </a:ext>
            </a:extLst>
          </p:cNvPr>
          <p:cNvSpPr txBox="1"/>
          <p:nvPr/>
        </p:nvSpPr>
        <p:spPr>
          <a:xfrm>
            <a:off x="2418823" y="4358664"/>
            <a:ext cx="2901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양성으로 예측된 데이터 중 실제로              양성인 것의 비율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TP /TP+FP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CB360D-1FED-4E36-8AB3-B6A578940C13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F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947882-58F8-472B-8B05-4BF34DFAFCD8}"/>
              </a:ext>
            </a:extLst>
          </p:cNvPr>
          <p:cNvSpPr txBox="1"/>
          <p:nvPr/>
        </p:nvSpPr>
        <p:spPr>
          <a:xfrm>
            <a:off x="7920934" y="3754734"/>
            <a:ext cx="80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E24E2-E0A2-4A9B-BB80-1E358AA87255}"/>
              </a:ext>
            </a:extLst>
          </p:cNvPr>
          <p:cNvSpPr txBox="1"/>
          <p:nvPr/>
        </p:nvSpPr>
        <p:spPr>
          <a:xfrm>
            <a:off x="6885849" y="4358664"/>
            <a:ext cx="2901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양성 데이터 중 양성으로 예측된 것의 비율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TP /TP+FN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9BF92B-FEE6-40C0-84EB-02375BD8C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87152"/>
              </p:ext>
            </p:extLst>
          </p:nvPr>
        </p:nvGraphicFramePr>
        <p:xfrm>
          <a:off x="2677392" y="1782726"/>
          <a:ext cx="2380996" cy="1475740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3282668137"/>
                    </a:ext>
                  </a:extLst>
                </a:gridCol>
                <a:gridCol w="1190498">
                  <a:extLst>
                    <a:ext uri="{9D8B030D-6E8A-4147-A177-3AD203B41FA5}">
                      <a16:colId xmlns:a16="http://schemas.microsoft.com/office/drawing/2014/main" val="3205013285"/>
                    </a:ext>
                  </a:extLst>
                </a:gridCol>
              </a:tblGrid>
              <a:tr h="73787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 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TP)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32175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거짓 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 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TP)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855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3A86168-2679-4528-9602-46CAEE255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263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573945-0CB6-4B3E-B3FF-9676C3182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45888"/>
              </p:ext>
            </p:extLst>
          </p:nvPr>
        </p:nvGraphicFramePr>
        <p:xfrm>
          <a:off x="7170063" y="1782726"/>
          <a:ext cx="2380996" cy="1475740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2758402735"/>
                    </a:ext>
                  </a:extLst>
                </a:gridCol>
                <a:gridCol w="1190498">
                  <a:extLst>
                    <a:ext uri="{9D8B030D-6E8A-4147-A177-3AD203B41FA5}">
                      <a16:colId xmlns:a16="http://schemas.microsoft.com/office/drawing/2014/main" val="3756407093"/>
                    </a:ext>
                  </a:extLst>
                </a:gridCol>
              </a:tblGrid>
              <a:tr h="73787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 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TP)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25141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거짓 음성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 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TP)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3803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C55DEC2-230A-48BE-B8EF-3A11D62CE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263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E62B71-204A-40D4-965E-76049E0FDAE9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1A6A6B4-9073-4DFE-B273-2AE80F697118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910A87D-130C-4CCB-8226-490B78CE4108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DDDE54-0AF1-45B6-8591-F9293DF1DE2D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8340A4B-1E0D-4642-ACC7-03DA78DB6A5D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41FF174-B0C3-4D1D-AA1D-3798C1D1FDD7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AB0FC38-FF16-4C0B-8FB8-4FF1C94D4EDC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</p:spTree>
    <p:extLst>
      <p:ext uri="{BB962C8B-B14F-4D97-AF65-F5344CB8AC3E}">
        <p14:creationId xmlns:p14="http://schemas.microsoft.com/office/powerpoint/2010/main" val="41233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251721" y="2607353"/>
            <a:ext cx="58053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/>
              <a:t>F </a:t>
            </a:r>
            <a:r>
              <a:rPr lang="ko-KR" altLang="en-US" sz="1700" dirty="0"/>
              <a:t>값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적합률과 재현율을 조합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조화 평균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것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*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적합률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적합률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가까운 쪽이 성능이 좋다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F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8677" y="1547427"/>
            <a:ext cx="12907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9D6E8D66-4FDA-4FC2-94A1-417A912F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8" y="1639760"/>
            <a:ext cx="5303898" cy="363325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A839F3-1765-4B48-ACC3-C52EEB3F62B9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53E68C8-11EC-4FA5-B53B-F1F0DFF54340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416069-2A75-4852-938A-10FC1C44680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1B7353E-A90A-4CCF-857A-06C00F1E3315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668E511-FE5A-4C02-B405-395EAEAC8951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6F6A74B-2ED9-459B-8C55-920CA84F93BD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6C26587-B1CB-4762-950D-BC04C69F0E97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</p:spTree>
    <p:extLst>
      <p:ext uri="{BB962C8B-B14F-4D97-AF65-F5344CB8AC3E}">
        <p14:creationId xmlns:p14="http://schemas.microsoft.com/office/powerpoint/2010/main" val="55388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251721" y="2607353"/>
            <a:ext cx="5805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적합률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양성이라고 예측한 데이터 중 몇 퍼센트가 옳았는지 보여준다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 양성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(TP) /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 양성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(TP) +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 양성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(FP)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사이트 추천 기능 등에는 적합률을 중시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취향이 아닌 제품을 추천하면 서비스의 신뢰성과 브랜드가 훼손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380808" y="940310"/>
            <a:ext cx="323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적합률과 재현율의 관계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8677" y="1547427"/>
            <a:ext cx="12907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80FDA1-C4F2-4E3D-A45F-EEA3F7BF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84" y="2113300"/>
            <a:ext cx="4061158" cy="295750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CE2544-918D-4D40-94F9-708D40D49F5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04649D5-91F0-42DE-85EE-97CB59609EC0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FF7F0F-6467-4F29-B63A-2040FB96A69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0FA26CF-01C1-4AC5-AEED-7801DB22D159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15ED1DF-898E-4306-A20F-9A84607B834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2E8F7FC-A7DF-4F49-B47E-918C5FEC5F22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F153FB-23CF-4E83-8674-BED277E14E13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</p:spTree>
    <p:extLst>
      <p:ext uri="{BB962C8B-B14F-4D97-AF65-F5344CB8AC3E}">
        <p14:creationId xmlns:p14="http://schemas.microsoft.com/office/powerpoint/2010/main" val="371897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93D3A5-E358-4F56-A7BA-2C097B79C170}"/>
              </a:ext>
            </a:extLst>
          </p:cNvPr>
          <p:cNvSpPr/>
          <p:nvPr/>
        </p:nvSpPr>
        <p:spPr>
          <a:xfrm>
            <a:off x="3495675" y="1497713"/>
            <a:ext cx="5095875" cy="3052447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80987B-F3A6-4253-9217-F2759F02D9B2}"/>
              </a:ext>
            </a:extLst>
          </p:cNvPr>
          <p:cNvSpPr txBox="1"/>
          <p:nvPr/>
        </p:nvSpPr>
        <p:spPr>
          <a:xfrm>
            <a:off x="5627365" y="4624304"/>
            <a:ext cx="93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곡선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6A5DA9B-EF3A-4282-96BC-3D884CF95C76}"/>
              </a:ext>
            </a:extLst>
          </p:cNvPr>
          <p:cNvCxnSpPr>
            <a:cxnSpLocks/>
          </p:cNvCxnSpPr>
          <p:nvPr/>
        </p:nvCxnSpPr>
        <p:spPr>
          <a:xfrm>
            <a:off x="4601998" y="4962858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7779D-4B71-439D-9E99-218899AA13AD}"/>
              </a:ext>
            </a:extLst>
          </p:cNvPr>
          <p:cNvSpPr txBox="1"/>
          <p:nvPr/>
        </p:nvSpPr>
        <p:spPr>
          <a:xfrm>
            <a:off x="4159305" y="5146968"/>
            <a:ext cx="376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 축을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세로축을 적합률로 한 그래프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F3B711-24EE-4CD5-98B3-FFFEA8A662CC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곡선이란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49CEA-3F2A-4592-88C4-E5B9EDA1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99" y="1577139"/>
            <a:ext cx="4571999" cy="28612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E0728C-3627-4A97-BD9A-A44E84AFB73C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0F427F-530C-4E2A-ABD1-2580847ABDA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51BCBEF-1173-4D7F-BA8C-F2DAA965A218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B7B88C8-DE73-4D19-A109-90674058884F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5BB4F9D-8F6A-477F-A49A-29203EFC4D1E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E46948D-8F2A-4D2A-B9F9-69F11E304827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9830781-4362-498E-A810-08045E21B02E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5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80418" y="2089837"/>
            <a:ext cx="58053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/>
              <a:t>PR </a:t>
            </a:r>
            <a:r>
              <a:rPr lang="ko-KR" altLang="en-US" sz="1700" dirty="0"/>
              <a:t>곡선을 이용한 모델 평가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적합률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낭비는 적지만 손실이 많은 판정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기회 손실 발생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적합률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손실은 적지만 낭비가 많은 판정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예산 낭비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손익분기점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(Break-Even-Point : BEP) : PR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곡선에서 적합률과 재현율이 일치하는 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이점은 적합률과 재현율의 관계를 균형 있게 유지하면서 비용과 이익을 최적화 할 수 있기 때문에 비즈니스에서 중요한 개념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값과 유사한 개념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380808" y="940310"/>
            <a:ext cx="323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PR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곡선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8677" y="1547427"/>
            <a:ext cx="12907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A6D6F-F165-4F0D-802F-EA6917E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87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F928F1-BB41-4529-BE44-85E68788CB1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CB5BB1-1187-47B1-A5B8-C9AAF16D9D4A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E08D6E8-720E-49DC-B4BF-F304FF6BB8C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CBFAAC-BBDF-417C-AA49-913D96F510EF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AB8043A-F5BA-46D3-AD06-EB787E4E37E3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3247FAE-7B5B-4B1B-841D-F31103DF46DB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2C970425-D4D6-4256-B7CA-3E30A278E630}"/>
              </a:ext>
            </a:extLst>
          </p:cNvPr>
          <p:cNvSpPr/>
          <p:nvPr/>
        </p:nvSpPr>
        <p:spPr>
          <a:xfrm>
            <a:off x="7130742" y="2619375"/>
            <a:ext cx="119562" cy="25562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332F71C0-8BB2-4379-9D31-EB527E48B82F}"/>
              </a:ext>
            </a:extLst>
          </p:cNvPr>
          <p:cNvSpPr/>
          <p:nvPr/>
        </p:nvSpPr>
        <p:spPr>
          <a:xfrm rot="10800000">
            <a:off x="7908131" y="2619375"/>
            <a:ext cx="119562" cy="25562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BBB3FD54-B41D-48F9-BDF7-AA9239C9F33F}"/>
              </a:ext>
            </a:extLst>
          </p:cNvPr>
          <p:cNvSpPr/>
          <p:nvPr/>
        </p:nvSpPr>
        <p:spPr>
          <a:xfrm rot="10800000">
            <a:off x="7130742" y="3002812"/>
            <a:ext cx="119562" cy="25562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AC8A9486-9703-45B0-8959-66DCE4C2A55C}"/>
              </a:ext>
            </a:extLst>
          </p:cNvPr>
          <p:cNvSpPr/>
          <p:nvPr/>
        </p:nvSpPr>
        <p:spPr>
          <a:xfrm>
            <a:off x="7908131" y="3002812"/>
            <a:ext cx="119562" cy="25562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B765AAD-9C21-40F6-9C39-F5A1AAAB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089836"/>
            <a:ext cx="3609975" cy="29854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B6683D-A50C-465F-BE66-634D50AA046F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성능평가지표와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</p:spTree>
    <p:extLst>
      <p:ext uri="{BB962C8B-B14F-4D97-AF65-F5344CB8AC3E}">
        <p14:creationId xmlns:p14="http://schemas.microsoft.com/office/powerpoint/2010/main" val="75740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904</Words>
  <Application>Microsoft Office PowerPoint</Application>
  <PresentationFormat>와이드스크린</PresentationFormat>
  <Paragraphs>183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나눔고딕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bgb7524@naver.com</cp:lastModifiedBy>
  <cp:revision>39</cp:revision>
  <dcterms:created xsi:type="dcterms:W3CDTF">2020-09-09T15:27:43Z</dcterms:created>
  <dcterms:modified xsi:type="dcterms:W3CDTF">2021-03-24T06:46:37Z</dcterms:modified>
</cp:coreProperties>
</file>