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0" r:id="rId14"/>
    <p:sldId id="274" r:id="rId15"/>
    <p:sldId id="275" r:id="rId16"/>
    <p:sldId id="276" r:id="rId17"/>
    <p:sldId id="277" r:id="rId18"/>
    <p:sldId id="278" r:id="rId19"/>
    <p:sldId id="279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7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36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52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10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7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1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8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573615-95D0-49ED-A7C4-08BE9D5E7BDB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BB1A92-B47F-45B5-ACED-BE3B48F70777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420E31-D77D-4EC1-AC17-04B703005614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F14E0-5E9C-488D-9B81-0CC644586C07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8E80A1-AA93-4632-8D7A-1295912CE09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7AC73B-E06F-4A08-90F2-6C5E1120DA6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07180" y="1726083"/>
            <a:ext cx="551773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통계 함수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 전체 또는 특정 축을 중심으로 수학적 처리를 수행하는 함수 또는 메서드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mean(),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np.average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배열 요소의 평균을 반환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np.max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np.min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최댓값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최솟값을 반환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np.argmax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 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np.argmin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최댓값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최솟값의 인덱스 번호 반환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np.std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np.var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표준 편차와 분산을 반환하는 함수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Sum()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지정하여 어떤 축을 중심으로 처리할 것인지 결정했듯이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mean()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메서드 등에서도 마찬가지로 축을 지정 할 수 있다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5C8C4B-6A98-44A3-8C43-29EC09CBCE0D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1EB6D37F-6C66-41F0-9D43-C8F692BBF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610554"/>
            <a:ext cx="5400040" cy="38936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B783AC-0429-4A3E-8BD3-39829086693D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34162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1053469" y="1851113"/>
            <a:ext cx="10085062" cy="4030478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BC5D2CD-AFBE-4617-9D96-13DA57DE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77" y="1971096"/>
            <a:ext cx="7907045" cy="37905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F8D51F-6AC4-4FE9-8140-48A99B358FA2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71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096000" y="2695578"/>
            <a:ext cx="551773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전치 행렬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행렬의 곱에서 왼쪽 행렬의 열 수와 오른쪽 행렬의 행 수가 맞아 떨어져야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계산하는 행렬 사이의 모양이 맞지 않으면 계산이 안되기 때문에 모양을 맞추기 위해 사용한다</a:t>
            </a:r>
            <a:r>
              <a:rPr lang="en-US" altLang="ko-KR" sz="1400" dirty="0"/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5C8C4B-6A98-44A3-8C43-29EC09CBCE0D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91BCA5D-A615-491D-B77E-0A32F5B5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1" y="2173654"/>
            <a:ext cx="4549978" cy="27673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D4AFA7-5415-4846-B2B4-D315DF6A81B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2EF780-B8D8-4571-9746-2160A08773AF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1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CD02CC-5E76-421E-B759-DA9518F6A8E3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D91AEA-3E80-4020-A50B-199BD27A4146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B398E6-31F3-492C-A25C-6DD67829BC20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1066EB-B24D-4966-BED9-C6B4CF511F32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A62EE2-AE1F-4208-A383-5B23EA049678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4105E9-ADD8-46B3-9AF3-DDDB07ED5B1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939062" y="2060558"/>
            <a:ext cx="5031413" cy="2736883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CC3-595F-4E6F-BB98-1BBCD175C90A}"/>
              </a:ext>
            </a:extLst>
          </p:cNvPr>
          <p:cNvSpPr txBox="1"/>
          <p:nvPr/>
        </p:nvSpPr>
        <p:spPr>
          <a:xfrm>
            <a:off x="2592042" y="4989950"/>
            <a:ext cx="161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np.transpose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782616-74F6-46D2-B6BA-3FA50A718CBA}"/>
              </a:ext>
            </a:extLst>
          </p:cNvPr>
          <p:cNvCxnSpPr>
            <a:cxnSpLocks/>
          </p:cNvCxnSpPr>
          <p:nvPr/>
        </p:nvCxnSpPr>
        <p:spPr>
          <a:xfrm>
            <a:off x="1959672" y="543766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D2DFF3D-F59C-40DA-A3FE-E61E66B3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27" y="1996247"/>
            <a:ext cx="4642481" cy="2876951"/>
          </a:xfrm>
          <a:prstGeom prst="rect">
            <a:avLst/>
          </a:prstGeom>
        </p:spPr>
      </p:pic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A3A584-E411-4643-A484-1C4586695343}"/>
              </a:ext>
            </a:extLst>
          </p:cNvPr>
          <p:cNvSpPr/>
          <p:nvPr/>
        </p:nvSpPr>
        <p:spPr>
          <a:xfrm>
            <a:off x="6415994" y="2143909"/>
            <a:ext cx="5031413" cy="2736883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52B7099-0204-4204-AD48-7E49CBF6A84C}"/>
              </a:ext>
            </a:extLst>
          </p:cNvPr>
          <p:cNvCxnSpPr>
            <a:cxnSpLocks/>
          </p:cNvCxnSpPr>
          <p:nvPr/>
        </p:nvCxnSpPr>
        <p:spPr>
          <a:xfrm>
            <a:off x="7448439" y="543766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6625751-C2C7-45C2-A4EE-A493F14EA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80" y="1996247"/>
            <a:ext cx="4688558" cy="13986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4BFE7D5-CCBF-475C-9143-7FF005AED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40" y="3474594"/>
            <a:ext cx="4728998" cy="139860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72D458-711E-4796-9BEE-5632E5913942}"/>
              </a:ext>
            </a:extLst>
          </p:cNvPr>
          <p:cNvSpPr txBox="1"/>
          <p:nvPr/>
        </p:nvSpPr>
        <p:spPr>
          <a:xfrm>
            <a:off x="8634799" y="5030929"/>
            <a:ext cx="59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A.T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69AF4F-3729-4C0E-BE66-BC272406823A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4E0EC9-D985-40F7-BE2D-6326E4F09DE5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9615E-81E1-44BD-9116-8539ADE975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76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096000" y="2672044"/>
            <a:ext cx="55177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단위 행렬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N x N</a:t>
            </a:r>
            <a:r>
              <a:rPr lang="ko-KR" altLang="en-US" sz="1400" dirty="0"/>
              <a:t> 와 같은 형태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일반 수식 </a:t>
            </a:r>
            <a:r>
              <a:rPr lang="en-US" altLang="ko-KR" sz="1400" dirty="0"/>
              <a:t>N x 1 = N 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선형대수학에서는 단위 행렬이와 같은 역할</a:t>
            </a:r>
            <a:endParaRPr lang="en-US" altLang="ko-KR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5C8C4B-6A98-44A3-8C43-29EC09CBCE0D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4AFA7-5415-4846-B2B4-D315DF6A81B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2EF780-B8D8-4571-9746-2160A08773AF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B5B283E-4E96-42BC-98A0-03152560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25" y="2132975"/>
            <a:ext cx="4528464" cy="29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3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CD02CC-5E76-421E-B759-DA9518F6A8E3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D91AEA-3E80-4020-A50B-199BD27A4146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B398E6-31F3-492C-A25C-6DD67829BC20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1066EB-B24D-4966-BED9-C6B4CF511F32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A62EE2-AE1F-4208-A383-5B23EA049678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4105E9-ADD8-46B3-9AF3-DDDB07ED5B1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939062" y="2060558"/>
            <a:ext cx="5031413" cy="2736883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CC3-595F-4E6F-BB98-1BBCD175C90A}"/>
              </a:ext>
            </a:extLst>
          </p:cNvPr>
          <p:cNvSpPr txBox="1"/>
          <p:nvPr/>
        </p:nvSpPr>
        <p:spPr>
          <a:xfrm>
            <a:off x="2647138" y="5030929"/>
            <a:ext cx="1615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np.identity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(3)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782616-74F6-46D2-B6BA-3FA50A718CBA}"/>
              </a:ext>
            </a:extLst>
          </p:cNvPr>
          <p:cNvCxnSpPr>
            <a:cxnSpLocks/>
          </p:cNvCxnSpPr>
          <p:nvPr/>
        </p:nvCxnSpPr>
        <p:spPr>
          <a:xfrm>
            <a:off x="1959672" y="543766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A3A584-E411-4643-A484-1C4586695343}"/>
              </a:ext>
            </a:extLst>
          </p:cNvPr>
          <p:cNvSpPr/>
          <p:nvPr/>
        </p:nvSpPr>
        <p:spPr>
          <a:xfrm>
            <a:off x="6466297" y="1615738"/>
            <a:ext cx="5031413" cy="3888414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69AF4F-3729-4C0E-BE66-BC272406823A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4E0EC9-D985-40F7-BE2D-6326E4F09DE5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9615E-81E1-44BD-9116-8539ADE975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D1BA3-2D9F-49E4-9EBF-5CEAEAAF1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4" y="3000299"/>
            <a:ext cx="4765127" cy="9485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BBA291-D953-4B63-A703-2423E4EC5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98" y="1814117"/>
            <a:ext cx="4583410" cy="34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9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096000" y="2668909"/>
            <a:ext cx="55177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역 행렬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정사각형의 형태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행렬이 역행렬을 가지는 것은 아님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역행렬이 없을 때는 최대한 비슷한 행렬을 리턴</a:t>
            </a:r>
            <a:endParaRPr lang="en-US" altLang="ko-KR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275992"/>
            <a:ext cx="4687722" cy="4772481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75C8C4B-6A98-44A3-8C43-29EC09CBCE0D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D4AFA7-5415-4846-B2B4-D315DF6A81B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22EF780-B8D8-4571-9746-2160A08773AF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969237-A8DE-402E-A4CA-0F6763985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5" y="1361989"/>
            <a:ext cx="4372707" cy="231379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7A64143-EE9D-4F69-A67C-6CF76BF71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5" y="3675780"/>
            <a:ext cx="4372707" cy="22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86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1053469" y="1851113"/>
            <a:ext cx="10085062" cy="4030478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2FC90D4-B146-41D0-A597-99FFC7711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69" y="2080165"/>
            <a:ext cx="10507541" cy="35723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997113-8E64-46B4-AD81-2A7C5D56C104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행렬들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86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CD02CC-5E76-421E-B759-DA9518F6A8E3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D91AEA-3E80-4020-A50B-199BD27A4146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B398E6-31F3-492C-A25C-6DD67829BC20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1066EB-B24D-4966-BED9-C6B4CF511F32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A62EE2-AE1F-4208-A383-5B23EA049678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4105E9-ADD8-46B3-9AF3-DDDB07ED5B1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224F46-70A6-4EE4-AD99-9AB4F7DA2833}"/>
              </a:ext>
            </a:extLst>
          </p:cNvPr>
          <p:cNvSpPr/>
          <p:nvPr/>
        </p:nvSpPr>
        <p:spPr>
          <a:xfrm>
            <a:off x="4643448" y="1425461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50333BF-0C19-4D19-B675-FB1B0C129175}"/>
              </a:ext>
            </a:extLst>
          </p:cNvPr>
          <p:cNvSpPr/>
          <p:nvPr/>
        </p:nvSpPr>
        <p:spPr>
          <a:xfrm>
            <a:off x="8341530" y="1425461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CC3-595F-4E6F-BB98-1BBCD175C90A}"/>
              </a:ext>
            </a:extLst>
          </p:cNvPr>
          <p:cNvSpPr txBox="1"/>
          <p:nvPr/>
        </p:nvSpPr>
        <p:spPr>
          <a:xfrm>
            <a:off x="722361" y="4630788"/>
            <a:ext cx="272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선형 시스템을 행렬로 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FF17A-8C5D-4CC7-A4C3-FE5EFD799C38}"/>
              </a:ext>
            </a:extLst>
          </p:cNvPr>
          <p:cNvSpPr txBox="1"/>
          <p:nvPr/>
        </p:nvSpPr>
        <p:spPr>
          <a:xfrm>
            <a:off x="722361" y="5147184"/>
            <a:ext cx="290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아무리 복잡한 선형 시스템도 행렬과 벡터로 표현할 수 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782616-74F6-46D2-B6BA-3FA50A718CBA}"/>
              </a:ext>
            </a:extLst>
          </p:cNvPr>
          <p:cNvCxnSpPr>
            <a:cxnSpLocks/>
          </p:cNvCxnSpPr>
          <p:nvPr/>
        </p:nvCxnSpPr>
        <p:spPr>
          <a:xfrm>
            <a:off x="644823" y="50286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930CC1-71D4-43CF-A7C0-D4B4EB5ECA54}"/>
              </a:ext>
            </a:extLst>
          </p:cNvPr>
          <p:cNvSpPr txBox="1"/>
          <p:nvPr/>
        </p:nvSpPr>
        <p:spPr>
          <a:xfrm>
            <a:off x="5219094" y="4630788"/>
            <a:ext cx="177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가격 예측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342C79-33EA-48C0-91FF-459CAA0437D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94B5C40-CFCF-4F60-8611-37455C22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5" y="1315167"/>
            <a:ext cx="3106697" cy="319706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A7BE4FD-FE1F-4037-B230-B74200C6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152" y="1315167"/>
            <a:ext cx="3107399" cy="31970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3AD0C9-483A-4DBF-B229-6D919E753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31" y="1315166"/>
            <a:ext cx="3107399" cy="31970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4A90E48-E4E8-4D13-88D1-CBF06450A53D}"/>
              </a:ext>
            </a:extLst>
          </p:cNvPr>
          <p:cNvSpPr txBox="1"/>
          <p:nvPr/>
        </p:nvSpPr>
        <p:spPr>
          <a:xfrm>
            <a:off x="8924199" y="4630788"/>
            <a:ext cx="177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가격 예측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D8593DD-6C99-4DF4-BD5B-944E499B14D3}"/>
              </a:ext>
            </a:extLst>
          </p:cNvPr>
          <p:cNvCxnSpPr>
            <a:cxnSpLocks/>
          </p:cNvCxnSpPr>
          <p:nvPr/>
        </p:nvCxnSpPr>
        <p:spPr>
          <a:xfrm>
            <a:off x="4602000" y="50286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BADC63-2755-4D53-8293-F3D61BE33080}"/>
              </a:ext>
            </a:extLst>
          </p:cNvPr>
          <p:cNvCxnSpPr>
            <a:cxnSpLocks/>
          </p:cNvCxnSpPr>
          <p:nvPr/>
        </p:nvCxnSpPr>
        <p:spPr>
          <a:xfrm>
            <a:off x="8285638" y="50286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384D7C1-960E-44B7-914E-606EC43A5A6F}"/>
              </a:ext>
            </a:extLst>
          </p:cNvPr>
          <p:cNvSpPr txBox="1"/>
          <p:nvPr/>
        </p:nvSpPr>
        <p:spPr>
          <a:xfrm>
            <a:off x="4828538" y="5147184"/>
            <a:ext cx="233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 값을 선형시스템으로 표현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9B7D97-2D9F-4669-914E-8AFF866944B2}"/>
              </a:ext>
            </a:extLst>
          </p:cNvPr>
          <p:cNvSpPr txBox="1"/>
          <p:nvPr/>
        </p:nvSpPr>
        <p:spPr>
          <a:xfrm>
            <a:off x="9063496" y="5101017"/>
            <a:ext cx="1683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행렬과 벡터로 구분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69BCF07-1098-42B0-8F94-44F5911C7BBB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1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4CD02CC-5E76-421E-B759-DA9518F6A8E3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6D91AEA-3E80-4020-A50B-199BD27A4146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7B398E6-31F3-492C-A25C-6DD67829BC20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71066EB-B24D-4966-BED9-C6B4CF511F32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9A62EE2-AE1F-4208-A383-5B23EA049678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E4105E9-ADD8-46B3-9AF3-DDDB07ED5B17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556CC3-595F-4E6F-BB98-1BBCD175C90A}"/>
              </a:ext>
            </a:extLst>
          </p:cNvPr>
          <p:cNvSpPr txBox="1"/>
          <p:nvPr/>
        </p:nvSpPr>
        <p:spPr>
          <a:xfrm>
            <a:off x="2606204" y="4634991"/>
            <a:ext cx="1837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아파트 가격 예측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FF17A-8C5D-4CC7-A4C3-FE5EFD799C38}"/>
              </a:ext>
            </a:extLst>
          </p:cNvPr>
          <p:cNvSpPr txBox="1"/>
          <p:nvPr/>
        </p:nvSpPr>
        <p:spPr>
          <a:xfrm>
            <a:off x="2074009" y="5125996"/>
            <a:ext cx="2901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집 값을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Xa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깔끔하게 요약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782616-74F6-46D2-B6BA-3FA50A718CBA}"/>
              </a:ext>
            </a:extLst>
          </p:cNvPr>
          <p:cNvCxnSpPr>
            <a:cxnSpLocks/>
          </p:cNvCxnSpPr>
          <p:nvPr/>
        </p:nvCxnSpPr>
        <p:spPr>
          <a:xfrm>
            <a:off x="2084822" y="5028622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342C79-33EA-48C0-91FF-459CAA0437D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특수한 행렬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A90E48-E4E8-4D13-88D1-CBF06450A53D}"/>
              </a:ext>
            </a:extLst>
          </p:cNvPr>
          <p:cNvSpPr txBox="1"/>
          <p:nvPr/>
        </p:nvSpPr>
        <p:spPr>
          <a:xfrm>
            <a:off x="8192411" y="4634991"/>
            <a:ext cx="66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요약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BADC63-2755-4D53-8293-F3D61BE33080}"/>
              </a:ext>
            </a:extLst>
          </p:cNvPr>
          <p:cNvCxnSpPr>
            <a:cxnSpLocks/>
          </p:cNvCxnSpPr>
          <p:nvPr/>
        </p:nvCxnSpPr>
        <p:spPr>
          <a:xfrm>
            <a:off x="7083855" y="5020250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4AD98FF-5D19-4128-8F07-76A6E2A2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45" y="1319112"/>
            <a:ext cx="3774552" cy="3166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EE5522-B642-40CB-870F-D800E31A4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79" y="1319112"/>
            <a:ext cx="3846352" cy="3166839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AED3919-B87C-4EB8-90D4-59693D19C944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1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3" y="2778398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918408" y="367193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20" y="28707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15E5D-C715-4DC0-9645-0BCDBFFA065B}"/>
              </a:ext>
            </a:extLst>
          </p:cNvPr>
          <p:cNvSpPr txBox="1"/>
          <p:nvPr/>
        </p:nvSpPr>
        <p:spPr>
          <a:xfrm>
            <a:off x="4413507" y="376427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E4B8B-3577-4601-9248-08F87A7C939A}"/>
              </a:ext>
            </a:extLst>
          </p:cNvPr>
          <p:cNvSpPr txBox="1"/>
          <p:nvPr/>
        </p:nvSpPr>
        <p:spPr>
          <a:xfrm>
            <a:off x="3918408" y="4564493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D9EC0-CCEF-43E8-85B6-2C3160C32415}"/>
              </a:ext>
            </a:extLst>
          </p:cNvPr>
          <p:cNvSpPr txBox="1"/>
          <p:nvPr/>
        </p:nvSpPr>
        <p:spPr>
          <a:xfrm>
            <a:off x="4413507" y="4656472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특수한 행렬들</a:t>
            </a:r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564779" y="2282532"/>
            <a:ext cx="497874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- NumPy</a:t>
            </a:r>
            <a:r>
              <a:rPr lang="ko-KR" altLang="en-US" sz="1700" dirty="0"/>
              <a:t>가 하는 일</a:t>
            </a: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넘파이는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파이썬으로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벡터나 행렬 계산을 빠르게 하도록 특화된 기본 라이브러리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 안에 여러 모듈이 포함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안에 여러 함수가 포함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분야에서 널리 활용되는 이유는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과학 기술 계산이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편리한 라이브러리가 많기 때문이다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Picture 1">
            <a:extLst>
              <a:ext uri="{FF2B5EF4-FFF2-40B4-BE49-F238E27FC236}">
                <a16:creationId xmlns:a16="http://schemas.microsoft.com/office/drawing/2014/main" id="{FDC2B3F9-1397-4D9F-9B86-73EF512B9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23" y="1541290"/>
            <a:ext cx="5069396" cy="402806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8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564779" y="2091827"/>
            <a:ext cx="497874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- 1</a:t>
            </a:r>
            <a:r>
              <a:rPr lang="ko-KR" altLang="en-US" sz="1700" dirty="0"/>
              <a:t>차원 배열</a:t>
            </a: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에는 배열을 고속으로 처리하는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클래스가 준비되어 있음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리스트를 전달하여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차원의 경우 벡터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차원의 경우 행렬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3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차원의 경우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텐서라고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함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배열의 계산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리스트에서는 요소별로 계산하기 위해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루프시킨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뒤 하나씩 더했지만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루프를 사용하지 않아도 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DD6ED6A4-7AD2-451F-B69F-2CC2C76D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547427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F04E5A-FBE4-47CB-88C6-2C6A7B173435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9FFF7-BD76-4D88-8C09-0AFCE42FDB3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8491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564779" y="2390254"/>
            <a:ext cx="497874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-</a:t>
            </a:r>
            <a:r>
              <a:rPr lang="ko-KR" altLang="en-US" sz="1700" dirty="0"/>
              <a:t> </a:t>
            </a:r>
            <a:r>
              <a:rPr lang="en-US" altLang="ko-KR" sz="1700" dirty="0" err="1"/>
              <a:t>ndarray</a:t>
            </a:r>
            <a:r>
              <a:rPr lang="ko-KR" altLang="en-US" sz="1700" dirty="0"/>
              <a:t> 사용 시 주의사항</a:t>
            </a: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배열을 다른 변수에 그대로 대입한 경우 해당 변수의 값을 변경하면 원래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값도 변경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복사하여 두 개의 변수를 별도로 만들고 싶을 때는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copy()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메서드를 사용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복사할 배열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.copy()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3">
            <a:extLst>
              <a:ext uri="{FF2B5EF4-FFF2-40B4-BE49-F238E27FC236}">
                <a16:creationId xmlns:a16="http://schemas.microsoft.com/office/drawing/2014/main" id="{7B11C4B9-EEE7-4A1D-B1B0-E4CF45AC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547427"/>
            <a:ext cx="5400040" cy="40280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9FBDE5-6C91-4A0E-8C17-0073A7E9EB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A7A93-8B06-4AD9-8D4D-74421D7E1DE8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2283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564779" y="1984106"/>
            <a:ext cx="49787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-</a:t>
            </a:r>
            <a:r>
              <a:rPr lang="ko-KR" altLang="en-US" sz="1700" dirty="0"/>
              <a:t> 집합 함수</a:t>
            </a: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집합 함수란 수학의 집합 연산을 수행하는 함수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배열만을 대상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np.unique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중복을 제거하고 정렬한 결과를 반환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np.unionld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x,y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합집합을 정렬해서 반환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intersectld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x,y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교집합을 정렬해서 반환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np.setdiffld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x,y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배열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뺀 차집합을 정렬해서 반환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6" y="1547427"/>
            <a:ext cx="18938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5">
            <a:extLst>
              <a:ext uri="{FF2B5EF4-FFF2-40B4-BE49-F238E27FC236}">
                <a16:creationId xmlns:a16="http://schemas.microsoft.com/office/drawing/2014/main" id="{CB65A189-B592-4A5D-A4FF-87E527195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547426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119A64-11A1-4177-911B-3AED97973301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B8C828-BE74-4827-A6FE-4A866D4AFDBC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1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49498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564779" y="2174810"/>
            <a:ext cx="4978747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/>
              <a:t>- 2</a:t>
            </a:r>
            <a:r>
              <a:rPr lang="ko-KR" altLang="en-US" sz="1700" dirty="0"/>
              <a:t>차원 배열</a:t>
            </a:r>
            <a:endParaRPr lang="en-US" altLang="ko-KR" sz="1400" dirty="0"/>
          </a:p>
          <a:p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배열은 행렬에 해당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np.array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배열의 내부에는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변수가 있어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.shape’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각 차원의 요소 수를 반환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배열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.reshape(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지정한 인수와 같은 모양의 행렬로 변환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Picture 6">
            <a:extLst>
              <a:ext uri="{FF2B5EF4-FFF2-40B4-BE49-F238E27FC236}">
                <a16:creationId xmlns:a16="http://schemas.microsoft.com/office/drawing/2014/main" id="{1EDB87B9-91FE-437B-9B94-B1B2C8A3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547427"/>
            <a:ext cx="5400040" cy="40280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01398A-825F-4EA4-A475-F22DA1543816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93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50000" y="2075555"/>
            <a:ext cx="55177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axis (</a:t>
            </a:r>
            <a:r>
              <a:rPr lang="ko-KR" altLang="en-US" dirty="0"/>
              <a:t>좌표축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NumPy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함수의 인수로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axis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설정하는 경우가 많다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열마다 처리하는 축이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axis = 0,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행마다 처리하는 축이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axis = 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8">
            <a:extLst>
              <a:ext uri="{FF2B5EF4-FFF2-40B4-BE49-F238E27FC236}">
                <a16:creationId xmlns:a16="http://schemas.microsoft.com/office/drawing/2014/main" id="{70615EB8-6A16-4B89-B3B8-64B5356B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0" y="1889748"/>
            <a:ext cx="5031518" cy="173924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E4E87B-43A8-41C0-8E77-A1F407BBEBAE}"/>
              </a:ext>
            </a:extLst>
          </p:cNvPr>
          <p:cNvSpPr txBox="1"/>
          <p:nvPr/>
        </p:nvSpPr>
        <p:spPr>
          <a:xfrm>
            <a:off x="6149999" y="3466845"/>
            <a:ext cx="56264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전치 행렬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행렬에서 행과 열을 바꾸는 것을 전치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Ndarray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전치하려면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np.transpose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 사용하거나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ACDA245A-1008-4473-BA18-06092A18E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8" y="3732531"/>
            <a:ext cx="5031519" cy="15600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03609E-C873-4CF8-9F95-3A8EE8461232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D5B116-340D-4AC9-9F90-4171F39CF7A3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34014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923249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CCBD8F-CFF2-4AC8-AB29-42036B851001}"/>
              </a:ext>
            </a:extLst>
          </p:cNvPr>
          <p:cNvSpPr txBox="1"/>
          <p:nvPr/>
        </p:nvSpPr>
        <p:spPr>
          <a:xfrm>
            <a:off x="6150000" y="2075555"/>
            <a:ext cx="55177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행렬계산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 계산을 위한 함수로 두 행렬의 행렬 곱을 반환하는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np.dot(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a,b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노름을 반환하는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np.linalg.norm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(norm) 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벡터의 길이를 반환하는 것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요소의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제곱값을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더해 루트를 씌운 것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 곱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행렬에서 행벡터와 열벡터의 내적을 요소로 하는 행렬을 새로 생성하는 것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np.dot(a, b)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함수를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실행하면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행벡터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열벡터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행렬 곱이 생성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5992645" y="1547427"/>
            <a:ext cx="18939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E0F15DF-DF74-4457-AF8F-DA5EF7CE9A98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67899C4-A005-48B7-AFE0-3EA428923EF1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A7E05EA-AAE6-4977-AE13-DEA52F30AA1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5B963BF-0C40-4834-AE89-94D7BA6CE170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AB9436-C086-4480-A4EA-5F6BFF29A3E4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EC360C9-BE05-4187-B286-C3598C4EF96C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Picture 13">
            <a:extLst>
              <a:ext uri="{FF2B5EF4-FFF2-40B4-BE49-F238E27FC236}">
                <a16:creationId xmlns:a16="http://schemas.microsoft.com/office/drawing/2014/main" id="{3D3ADE8A-EB1F-4461-A420-CF52EA1E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7" y="1639760"/>
            <a:ext cx="5400040" cy="38643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5C8C4B-6A98-44A3-8C43-29EC09CBCE0D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D40D1-E5C1-4DD1-9344-7AD1F205C72E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 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59615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796</Words>
  <Application>Microsoft Office PowerPoint</Application>
  <PresentationFormat>와이드스크린</PresentationFormat>
  <Paragraphs>184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bgb7524@naver.com</cp:lastModifiedBy>
  <cp:revision>41</cp:revision>
  <dcterms:created xsi:type="dcterms:W3CDTF">2020-09-09T15:27:43Z</dcterms:created>
  <dcterms:modified xsi:type="dcterms:W3CDTF">2021-04-14T13:01:38Z</dcterms:modified>
</cp:coreProperties>
</file>