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3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67415-AA6B-459D-BA00-24807761DC65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AE08C-B8D7-4EB6-B686-DB9FDCC28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16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286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23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21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857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8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880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537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166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52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195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372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740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8AE08C-B8D7-4EB6-B686-DB9FDCC2844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0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CABF2-4457-4FB7-90F0-987542DEA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96339F-5CE2-4F4B-B287-1F8258C3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8C7C6-5680-49DD-9DCB-9FED9DCC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ADD6F-E1A6-44CD-956D-2CABA709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C2303-CDD5-4882-9F2B-08A92583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8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C66F1-B6B5-40BE-9EFC-02B93735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D2DDDF-363E-4D8C-9CCC-28CF5F19E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207BC-8AA4-49E1-ABED-45DC0C1E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45E44-0DC0-4073-A764-59163BC6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12F49-4ADE-4DE1-AC2B-87126A70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3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CA81B4-46A2-4631-AC4F-A8F4B07E6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11D334-95B9-484A-8565-A3FF25DAE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9E4851-5547-48A1-8A71-75B4389E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1C2B0-CC71-4266-BF72-7F0727352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0864E8-48B9-4555-9D30-0BB58D33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6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2D598-E321-48F1-BD46-CD6FC966D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0BF3B-C254-4BA4-9240-803BBA24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B392C-E041-4CAF-98F8-F49B4BF0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19FBAE-5C13-432A-A10E-CB45CF6C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6C7B1-173B-4D1E-8117-2A505ED2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6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6DB59-DD35-4EF3-AF81-D2E8D3611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9F43FF-0669-49A2-804F-28F5375B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4E8B9-D53D-48A0-B9C3-3ED6643E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C180D-B2FE-41FF-BA3D-EE384752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0D0FAC-52CA-4217-B8ED-B86139C8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5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923A3-A856-4FDA-97B9-6EE11FD6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576A97-2146-4CE1-B076-F13FCCACA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68D981-9A5A-4385-B206-9326F54DE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4F5570-EFC1-49C9-832E-4319DAEC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23B8B-A1C2-49AE-854A-45F7A39A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53AD1C-1312-4F1D-9922-EFB3C03D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4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4B1BD-E748-4263-9D8C-5C6D63F8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47EA42-40E0-4804-B256-ED48CBCAF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66D046-E0AE-4E65-86E7-B50A8D692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ED2DE1-7DE3-4703-A627-489DB683C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A94058-018E-4FBB-A677-D3E9D997E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6E8D94-7244-4969-9C8E-2C9BDE20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8CD6B5-3348-4506-A96E-EFFCC789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9320A4-2FD9-429F-94FC-D94477BC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9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43BEB-DA9F-427D-AC6A-F54E6A92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CD9BD7-7762-43E0-B46E-12E499F5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D1877-EC66-4BE5-A0EC-FC20A6D9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D9D2A7-9909-4B29-8E73-22710372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33C368-2CD7-4A5E-9C8B-A71B0CD8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5CA443-D919-4501-BD35-0231B584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775F4E-FEF9-428F-9C78-ABF4EF3B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2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8DEC-A4E5-411F-AC08-2A6963522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4381E-0119-4BBF-9ABC-B552A3909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6D3470-A14D-43C8-BD8D-FB21ED7BC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E6482-07FD-4B1D-BBAC-B7709BF3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9F4A7-30D2-4566-8FDB-B455BC5A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A135B-8E4E-4B11-ABF8-84DB0EB8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44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2B23D-2481-4ABD-9E61-DD98E6E3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23B0F-3F36-47B7-8E18-463C8B77F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6C54C-693B-48E5-B7DD-BA41579DD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598371-0660-4F0F-A47D-11734B1D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B845-0998-4E71-A65C-2FA3990719A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DB630-08EE-4888-A729-38898827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A139F8-5378-451A-91D6-E29039E1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A8523A-45F1-4D8C-B4E3-C454F049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5A9AFF-0DB8-40BC-8FD2-F29FCED0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678BB-E479-4D85-8E70-C29CCAF90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BB845-0998-4E71-A65C-2FA3990719AB}" type="datetimeFigureOut">
              <a:rPr lang="ko-KR" altLang="en-US" smtClean="0"/>
              <a:t>2021-04-22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A92A0-8037-42B7-9A36-FA0992875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EC434-E434-4588-95E1-F3AD1E652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493B2-0D14-41F3-829F-BF307ED4A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7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EDC724-AF72-4EDF-8F4D-ED494A584CA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C573615-95D0-49ED-A7C4-08BE9D5E7BDB}"/>
              </a:ext>
            </a:extLst>
          </p:cNvPr>
          <p:cNvGrpSpPr/>
          <p:nvPr/>
        </p:nvGrpSpPr>
        <p:grpSpPr>
          <a:xfrm>
            <a:off x="2158754" y="2628057"/>
            <a:ext cx="7874492" cy="1644978"/>
            <a:chOff x="2414727" y="2196446"/>
            <a:chExt cx="7874492" cy="1644978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EBB1A92-B47F-45B5-ACED-BE3B48F70777}"/>
                </a:ext>
              </a:extLst>
            </p:cNvPr>
            <p:cNvCxnSpPr>
              <a:cxnSpLocks/>
            </p:cNvCxnSpPr>
            <p:nvPr/>
          </p:nvCxnSpPr>
          <p:spPr>
            <a:xfrm>
              <a:off x="2565647" y="2196446"/>
              <a:ext cx="7368466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420E31-D77D-4EC1-AC17-04B703005614}"/>
                </a:ext>
              </a:extLst>
            </p:cNvPr>
            <p:cNvSpPr txBox="1"/>
            <p:nvPr/>
          </p:nvSpPr>
          <p:spPr>
            <a:xfrm>
              <a:off x="2414727" y="2351057"/>
              <a:ext cx="78744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Python</a:t>
              </a:r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으로 배우는 딥러닝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8F14E0-5E9C-488D-9B81-0CC644586C07}"/>
                </a:ext>
              </a:extLst>
            </p:cNvPr>
            <p:cNvSpPr txBox="1"/>
            <p:nvPr/>
          </p:nvSpPr>
          <p:spPr>
            <a:xfrm>
              <a:off x="7010233" y="3472092"/>
              <a:ext cx="2923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 err="1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구본근</a:t>
              </a:r>
              <a:endParaRPr lang="ko-KR" altLang="en-US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E8E80A1-AA93-4632-8D7A-1295912CE096}"/>
                </a:ext>
              </a:extLst>
            </p:cNvPr>
            <p:cNvCxnSpPr>
              <a:cxnSpLocks/>
            </p:cNvCxnSpPr>
            <p:nvPr/>
          </p:nvCxnSpPr>
          <p:spPr>
            <a:xfrm>
              <a:off x="2565647" y="3279521"/>
              <a:ext cx="7368466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37AC73B-E06F-4A08-90F2-6C5E1120DA66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GREEN ORANGE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473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기초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6011584" y="1547427"/>
            <a:ext cx="0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C097DA-4AD3-4542-8390-2E439F30AC5D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DBF501D-A66B-46BA-B105-75B009DE3D63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FBD2A0D-C99A-4DDD-9223-C31E1D115361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E7E427F-9FE2-4502-B9CA-C850A6C44F33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FD6AB7C-1EBA-45CF-80B4-CFE4C3B1D075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D81292F-F8CE-42FC-861E-C4F943F3A656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1BE90B5-3D13-448B-B281-ED464F85C6B7}"/>
              </a:ext>
            </a:extLst>
          </p:cNvPr>
          <p:cNvSpPr txBox="1"/>
          <p:nvPr/>
        </p:nvSpPr>
        <p:spPr>
          <a:xfrm>
            <a:off x="6278063" y="2282532"/>
            <a:ext cx="541963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/>
              <a:t>정렬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인덱스 정렬과 데이터 정렬 방법이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준비되어있다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 변수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인덱스 정렬은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series.sort_index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정렬은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series.sort.values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할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특별히 인수를 지정하지 않으면 오름차순으로 정렬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인수에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ascending = False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전달하면 내림차순으로 정렬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70561497-A03A-42D9-8CBE-3CA246898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42" y="1547426"/>
            <a:ext cx="5400040" cy="402806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5C915CA-EA25-4144-A113-47703C5C53AB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Series 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56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기초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6011584" y="1547427"/>
            <a:ext cx="0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BE90B5-3D13-448B-B281-ED464F85C6B7}"/>
              </a:ext>
            </a:extLst>
          </p:cNvPr>
          <p:cNvSpPr txBox="1"/>
          <p:nvPr/>
        </p:nvSpPr>
        <p:spPr>
          <a:xfrm>
            <a:off x="6278051" y="2199548"/>
            <a:ext cx="541963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/>
              <a:t>행 추가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관측 데이터나 거래 정보를 얻었을 때 이를 기존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추가 할 수 있다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 변수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df.append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(“Series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 데이터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”,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ingone_index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True)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실행하면 전달된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 데이터의 인덱스가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컬럼에 대응해 새로운 행이 추가된다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다만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컬럼과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추가할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 데이터의 인덱스가 일치하지 않으면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새로운 컬럼이 추가되고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존재하지 않는 요소는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NaN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채워진다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915CA-EA25-4144-A113-47703C5C53AB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9" name="Picture 11">
            <a:extLst>
              <a:ext uri="{FF2B5EF4-FFF2-40B4-BE49-F238E27FC236}">
                <a16:creationId xmlns:a16="http://schemas.microsoft.com/office/drawing/2014/main" id="{180FE64E-8B82-4109-B633-D61EF669A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30" y="1547426"/>
            <a:ext cx="5400040" cy="4028069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A0CCE6FF-19B8-4C13-8B3B-C269D385F4FA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EDC7207-5F38-43C7-9523-339094B10C80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4DD20C0-C28F-41D3-B65D-8F87C122AFE6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9E4A2AD-8149-431C-90B8-A3F2339DF71C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D52DEE1-0C68-4F58-A485-3228BF55F1D9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C81FCB9-A76F-419F-8AB5-01BBE184470A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972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기초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6011584" y="1547427"/>
            <a:ext cx="0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BE90B5-3D13-448B-B281-ED464F85C6B7}"/>
              </a:ext>
            </a:extLst>
          </p:cNvPr>
          <p:cNvSpPr txBox="1"/>
          <p:nvPr/>
        </p:nvSpPr>
        <p:spPr>
          <a:xfrm>
            <a:off x="6313532" y="2414993"/>
            <a:ext cx="541963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/>
              <a:t>열 추가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관측 데이터나 거래 정보에 새로운 속성을 추가할 때 이를 기존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컬럼으로 추가 할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df[“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새로운 컬럼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”]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리스트를 대입해서 새 열을 추가할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리스트를 대입하면 첫 행부터 순서대로 요소가 할당되며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대입하면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인덱스가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인덱스에 대응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915CA-EA25-4144-A113-47703C5C53AB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id="{48B55A20-E7A9-46E4-803F-676CF2C98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44" y="1547427"/>
            <a:ext cx="5400040" cy="4028068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33AC026A-0085-40E9-9D7F-E7EF62C9A072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8361BF4-F6AD-46C6-8E75-0FF4F222CF49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1B45012-EB77-47E4-970A-3A55F6A40337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9CD87F1-915E-4FBC-8386-C7326C9FEC19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378A09B-AA8A-4F32-A816-E77E6FE4766A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7D42E07-C4B7-480A-B6EF-9D1AD359B3E1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56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기초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6011584" y="1547427"/>
            <a:ext cx="0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BE90B5-3D13-448B-B281-ED464F85C6B7}"/>
              </a:ext>
            </a:extLst>
          </p:cNvPr>
          <p:cNvSpPr txBox="1"/>
          <p:nvPr/>
        </p:nvSpPr>
        <p:spPr>
          <a:xfrm>
            <a:off x="6278065" y="2390254"/>
            <a:ext cx="5419638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/>
              <a:t>행 또는 열 삭제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 변수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대해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df.drop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인덱스 또는 컬럼을 지정하여 해당 행 또는 열을 삭제한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생성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인덱스 또는 리스트로 전달하여 한꺼번에 삭제할 수 있으며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행과 열을 동시에 삭제할 수도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열을 삭제하려면 두 번째 인수로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axis = 1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전달해야 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915CA-EA25-4144-A113-47703C5C53AB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8" name="Picture 13">
            <a:extLst>
              <a:ext uri="{FF2B5EF4-FFF2-40B4-BE49-F238E27FC236}">
                <a16:creationId xmlns:a16="http://schemas.microsoft.com/office/drawing/2014/main" id="{98CA03D0-9C3B-4824-AF4E-A345C5421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44" y="1547427"/>
            <a:ext cx="5400040" cy="29864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15">
            <a:extLst>
              <a:ext uri="{FF2B5EF4-FFF2-40B4-BE49-F238E27FC236}">
                <a16:creationId xmlns:a16="http://schemas.microsoft.com/office/drawing/2014/main" id="{AC9A5E89-292E-4926-88D7-3F94CC4B6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44" y="4533522"/>
            <a:ext cx="5400040" cy="1154049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0EC96F62-1F42-49F9-89AE-381322B30C55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A1C46F3-40A8-4CFC-92C4-81FBFF79E0F4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CB396F7-FE38-45F6-AED7-9480B84A953D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23C6414F-CE42-4D17-8605-697BBD6AD707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7B98D22-7C15-486E-B6E3-49D37B5B90EC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EE7D1BD-39DD-4894-84D7-AEF1F7C46A6F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723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기초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6011584" y="1547427"/>
            <a:ext cx="0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BE90B5-3D13-448B-B281-ED464F85C6B7}"/>
              </a:ext>
            </a:extLst>
          </p:cNvPr>
          <p:cNvSpPr txBox="1"/>
          <p:nvPr/>
        </p:nvSpPr>
        <p:spPr>
          <a:xfrm>
            <a:off x="6278065" y="2390254"/>
            <a:ext cx="5419638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/>
              <a:t>정렬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 변수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df.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sort_values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(by= “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컬럼 리스트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”,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asending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=True)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지정하여 열의 값을 오름차순으로 정렬한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생성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asending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False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내림차순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지정하지 않으면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asending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True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처리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915CA-EA25-4144-A113-47703C5C53AB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8" name="Picture 16">
            <a:extLst>
              <a:ext uri="{FF2B5EF4-FFF2-40B4-BE49-F238E27FC236}">
                <a16:creationId xmlns:a16="http://schemas.microsoft.com/office/drawing/2014/main" id="{F7C9BD29-55CD-4EF8-ADAB-B3B020184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42" y="1550260"/>
            <a:ext cx="5400040" cy="277710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9" name="Picture 18">
            <a:extLst>
              <a:ext uri="{FF2B5EF4-FFF2-40B4-BE49-F238E27FC236}">
                <a16:creationId xmlns:a16="http://schemas.microsoft.com/office/drawing/2014/main" id="{C9CC6600-B355-44E9-8874-2A7FB2C48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42" y="4306717"/>
            <a:ext cx="5400040" cy="1289431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F4310543-2A0B-4393-9E4E-7B43F791CC31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E9FC403-D606-49EB-B960-0DE832C16513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23F8C08-B49D-412A-92D1-C03EA1A5CF67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F674C28-03D1-4BF8-8F46-107F80C653CE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5CA9E27-B6F0-47A3-93DB-28E1C2847BFF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2D24705-FF50-4648-8A9D-B39CAC74FEF5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6294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기초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6011584" y="1547427"/>
            <a:ext cx="0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BE90B5-3D13-448B-B281-ED464F85C6B7}"/>
              </a:ext>
            </a:extLst>
          </p:cNvPr>
          <p:cNvSpPr txBox="1"/>
          <p:nvPr/>
        </p:nvSpPr>
        <p:spPr>
          <a:xfrm>
            <a:off x="6278063" y="2390254"/>
            <a:ext cx="5419638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/>
              <a:t>필터링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경우도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마찬가지로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bool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형의 시퀀스를 지정하여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것만 추출하는 필터링을 수행할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경우와 마찬가지로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이용한 조건식으로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bool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형의 시퀀스를 취득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짝수 행의 데이터 추출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C915CA-EA25-4144-A113-47703C5C53AB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8" name="Picture 19">
            <a:extLst>
              <a:ext uri="{FF2B5EF4-FFF2-40B4-BE49-F238E27FC236}">
                <a16:creationId xmlns:a16="http://schemas.microsoft.com/office/drawing/2014/main" id="{3D5ECB51-FDD2-4DC1-8734-26FF97075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42" y="1547427"/>
            <a:ext cx="5400040" cy="4028069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8FE2E84C-BF21-490B-AA88-7AE60D8B48EC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3934673-8120-43F1-82A0-3A2E7B20ADBC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FD0AC4D4-1D59-461C-B0C3-B11C52046AF4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20C8C33-36A3-4495-B146-D3CBF7ED10A8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2ED826F-C93C-4A59-97FC-5637373858A3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7CCED85-6078-4CAD-979F-08F27267DDEA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8281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0E541-6015-46BD-ABA2-7B9694229496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HAVOIPOWERPOINT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9F3948-0EDA-429F-B63D-46120446B4E9}"/>
              </a:ext>
            </a:extLst>
          </p:cNvPr>
          <p:cNvGrpSpPr/>
          <p:nvPr/>
        </p:nvGrpSpPr>
        <p:grpSpPr>
          <a:xfrm>
            <a:off x="3211398" y="2849251"/>
            <a:ext cx="5769204" cy="1159497"/>
            <a:chOff x="3211398" y="2196446"/>
            <a:chExt cx="5769204" cy="1159497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75B787-838E-4B90-8300-71CA15ECAF9E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2196446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8CA360-9A64-43AF-A547-A1C0210892F3}"/>
                </a:ext>
              </a:extLst>
            </p:cNvPr>
            <p:cNvSpPr txBox="1"/>
            <p:nvPr/>
          </p:nvSpPr>
          <p:spPr>
            <a:xfrm>
              <a:off x="3574330" y="2341841"/>
              <a:ext cx="50433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감사합니다</a:t>
              </a:r>
              <a:r>
                <a:rPr lang="en-US" altLang="ko-KR" sz="4800" b="1" dirty="0">
                  <a:solidFill>
                    <a:schemeClr val="bg2">
                      <a:lumMod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: )</a:t>
              </a:r>
              <a:endParaRPr lang="ko-KR" altLang="en-US" sz="48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C1E9914-7DAA-4915-B46B-0D1425A6ECB9}"/>
                </a:ext>
              </a:extLst>
            </p:cNvPr>
            <p:cNvCxnSpPr>
              <a:cxnSpLocks/>
            </p:cNvCxnSpPr>
            <p:nvPr/>
          </p:nvCxnSpPr>
          <p:spPr>
            <a:xfrm>
              <a:off x="3211398" y="3355943"/>
              <a:ext cx="5769204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784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1EC727-C86D-4E19-9987-57AC9E29E11B}"/>
              </a:ext>
            </a:extLst>
          </p:cNvPr>
          <p:cNvSpPr txBox="1"/>
          <p:nvPr/>
        </p:nvSpPr>
        <p:spPr>
          <a:xfrm>
            <a:off x="2113176" y="1642236"/>
            <a:ext cx="2923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INDEX</a:t>
            </a:r>
            <a:endParaRPr lang="ko-KR" altLang="en-US" sz="4000" b="1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4E65EE-6D0C-4996-8A11-AA48EA954E33}"/>
              </a:ext>
            </a:extLst>
          </p:cNvPr>
          <p:cNvCxnSpPr>
            <a:cxnSpLocks/>
          </p:cNvCxnSpPr>
          <p:nvPr/>
        </p:nvCxnSpPr>
        <p:spPr>
          <a:xfrm>
            <a:off x="4427455" y="2015315"/>
            <a:ext cx="4348900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203EB4-EC47-4159-9C8D-840EC11F6004}"/>
              </a:ext>
            </a:extLst>
          </p:cNvPr>
          <p:cNvSpPr txBox="1"/>
          <p:nvPr/>
        </p:nvSpPr>
        <p:spPr>
          <a:xfrm>
            <a:off x="3893273" y="2778398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3105B0-C1D8-4D2E-8E9E-1984D1957B7B}"/>
              </a:ext>
            </a:extLst>
          </p:cNvPr>
          <p:cNvCxnSpPr>
            <a:cxnSpLocks/>
          </p:cNvCxnSpPr>
          <p:nvPr/>
        </p:nvCxnSpPr>
        <p:spPr>
          <a:xfrm>
            <a:off x="2923880" y="5550366"/>
            <a:ext cx="585247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475F5C-6C4C-4F48-8322-ED039B76F6A4}"/>
              </a:ext>
            </a:extLst>
          </p:cNvPr>
          <p:cNvSpPr txBox="1"/>
          <p:nvPr/>
        </p:nvSpPr>
        <p:spPr>
          <a:xfrm>
            <a:off x="3893273" y="4164382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3B7B4A-5F80-4B05-B19A-CDF793F4C8EA}"/>
              </a:ext>
            </a:extLst>
          </p:cNvPr>
          <p:cNvSpPr txBox="1"/>
          <p:nvPr/>
        </p:nvSpPr>
        <p:spPr>
          <a:xfrm>
            <a:off x="4402320" y="28707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 Series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DEF161-350F-49EB-8377-D057C214B36D}"/>
              </a:ext>
            </a:extLst>
          </p:cNvPr>
          <p:cNvSpPr txBox="1"/>
          <p:nvPr/>
        </p:nvSpPr>
        <p:spPr>
          <a:xfrm>
            <a:off x="4427455" y="4256714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0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10FAB1-8CEB-48EA-A711-28698A89775C}"/>
              </a:ext>
            </a:extLst>
          </p:cNvPr>
          <p:cNvSpPr txBox="1"/>
          <p:nvPr/>
        </p:nvSpPr>
        <p:spPr>
          <a:xfrm>
            <a:off x="227814" y="190892"/>
            <a:ext cx="2923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HAVOIPOWERPOINT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F737E7-1102-42B0-A340-81C7EB15008F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5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기초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768500-8970-4A0B-AD46-60EBE28A1277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 </a:t>
            </a:r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6011584" y="1547427"/>
            <a:ext cx="0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C097DA-4AD3-4542-8390-2E439F30AC5D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DBF501D-A66B-46BA-B105-75B009DE3D63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FBD2A0D-C99A-4DDD-9223-C31E1D115361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E7E427F-9FE2-4502-B9CA-C850A6C44F33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FD6AB7C-1EBA-45CF-80B4-CFE4C3B1D075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D81292F-F8CE-42FC-861E-C4F943F3A656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1BE90B5-3D13-448B-B281-ED464F85C6B7}"/>
              </a:ext>
            </a:extLst>
          </p:cNvPr>
          <p:cNvSpPr txBox="1"/>
          <p:nvPr/>
        </p:nvSpPr>
        <p:spPr>
          <a:xfrm>
            <a:off x="6564779" y="2282532"/>
            <a:ext cx="497874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700" dirty="0"/>
              <a:t>Pandas </a:t>
            </a:r>
            <a:r>
              <a:rPr lang="ko-KR" altLang="en-US" sz="1700" dirty="0"/>
              <a:t>개요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같이 데이터 셋을 다루는 라이브러리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일반적인 데이터베이스에서 이뤄지는 작업을 수행할 수 있으며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수치 뿐 아니라 이름과 주소 등 문자열 데이터도 쉽게 처리할 수 있음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적절히 구사하면 효율적으로 데이터를 분석 할 수 있음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ED7DBD-0601-43CC-A31C-32AE8F531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324" y="2350496"/>
            <a:ext cx="4031571" cy="242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9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F224F46-70A6-4EE4-AD99-9AB4F7DA2833}"/>
              </a:ext>
            </a:extLst>
          </p:cNvPr>
          <p:cNvSpPr/>
          <p:nvPr/>
        </p:nvSpPr>
        <p:spPr>
          <a:xfrm>
            <a:off x="6979558" y="1520703"/>
            <a:ext cx="2905103" cy="2101885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E93D3A5-E358-4F56-A7BA-2C097B79C170}"/>
              </a:ext>
            </a:extLst>
          </p:cNvPr>
          <p:cNvSpPr/>
          <p:nvPr/>
        </p:nvSpPr>
        <p:spPr>
          <a:xfrm>
            <a:off x="2151135" y="1520703"/>
            <a:ext cx="2905103" cy="2101885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56CC3-595F-4E6F-BB98-1BBCD175C90A}"/>
              </a:ext>
            </a:extLst>
          </p:cNvPr>
          <p:cNvSpPr txBox="1"/>
          <p:nvPr/>
        </p:nvSpPr>
        <p:spPr>
          <a:xfrm>
            <a:off x="3215094" y="3753393"/>
            <a:ext cx="777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Series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FF17A-8C5D-4CC7-A4C3-FE5EFD799C38}"/>
              </a:ext>
            </a:extLst>
          </p:cNvPr>
          <p:cNvSpPr txBox="1"/>
          <p:nvPr/>
        </p:nvSpPr>
        <p:spPr>
          <a:xfrm>
            <a:off x="1934122" y="4396960"/>
            <a:ext cx="33140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Padas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구조 중 하나인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배열처럼 다룰 수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뒤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pandas.Series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딕셔너리형의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리스트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)’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딕셔너리형의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리스트를 전달해서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생성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C782616-74F6-46D2-B6BA-3FA50A718CBA}"/>
              </a:ext>
            </a:extLst>
          </p:cNvPr>
          <p:cNvCxnSpPr>
            <a:cxnSpLocks/>
          </p:cNvCxnSpPr>
          <p:nvPr/>
        </p:nvCxnSpPr>
        <p:spPr>
          <a:xfrm>
            <a:off x="2151135" y="4213904"/>
            <a:ext cx="28800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2CB5126-966A-4D05-87D2-B6D9EED417AA}"/>
              </a:ext>
            </a:extLst>
          </p:cNvPr>
          <p:cNvCxnSpPr>
            <a:cxnSpLocks/>
          </p:cNvCxnSpPr>
          <p:nvPr/>
        </p:nvCxnSpPr>
        <p:spPr>
          <a:xfrm>
            <a:off x="7035091" y="4213904"/>
            <a:ext cx="2880000" cy="0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5E39BE5D-80D6-4545-A5A2-79204740970B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9867DD6-FE06-4984-90E0-E30A7E854112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808CB61-814D-4DBA-B74A-DFBDF4BBC05B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8B4C7BB-A7CD-4272-8BA5-FEACC97EFBED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C2A6FF1-F162-468E-A76E-E21F462F6DD6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8D9206A-A353-404B-877D-05B587E0FC2B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AFA66B0-C126-4630-AAE0-6EEDC4204E79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기초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D2BC61-2D18-4538-9DA0-5919591491A4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14DD120-21DC-4B49-88F0-BE7D528F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476" y="1581497"/>
            <a:ext cx="2388948" cy="198002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BB50AC5B-384E-4EE6-8A73-80B24D2D9167}"/>
              </a:ext>
            </a:extLst>
          </p:cNvPr>
          <p:cNvSpPr txBox="1"/>
          <p:nvPr/>
        </p:nvSpPr>
        <p:spPr>
          <a:xfrm>
            <a:off x="7860773" y="3752087"/>
            <a:ext cx="1207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93289DF-10F4-4393-8F05-F33D6BB11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502" y="1817955"/>
            <a:ext cx="2719214" cy="150711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BDE2AF9-5A05-4836-BE12-CB6977BED833}"/>
              </a:ext>
            </a:extLst>
          </p:cNvPr>
          <p:cNvSpPr txBox="1"/>
          <p:nvPr/>
        </p:nvSpPr>
        <p:spPr>
          <a:xfrm>
            <a:off x="6807268" y="4408351"/>
            <a:ext cx="34506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여러 개 묶은 것 같은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구조를 하고 있다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Pd.DataFrame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전달하여 생성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0DF52E-DDE7-49B6-9550-09ECA5C6CCB8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Series 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407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기초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6011584" y="1547427"/>
            <a:ext cx="0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C097DA-4AD3-4542-8390-2E439F30AC5D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DBF501D-A66B-46BA-B105-75B009DE3D63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FBD2A0D-C99A-4DDD-9223-C31E1D115361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E7E427F-9FE2-4502-B9CA-C850A6C44F33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FD6AB7C-1EBA-45CF-80B4-CFE4C3B1D075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D81292F-F8CE-42FC-861E-C4F943F3A656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1BE90B5-3D13-448B-B281-ED464F85C6B7}"/>
              </a:ext>
            </a:extLst>
          </p:cNvPr>
          <p:cNvSpPr txBox="1"/>
          <p:nvPr/>
        </p:nvSpPr>
        <p:spPr>
          <a:xfrm>
            <a:off x="6415994" y="3061323"/>
            <a:ext cx="497874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/>
              <a:t>참조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인덱스 값을 지정하는 경우 원하는 요소의 인덱스 값으로 하나의 리스트로 정리한 뒤 참조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Picture 1">
            <a:extLst>
              <a:ext uri="{FF2B5EF4-FFF2-40B4-BE49-F238E27FC236}">
                <a16:creationId xmlns:a16="http://schemas.microsoft.com/office/drawing/2014/main" id="{37F710FA-FFCC-4FC8-8079-98F66AEB5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90" y="1547427"/>
            <a:ext cx="5400040" cy="402806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235C0FE-D9AB-4524-B045-90E3962BEA9C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Series 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645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기초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768500-8970-4A0B-AD46-60EBE28A1277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Series 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6011584" y="1547427"/>
            <a:ext cx="0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C097DA-4AD3-4542-8390-2E439F30AC5D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DBF501D-A66B-46BA-B105-75B009DE3D63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FBD2A0D-C99A-4DDD-9223-C31E1D115361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E7E427F-9FE2-4502-B9CA-C850A6C44F33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FD6AB7C-1EBA-45CF-80B4-CFE4C3B1D075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D81292F-F8CE-42FC-861E-C4F943F3A656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1BE90B5-3D13-448B-B281-ED464F85C6B7}"/>
              </a:ext>
            </a:extLst>
          </p:cNvPr>
          <p:cNvSpPr txBox="1"/>
          <p:nvPr/>
        </p:nvSpPr>
        <p:spPr>
          <a:xfrm>
            <a:off x="6415994" y="3061323"/>
            <a:ext cx="497874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/>
              <a:t>데이터와 인덱스 추출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데이터 값 또는 인덱스를 추출하는 방법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자료형은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series.values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데이터 값을 참조할 수 있고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series.index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인덱스를 참조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8836A7A-5B33-47EF-B7CF-D12A93D15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44" y="1556384"/>
            <a:ext cx="5400040" cy="401911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7903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기초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6011584" y="1547427"/>
            <a:ext cx="0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C097DA-4AD3-4542-8390-2E439F30AC5D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DBF501D-A66B-46BA-B105-75B009DE3D63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FBD2A0D-C99A-4DDD-9223-C31E1D115361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E7E427F-9FE2-4502-B9CA-C850A6C44F33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FD6AB7C-1EBA-45CF-80B4-CFE4C3B1D075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D81292F-F8CE-42FC-861E-C4F943F3A656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1BE90B5-3D13-448B-B281-ED464F85C6B7}"/>
              </a:ext>
            </a:extLst>
          </p:cNvPr>
          <p:cNvSpPr txBox="1"/>
          <p:nvPr/>
        </p:nvSpPr>
        <p:spPr>
          <a:xfrm>
            <a:off x="6290004" y="2738158"/>
            <a:ext cx="4978747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/>
              <a:t>요소 추가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요소를 추가하려면 해당 요소도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형이어야 한다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추가할 요소를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형으로 반환한 뒤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append()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전달하여 추가 할 수 있다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3CA225D8-CA3F-4586-A0D8-17B9DF708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44" y="1547427"/>
            <a:ext cx="5400040" cy="402806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FD6862-A1B6-4601-AD31-06FB08359B23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Series 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06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기초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6011584" y="1547427"/>
            <a:ext cx="0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C097DA-4AD3-4542-8390-2E439F30AC5D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DBF501D-A66B-46BA-B105-75B009DE3D63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FBD2A0D-C99A-4DDD-9223-C31E1D115361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E7E427F-9FE2-4502-B9CA-C850A6C44F33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FD6AB7C-1EBA-45CF-80B4-CFE4C3B1D075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D81292F-F8CE-42FC-861E-C4F943F3A656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1BE90B5-3D13-448B-B281-ED464F85C6B7}"/>
              </a:ext>
            </a:extLst>
          </p:cNvPr>
          <p:cNvSpPr txBox="1"/>
          <p:nvPr/>
        </p:nvSpPr>
        <p:spPr>
          <a:xfrm>
            <a:off x="6290004" y="2738158"/>
            <a:ext cx="497874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/>
              <a:t>요소 삭제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인덱스 참조를 사용하여 요소를 삭제할 수 있다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형의 변수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series.drop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(“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인덱스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”)'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하여 해당 인덱스 위치의 요소를 삭제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E63F3513-D674-464B-8F86-F026C124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44" y="1547427"/>
            <a:ext cx="5400040" cy="402806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6B27EA-4241-45DA-BB1E-3111A803C9C8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Series 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155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086771-4FA4-4E38-A4DF-332E9EE646F2}"/>
              </a:ext>
            </a:extLst>
          </p:cNvPr>
          <p:cNvSpPr/>
          <p:nvPr/>
        </p:nvSpPr>
        <p:spPr>
          <a:xfrm>
            <a:off x="227814" y="190893"/>
            <a:ext cx="11736372" cy="6476215"/>
          </a:xfrm>
          <a:prstGeom prst="rect">
            <a:avLst/>
          </a:prstGeom>
          <a:noFill/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56941-2ECE-436D-AB9D-C2744DADC713}"/>
              </a:ext>
            </a:extLst>
          </p:cNvPr>
          <p:cNvSpPr txBox="1"/>
          <p:nvPr/>
        </p:nvSpPr>
        <p:spPr>
          <a:xfrm>
            <a:off x="377076" y="283999"/>
            <a:ext cx="50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32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047B8-79AC-474F-B05F-688D41D122C4}"/>
              </a:ext>
            </a:extLst>
          </p:cNvPr>
          <p:cNvSpPr txBox="1"/>
          <p:nvPr/>
        </p:nvSpPr>
        <p:spPr>
          <a:xfrm>
            <a:off x="886123" y="376331"/>
            <a:ext cx="434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Pandas </a:t>
            </a:r>
            <a:r>
              <a:rPr lang="ko-KR" altLang="en-US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기초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A243A0C-C9A2-404C-B090-D8080D8AEE99}"/>
              </a:ext>
            </a:extLst>
          </p:cNvPr>
          <p:cNvCxnSpPr>
            <a:cxnSpLocks/>
          </p:cNvCxnSpPr>
          <p:nvPr/>
        </p:nvCxnSpPr>
        <p:spPr>
          <a:xfrm>
            <a:off x="810705" y="399369"/>
            <a:ext cx="0" cy="377072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04C8776-992D-43E2-9FBC-220C6A953F15}"/>
              </a:ext>
            </a:extLst>
          </p:cNvPr>
          <p:cNvCxnSpPr>
            <a:cxnSpLocks/>
          </p:cNvCxnSpPr>
          <p:nvPr/>
        </p:nvCxnSpPr>
        <p:spPr>
          <a:xfrm>
            <a:off x="6011584" y="1547427"/>
            <a:ext cx="0" cy="4028069"/>
          </a:xfrm>
          <a:prstGeom prst="line">
            <a:avLst/>
          </a:prstGeom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788931-0BBF-4E9A-9960-4C9C2228F353}"/>
              </a:ext>
            </a:extLst>
          </p:cNvPr>
          <p:cNvSpPr/>
          <p:nvPr/>
        </p:nvSpPr>
        <p:spPr>
          <a:xfrm>
            <a:off x="923249" y="1865643"/>
            <a:ext cx="4687722" cy="3391636"/>
          </a:xfrm>
          <a:prstGeom prst="roundRect">
            <a:avLst>
              <a:gd name="adj" fmla="val 1397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5C097DA-4AD3-4542-8390-2E439F30AC5D}"/>
              </a:ext>
            </a:extLst>
          </p:cNvPr>
          <p:cNvGrpSpPr/>
          <p:nvPr/>
        </p:nvGrpSpPr>
        <p:grpSpPr>
          <a:xfrm>
            <a:off x="5212442" y="6278253"/>
            <a:ext cx="1767116" cy="108000"/>
            <a:chOff x="5194442" y="6240545"/>
            <a:chExt cx="1767116" cy="10800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DBF501D-A66B-46BA-B105-75B009DE3D63}"/>
                </a:ext>
              </a:extLst>
            </p:cNvPr>
            <p:cNvSpPr/>
            <p:nvPr/>
          </p:nvSpPr>
          <p:spPr>
            <a:xfrm>
              <a:off x="6024000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FBD2A0D-C99A-4DDD-9223-C31E1D115361}"/>
                </a:ext>
              </a:extLst>
            </p:cNvPr>
            <p:cNvSpPr/>
            <p:nvPr/>
          </p:nvSpPr>
          <p:spPr>
            <a:xfrm>
              <a:off x="6438779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AE7E427F-9FE2-4502-B9CA-C850A6C44F33}"/>
                </a:ext>
              </a:extLst>
            </p:cNvPr>
            <p:cNvSpPr/>
            <p:nvPr/>
          </p:nvSpPr>
          <p:spPr>
            <a:xfrm>
              <a:off x="5609221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FD6AB7C-1EBA-45CF-80B4-CFE4C3B1D075}"/>
                </a:ext>
              </a:extLst>
            </p:cNvPr>
            <p:cNvSpPr/>
            <p:nvPr/>
          </p:nvSpPr>
          <p:spPr>
            <a:xfrm>
              <a:off x="5194442" y="6240545"/>
              <a:ext cx="108000" cy="108000"/>
            </a:xfrm>
            <a:prstGeom prst="ellipse">
              <a:avLst/>
            </a:pr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D81292F-F8CE-42FC-861E-C4F943F3A656}"/>
                </a:ext>
              </a:extLst>
            </p:cNvPr>
            <p:cNvSpPr/>
            <p:nvPr/>
          </p:nvSpPr>
          <p:spPr>
            <a:xfrm>
              <a:off x="6853558" y="6240545"/>
              <a:ext cx="108000" cy="1080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1BE90B5-3D13-448B-B281-ED464F85C6B7}"/>
              </a:ext>
            </a:extLst>
          </p:cNvPr>
          <p:cNvSpPr txBox="1"/>
          <p:nvPr/>
        </p:nvSpPr>
        <p:spPr>
          <a:xfrm>
            <a:off x="6278065" y="2199549"/>
            <a:ext cx="5419638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700" dirty="0"/>
              <a:t>필터링</a:t>
            </a:r>
            <a:endParaRPr lang="en-US" altLang="ko-KR" sz="1700" dirty="0"/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 데이터에서 조건과 일치하는 요소를 꺼내고 싶을 때 사용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bool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형의 시퀀스를 지정해서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True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것만 추출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여기서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bool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형의 시퀀스를 작성했지만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Pandas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Series(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sz="1400" dirty="0" err="1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사용하여 조건식을 만들어도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bool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형의 시퀀스를 취득</a:t>
            </a: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bg2">
                  <a:lumMod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변수에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대해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series[series &gt; = 5]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값이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 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이상의 요소만 가지는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Series</a:t>
            </a:r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취득한다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C6D7B361-3B25-42FC-9ADD-B9CC0A8A6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44" y="1535302"/>
            <a:ext cx="5400040" cy="185889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7">
            <a:extLst>
              <a:ext uri="{FF2B5EF4-FFF2-40B4-BE49-F238E27FC236}">
                <a16:creationId xmlns:a16="http://schemas.microsoft.com/office/drawing/2014/main" id="{BCB2296E-01A4-4F5A-AEC6-7CA1894B0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44" y="3710866"/>
            <a:ext cx="5400040" cy="186308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F73E2F6-0C9C-4293-8FA5-1D7B95EB216B}"/>
              </a:ext>
            </a:extLst>
          </p:cNvPr>
          <p:cNvSpPr txBox="1"/>
          <p:nvPr/>
        </p:nvSpPr>
        <p:spPr>
          <a:xfrm>
            <a:off x="4679538" y="961879"/>
            <a:ext cx="272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2">
                    <a:lumMod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“ Series ”</a:t>
            </a:r>
            <a:endParaRPr lang="ko-KR" altLang="en-US" sz="2000" dirty="0">
              <a:solidFill>
                <a:schemeClr val="bg2">
                  <a:lumMod val="2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119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706</Words>
  <Application>Microsoft Office PowerPoint</Application>
  <PresentationFormat>와이드스크린</PresentationFormat>
  <Paragraphs>149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혜빈</dc:creator>
  <cp:lastModifiedBy>bgb7524@naver.com</cp:lastModifiedBy>
  <cp:revision>41</cp:revision>
  <dcterms:created xsi:type="dcterms:W3CDTF">2020-09-09T15:27:43Z</dcterms:created>
  <dcterms:modified xsi:type="dcterms:W3CDTF">2021-04-22T03:15:04Z</dcterms:modified>
</cp:coreProperties>
</file>