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3" r:id="rId4"/>
    <p:sldId id="270" r:id="rId5"/>
    <p:sldId id="265" r:id="rId6"/>
    <p:sldId id="271" r:id="rId7"/>
    <p:sldId id="272" r:id="rId8"/>
    <p:sldId id="274" r:id="rId9"/>
    <p:sldId id="275" r:id="rId10"/>
    <p:sldId id="276" r:id="rId11"/>
    <p:sldId id="277" r:id="rId12"/>
    <p:sldId id="279" r:id="rId13"/>
    <p:sldId id="280" r:id="rId14"/>
    <p:sldId id="281" r:id="rId15"/>
    <p:sldId id="26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2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67415-AA6B-459D-BA00-24807761DC65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AE08C-B8D7-4EB6-B686-DB9FDCC28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816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86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880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054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872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02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257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46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807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CABF2-4457-4FB7-90F0-987542DEA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96339F-5CE2-4F4B-B287-1F8258C3B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8C7C6-5680-49DD-9DCB-9FED9DCC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ADD6F-E1A6-44CD-956D-2CABA709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C2303-CDD5-4882-9F2B-08A92583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68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C66F1-B6B5-40BE-9EFC-02B93735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D2DDDF-363E-4D8C-9CCC-28CF5F19E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207BC-8AA4-49E1-ABED-45DC0C1E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E45E44-0DC0-4073-A764-59163BC6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12F49-4ADE-4DE1-AC2B-87126A70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23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CA81B4-46A2-4631-AC4F-A8F4B07E6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11D334-95B9-484A-8565-A3FF25DAE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9E4851-5547-48A1-8A71-75B4389E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1C2B0-CC71-4266-BF72-7F072735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0864E8-48B9-4555-9D30-0BB58D33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6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2D598-E321-48F1-BD46-CD6FC966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0BF3B-C254-4BA4-9240-803BBA24D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EB392C-E041-4CAF-98F8-F49B4BF0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9FBAE-5C13-432A-A10E-CB45CF6C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6C7B1-173B-4D1E-8117-2A505ED2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6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6DB59-DD35-4EF3-AF81-D2E8D361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9F43FF-0669-49A2-804F-28F5375BD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4E8B9-D53D-48A0-B9C3-3ED6643E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C180D-B2FE-41FF-BA3D-EE384752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0D0FAC-52CA-4217-B8ED-B86139C8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05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923A3-A856-4FDA-97B9-6EE11FD6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76A97-2146-4CE1-B076-F13FCCACA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68D981-9A5A-4385-B206-9326F54DE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4F5570-EFC1-49C9-832E-4319DAEC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F23B8B-A1C2-49AE-854A-45F7A39A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53AD1C-1312-4F1D-9922-EFB3C03D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94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4B1BD-E748-4263-9D8C-5C6D63F8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47EA42-40E0-4804-B256-ED48CBCAF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66D046-E0AE-4E65-86E7-B50A8D692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ED2DE1-7DE3-4703-A627-489DB683C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A94058-018E-4FBB-A677-D3E9D997E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6E8D94-7244-4969-9C8E-2C9BDE20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8CD6B5-3348-4506-A96E-EFFCC789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9320A4-2FD9-429F-94FC-D94477BC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9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43BEB-DA9F-427D-AC6A-F54E6A92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CD9BD7-7762-43E0-B46E-12E499F5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D1877-EC66-4BE5-A0EC-FC20A6D9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D9D2A7-9909-4B29-8E73-22710372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89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33C368-2CD7-4A5E-9C8B-A71B0CD8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5CA443-D919-4501-BD35-0231B584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775F4E-FEF9-428F-9C78-ABF4EF3B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52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A8DEC-A4E5-411F-AC08-2A6963522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4381E-0119-4BBF-9ABC-B552A3909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6D3470-A14D-43C8-BD8D-FB21ED7BC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E6482-07FD-4B1D-BBAC-B7709BF3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A9F4A7-30D2-4566-8FDB-B455BC5A0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6A135B-8E4E-4B11-ABF8-84DB0EB8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44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2B23D-2481-4ABD-9E61-DD98E6E3A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223B0F-3F36-47B7-8E18-463C8B77F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F6C54C-693B-48E5-B7DD-BA41579DD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598371-0660-4F0F-A47D-11734B1D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3DB630-08EE-4888-A729-38898827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A139F8-5378-451A-91D6-E29039E1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30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A8523A-45F1-4D8C-B4E3-C454F049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5A9AFF-0DB8-40BC-8FD2-F29FCED0F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678BB-E479-4D85-8E70-C29CCAF90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BB845-0998-4E71-A65C-2FA3990719AB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A92A0-8037-42B7-9A36-FA0992875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EC434-E434-4588-95E1-F3AD1E652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7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b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b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b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b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b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b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b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b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bmp"/><Relationship Id="rId2" Type="http://schemas.openxmlformats.org/officeDocument/2006/relationships/image" Target="../media/image8.b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b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EDC724-AF72-4EDF-8F4D-ED494A584CA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C573615-95D0-49ED-A7C4-08BE9D5E7BDB}"/>
              </a:ext>
            </a:extLst>
          </p:cNvPr>
          <p:cNvGrpSpPr/>
          <p:nvPr/>
        </p:nvGrpSpPr>
        <p:grpSpPr>
          <a:xfrm>
            <a:off x="2158754" y="2628057"/>
            <a:ext cx="7874492" cy="1644978"/>
            <a:chOff x="2414727" y="2196446"/>
            <a:chExt cx="7874492" cy="1644978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EBB1A92-B47F-45B5-ACED-BE3B48F70777}"/>
                </a:ext>
              </a:extLst>
            </p:cNvPr>
            <p:cNvCxnSpPr>
              <a:cxnSpLocks/>
            </p:cNvCxnSpPr>
            <p:nvPr/>
          </p:nvCxnSpPr>
          <p:spPr>
            <a:xfrm>
              <a:off x="2565647" y="2196446"/>
              <a:ext cx="7368466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420E31-D77D-4EC1-AC17-04B703005614}"/>
                </a:ext>
              </a:extLst>
            </p:cNvPr>
            <p:cNvSpPr txBox="1"/>
            <p:nvPr/>
          </p:nvSpPr>
          <p:spPr>
            <a:xfrm>
              <a:off x="2414727" y="2351057"/>
              <a:ext cx="78744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Python</a:t>
              </a:r>
              <a:r>
                <a:rPr lang="ko-KR" altLang="en-US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으로 배우는 딥러닝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8F14E0-5E9C-488D-9B81-0CC644586C07}"/>
                </a:ext>
              </a:extLst>
            </p:cNvPr>
            <p:cNvSpPr txBox="1"/>
            <p:nvPr/>
          </p:nvSpPr>
          <p:spPr>
            <a:xfrm>
              <a:off x="7010233" y="3472092"/>
              <a:ext cx="2923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err="1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구본근</a:t>
              </a:r>
              <a:endPara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E8E80A1-AA93-4632-8D7A-1295912CE096}"/>
                </a:ext>
              </a:extLst>
            </p:cNvPr>
            <p:cNvCxnSpPr>
              <a:cxnSpLocks/>
            </p:cNvCxnSpPr>
            <p:nvPr/>
          </p:nvCxnSpPr>
          <p:spPr>
            <a:xfrm>
              <a:off x="2565647" y="3279521"/>
              <a:ext cx="7368466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37AC73B-E06F-4A08-90F2-6C5E1120DA66}"/>
              </a:ext>
            </a:extLst>
          </p:cNvPr>
          <p:cNvSpPr txBox="1"/>
          <p:nvPr/>
        </p:nvSpPr>
        <p:spPr>
          <a:xfrm>
            <a:off x="227814" y="190892"/>
            <a:ext cx="292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GREEN ORANGE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737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047B8-79AC-474F-B05F-688D41D122C4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Pandas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응용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2768500-8970-4A0B-AD46-60EBE28A1277}"/>
              </a:ext>
            </a:extLst>
          </p:cNvPr>
          <p:cNvSpPr txBox="1"/>
          <p:nvPr/>
        </p:nvSpPr>
        <p:spPr>
          <a:xfrm>
            <a:off x="3975550" y="951867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DataFrame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이용한 데이터 분석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04C8776-992D-43E2-9FBC-220C6A953F15}"/>
              </a:ext>
            </a:extLst>
          </p:cNvPr>
          <p:cNvCxnSpPr>
            <a:cxnSpLocks/>
          </p:cNvCxnSpPr>
          <p:nvPr/>
        </p:nvCxnSpPr>
        <p:spPr>
          <a:xfrm>
            <a:off x="6011583" y="1547427"/>
            <a:ext cx="1" cy="4028069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0788931-0BBF-4E9A-9960-4C9C2228F353}"/>
              </a:ext>
            </a:extLst>
          </p:cNvPr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5C097DA-4AD3-4542-8390-2E439F30AC5D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DBF501D-A66B-46BA-B105-75B009DE3D63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FBD2A0D-C99A-4DDD-9223-C31E1D115361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E7E427F-9FE2-4502-B9CA-C850A6C44F33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FD6AB7C-1EBA-45CF-80B4-CFE4C3B1D075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D81292F-F8CE-42FC-861E-C4F943F3A656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1BE90B5-3D13-448B-B281-ED464F85C6B7}"/>
              </a:ext>
            </a:extLst>
          </p:cNvPr>
          <p:cNvSpPr txBox="1"/>
          <p:nvPr/>
        </p:nvSpPr>
        <p:spPr>
          <a:xfrm>
            <a:off x="6290004" y="2480156"/>
            <a:ext cx="4978747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700" dirty="0" err="1"/>
              <a:t>DataFrame</a:t>
            </a:r>
            <a:r>
              <a:rPr lang="ko-KR" altLang="en-US" sz="1700" dirty="0"/>
              <a:t>의 행간 차이와 열간 차이</a:t>
            </a:r>
            <a:r>
              <a:rPr lang="en-US" altLang="ko-KR" sz="1700" dirty="0"/>
              <a:t> </a:t>
            </a:r>
            <a:r>
              <a:rPr lang="ko-KR" altLang="en-US" sz="1700" dirty="0"/>
              <a:t>구하기</a:t>
            </a:r>
            <a:endParaRPr lang="en-US" altLang="ko-KR" sz="1700" dirty="0"/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행간 차이를 구하는 작업은 시계열 분석에서 자주 이용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DataFrame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 변수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df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대해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df.diff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행 간격 또는 열 간격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”, axis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방향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 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지정하면 행간 또는 열간 차이를 계산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 번째 인수가 양수면 이전 행과의 차이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음수면 다음 행과의 차이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Axis = 0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경우 열의 방향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axis = 1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경우 에는 행의 방향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Picture 23">
            <a:extLst>
              <a:ext uri="{FF2B5EF4-FFF2-40B4-BE49-F238E27FC236}">
                <a16:creationId xmlns:a16="http://schemas.microsoft.com/office/drawing/2014/main" id="{BFBE053A-AF87-4592-AE88-DDC4F799F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14" y="1351977"/>
            <a:ext cx="5783769" cy="266943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9" name="Picture 25">
            <a:extLst>
              <a:ext uri="{FF2B5EF4-FFF2-40B4-BE49-F238E27FC236}">
                <a16:creationId xmlns:a16="http://schemas.microsoft.com/office/drawing/2014/main" id="{15C9B228-E951-413E-BCD0-EA9442672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13" y="3991937"/>
            <a:ext cx="5783769" cy="266943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3101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047B8-79AC-474F-B05F-688D41D122C4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Pandas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응용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2768500-8970-4A0B-AD46-60EBE28A1277}"/>
              </a:ext>
            </a:extLst>
          </p:cNvPr>
          <p:cNvSpPr txBox="1"/>
          <p:nvPr/>
        </p:nvSpPr>
        <p:spPr>
          <a:xfrm>
            <a:off x="3975550" y="951867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DataFrame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이용한 데이터 분석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04C8776-992D-43E2-9FBC-220C6A953F15}"/>
              </a:ext>
            </a:extLst>
          </p:cNvPr>
          <p:cNvCxnSpPr>
            <a:cxnSpLocks/>
          </p:cNvCxnSpPr>
          <p:nvPr/>
        </p:nvCxnSpPr>
        <p:spPr>
          <a:xfrm>
            <a:off x="6011583" y="1547427"/>
            <a:ext cx="1" cy="4028069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0788931-0BBF-4E9A-9960-4C9C2228F353}"/>
              </a:ext>
            </a:extLst>
          </p:cNvPr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5C097DA-4AD3-4542-8390-2E439F30AC5D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DBF501D-A66B-46BA-B105-75B009DE3D63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FBD2A0D-C99A-4DDD-9223-C31E1D115361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E7E427F-9FE2-4502-B9CA-C850A6C44F33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FD6AB7C-1EBA-45CF-80B4-CFE4C3B1D075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D81292F-F8CE-42FC-861E-C4F943F3A656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1BE90B5-3D13-448B-B281-ED464F85C6B7}"/>
              </a:ext>
            </a:extLst>
          </p:cNvPr>
          <p:cNvSpPr txBox="1"/>
          <p:nvPr/>
        </p:nvSpPr>
        <p:spPr>
          <a:xfrm>
            <a:off x="6096000" y="2226182"/>
            <a:ext cx="5231201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700" dirty="0"/>
              <a:t>그룹화</a:t>
            </a:r>
            <a:endParaRPr lang="en-US" altLang="ko-KR" sz="1700" dirty="0"/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데이터베이스나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DataFrame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특정 열에서 동일한 값의 행을 집계하는 것을 그룹화라고 한다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DataFrame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변수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df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대해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df.Groupby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컬럼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”)’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지정한 컬럼을 그룹화할 수 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경우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Groupby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객체는 반환하지만 그룹화된 결과는 표시하지 않는다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.(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그룹화만 했을 뿐이라서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그룹화의 결과를 표시하려면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GroupBy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객체에 대해 그룹의 평균을 구하는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mean(),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합을 구하는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sum()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등 통계함수를 사용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6" name="Picture 26">
            <a:extLst>
              <a:ext uri="{FF2B5EF4-FFF2-40B4-BE49-F238E27FC236}">
                <a16:creationId xmlns:a16="http://schemas.microsoft.com/office/drawing/2014/main" id="{0ACA2981-1E86-48A1-9DB8-A85C36275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43" y="1547427"/>
            <a:ext cx="5400040" cy="267055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8" name="Picture 28">
            <a:extLst>
              <a:ext uri="{FF2B5EF4-FFF2-40B4-BE49-F238E27FC236}">
                <a16:creationId xmlns:a16="http://schemas.microsoft.com/office/drawing/2014/main" id="{FCF10B62-8C88-4E42-A0DE-6819B6B99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43" y="4217981"/>
            <a:ext cx="5400040" cy="155296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23912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A45684B-CC65-4A29-9659-56CEB5A63652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C43C049-ADCC-40AB-873C-A68E7D3E0909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8D729F58-617B-4A14-9B0D-11BF80F234F5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D0F0FE6-C69F-4692-9424-EC8725A8CE38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AC8FDDE5-F89A-499C-8E73-5BF717CC5626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593C81CE-152A-4DD9-A7CE-A6C189CAA92A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CA7B747-37EB-41D1-B502-96FAB403AE52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Matplotlib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9EDDDC-9D90-45C3-BEF9-2029A19B1657}"/>
              </a:ext>
            </a:extLst>
          </p:cNvPr>
          <p:cNvSpPr txBox="1"/>
          <p:nvPr/>
        </p:nvSpPr>
        <p:spPr>
          <a:xfrm>
            <a:off x="4562256" y="951867"/>
            <a:ext cx="3175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Matplotlib 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" name="Picture 37">
            <a:extLst>
              <a:ext uri="{FF2B5EF4-FFF2-40B4-BE49-F238E27FC236}">
                <a16:creationId xmlns:a16="http://schemas.microsoft.com/office/drawing/2014/main" id="{5D538380-4C21-4298-8F9B-675394F9F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34" y="1601907"/>
            <a:ext cx="5198148" cy="365418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5" name="Picture 39">
            <a:extLst>
              <a:ext uri="{FF2B5EF4-FFF2-40B4-BE49-F238E27FC236}">
                <a16:creationId xmlns:a16="http://schemas.microsoft.com/office/drawing/2014/main" id="{561BE9F5-5003-4693-8159-F8A667A90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601907"/>
            <a:ext cx="5533166" cy="365418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3602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A45684B-CC65-4A29-9659-56CEB5A63652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C43C049-ADCC-40AB-873C-A68E7D3E0909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8D729F58-617B-4A14-9B0D-11BF80F234F5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D0F0FE6-C69F-4692-9424-EC8725A8CE38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AC8FDDE5-F89A-499C-8E73-5BF717CC5626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593C81CE-152A-4DD9-A7CE-A6C189CAA92A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CA7B747-37EB-41D1-B502-96FAB403AE52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Matplotlib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9EDDDC-9D90-45C3-BEF9-2029A19B1657}"/>
              </a:ext>
            </a:extLst>
          </p:cNvPr>
          <p:cNvSpPr txBox="1"/>
          <p:nvPr/>
        </p:nvSpPr>
        <p:spPr>
          <a:xfrm>
            <a:off x="4562256" y="951867"/>
            <a:ext cx="3175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Matplotlib 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6" name="Picture 40">
            <a:extLst>
              <a:ext uri="{FF2B5EF4-FFF2-40B4-BE49-F238E27FC236}">
                <a16:creationId xmlns:a16="http://schemas.microsoft.com/office/drawing/2014/main" id="{77EB3D01-302C-4030-BA33-7511BC5FF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29" y="1601907"/>
            <a:ext cx="5400040" cy="365418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9" name="Picture 42">
            <a:extLst>
              <a:ext uri="{FF2B5EF4-FFF2-40B4-BE49-F238E27FC236}">
                <a16:creationId xmlns:a16="http://schemas.microsoft.com/office/drawing/2014/main" id="{A1898290-37C2-4B6A-A181-AE6A6773D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119" y="1601907"/>
            <a:ext cx="5400040" cy="365418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03525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A45684B-CC65-4A29-9659-56CEB5A63652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C43C049-ADCC-40AB-873C-A68E7D3E0909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8D729F58-617B-4A14-9B0D-11BF80F234F5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D0F0FE6-C69F-4692-9424-EC8725A8CE38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AC8FDDE5-F89A-499C-8E73-5BF717CC5626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593C81CE-152A-4DD9-A7CE-A6C189CAA92A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CA7B747-37EB-41D1-B502-96FAB403AE52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Matplotlib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9EDDDC-9D90-45C3-BEF9-2029A19B1657}"/>
              </a:ext>
            </a:extLst>
          </p:cNvPr>
          <p:cNvSpPr txBox="1"/>
          <p:nvPr/>
        </p:nvSpPr>
        <p:spPr>
          <a:xfrm>
            <a:off x="4562256" y="951867"/>
            <a:ext cx="3175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Matplotlib 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5" name="Picture 44">
            <a:extLst>
              <a:ext uri="{FF2B5EF4-FFF2-40B4-BE49-F238E27FC236}">
                <a16:creationId xmlns:a16="http://schemas.microsoft.com/office/drawing/2014/main" id="{65080910-BA38-4B1B-BD10-228C9FFC4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980" y="1351355"/>
            <a:ext cx="5400040" cy="416530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90659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10E541-6015-46BD-ABA2-7B9694229496}"/>
              </a:ext>
            </a:extLst>
          </p:cNvPr>
          <p:cNvSpPr txBox="1"/>
          <p:nvPr/>
        </p:nvSpPr>
        <p:spPr>
          <a:xfrm>
            <a:off x="227814" y="190892"/>
            <a:ext cx="292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HAVOIPOWERPOINT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B9F3948-0EDA-429F-B63D-46120446B4E9}"/>
              </a:ext>
            </a:extLst>
          </p:cNvPr>
          <p:cNvGrpSpPr/>
          <p:nvPr/>
        </p:nvGrpSpPr>
        <p:grpSpPr>
          <a:xfrm>
            <a:off x="3211398" y="2849251"/>
            <a:ext cx="5769204" cy="1159497"/>
            <a:chOff x="3211398" y="2196446"/>
            <a:chExt cx="5769204" cy="1159497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75B787-838E-4B90-8300-71CA15ECAF9E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2196446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8CA360-9A64-43AF-A547-A1C0210892F3}"/>
                </a:ext>
              </a:extLst>
            </p:cNvPr>
            <p:cNvSpPr txBox="1"/>
            <p:nvPr/>
          </p:nvSpPr>
          <p:spPr>
            <a:xfrm>
              <a:off x="3574330" y="2341841"/>
              <a:ext cx="50433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감사합니다</a:t>
              </a:r>
              <a:r>
                <a:rPr lang="en-US" altLang="ko-KR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: )</a:t>
              </a:r>
              <a:endParaRPr lang="ko-KR" altLang="en-US" sz="48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C1E9914-7DAA-4915-B46B-0D1425A6ECB9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3355943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784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1EC727-C86D-4E19-9987-57AC9E29E11B}"/>
              </a:ext>
            </a:extLst>
          </p:cNvPr>
          <p:cNvSpPr txBox="1"/>
          <p:nvPr/>
        </p:nvSpPr>
        <p:spPr>
          <a:xfrm>
            <a:off x="2113176" y="1642236"/>
            <a:ext cx="2923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sz="4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44E65EE-6D0C-4996-8A11-AA48EA954E33}"/>
              </a:ext>
            </a:extLst>
          </p:cNvPr>
          <p:cNvCxnSpPr>
            <a:cxnSpLocks/>
          </p:cNvCxnSpPr>
          <p:nvPr/>
        </p:nvCxnSpPr>
        <p:spPr>
          <a:xfrm>
            <a:off x="4427455" y="2015315"/>
            <a:ext cx="4348900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203EB4-EC47-4159-9C8D-840EC11F6004}"/>
              </a:ext>
            </a:extLst>
          </p:cNvPr>
          <p:cNvSpPr txBox="1"/>
          <p:nvPr/>
        </p:nvSpPr>
        <p:spPr>
          <a:xfrm>
            <a:off x="3918408" y="2844225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33105B0-C1D8-4D2E-8E9E-1984D1957B7B}"/>
              </a:ext>
            </a:extLst>
          </p:cNvPr>
          <p:cNvCxnSpPr>
            <a:cxnSpLocks/>
          </p:cNvCxnSpPr>
          <p:nvPr/>
        </p:nvCxnSpPr>
        <p:spPr>
          <a:xfrm>
            <a:off x="2923880" y="5550366"/>
            <a:ext cx="5852475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13B7B4A-5F80-4B05-B19A-CDF793F4C8EA}"/>
              </a:ext>
            </a:extLst>
          </p:cNvPr>
          <p:cNvSpPr txBox="1"/>
          <p:nvPr/>
        </p:nvSpPr>
        <p:spPr>
          <a:xfrm>
            <a:off x="4427455" y="2936557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Pandas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응용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10FAB1-8CEB-48EA-A711-28698A89775C}"/>
              </a:ext>
            </a:extLst>
          </p:cNvPr>
          <p:cNvSpPr txBox="1"/>
          <p:nvPr/>
        </p:nvSpPr>
        <p:spPr>
          <a:xfrm>
            <a:off x="227814" y="190892"/>
            <a:ext cx="292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HAVOIPOWERPOINT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F737E7-1102-42B0-A340-81C7EB15008F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41553-70DA-451A-95B3-EC62B41899CB}"/>
              </a:ext>
            </a:extLst>
          </p:cNvPr>
          <p:cNvSpPr txBox="1"/>
          <p:nvPr/>
        </p:nvSpPr>
        <p:spPr>
          <a:xfrm>
            <a:off x="3918408" y="4015435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5C9559-69A2-4A52-A8B4-C53D385E31F0}"/>
              </a:ext>
            </a:extLst>
          </p:cNvPr>
          <p:cNvSpPr txBox="1"/>
          <p:nvPr/>
        </p:nvSpPr>
        <p:spPr>
          <a:xfrm>
            <a:off x="4427455" y="4107767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Matplotlib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605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047B8-79AC-474F-B05F-688D41D122C4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Pandas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응용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04C8776-992D-43E2-9FBC-220C6A953F15}"/>
              </a:ext>
            </a:extLst>
          </p:cNvPr>
          <p:cNvCxnSpPr>
            <a:cxnSpLocks/>
          </p:cNvCxnSpPr>
          <p:nvPr/>
        </p:nvCxnSpPr>
        <p:spPr>
          <a:xfrm>
            <a:off x="6011583" y="1547427"/>
            <a:ext cx="1" cy="4028069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0788931-0BBF-4E9A-9960-4C9C2228F353}"/>
              </a:ext>
            </a:extLst>
          </p:cNvPr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5C097DA-4AD3-4542-8390-2E439F30AC5D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DBF501D-A66B-46BA-B105-75B009DE3D63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FBD2A0D-C99A-4DDD-9223-C31E1D115361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E7E427F-9FE2-4502-B9CA-C850A6C44F33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FD6AB7C-1EBA-45CF-80B4-CFE4C3B1D075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D81292F-F8CE-42FC-861E-C4F943F3A656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1BE90B5-3D13-448B-B281-ED464F85C6B7}"/>
              </a:ext>
            </a:extLst>
          </p:cNvPr>
          <p:cNvSpPr txBox="1"/>
          <p:nvPr/>
        </p:nvSpPr>
        <p:spPr>
          <a:xfrm>
            <a:off x="6564779" y="2282532"/>
            <a:ext cx="4978747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700" dirty="0" err="1"/>
              <a:t>DataFrame</a:t>
            </a:r>
            <a:r>
              <a:rPr lang="en-US" altLang="ko-KR" sz="1700" dirty="0"/>
              <a:t> </a:t>
            </a:r>
            <a:r>
              <a:rPr lang="ko-KR" altLang="en-US" sz="1700" dirty="0"/>
              <a:t>연결</a:t>
            </a:r>
            <a:endParaRPr lang="en-US" altLang="ko-KR" sz="1700" dirty="0"/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DataFrame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일정 방향으로 붙이는 작업을 연결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Pandas.concat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(“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DataFrame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”, axis = 0)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리스트의 선두부터 순서대로 세로로 연결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Axis = 1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지정하면 가로로 연결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세로 방향으로 연결할 때 동일한 컬럼으로 연결하며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가로 방향으로 연결할 때는 동일한 인덱스로 연결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3" name="Picture 1">
            <a:extLst>
              <a:ext uri="{FF2B5EF4-FFF2-40B4-BE49-F238E27FC236}">
                <a16:creationId xmlns:a16="http://schemas.microsoft.com/office/drawing/2014/main" id="{791F4FDF-9346-489A-B8BF-3311765CA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42" y="1361989"/>
            <a:ext cx="5969481" cy="317563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4" name="Picture 3">
            <a:extLst>
              <a:ext uri="{FF2B5EF4-FFF2-40B4-BE49-F238E27FC236}">
                <a16:creationId xmlns:a16="http://schemas.microsoft.com/office/drawing/2014/main" id="{0D43FF16-AF8C-4251-8EE6-2890C71FC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42" y="4519871"/>
            <a:ext cx="5969473" cy="158140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CCE2923-7886-4E2D-B191-4482021EEE59}"/>
              </a:ext>
            </a:extLst>
          </p:cNvPr>
          <p:cNvSpPr txBox="1"/>
          <p:nvPr/>
        </p:nvSpPr>
        <p:spPr>
          <a:xfrm>
            <a:off x="4562256" y="951867"/>
            <a:ext cx="3175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DataFrame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연결과 결합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889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A45684B-CC65-4A29-9659-56CEB5A63652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C43C049-ADCC-40AB-873C-A68E7D3E0909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8D729F58-617B-4A14-9B0D-11BF80F234F5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D0F0FE6-C69F-4692-9424-EC8725A8CE38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AC8FDDE5-F89A-499C-8E73-5BF717CC5626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593C81CE-152A-4DD9-A7CE-A6C189CAA92A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9FD54B8-B058-44CD-8DA0-2F25336868CC}"/>
              </a:ext>
            </a:extLst>
          </p:cNvPr>
          <p:cNvSpPr txBox="1"/>
          <p:nvPr/>
        </p:nvSpPr>
        <p:spPr>
          <a:xfrm>
            <a:off x="1132292" y="1679200"/>
            <a:ext cx="992741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 err="1"/>
              <a:t>DataFrame</a:t>
            </a:r>
            <a:r>
              <a:rPr lang="en-US" altLang="ko-KR" sz="2000" dirty="0"/>
              <a:t> </a:t>
            </a:r>
            <a:r>
              <a:rPr lang="ko-KR" altLang="en-US" sz="2000" dirty="0"/>
              <a:t>결합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참조하여 연결하는 조작을 결합 </a:t>
            </a:r>
            <a:r>
              <a:rPr lang="en-US" altLang="ko-KR" sz="15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5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병합이라고도 함</a:t>
            </a:r>
            <a:r>
              <a:rPr lang="en-US" altLang="ko-KR" sz="15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z="17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결합은 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불리는 열을 지정하고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 데이터베이스의 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값이 일치하는 행을 옆으로 연결</a:t>
            </a:r>
            <a:endParaRPr lang="en-US" altLang="ko-KR" sz="17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7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결합은 크게 내부 결합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외부 결합의 두가지 방법이 있다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7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내부 결합 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key 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열이 공통되지 않는 행은 삭제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또한 동일한 컬럼이지만 값이 일치하지 않는 행의 경우 이를 남기거나 없앨 수 있다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7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외부 결합 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key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열이 공통되지 않아도 행이 삭제되지 않고 남는다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공통되지 않은 열에는 </a:t>
            </a:r>
            <a:r>
              <a:rPr lang="en-US" altLang="ko-KR" sz="17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NaN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셀이 생성</a:t>
            </a:r>
            <a:endParaRPr lang="en-US" altLang="ko-KR" sz="17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A7B747-37EB-41D1-B502-96FAB403AE52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Pandas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응용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9EDDDC-9D90-45C3-BEF9-2029A19B1657}"/>
              </a:ext>
            </a:extLst>
          </p:cNvPr>
          <p:cNvSpPr txBox="1"/>
          <p:nvPr/>
        </p:nvSpPr>
        <p:spPr>
          <a:xfrm>
            <a:off x="4562256" y="951867"/>
            <a:ext cx="3175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DataFrame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연결과 결합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37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047B8-79AC-474F-B05F-688D41D122C4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Pandas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응용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04C8776-992D-43E2-9FBC-220C6A953F15}"/>
              </a:ext>
            </a:extLst>
          </p:cNvPr>
          <p:cNvCxnSpPr>
            <a:cxnSpLocks/>
          </p:cNvCxnSpPr>
          <p:nvPr/>
        </p:nvCxnSpPr>
        <p:spPr>
          <a:xfrm>
            <a:off x="6011583" y="1547427"/>
            <a:ext cx="1" cy="4028069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0788931-0BBF-4E9A-9960-4C9C2228F353}"/>
              </a:ext>
            </a:extLst>
          </p:cNvPr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5C097DA-4AD3-4542-8390-2E439F30AC5D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DBF501D-A66B-46BA-B105-75B009DE3D63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FBD2A0D-C99A-4DDD-9223-C31E1D115361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E7E427F-9FE2-4502-B9CA-C850A6C44F33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FD6AB7C-1EBA-45CF-80B4-CFE4C3B1D075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D81292F-F8CE-42FC-861E-C4F943F3A656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1BE90B5-3D13-448B-B281-ED464F85C6B7}"/>
              </a:ext>
            </a:extLst>
          </p:cNvPr>
          <p:cNvSpPr txBox="1"/>
          <p:nvPr/>
        </p:nvSpPr>
        <p:spPr>
          <a:xfrm>
            <a:off x="6510779" y="2630437"/>
            <a:ext cx="497874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700" dirty="0"/>
              <a:t>내부 결합의 기본</a:t>
            </a:r>
            <a:endParaRPr lang="en-US" altLang="ko-KR" sz="1700" dirty="0"/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DataFrame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“fruits”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컬럼 중에서 공통되는 것만 남은 것을 확인 할 수 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Df1,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df2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두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DataFrame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대해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pandas.merge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(df1, df2, on = key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될 컬럼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how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=“inner”)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내부 결합된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DataFrame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생성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Picture 7">
            <a:extLst>
              <a:ext uri="{FF2B5EF4-FFF2-40B4-BE49-F238E27FC236}">
                <a16:creationId xmlns:a16="http://schemas.microsoft.com/office/drawing/2014/main" id="{E3301393-2309-496B-AB4A-75E152F3F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40" y="1348771"/>
            <a:ext cx="5843829" cy="302526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9" name="Picture 9">
            <a:extLst>
              <a:ext uri="{FF2B5EF4-FFF2-40B4-BE49-F238E27FC236}">
                <a16:creationId xmlns:a16="http://schemas.microsoft.com/office/drawing/2014/main" id="{55D9F8CA-EC49-4732-BF65-AF631243A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45" y="4363753"/>
            <a:ext cx="5843823" cy="211791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0C622BD-E0B9-4256-844B-E1D6B87461A5}"/>
              </a:ext>
            </a:extLst>
          </p:cNvPr>
          <p:cNvSpPr txBox="1"/>
          <p:nvPr/>
        </p:nvSpPr>
        <p:spPr>
          <a:xfrm>
            <a:off x="4562256" y="951867"/>
            <a:ext cx="3175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DataFrame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연결과 결합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14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047B8-79AC-474F-B05F-688D41D122C4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Pandas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응용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04C8776-992D-43E2-9FBC-220C6A953F15}"/>
              </a:ext>
            </a:extLst>
          </p:cNvPr>
          <p:cNvCxnSpPr>
            <a:cxnSpLocks/>
          </p:cNvCxnSpPr>
          <p:nvPr/>
        </p:nvCxnSpPr>
        <p:spPr>
          <a:xfrm>
            <a:off x="6011583" y="1547427"/>
            <a:ext cx="1" cy="4028069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0788931-0BBF-4E9A-9960-4C9C2228F353}"/>
              </a:ext>
            </a:extLst>
          </p:cNvPr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5C097DA-4AD3-4542-8390-2E439F30AC5D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DBF501D-A66B-46BA-B105-75B009DE3D63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FBD2A0D-C99A-4DDD-9223-C31E1D115361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E7E427F-9FE2-4502-B9CA-C850A6C44F33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FD6AB7C-1EBA-45CF-80B4-CFE4C3B1D075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D81292F-F8CE-42FC-861E-C4F943F3A656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1BE90B5-3D13-448B-B281-ED464F85C6B7}"/>
              </a:ext>
            </a:extLst>
          </p:cNvPr>
          <p:cNvSpPr txBox="1"/>
          <p:nvPr/>
        </p:nvSpPr>
        <p:spPr>
          <a:xfrm>
            <a:off x="6510779" y="2630437"/>
            <a:ext cx="497874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700" dirty="0"/>
              <a:t>외부 결합의 기본</a:t>
            </a:r>
            <a:endParaRPr lang="en-US" altLang="ko-KR" sz="1700" dirty="0"/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공통되지 않은 열에는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NaN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셀이 생성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“kiwifruit”, “mango”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행 데이터에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NaN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삽입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Df1,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df2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두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DataFrame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대해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pandas.merge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(df1, df2, on = key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될 컬럼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how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=“outer”)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내부 결합된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DataFrame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생성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6" name="Picture 10">
            <a:extLst>
              <a:ext uri="{FF2B5EF4-FFF2-40B4-BE49-F238E27FC236}">
                <a16:creationId xmlns:a16="http://schemas.microsoft.com/office/drawing/2014/main" id="{58930EC4-EB3B-486B-BC33-6E48E08F5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34" y="1351977"/>
            <a:ext cx="5837270" cy="301332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8" name="Picture 12">
            <a:extLst>
              <a:ext uri="{FF2B5EF4-FFF2-40B4-BE49-F238E27FC236}">
                <a16:creationId xmlns:a16="http://schemas.microsoft.com/office/drawing/2014/main" id="{40AADA2D-2704-444D-BC6E-19614A091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34" y="4365306"/>
            <a:ext cx="5837488" cy="216242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3304A96-B540-40E7-B275-ED6A3F961077}"/>
              </a:ext>
            </a:extLst>
          </p:cNvPr>
          <p:cNvSpPr txBox="1"/>
          <p:nvPr/>
        </p:nvSpPr>
        <p:spPr>
          <a:xfrm>
            <a:off x="4562256" y="951867"/>
            <a:ext cx="3175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DataFrame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연결과 결합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403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047B8-79AC-474F-B05F-688D41D122C4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Pandas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응용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2768500-8970-4A0B-AD46-60EBE28A1277}"/>
              </a:ext>
            </a:extLst>
          </p:cNvPr>
          <p:cNvSpPr txBox="1"/>
          <p:nvPr/>
        </p:nvSpPr>
        <p:spPr>
          <a:xfrm>
            <a:off x="3975550" y="951867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DataFrame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이용한 데이터 분석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04C8776-992D-43E2-9FBC-220C6A953F15}"/>
              </a:ext>
            </a:extLst>
          </p:cNvPr>
          <p:cNvCxnSpPr>
            <a:cxnSpLocks/>
          </p:cNvCxnSpPr>
          <p:nvPr/>
        </p:nvCxnSpPr>
        <p:spPr>
          <a:xfrm>
            <a:off x="6011583" y="1547427"/>
            <a:ext cx="1" cy="4028069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0788931-0BBF-4E9A-9960-4C9C2228F353}"/>
              </a:ext>
            </a:extLst>
          </p:cNvPr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5C097DA-4AD3-4542-8390-2E439F30AC5D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DBF501D-A66B-46BA-B105-75B009DE3D63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FBD2A0D-C99A-4DDD-9223-C31E1D115361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E7E427F-9FE2-4502-B9CA-C850A6C44F33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FD6AB7C-1EBA-45CF-80B4-CFE4C3B1D075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D81292F-F8CE-42FC-861E-C4F943F3A656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1BE90B5-3D13-448B-B281-ED464F85C6B7}"/>
              </a:ext>
            </a:extLst>
          </p:cNvPr>
          <p:cNvSpPr txBox="1"/>
          <p:nvPr/>
        </p:nvSpPr>
        <p:spPr>
          <a:xfrm>
            <a:off x="6510779" y="2191876"/>
            <a:ext cx="497874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700" dirty="0"/>
              <a:t>계산 처리하기</a:t>
            </a:r>
            <a:endParaRPr lang="en-US" altLang="ko-KR" sz="1700" dirty="0"/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Pandas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NumPy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상호호환이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좋아서 유연한 데이터 전달이 가능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NumPy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제공하는 함수에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Series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DataFrame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전달하여 전체 요소를 계산할 수 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NumPy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배열을 받아들이는 함수에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DataFrame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전달하는 경우 열 단위로 정리하여 계산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Pandas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NumPy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처럼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브로드캐스트를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지원하므로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Pandas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간의 계산 혹은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Pandas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정수 간의 사칙연산을 사용해서 유연하게 처리할 수 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18" name="Picture 13">
            <a:extLst>
              <a:ext uri="{FF2B5EF4-FFF2-40B4-BE49-F238E27FC236}">
                <a16:creationId xmlns:a16="http://schemas.microsoft.com/office/drawing/2014/main" id="{B7A1F546-1199-428E-BBE7-345EDD59F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90" y="1547427"/>
            <a:ext cx="5400040" cy="402806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0562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A45684B-CC65-4A29-9659-56CEB5A63652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C43C049-ADCC-40AB-873C-A68E7D3E0909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8D729F58-617B-4A14-9B0D-11BF80F234F5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D0F0FE6-C69F-4692-9424-EC8725A8CE38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AC8FDDE5-F89A-499C-8E73-5BF717CC5626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593C81CE-152A-4DD9-A7CE-A6C189CAA92A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CA7B747-37EB-41D1-B502-96FAB403AE52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Pandas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응용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A5BFCA-B98F-4BCC-AA12-15E26486FCD5}"/>
              </a:ext>
            </a:extLst>
          </p:cNvPr>
          <p:cNvSpPr txBox="1"/>
          <p:nvPr/>
        </p:nvSpPr>
        <p:spPr>
          <a:xfrm>
            <a:off x="3975550" y="951867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DataFrame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이용한 데이터 분석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5" name="Picture 19">
            <a:extLst>
              <a:ext uri="{FF2B5EF4-FFF2-40B4-BE49-F238E27FC236}">
                <a16:creationId xmlns:a16="http://schemas.microsoft.com/office/drawing/2014/main" id="{40604AF8-A339-4C72-8664-C231515D4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76" y="1537415"/>
            <a:ext cx="5400040" cy="360916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9" name="Picture 21">
            <a:extLst>
              <a:ext uri="{FF2B5EF4-FFF2-40B4-BE49-F238E27FC236}">
                <a16:creationId xmlns:a16="http://schemas.microsoft.com/office/drawing/2014/main" id="{1C407536-A28C-467B-853C-5DA978510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440" y="2236729"/>
            <a:ext cx="5400040" cy="221054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86935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047B8-79AC-474F-B05F-688D41D122C4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Pandas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응용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2768500-8970-4A0B-AD46-60EBE28A1277}"/>
              </a:ext>
            </a:extLst>
          </p:cNvPr>
          <p:cNvSpPr txBox="1"/>
          <p:nvPr/>
        </p:nvSpPr>
        <p:spPr>
          <a:xfrm>
            <a:off x="3975550" y="951867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DataFrame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이용한 데이터 분석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04C8776-992D-43E2-9FBC-220C6A953F15}"/>
              </a:ext>
            </a:extLst>
          </p:cNvPr>
          <p:cNvCxnSpPr>
            <a:cxnSpLocks/>
          </p:cNvCxnSpPr>
          <p:nvPr/>
        </p:nvCxnSpPr>
        <p:spPr>
          <a:xfrm>
            <a:off x="6011583" y="1547427"/>
            <a:ext cx="1" cy="4028069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0788931-0BBF-4E9A-9960-4C9C2228F353}"/>
              </a:ext>
            </a:extLst>
          </p:cNvPr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5C097DA-4AD3-4542-8390-2E439F30AC5D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DBF501D-A66B-46BA-B105-75B009DE3D63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FBD2A0D-C99A-4DDD-9223-C31E1D115361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E7E427F-9FE2-4502-B9CA-C850A6C44F33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FD6AB7C-1EBA-45CF-80B4-CFE4C3B1D075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D81292F-F8CE-42FC-861E-C4F943F3A656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1BE90B5-3D13-448B-B281-ED464F85C6B7}"/>
              </a:ext>
            </a:extLst>
          </p:cNvPr>
          <p:cNvSpPr txBox="1"/>
          <p:nvPr/>
        </p:nvSpPr>
        <p:spPr>
          <a:xfrm>
            <a:off x="6150000" y="2928863"/>
            <a:ext cx="4978747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700" dirty="0"/>
              <a:t>통계 정보 얻기</a:t>
            </a:r>
            <a:endParaRPr lang="en-US" altLang="ko-KR" sz="1700" dirty="0"/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컬럼별로 데이터의 평균값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최댓값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최솟값 등의 통계 정보를 집계할 수 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17" name="Picture 22">
            <a:extLst>
              <a:ext uri="{FF2B5EF4-FFF2-40B4-BE49-F238E27FC236}">
                <a16:creationId xmlns:a16="http://schemas.microsoft.com/office/drawing/2014/main" id="{7E756063-655F-4697-91C2-5A6E12556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42" y="1351977"/>
            <a:ext cx="5538457" cy="476473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6437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574</Words>
  <Application>Microsoft Office PowerPoint</Application>
  <PresentationFormat>와이드스크린</PresentationFormat>
  <Paragraphs>115</Paragraphs>
  <Slides>15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혜빈</dc:creator>
  <cp:lastModifiedBy>bgb7524@naver.com</cp:lastModifiedBy>
  <cp:revision>40</cp:revision>
  <dcterms:created xsi:type="dcterms:W3CDTF">2020-09-09T15:27:43Z</dcterms:created>
  <dcterms:modified xsi:type="dcterms:W3CDTF">2021-04-21T09:27:09Z</dcterms:modified>
</cp:coreProperties>
</file>