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78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A67415-AA6B-459D-BA00-24807761DC65}" type="datetime1">
              <a:rPr lang="ko-KR" altLang="en-US"/>
              <a:pPr lvl="0">
                <a:defRPr/>
              </a:pPr>
              <a:t>2021-07-04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18AE08C-B8D7-4EB6-B686-DB9FDCC2844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ABF2-4457-4FB7-90F0-987542DE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6339F-5CE2-4F4B-B287-1F8258C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C7C6-5680-49DD-9DCB-9FED9DCC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DD6F-E1A6-44CD-956D-2CABA70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2303-CDD5-4882-9F2B-08A9258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66F1-B6B5-40BE-9EFC-02B9373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2DDDF-363E-4D8C-9CCC-28CF5F19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207BC-8AA4-49E1-ABED-45DC0C1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E44-0DC0-4073-A764-59163B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12F49-4ADE-4DE1-AC2B-87126A70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A81B4-46A2-4631-AC4F-A8F4B07E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1D334-95B9-484A-8565-A3FF25DA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E4851-5547-48A1-8A71-75B4389E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C2B0-CC71-4266-BF72-7F072735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864E8-48B9-4555-9D30-0BB58D33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2D598-E321-48F1-BD46-CD6FC96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BF3B-C254-4BA4-9240-803BBA24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B392C-E041-4CAF-98F8-F49B4BF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FBAE-5C13-432A-A10E-CB45CF6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6C7B1-173B-4D1E-8117-2A505ED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DB59-DD35-4EF3-AF81-D2E8D361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F43FF-0669-49A2-804F-28F5375B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4E8B9-D53D-48A0-B9C3-3ED6643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180D-B2FE-41FF-BA3D-EE38475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D0FAC-52CA-4217-B8ED-B86139C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923A3-A856-4FDA-97B9-6EE11FD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76A97-2146-4CE1-B076-F13FCCAC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8D981-9A5A-4385-B206-9326F54D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F5570-EFC1-49C9-832E-4319DAE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23B8B-A1C2-49AE-854A-45F7A39A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3AD1C-1312-4F1D-9922-EFB3C03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B1BD-E748-4263-9D8C-5C6D63F8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7EA42-40E0-4804-B256-ED48CBCA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6D046-E0AE-4E65-86E7-B50A8D69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D2DE1-7DE3-4703-A627-489DB683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94058-018E-4FBB-A677-D3E9D997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E8D94-7244-4969-9C8E-2C9BDE2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8CD6B5-3348-4506-A96E-EFFCC78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320A4-2FD9-429F-94FC-D94477B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43BEB-DA9F-427D-AC6A-F54E6A9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D9BD7-7762-43E0-B46E-12E499F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D1877-EC66-4BE5-A0EC-FC20A6D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9D2A7-9909-4B29-8E73-22710372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3C368-2CD7-4A5E-9C8B-A71B0CD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CA443-D919-4501-BD35-0231B584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75F4E-FEF9-428F-9C78-ABF4EF3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DEC-A4E5-411F-AC08-2A69635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4381E-0119-4BBF-9ABC-B552A390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3470-A14D-43C8-BD8D-FB21ED7B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E6482-07FD-4B1D-BBAC-B7709BF3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9F4A7-30D2-4566-8FDB-B455BC5A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A135B-8E4E-4B11-ABF8-84DB0EB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B23D-2481-4ABD-9E61-DD98E6E3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23B0F-3F36-47B7-8E18-463C8B77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6C54C-693B-48E5-B7DD-BA41579D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98371-0660-4F0F-A47D-11734B1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DB630-08EE-4888-A729-38898827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139F8-5378-451A-91D6-E29039E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0890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A8523A-45F1-4D8C-B4E3-C454F04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A9AFF-0DB8-40BC-8FD2-F29FCED0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678BB-E479-4D85-8E70-C29CCAF90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A92A0-8037-42B7-9A36-FA099287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C434-E434-4588-95E1-F3AD1E65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2158754" y="2628057"/>
            <a:ext cx="7874492" cy="1644978"/>
            <a:chOff x="2414727" y="2196446"/>
            <a:chExt cx="7874492" cy="164497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2196446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2414727" y="2351057"/>
              <a:ext cx="78744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Python</a:t>
              </a:r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으로 배우는 딥러닝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7010233" y="3472092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구본근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69EEF20-0526-4418-8FD2-2CC2909AA686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3279521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C5D1597-5A59-44AB-A21A-8799E4942310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GREEN ORANGE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37114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1890699"/>
            <a:ext cx="5939161" cy="307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9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900">
                <a:latin typeface="나눔고딕"/>
                <a:ea typeface="나눔고딕"/>
              </a:rPr>
              <a:t>선형 SVM</a:t>
            </a:r>
            <a:endParaRPr lang="ko-KR" altLang="en-US" sz="1700"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7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1.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r>
              <a:rPr lang="en-US" altLang="ko-KR" sz="1600">
                <a:latin typeface="나눔고딕"/>
                <a:ea typeface="나눔고딕"/>
              </a:rPr>
              <a:t>SVM은 분류할 경계선이 두 클래스 중에서 가장 먼 곳에 그려지기 때문에 로지스틱 회귀에 비해 일반화하기 쉽</a:t>
            </a:r>
            <a:r>
              <a:rPr lang="ko-KR" altLang="en-US" sz="1600">
                <a:latin typeface="나눔고딕"/>
                <a:ea typeface="나눔고딕"/>
              </a:rPr>
              <a:t>다</a:t>
            </a:r>
            <a:r>
              <a:rPr lang="en-US" altLang="ko-KR" sz="1600">
                <a:latin typeface="나눔고딕"/>
                <a:ea typeface="나눔고딕"/>
              </a:rPr>
              <a:t>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endParaRPr lang="en-US" altLang="ko-KR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en-US" altLang="ko-KR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2.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r>
              <a:rPr lang="en-US" altLang="ko-KR" sz="1600">
                <a:latin typeface="나눔고딕"/>
                <a:ea typeface="나눔고딕"/>
              </a:rPr>
              <a:t>데이터의 분류 예측이 향상되는 경향</a:t>
            </a:r>
            <a:endParaRPr lang="en-US" altLang="ko-KR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3.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r>
              <a:rPr lang="en-US" altLang="ko-KR" sz="1600">
                <a:latin typeface="나눔고딕"/>
                <a:ea typeface="나눔고딕"/>
              </a:rPr>
              <a:t>단점으로는 데이터양이 늘어나면 계산량도 증가하기 때문에 다른 방법에 비해 학습과 예측이 늦어지는 경향</a:t>
            </a:r>
            <a:endParaRPr lang="en-US" altLang="ko-KR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4.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r>
              <a:rPr lang="en-US" altLang="ko-KR" sz="1600">
                <a:latin typeface="나눔고딕"/>
                <a:ea typeface="나눔고딕"/>
              </a:rPr>
              <a:t>로지스틱 회귀와 마찬가지로 입력 데이터가 선형 분리가능한것이 아니라면 제대로 분류할 수 없</a:t>
            </a:r>
            <a:r>
              <a:rPr lang="ko-KR" altLang="en-US" sz="1600">
                <a:latin typeface="나눔고딕"/>
                <a:ea typeface="나눔고딕"/>
              </a:rPr>
              <a:t>다</a:t>
            </a:r>
            <a:r>
              <a:rPr lang="en-US" altLang="ko-KR" sz="1600">
                <a:latin typeface="나눔고딕"/>
                <a:ea typeface="나눔고딕"/>
              </a:rPr>
              <a:t>.</a:t>
            </a:r>
            <a:endParaRPr lang="en-US" altLang="ko-KR" sz="1600"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720" y="1324015"/>
            <a:ext cx="5537551" cy="4716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0145" y="1502112"/>
            <a:ext cx="5276444" cy="4066567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96197" y="1667888"/>
            <a:ext cx="4332213" cy="3745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627895"/>
            <a:ext cx="5939162" cy="1602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9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비선형 </a:t>
            </a:r>
            <a:r>
              <a:rPr lang="en-US" altLang="ko-KR" sz="19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SVM</a:t>
            </a:r>
            <a:endParaRPr lang="en-US" altLang="ko-KR" sz="19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6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1.</a:t>
            </a:r>
            <a:r>
              <a:rPr lang="ko-KR" altLang="en-US" sz="1600">
                <a:latin typeface="나눔고딕"/>
                <a:ea typeface="나눔고딕"/>
              </a:rPr>
              <a:t> 선형 </a:t>
            </a:r>
            <a:r>
              <a:rPr lang="en-US" altLang="ko-KR" sz="1600">
                <a:latin typeface="나눔고딕"/>
                <a:ea typeface="나눔고딕"/>
              </a:rPr>
              <a:t>SVM</a:t>
            </a:r>
            <a:r>
              <a:rPr lang="ko-KR" altLang="en-US" sz="1600">
                <a:latin typeface="나눔고딕"/>
                <a:ea typeface="나눔고딕"/>
              </a:rPr>
              <a:t>의 단점을 보완하기 위해 개발된 모델</a:t>
            </a:r>
            <a:endParaRPr lang="ko-KR" altLang="en-US" sz="1600"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6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2.</a:t>
            </a:r>
            <a:r>
              <a:rPr lang="ko-KR" altLang="en-US" sz="1600">
                <a:latin typeface="나눔고딕"/>
                <a:ea typeface="나눔고딕"/>
              </a:rPr>
              <a:t> 커널 함수라 불리는 변환 공식에 따라 수학적으로 처리하여 </a:t>
            </a:r>
            <a:endParaRPr lang="ko-KR" altLang="en-US" sz="1600">
              <a:latin typeface="나눔고딕"/>
              <a:ea typeface="나눔고딕"/>
            </a:endParaRPr>
          </a:p>
          <a:p>
            <a:pPr marL="233057" indent="0">
              <a:buNone/>
              <a:defRPr/>
            </a:pPr>
            <a:r>
              <a:rPr lang="ko-KR" altLang="en-US" sz="1600">
                <a:latin typeface="나눔고딕"/>
                <a:ea typeface="나눔고딕"/>
              </a:rPr>
              <a:t>데이터를 조작하면 입력 데이터가 선형 분리 가능</a:t>
            </a:r>
            <a:endParaRPr lang="ko-KR" altLang="en-US" sz="1600"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109" y="1474752"/>
            <a:ext cx="5551433" cy="4486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0941" y="1518730"/>
            <a:ext cx="5512989" cy="4195459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680818"/>
            <a:ext cx="5048492" cy="3496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7580" y="1548724"/>
            <a:ext cx="5518420" cy="4429328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7445" y="1718715"/>
            <a:ext cx="5180381" cy="4251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019750"/>
            <a:ext cx="5939162" cy="305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9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결정트리</a:t>
            </a:r>
            <a:endParaRPr lang="ko-KR" altLang="en-US" sz="19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6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1.</a:t>
            </a:r>
            <a:r>
              <a:rPr lang="ko-KR" altLang="en-US" sz="1600">
                <a:latin typeface="나눔고딕"/>
                <a:ea typeface="나눔고딕"/>
              </a:rPr>
              <a:t> 지금까지 소개한 로지스틱 회귀나 SVM과는 달리 데이터 요소 (독립변수) 각각을 주목 </a:t>
            </a: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2.</a:t>
            </a:r>
            <a:r>
              <a:rPr lang="ko-KR" altLang="en-US" sz="1600">
                <a:latin typeface="나눔고딕"/>
                <a:ea typeface="나눔고딕"/>
              </a:rPr>
              <a:t> 요소 내의 값을 경계로 데이터를 분할하여 데이터가 속하는 클래스를 결정하는 방법</a:t>
            </a:r>
            <a:endParaRPr lang="ko-KR" altLang="en-US" sz="1600"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6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3.</a:t>
            </a:r>
            <a:r>
              <a:rPr lang="ko-KR" altLang="en-US" sz="1600">
                <a:latin typeface="나눔고딕"/>
                <a:ea typeface="나눔고딕"/>
              </a:rPr>
              <a:t> 결정트리에서는 각 독립변수가 종속변수에 얼마나 영향을 미치는지 볼 수 있음</a:t>
            </a: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4.</a:t>
            </a:r>
            <a:r>
              <a:rPr lang="ko-KR" altLang="en-US" sz="1600">
                <a:latin typeface="나눔고딕"/>
                <a:ea typeface="나눔고딕"/>
              </a:rPr>
              <a:t> 단점은 선형 분리 가능한 데이터를 받아들이기 힘듦</a:t>
            </a:r>
            <a:endParaRPr lang="ko-KR" altLang="en-US" sz="1600"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9989" y="1534052"/>
            <a:ext cx="5100211" cy="4195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269" y="1418374"/>
            <a:ext cx="5429005" cy="4598831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464661"/>
            <a:ext cx="5714026" cy="4506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59144" y="1810641"/>
            <a:ext cx="7073711" cy="3773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144302"/>
            <a:ext cx="5939162" cy="2569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9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결정트리</a:t>
            </a:r>
            <a:endParaRPr lang="ko-KR" altLang="en-US" sz="19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6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1.</a:t>
            </a:r>
            <a:r>
              <a:rPr lang="ko-KR" altLang="en-US" sz="1600">
                <a:latin typeface="나눔고딕"/>
                <a:ea typeface="나눔고딕"/>
              </a:rPr>
              <a:t> 결정 트리의 단순 버전을 여러 개 만들어 분류 결과를 다수결로 결정하는 방법</a:t>
            </a: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2.</a:t>
            </a:r>
            <a:r>
              <a:rPr lang="ko-KR" altLang="en-US" sz="1600">
                <a:latin typeface="나눔고딕"/>
                <a:ea typeface="나눔고딕"/>
              </a:rPr>
              <a:t> 다수의 간이 결정 트리에서 출력된 클래스 중 가장 많았던 클래스를 결과로 출력</a:t>
            </a: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3.</a:t>
            </a:r>
            <a:r>
              <a:rPr lang="ko-KR" altLang="en-US" sz="1600">
                <a:latin typeface="나눔고딕"/>
                <a:ea typeface="나눔고딕"/>
              </a:rPr>
              <a:t> 단점은 결정 트리와 같이 독립변수의 수에 대한 데이터 수가 적으면 결정 트리가 분할되지 않아 예측의 정확도가 떨어지는 것</a:t>
            </a:r>
            <a:endParaRPr lang="ko-KR" altLang="en-US" sz="1600"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903" y="1431831"/>
            <a:ext cx="5320016" cy="4490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269" y="1418374"/>
            <a:ext cx="5429005" cy="4598831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464661"/>
            <a:ext cx="5714026" cy="4506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13176" y="1642236"/>
            <a:ext cx="292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INDEX</a:t>
            </a:r>
            <a:endParaRPr lang="ko-KR" altLang="en-US" sz="4000" b="1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7455" y="2015315"/>
            <a:ext cx="43489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3272" y="2661645"/>
            <a:ext cx="509047" cy="574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1.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923880" y="5550366"/>
            <a:ext cx="585247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93273" y="3959812"/>
            <a:ext cx="509047" cy="572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2.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02319" y="2755455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지도학습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(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분류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)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7455" y="4052144"/>
            <a:ext cx="4635674" cy="39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7814" y="190892"/>
            <a:ext cx="2923880" cy="359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GREEN ORANGE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91729" y="1674211"/>
            <a:ext cx="7866678" cy="3246120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62669" y="4830755"/>
            <a:ext cx="7924802" cy="621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387735"/>
            <a:ext cx="5939162" cy="208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9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19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k-NN</a:t>
            </a:r>
            <a:endParaRPr lang="en-US" altLang="ko-KR" sz="19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6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1.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r>
              <a:rPr lang="ko-KR" altLang="en-US" sz="1600">
                <a:latin typeface="함초롬바탕"/>
                <a:ea typeface="함초롬바탕"/>
              </a:rPr>
              <a:t>예측할 데이터와 유사한 데이터 몇 개를 찾아내 다수결로 분류 결과를 결정하는 방법</a:t>
            </a: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2.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r>
              <a:rPr lang="ko-KR" altLang="en-US" sz="1600">
                <a:latin typeface="함초롬바탕"/>
                <a:ea typeface="함초롬바탕"/>
              </a:rPr>
              <a:t>학습에 소요되는 계산량이 </a:t>
            </a:r>
            <a:r>
              <a:rPr lang="ko-KR" altLang="en-US" sz="1600">
                <a:latin typeface="나눔고딕"/>
                <a:ea typeface="함초롬바탕"/>
              </a:rPr>
              <a:t>0</a:t>
            </a:r>
            <a:r>
              <a:rPr lang="ko-KR" altLang="en-US" sz="1600">
                <a:latin typeface="함초롬바탕"/>
                <a:ea typeface="함초롬바탕"/>
              </a:rPr>
              <a:t>인 것이 특징</a:t>
            </a: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3.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r>
              <a:rPr lang="ko-KR" altLang="en-US" sz="1600">
                <a:latin typeface="함초롬바탕"/>
                <a:ea typeface="함초롬바탕"/>
              </a:rPr>
              <a:t>유사도가 높은 순으로 참조</a:t>
            </a:r>
            <a:endParaRPr lang="ko-KR" altLang="en-US" sz="1600">
              <a:latin typeface="함초롬바탕"/>
              <a:ea typeface="함초롬바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4640" y="1541429"/>
            <a:ext cx="5070381" cy="4018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269" y="1418374"/>
            <a:ext cx="5429005" cy="4598831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464661"/>
            <a:ext cx="5714026" cy="4506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1298" y="1485169"/>
            <a:ext cx="9409404" cy="388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612" y="1326772"/>
            <a:ext cx="5424387" cy="4700972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20255" y="1284943"/>
            <a:ext cx="5270689" cy="4703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: )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04A3AAC-B5D9-4EEE-AB1E-E3BCDB597838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GREEN ORANGE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84716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지도학습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(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분류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)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34905" y="2078443"/>
            <a:ext cx="8922189" cy="2701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3372" indent="-1373372">
              <a:buNone/>
              <a:defRPr/>
            </a:pPr>
            <a:r>
              <a:rPr lang="en-US" altLang="ko-KR" sz="1900">
                <a:latin typeface="나눔고딕"/>
                <a:ea typeface="나눔고딕"/>
              </a:rPr>
              <a:t>1.</a:t>
            </a:r>
            <a:r>
              <a:rPr lang="ko-KR" altLang="en-US" sz="1900">
                <a:latin typeface="나눔고딕"/>
                <a:ea typeface="나눔고딕"/>
              </a:rPr>
              <a:t> 지도학습 : 축적된 데이터를 바탕으로 새로운 데이터나 미래의 데이터를 예측하거나                      분류를 수행하는 것 </a:t>
            </a:r>
            <a:r>
              <a:rPr lang="en-US" altLang="ko-KR" sz="1900">
                <a:latin typeface="나눔고딕"/>
                <a:ea typeface="나눔고딕"/>
              </a:rPr>
              <a:t>(</a:t>
            </a:r>
            <a:r>
              <a:rPr lang="ko-KR" altLang="en-US" sz="1900">
                <a:latin typeface="나눔고딕"/>
                <a:ea typeface="나눔고딕"/>
              </a:rPr>
              <a:t>주가 예측이나 이미지 식별 등</a:t>
            </a:r>
            <a:r>
              <a:rPr lang="en-US" altLang="ko-KR" sz="1900">
                <a:latin typeface="나눔고딕"/>
                <a:ea typeface="나눔고딕"/>
              </a:rPr>
              <a:t>)</a:t>
            </a:r>
            <a:endParaRPr lang="en-US" altLang="ko-KR" sz="19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9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900">
                <a:latin typeface="나눔고딕"/>
                <a:ea typeface="나눔고딕"/>
              </a:rPr>
              <a:t>2.</a:t>
            </a:r>
            <a:r>
              <a:rPr lang="ko-KR" altLang="en-US" sz="1900">
                <a:latin typeface="나눔고딕"/>
                <a:ea typeface="나눔고딕"/>
              </a:rPr>
              <a:t> 비지도학습 : 축적된 데이터의 구조나 관계성을 찾아내는 것 </a:t>
            </a:r>
            <a:endParaRPr lang="en-US" altLang="ko-KR" sz="19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ko-KR" altLang="en-US" sz="1900">
                <a:latin typeface="나눔고딕"/>
                <a:ea typeface="나눔고딕"/>
              </a:rPr>
              <a:t>                       </a:t>
            </a:r>
            <a:r>
              <a:rPr lang="en-US" altLang="ko-KR" sz="1900">
                <a:latin typeface="나눔고딕"/>
                <a:ea typeface="나눔고딕"/>
              </a:rPr>
              <a:t>(</a:t>
            </a:r>
            <a:r>
              <a:rPr lang="ko-KR" altLang="en-US" sz="1900">
                <a:latin typeface="나눔고딕"/>
                <a:ea typeface="나눔고딕"/>
              </a:rPr>
              <a:t>소매점 고객의 소비 성향 분석 등</a:t>
            </a:r>
            <a:r>
              <a:rPr lang="en-US" altLang="ko-KR" sz="1900">
                <a:latin typeface="나눔고딕"/>
                <a:ea typeface="나눔고딕"/>
              </a:rPr>
              <a:t>)</a:t>
            </a:r>
            <a:endParaRPr lang="en-US" altLang="ko-KR" sz="1900"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9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900">
                <a:latin typeface="나눔고딕"/>
                <a:ea typeface="나눔고딕"/>
              </a:rPr>
              <a:t>3.</a:t>
            </a:r>
            <a:r>
              <a:rPr lang="ko-KR" altLang="en-US" sz="1900">
                <a:latin typeface="나눔고딕"/>
                <a:ea typeface="나눔고딕"/>
              </a:rPr>
              <a:t> </a:t>
            </a:r>
            <a:r>
              <a:rPr lang="en-US" altLang="ko-KR" sz="1900">
                <a:latin typeface="나눔고딕"/>
                <a:ea typeface="나눔고딕"/>
              </a:rPr>
              <a:t>강화학습 : 보수나 환경 등을 설정하여 수익을 최대화하는 행동을 학습하는 방법 </a:t>
            </a:r>
            <a:endParaRPr lang="en-US" altLang="ko-KR" sz="19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ko-KR" altLang="en-US" sz="1900">
                <a:latin typeface="나눔고딕"/>
                <a:ea typeface="나눔고딕"/>
              </a:rPr>
              <a:t>                    </a:t>
            </a:r>
            <a:r>
              <a:rPr lang="en-US" altLang="ko-KR" sz="1900">
                <a:latin typeface="나눔고딕"/>
                <a:ea typeface="나눔고딕"/>
              </a:rPr>
              <a:t>(학습형태는 비지도학습에 가깝다.) </a:t>
            </a:r>
            <a:endParaRPr lang="en-US" altLang="ko-KR" sz="19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ko-KR" altLang="en-US" sz="1900">
                <a:latin typeface="나눔고딕"/>
                <a:ea typeface="나눔고딕"/>
              </a:rPr>
              <a:t>                    </a:t>
            </a:r>
            <a:r>
              <a:rPr lang="en-US" altLang="ko-KR" sz="1900">
                <a:latin typeface="나눔고딕"/>
                <a:ea typeface="나눔고딕"/>
              </a:rPr>
              <a:t>바둑 등 대전 게임의 AI에 사용되는 경우가 많</a:t>
            </a:r>
            <a:r>
              <a:rPr lang="ko-KR" altLang="en-US" sz="1900">
                <a:latin typeface="나눔고딕"/>
                <a:ea typeface="나눔고딕"/>
              </a:rPr>
              <a:t>다</a:t>
            </a:r>
            <a:r>
              <a:rPr lang="en-US" altLang="ko-KR" sz="1900">
                <a:latin typeface="나눔고딕"/>
                <a:ea typeface="나눔고딕"/>
              </a:rPr>
              <a:t>.</a:t>
            </a:r>
            <a:endParaRPr lang="en-US" altLang="ko-KR" sz="1900"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학습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지도학습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(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분류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)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34905" y="2661805"/>
            <a:ext cx="8922189" cy="153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0349" indent="-930349">
              <a:buNone/>
              <a:defRPr/>
            </a:pPr>
            <a:r>
              <a:rPr lang="en-US" altLang="ko-KR" sz="1900">
                <a:latin typeface="나눔고딕"/>
                <a:ea typeface="나눔고딕"/>
              </a:rPr>
              <a:t>1.</a:t>
            </a:r>
            <a:r>
              <a:rPr lang="ko-KR" altLang="en-US" sz="1900">
                <a:latin typeface="나눔고딕"/>
                <a:ea typeface="나눔고딕"/>
              </a:rPr>
              <a:t> 회귀 : 기존 데이터에서 관계를 읽고, 그 관계성을 바탕으로 데이터 예측을 실시 </a:t>
            </a:r>
            <a:endParaRPr lang="ko-KR" altLang="en-US" sz="1900">
              <a:latin typeface="나눔고딕"/>
              <a:ea typeface="나눔고딕"/>
            </a:endParaRPr>
          </a:p>
          <a:p>
            <a:pPr marL="930349" indent="7383">
              <a:buNone/>
              <a:defRPr/>
            </a:pPr>
            <a:r>
              <a:rPr lang="ko-KR" altLang="en-US" sz="1900">
                <a:latin typeface="나눔고딕"/>
                <a:ea typeface="나눔고딕"/>
              </a:rPr>
              <a:t>(주가나 금,은 등의 시가와 같은 연속적인 값)</a:t>
            </a:r>
            <a:endParaRPr lang="ko-KR" altLang="en-US" sz="19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900">
              <a:latin typeface="나눔고딕"/>
              <a:ea typeface="나눔고딕"/>
            </a:endParaRPr>
          </a:p>
          <a:p>
            <a:pPr marL="930349" indent="-930349">
              <a:buNone/>
              <a:defRPr/>
            </a:pPr>
            <a:r>
              <a:rPr lang="en-US" altLang="ko-KR" sz="1900">
                <a:latin typeface="나눔고딕"/>
                <a:ea typeface="나눔고딕"/>
              </a:rPr>
              <a:t>2.</a:t>
            </a:r>
            <a:r>
              <a:rPr lang="ko-KR" altLang="en-US" sz="1900">
                <a:latin typeface="나눔고딕"/>
                <a:ea typeface="나눔고딕"/>
              </a:rPr>
              <a:t> 분류 : 데이터 예측을 실시하는 것이 주목적이지만 예측되는 값은 데이터의 카테고리이며, 이산값이다.</a:t>
            </a:r>
            <a:endParaRPr lang="ko-KR" altLang="en-US" sz="1900"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지도 학습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지도학습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(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분류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)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34905" y="2257847"/>
            <a:ext cx="8922189" cy="2342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0349" indent="-930349">
              <a:buNone/>
              <a:defRPr/>
            </a:pPr>
            <a:r>
              <a:rPr lang="en-US" altLang="ko-KR" sz="1900">
                <a:latin typeface="나눔고딕"/>
                <a:ea typeface="나눔고딕"/>
              </a:rPr>
              <a:t>1.</a:t>
            </a:r>
            <a:r>
              <a:rPr lang="ko-KR" altLang="en-US" sz="1900">
                <a:latin typeface="나눔고딕"/>
                <a:ea typeface="나눔고딕"/>
              </a:rPr>
              <a:t> 데이터 전처리(데이터 가공, 수정)</a:t>
            </a:r>
            <a:endParaRPr lang="ko-KR" altLang="en-US" sz="1900">
              <a:latin typeface="나눔고딕"/>
              <a:ea typeface="나눔고딕"/>
            </a:endParaRPr>
          </a:p>
          <a:p>
            <a:pPr marL="930349" indent="-930349">
              <a:buNone/>
              <a:defRPr/>
            </a:pPr>
            <a:endParaRPr lang="ko-KR" altLang="en-US" sz="1900">
              <a:latin typeface="나눔고딕"/>
              <a:ea typeface="나눔고딕"/>
            </a:endParaRPr>
          </a:p>
          <a:p>
            <a:pPr marL="22151" indent="-22151">
              <a:buNone/>
              <a:defRPr/>
            </a:pPr>
            <a:r>
              <a:rPr lang="en-US" altLang="ko-KR" sz="1900">
                <a:latin typeface="나눔고딕"/>
                <a:ea typeface="나눔고딕"/>
              </a:rPr>
              <a:t>2.</a:t>
            </a:r>
            <a:r>
              <a:rPr lang="ko-KR" altLang="en-US" sz="1900">
                <a:latin typeface="나눔고딕"/>
                <a:ea typeface="나눔고딕"/>
              </a:rPr>
              <a:t> 모델 선택 (분류기(학습모델) 선택)</a:t>
            </a:r>
            <a:endParaRPr lang="ko-KR" altLang="en-US" sz="1900">
              <a:latin typeface="나눔고딕"/>
              <a:ea typeface="나눔고딕"/>
            </a:endParaRPr>
          </a:p>
          <a:p>
            <a:pPr marL="930349" indent="-930349">
              <a:buNone/>
              <a:defRPr/>
            </a:pPr>
            <a:r>
              <a:rPr lang="ko-KR" altLang="en-US" sz="1900">
                <a:latin typeface="나눔고딕"/>
                <a:ea typeface="나눔고딕"/>
              </a:rPr>
              <a:t> </a:t>
            </a:r>
            <a:endParaRPr lang="ko-KR" altLang="en-US" sz="1900">
              <a:latin typeface="나눔고딕"/>
              <a:ea typeface="나눔고딕"/>
            </a:endParaRPr>
          </a:p>
          <a:p>
            <a:pPr marL="930349" indent="-930349">
              <a:buNone/>
              <a:defRPr/>
            </a:pPr>
            <a:r>
              <a:rPr lang="en-US" altLang="ko-KR" sz="1900">
                <a:latin typeface="나눔고딕"/>
                <a:ea typeface="나눔고딕"/>
              </a:rPr>
              <a:t>3.</a:t>
            </a:r>
            <a:r>
              <a:rPr lang="ko-KR" altLang="en-US" sz="1900">
                <a:latin typeface="나눔고딕"/>
                <a:ea typeface="나눔고딕"/>
              </a:rPr>
              <a:t> 모델 학습(튜닝하는 하이퍼파라미터 선택, 파라미터 튜닝)</a:t>
            </a:r>
            <a:endParaRPr lang="ko-KR" altLang="en-US" sz="1900">
              <a:latin typeface="나눔고딕"/>
              <a:ea typeface="나눔고딕"/>
            </a:endParaRPr>
          </a:p>
          <a:p>
            <a:pPr marL="930349" indent="-930349">
              <a:buNone/>
              <a:defRPr/>
            </a:pPr>
            <a:endParaRPr lang="ko-KR" altLang="en-US" sz="1900">
              <a:latin typeface="나눔고딕"/>
              <a:ea typeface="나눔고딕"/>
            </a:endParaRPr>
          </a:p>
          <a:p>
            <a:pPr marL="930349" indent="-930349">
              <a:buNone/>
              <a:defRPr/>
            </a:pPr>
            <a:r>
              <a:rPr lang="en-US" altLang="ko-KR" sz="1900">
                <a:latin typeface="나눔고딕"/>
                <a:ea typeface="나눔고딕"/>
              </a:rPr>
              <a:t>4.</a:t>
            </a:r>
            <a:r>
              <a:rPr lang="ko-KR" altLang="en-US" sz="1900">
                <a:latin typeface="나눔고딕"/>
                <a:ea typeface="나눔고딕"/>
              </a:rPr>
              <a:t>모델에 의한 예측 </a:t>
            </a:r>
            <a:endParaRPr lang="ko-KR" altLang="en-US" sz="1900">
              <a:latin typeface="나눔고딕"/>
              <a:ea typeface="나눔고딕"/>
            </a:endParaRPr>
          </a:p>
          <a:p>
            <a:pPr marL="118139" indent="-118139">
              <a:buNone/>
              <a:defRPr/>
            </a:pPr>
            <a:r>
              <a:rPr lang="ko-KR" altLang="en-US" sz="1500">
                <a:latin typeface="나눔고딕"/>
                <a:ea typeface="나눔고딕"/>
              </a:rPr>
              <a:t>(미지의 데이터를 사용하여 모델의 정확성 검증, 웹 서비스 등에 포함시켜 AI모델을 실제로 운용)</a:t>
            </a:r>
            <a:endParaRPr lang="ko-KR" altLang="en-US" sz="1900"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분류의 흐름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386860"/>
            <a:ext cx="5939162" cy="208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9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로지스틱 회귀</a:t>
            </a:r>
            <a:endParaRPr lang="ko-KR" altLang="en-US" sz="19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6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1.</a:t>
            </a:r>
            <a:r>
              <a:rPr lang="ko-KR" altLang="en-US" sz="1600">
                <a:latin typeface="나눔고딕"/>
                <a:ea typeface="나눔고딕"/>
              </a:rPr>
              <a:t> 경계선이 직선이라는 특징을 갖고 있어 이항 분류에 사용</a:t>
            </a:r>
            <a:endParaRPr lang="ko-KR" altLang="en-US" sz="1600"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6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2.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r>
              <a:rPr lang="en-US" altLang="ko-KR" sz="1600">
                <a:latin typeface="나눔고딕"/>
                <a:ea typeface="나눔고딕"/>
              </a:rPr>
              <a:t>데이터가 클래스로 분류될 확률을 계산하는 것이 가능 이러한</a:t>
            </a:r>
            <a:endParaRPr lang="en-US" altLang="ko-KR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 특징 때문에 주로 ‘일기 예보의 강수 확률’</a:t>
            </a:r>
            <a:r>
              <a:rPr lang="ko-KR" altLang="en-US" sz="1600">
                <a:latin typeface="나눔고딕"/>
                <a:ea typeface="나눔고딕"/>
              </a:rPr>
              <a:t> 등</a:t>
            </a:r>
            <a:r>
              <a:rPr lang="en-US" altLang="ko-KR" sz="1600">
                <a:latin typeface="나눔고딕"/>
                <a:ea typeface="나눔고딕"/>
              </a:rPr>
              <a:t>을 알고 싶을 때 사용</a:t>
            </a:r>
            <a:endParaRPr lang="en-US" altLang="ko-KR" sz="1600"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3.</a:t>
            </a:r>
            <a:r>
              <a:rPr lang="ko-KR" altLang="en-US" sz="1600">
                <a:latin typeface="나눔고딕"/>
                <a:ea typeface="나눔고딕"/>
              </a:rPr>
              <a:t> 단</a:t>
            </a:r>
            <a:r>
              <a:rPr lang="en-US" altLang="ko-KR" sz="1600">
                <a:latin typeface="나눔고딕"/>
                <a:ea typeface="나눔고딕"/>
              </a:rPr>
              <a:t>점은 지도 데이터가 선형 분리되지 않으면 분류할 수 없다는 것</a:t>
            </a:r>
            <a:endParaRPr lang="en-US" altLang="ko-KR" sz="1600"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784" y="1604275"/>
            <a:ext cx="5486222" cy="4026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386860"/>
            <a:ext cx="5939162" cy="2326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9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로지스틱 회귀</a:t>
            </a:r>
            <a:endParaRPr lang="ko-KR" altLang="en-US" sz="19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6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1.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r>
              <a:rPr lang="en-US" altLang="ko-KR" sz="1600">
                <a:latin typeface="나눔고딕"/>
                <a:ea typeface="나눔고딕"/>
              </a:rPr>
              <a:t>n_samples : </a:t>
            </a:r>
            <a:r>
              <a:rPr lang="ko-KR" altLang="en-US" sz="1600">
                <a:latin typeface="나눔고딕"/>
                <a:ea typeface="나눔고딕"/>
              </a:rPr>
              <a:t>준비할 데이터 수</a:t>
            </a: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2.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r>
              <a:rPr lang="en-US" altLang="ko-KR" sz="1600">
                <a:latin typeface="나눔고딕"/>
                <a:ea typeface="나눔고딕"/>
              </a:rPr>
              <a:t>n_features : </a:t>
            </a:r>
            <a:r>
              <a:rPr lang="ko-KR" altLang="en-US" sz="1600">
                <a:latin typeface="나눔고딕"/>
                <a:ea typeface="나눔고딕"/>
              </a:rPr>
              <a:t>데이터의 특징량 수</a:t>
            </a: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3.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r>
              <a:rPr lang="en-US" altLang="ko-KR" sz="1600">
                <a:latin typeface="나눔고딕"/>
                <a:ea typeface="나눔고딕"/>
              </a:rPr>
              <a:t>n_redundant : </a:t>
            </a:r>
            <a:r>
              <a:rPr lang="ko-KR" altLang="en-US" sz="1600">
                <a:latin typeface="나눔고딕"/>
                <a:ea typeface="나눔고딕"/>
              </a:rPr>
              <a:t>여분의 특징량 수</a:t>
            </a: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4.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r>
              <a:rPr lang="en-US" altLang="ko-KR" sz="1600">
                <a:latin typeface="나눔고딕"/>
                <a:ea typeface="나눔고딕"/>
              </a:rPr>
              <a:t>random_state : </a:t>
            </a:r>
            <a:r>
              <a:rPr lang="ko-KR" altLang="en-US" sz="1600">
                <a:latin typeface="나눔고딕"/>
                <a:ea typeface="나눔고딕"/>
              </a:rPr>
              <a:t>난수 시드</a:t>
            </a:r>
            <a:endParaRPr lang="ko-KR" altLang="en-US" sz="1600"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3860" y="1320323"/>
            <a:ext cx="5575084" cy="487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4871" y="1594523"/>
            <a:ext cx="5486725" cy="3841210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22654" y="1625248"/>
            <a:ext cx="4805707" cy="36075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소개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386860"/>
            <a:ext cx="5939162" cy="2573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9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900">
                <a:latin typeface="나눔고딕"/>
                <a:ea typeface="나눔고딕"/>
              </a:rPr>
              <a:t>선형 SVM</a:t>
            </a:r>
            <a:endParaRPr lang="ko-KR" altLang="en-US" sz="19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6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1.</a:t>
            </a:r>
            <a:r>
              <a:rPr lang="ko-KR" altLang="en-US" sz="1600">
                <a:latin typeface="나눔고딕"/>
                <a:ea typeface="나눔고딕"/>
              </a:rPr>
              <a:t> SVM은 로지스틱 회귀처럼 데이터의 경계선을 찾아내 데이터를 분류하는 방법</a:t>
            </a:r>
            <a:endParaRPr lang="ko-KR" altLang="en-US" sz="1600"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6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2.</a:t>
            </a:r>
            <a:r>
              <a:rPr lang="ko-KR" altLang="en-US" sz="1600">
                <a:latin typeface="나눔고딕"/>
                <a:ea typeface="나눔고딕"/>
              </a:rPr>
              <a:t> </a:t>
            </a:r>
            <a:r>
              <a:rPr lang="en-US" altLang="ko-KR" sz="1600">
                <a:latin typeface="나눔고딕"/>
                <a:ea typeface="나눔고딕"/>
              </a:rPr>
              <a:t>서포트 벡터는 각 클래스의 경계선에 가장 가까이 있는 데이터 및 경계선의 거리를 가르</a:t>
            </a:r>
            <a:r>
              <a:rPr lang="ko-KR" altLang="en-US" sz="1600">
                <a:latin typeface="나눔고딕"/>
                <a:ea typeface="나눔고딕"/>
              </a:rPr>
              <a:t>킴</a:t>
            </a:r>
            <a:endParaRPr lang="ko-KR" altLang="en-US" sz="1600"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600"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600">
                <a:latin typeface="나눔고딕"/>
                <a:ea typeface="나눔고딕"/>
              </a:rPr>
              <a:t>3.</a:t>
            </a:r>
            <a:r>
              <a:rPr lang="ko-KR" altLang="en-US" sz="1600">
                <a:latin typeface="나눔고딕"/>
                <a:ea typeface="나눔고딕"/>
              </a:rPr>
              <a:t>이 서포트 벡터의 거리 합을 최대화함으로써 경계선을 결정하는 방법</a:t>
            </a:r>
            <a:endParaRPr lang="ko-KR" altLang="en-US" sz="1600"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주요 기법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167" y="1449016"/>
            <a:ext cx="5486400" cy="439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1540</ep:Words>
  <ep:PresentationFormat>와이드스크린</ep:PresentationFormat>
  <ep:Paragraphs>345</ep:Paragraphs>
  <ep:Slides>25</ep:Slides>
  <ep:Notes>46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2020-09-09T15:27:43.000</dcterms:created>
  <dc:creator>박 혜빈</dc:creator>
  <cp:lastModifiedBy>82106</cp:lastModifiedBy>
  <dcterms:modified xsi:type="dcterms:W3CDTF">2021-07-04T12:32:16.536</dcterms:modified>
  <cp:revision>117</cp:revision>
  <dc:title>PowerPoint 프레젠테이션</dc:title>
  <cp:version>1000.0000.01</cp:version>
</cp:coreProperties>
</file>