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579D27-52C9-4319-B596-228653322ECD}">
          <p14:sldIdLst>
            <p14:sldId id="256"/>
            <p14:sldId id="257"/>
            <p14:sldId id="258"/>
            <p14:sldId id="259"/>
            <p14:sldId id="260"/>
            <p14:sldId id="261"/>
            <p14:sldId id="262"/>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846D91-5778-4EDE-8E75-F415E8837D95}" v="4" dt="2022-03-12T19:40:48.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6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femena Ikpro" userId="df1a5233a3d8cb5a" providerId="LiveId" clId="{26846D91-5778-4EDE-8E75-F415E8837D95}"/>
    <pc:docChg chg="custSel modSld">
      <pc:chgData name="Efemena Ikpro" userId="df1a5233a3d8cb5a" providerId="LiveId" clId="{26846D91-5778-4EDE-8E75-F415E8837D95}" dt="2022-03-12T19:41:47.875" v="64" actId="20577"/>
      <pc:docMkLst>
        <pc:docMk/>
      </pc:docMkLst>
      <pc:sldChg chg="addSp delSp modSp mod">
        <pc:chgData name="Efemena Ikpro" userId="df1a5233a3d8cb5a" providerId="LiveId" clId="{26846D91-5778-4EDE-8E75-F415E8837D95}" dt="2022-03-12T19:41:21.333" v="50" actId="20577"/>
        <pc:sldMkLst>
          <pc:docMk/>
          <pc:sldMk cId="490521580" sldId="256"/>
        </pc:sldMkLst>
        <pc:spChg chg="mod">
          <ac:chgData name="Efemena Ikpro" userId="df1a5233a3d8cb5a" providerId="LiveId" clId="{26846D91-5778-4EDE-8E75-F415E8837D95}" dt="2022-03-12T19:41:21.333" v="50" actId="20577"/>
          <ac:spMkLst>
            <pc:docMk/>
            <pc:sldMk cId="490521580" sldId="256"/>
            <ac:spMk id="8" creationId="{9483D121-AB59-47AB-8406-9C6EF9D30321}"/>
          </ac:spMkLst>
        </pc:spChg>
        <pc:picChg chg="add mod">
          <ac:chgData name="Efemena Ikpro" userId="df1a5233a3d8cb5a" providerId="LiveId" clId="{26846D91-5778-4EDE-8E75-F415E8837D95}" dt="2022-03-12T19:40:48.818" v="3" actId="1076"/>
          <ac:picMkLst>
            <pc:docMk/>
            <pc:sldMk cId="490521580" sldId="256"/>
            <ac:picMk id="1026" creationId="{7FEA9C78-4BA2-418D-A99D-BC54CD28D2FA}"/>
          </ac:picMkLst>
        </pc:picChg>
        <pc:picChg chg="del">
          <ac:chgData name="Efemena Ikpro" userId="df1a5233a3d8cb5a" providerId="LiveId" clId="{26846D91-5778-4EDE-8E75-F415E8837D95}" dt="2022-03-12T19:40:43.874" v="0" actId="478"/>
          <ac:picMkLst>
            <pc:docMk/>
            <pc:sldMk cId="490521580" sldId="256"/>
            <ac:picMk id="1030" creationId="{BC97851D-EF57-4B0B-9FDC-F05B3CA52FB0}"/>
          </ac:picMkLst>
        </pc:picChg>
      </pc:sldChg>
      <pc:sldChg chg="modSp mod">
        <pc:chgData name="Efemena Ikpro" userId="df1a5233a3d8cb5a" providerId="LiveId" clId="{26846D91-5778-4EDE-8E75-F415E8837D95}" dt="2022-03-12T19:41:47.875" v="64" actId="20577"/>
        <pc:sldMkLst>
          <pc:docMk/>
          <pc:sldMk cId="461623527" sldId="257"/>
        </pc:sldMkLst>
        <pc:spChg chg="mod">
          <ac:chgData name="Efemena Ikpro" userId="df1a5233a3d8cb5a" providerId="LiveId" clId="{26846D91-5778-4EDE-8E75-F415E8837D95}" dt="2022-03-12T19:41:36.861" v="52"/>
          <ac:spMkLst>
            <pc:docMk/>
            <pc:sldMk cId="461623527" sldId="257"/>
            <ac:spMk id="2" creationId="{9AAE7706-B9F2-4F1F-B966-5DA0065BDA96}"/>
          </ac:spMkLst>
        </pc:spChg>
        <pc:spChg chg="mod">
          <ac:chgData name="Efemena Ikpro" userId="df1a5233a3d8cb5a" providerId="LiveId" clId="{26846D91-5778-4EDE-8E75-F415E8837D95}" dt="2022-03-12T19:41:47.875" v="64" actId="20577"/>
          <ac:spMkLst>
            <pc:docMk/>
            <pc:sldMk cId="461623527" sldId="257"/>
            <ac:spMk id="3" creationId="{BA0DEBD5-AA11-400E-96CF-57A2BE230F5C}"/>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31T07:27:16.3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31T07:27:28.7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32,'4'-3,"0"0,1 0,0 0,-1 0,1 1,0 0,1 0,-1 0,0 1,0 0,1 0,5-1,72-1,-55 3,529 0,-521 2,66 12,-64-7,54 2,746-7,-406-5,-346 3,114 3,-170-1,0 2,0 1,0 2,45 16,-37-10,1-2,1-1,0-2,0-2,0-1,76-2,1164-7,-1226 1,-1-3,1-2,67-19,-95 21,27-3,1 3,-1 2,1 3,56 5,3-1,4074-1,-2114-4,-2041 4,0 2,-1 1,0 2,41 13,19 5,-21-12,0-3,85 2,145-13,-118-1,-158 3,-1 2,0 1,-1 0,42 15,-37-10,0-1,49 6,282-10,-188-7,-140 2,1-2,34-8,43-4,-95 14,0 0,-1-1,1-1,-1 0,1 0,-1-1,0-1,0 0,-1-1,1 0,-1 0,-1-1,20-17,-19 17,0 0,0 0,1 1,0 1,0 0,1 0,-1 1,1 1,0 0,0 1,13-1,23 0,83 7,-35 0,2314-4,-2339-6,-45-1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B760-0541-481F-AC7E-8246EBCB01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245D22E5-EC5C-43C6-ADB8-B34144148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F6D33091-48CB-43B0-ACF8-C2635D0EF0ED}"/>
              </a:ext>
            </a:extLst>
          </p:cNvPr>
          <p:cNvSpPr>
            <a:spLocks noGrp="1"/>
          </p:cNvSpPr>
          <p:nvPr>
            <p:ph type="dt" sz="half" idx="10"/>
          </p:nvPr>
        </p:nvSpPr>
        <p:spPr/>
        <p:txBody>
          <a:bodyPr/>
          <a:lstStyle/>
          <a:p>
            <a:fld id="{C00B347E-CAF8-4D81-AAFB-1EC83743E682}" type="datetimeFigureOut">
              <a:rPr lang="en-NG" smtClean="0"/>
              <a:t>31/07/2022</a:t>
            </a:fld>
            <a:endParaRPr lang="en-NG"/>
          </a:p>
        </p:txBody>
      </p:sp>
      <p:sp>
        <p:nvSpPr>
          <p:cNvPr id="5" name="Footer Placeholder 4">
            <a:extLst>
              <a:ext uri="{FF2B5EF4-FFF2-40B4-BE49-F238E27FC236}">
                <a16:creationId xmlns:a16="http://schemas.microsoft.com/office/drawing/2014/main" id="{285BC349-3351-4D8D-8A96-0F058435628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6B8D07C-DC85-47EC-B127-F102D500EB79}"/>
              </a:ext>
            </a:extLst>
          </p:cNvPr>
          <p:cNvSpPr>
            <a:spLocks noGrp="1"/>
          </p:cNvSpPr>
          <p:nvPr>
            <p:ph type="sldNum" sz="quarter" idx="12"/>
          </p:nvPr>
        </p:nvSpPr>
        <p:spPr/>
        <p:txBody>
          <a:bodyPr/>
          <a:lstStyle/>
          <a:p>
            <a:fld id="{025699BD-C82A-45F1-B33C-B9B434E33AF2}" type="slidenum">
              <a:rPr lang="en-NG" smtClean="0"/>
              <a:t>‹#›</a:t>
            </a:fld>
            <a:endParaRPr lang="en-NG"/>
          </a:p>
        </p:txBody>
      </p:sp>
    </p:spTree>
    <p:extLst>
      <p:ext uri="{BB962C8B-B14F-4D97-AF65-F5344CB8AC3E}">
        <p14:creationId xmlns:p14="http://schemas.microsoft.com/office/powerpoint/2010/main" val="367011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2461-8163-4D90-9AEE-E24C21F7AEE6}"/>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46E182C7-38A4-4849-8DD7-FC97C43C08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697FD48C-8563-4E46-8263-F73D0E9C48A9}"/>
              </a:ext>
            </a:extLst>
          </p:cNvPr>
          <p:cNvSpPr>
            <a:spLocks noGrp="1"/>
          </p:cNvSpPr>
          <p:nvPr>
            <p:ph type="dt" sz="half" idx="10"/>
          </p:nvPr>
        </p:nvSpPr>
        <p:spPr/>
        <p:txBody>
          <a:bodyPr/>
          <a:lstStyle/>
          <a:p>
            <a:fld id="{C00B347E-CAF8-4D81-AAFB-1EC83743E682}" type="datetimeFigureOut">
              <a:rPr lang="en-NG" smtClean="0"/>
              <a:t>31/07/2022</a:t>
            </a:fld>
            <a:endParaRPr lang="en-NG"/>
          </a:p>
        </p:txBody>
      </p:sp>
      <p:sp>
        <p:nvSpPr>
          <p:cNvPr id="5" name="Footer Placeholder 4">
            <a:extLst>
              <a:ext uri="{FF2B5EF4-FFF2-40B4-BE49-F238E27FC236}">
                <a16:creationId xmlns:a16="http://schemas.microsoft.com/office/drawing/2014/main" id="{5FB02F1D-ACCE-42E3-9A4B-48BBD18C1CD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3596449-6C86-4A54-99CF-43ACDEAEAC13}"/>
              </a:ext>
            </a:extLst>
          </p:cNvPr>
          <p:cNvSpPr>
            <a:spLocks noGrp="1"/>
          </p:cNvSpPr>
          <p:nvPr>
            <p:ph type="sldNum" sz="quarter" idx="12"/>
          </p:nvPr>
        </p:nvSpPr>
        <p:spPr/>
        <p:txBody>
          <a:bodyPr/>
          <a:lstStyle/>
          <a:p>
            <a:fld id="{025699BD-C82A-45F1-B33C-B9B434E33AF2}" type="slidenum">
              <a:rPr lang="en-NG" smtClean="0"/>
              <a:t>‹#›</a:t>
            </a:fld>
            <a:endParaRPr lang="en-NG"/>
          </a:p>
        </p:txBody>
      </p:sp>
    </p:spTree>
    <p:extLst>
      <p:ext uri="{BB962C8B-B14F-4D97-AF65-F5344CB8AC3E}">
        <p14:creationId xmlns:p14="http://schemas.microsoft.com/office/powerpoint/2010/main" val="266386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401A0B-78A6-4151-BAD9-8FCAEAAC32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CA02A85C-05D4-4988-9C1D-D9FBD10A7E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93495B7-5DF8-4E69-8607-29742A8BA4D4}"/>
              </a:ext>
            </a:extLst>
          </p:cNvPr>
          <p:cNvSpPr>
            <a:spLocks noGrp="1"/>
          </p:cNvSpPr>
          <p:nvPr>
            <p:ph type="dt" sz="half" idx="10"/>
          </p:nvPr>
        </p:nvSpPr>
        <p:spPr/>
        <p:txBody>
          <a:bodyPr/>
          <a:lstStyle/>
          <a:p>
            <a:fld id="{C00B347E-CAF8-4D81-AAFB-1EC83743E682}" type="datetimeFigureOut">
              <a:rPr lang="en-NG" smtClean="0"/>
              <a:t>31/07/2022</a:t>
            </a:fld>
            <a:endParaRPr lang="en-NG"/>
          </a:p>
        </p:txBody>
      </p:sp>
      <p:sp>
        <p:nvSpPr>
          <p:cNvPr id="5" name="Footer Placeholder 4">
            <a:extLst>
              <a:ext uri="{FF2B5EF4-FFF2-40B4-BE49-F238E27FC236}">
                <a16:creationId xmlns:a16="http://schemas.microsoft.com/office/drawing/2014/main" id="{9BFD1D4F-6DFD-4D4B-8C16-1B6BB6882FD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E1747BD-1BB9-4C04-BA5E-9C834913C928}"/>
              </a:ext>
            </a:extLst>
          </p:cNvPr>
          <p:cNvSpPr>
            <a:spLocks noGrp="1"/>
          </p:cNvSpPr>
          <p:nvPr>
            <p:ph type="sldNum" sz="quarter" idx="12"/>
          </p:nvPr>
        </p:nvSpPr>
        <p:spPr/>
        <p:txBody>
          <a:bodyPr/>
          <a:lstStyle/>
          <a:p>
            <a:fld id="{025699BD-C82A-45F1-B33C-B9B434E33AF2}" type="slidenum">
              <a:rPr lang="en-NG" smtClean="0"/>
              <a:t>‹#›</a:t>
            </a:fld>
            <a:endParaRPr lang="en-NG"/>
          </a:p>
        </p:txBody>
      </p:sp>
    </p:spTree>
    <p:extLst>
      <p:ext uri="{BB962C8B-B14F-4D97-AF65-F5344CB8AC3E}">
        <p14:creationId xmlns:p14="http://schemas.microsoft.com/office/powerpoint/2010/main" val="105733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4C43-EEF3-4655-AAD2-39E15E28604C}"/>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31376C07-4152-40FB-848D-8500A0391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DCFE7F7-4FA7-4E43-9E35-3F2835D243A2}"/>
              </a:ext>
            </a:extLst>
          </p:cNvPr>
          <p:cNvSpPr>
            <a:spLocks noGrp="1"/>
          </p:cNvSpPr>
          <p:nvPr>
            <p:ph type="dt" sz="half" idx="10"/>
          </p:nvPr>
        </p:nvSpPr>
        <p:spPr/>
        <p:txBody>
          <a:bodyPr/>
          <a:lstStyle/>
          <a:p>
            <a:fld id="{C00B347E-CAF8-4D81-AAFB-1EC83743E682}" type="datetimeFigureOut">
              <a:rPr lang="en-NG" smtClean="0"/>
              <a:t>31/07/2022</a:t>
            </a:fld>
            <a:endParaRPr lang="en-NG"/>
          </a:p>
        </p:txBody>
      </p:sp>
      <p:sp>
        <p:nvSpPr>
          <p:cNvPr id="5" name="Footer Placeholder 4">
            <a:extLst>
              <a:ext uri="{FF2B5EF4-FFF2-40B4-BE49-F238E27FC236}">
                <a16:creationId xmlns:a16="http://schemas.microsoft.com/office/drawing/2014/main" id="{80305100-2D22-4113-A994-FC7C2E93B96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C35126F-B7A7-40EF-A686-A6B94A62BE83}"/>
              </a:ext>
            </a:extLst>
          </p:cNvPr>
          <p:cNvSpPr>
            <a:spLocks noGrp="1"/>
          </p:cNvSpPr>
          <p:nvPr>
            <p:ph type="sldNum" sz="quarter" idx="12"/>
          </p:nvPr>
        </p:nvSpPr>
        <p:spPr/>
        <p:txBody>
          <a:bodyPr/>
          <a:lstStyle/>
          <a:p>
            <a:fld id="{025699BD-C82A-45F1-B33C-B9B434E33AF2}" type="slidenum">
              <a:rPr lang="en-NG" smtClean="0"/>
              <a:t>‹#›</a:t>
            </a:fld>
            <a:endParaRPr lang="en-NG"/>
          </a:p>
        </p:txBody>
      </p:sp>
    </p:spTree>
    <p:extLst>
      <p:ext uri="{BB962C8B-B14F-4D97-AF65-F5344CB8AC3E}">
        <p14:creationId xmlns:p14="http://schemas.microsoft.com/office/powerpoint/2010/main" val="1907980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87489-F7DA-49B6-8F3F-F7AFEF874A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154D83B2-4361-45CE-B661-F564EE1417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27643F-BE5F-4172-BFF0-8AA739355508}"/>
              </a:ext>
            </a:extLst>
          </p:cNvPr>
          <p:cNvSpPr>
            <a:spLocks noGrp="1"/>
          </p:cNvSpPr>
          <p:nvPr>
            <p:ph type="dt" sz="half" idx="10"/>
          </p:nvPr>
        </p:nvSpPr>
        <p:spPr/>
        <p:txBody>
          <a:bodyPr/>
          <a:lstStyle/>
          <a:p>
            <a:fld id="{C00B347E-CAF8-4D81-AAFB-1EC83743E682}" type="datetimeFigureOut">
              <a:rPr lang="en-NG" smtClean="0"/>
              <a:t>31/07/2022</a:t>
            </a:fld>
            <a:endParaRPr lang="en-NG"/>
          </a:p>
        </p:txBody>
      </p:sp>
      <p:sp>
        <p:nvSpPr>
          <p:cNvPr id="5" name="Footer Placeholder 4">
            <a:extLst>
              <a:ext uri="{FF2B5EF4-FFF2-40B4-BE49-F238E27FC236}">
                <a16:creationId xmlns:a16="http://schemas.microsoft.com/office/drawing/2014/main" id="{8CA7C6EB-78BE-4791-A5A7-A7CB0FC1B69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AA5F186-43B3-4767-8242-75C57A79CADC}"/>
              </a:ext>
            </a:extLst>
          </p:cNvPr>
          <p:cNvSpPr>
            <a:spLocks noGrp="1"/>
          </p:cNvSpPr>
          <p:nvPr>
            <p:ph type="sldNum" sz="quarter" idx="12"/>
          </p:nvPr>
        </p:nvSpPr>
        <p:spPr/>
        <p:txBody>
          <a:bodyPr/>
          <a:lstStyle/>
          <a:p>
            <a:fld id="{025699BD-C82A-45F1-B33C-B9B434E33AF2}" type="slidenum">
              <a:rPr lang="en-NG" smtClean="0"/>
              <a:t>‹#›</a:t>
            </a:fld>
            <a:endParaRPr lang="en-NG"/>
          </a:p>
        </p:txBody>
      </p:sp>
    </p:spTree>
    <p:extLst>
      <p:ext uri="{BB962C8B-B14F-4D97-AF65-F5344CB8AC3E}">
        <p14:creationId xmlns:p14="http://schemas.microsoft.com/office/powerpoint/2010/main" val="262040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73CE-B690-4E9F-87FB-4A1175DB354A}"/>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4EE0F69E-4E60-404C-9BB0-2A91F266A4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E771DC12-7EB1-4F4C-919E-A17610718D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8A1FC79D-4484-44A7-A44D-77059DF40BB3}"/>
              </a:ext>
            </a:extLst>
          </p:cNvPr>
          <p:cNvSpPr>
            <a:spLocks noGrp="1"/>
          </p:cNvSpPr>
          <p:nvPr>
            <p:ph type="dt" sz="half" idx="10"/>
          </p:nvPr>
        </p:nvSpPr>
        <p:spPr/>
        <p:txBody>
          <a:bodyPr/>
          <a:lstStyle/>
          <a:p>
            <a:fld id="{C00B347E-CAF8-4D81-AAFB-1EC83743E682}" type="datetimeFigureOut">
              <a:rPr lang="en-NG" smtClean="0"/>
              <a:t>31/07/2022</a:t>
            </a:fld>
            <a:endParaRPr lang="en-NG"/>
          </a:p>
        </p:txBody>
      </p:sp>
      <p:sp>
        <p:nvSpPr>
          <p:cNvPr id="6" name="Footer Placeholder 5">
            <a:extLst>
              <a:ext uri="{FF2B5EF4-FFF2-40B4-BE49-F238E27FC236}">
                <a16:creationId xmlns:a16="http://schemas.microsoft.com/office/drawing/2014/main" id="{25B95095-24E2-4471-9C4D-25ECB23B41E8}"/>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37A02964-97F3-4F25-8C2F-A1E24229FA01}"/>
              </a:ext>
            </a:extLst>
          </p:cNvPr>
          <p:cNvSpPr>
            <a:spLocks noGrp="1"/>
          </p:cNvSpPr>
          <p:nvPr>
            <p:ph type="sldNum" sz="quarter" idx="12"/>
          </p:nvPr>
        </p:nvSpPr>
        <p:spPr/>
        <p:txBody>
          <a:bodyPr/>
          <a:lstStyle/>
          <a:p>
            <a:fld id="{025699BD-C82A-45F1-B33C-B9B434E33AF2}" type="slidenum">
              <a:rPr lang="en-NG" smtClean="0"/>
              <a:t>‹#›</a:t>
            </a:fld>
            <a:endParaRPr lang="en-NG"/>
          </a:p>
        </p:txBody>
      </p:sp>
    </p:spTree>
    <p:extLst>
      <p:ext uri="{BB962C8B-B14F-4D97-AF65-F5344CB8AC3E}">
        <p14:creationId xmlns:p14="http://schemas.microsoft.com/office/powerpoint/2010/main" val="1357716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5478-C3A7-425D-9FD1-D21621663AC4}"/>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A1DA2F70-199D-42AC-8A66-A074D82B2F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0A2675-05AB-4364-A67E-7F7E7B69D4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3338DC1D-CE83-4F96-9A4D-AFF80AAFC7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58774-A5DE-4A1D-A35C-41E7027971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8F3A9897-6235-4454-B552-53905A4B371F}"/>
              </a:ext>
            </a:extLst>
          </p:cNvPr>
          <p:cNvSpPr>
            <a:spLocks noGrp="1"/>
          </p:cNvSpPr>
          <p:nvPr>
            <p:ph type="dt" sz="half" idx="10"/>
          </p:nvPr>
        </p:nvSpPr>
        <p:spPr/>
        <p:txBody>
          <a:bodyPr/>
          <a:lstStyle/>
          <a:p>
            <a:fld id="{C00B347E-CAF8-4D81-AAFB-1EC83743E682}" type="datetimeFigureOut">
              <a:rPr lang="en-NG" smtClean="0"/>
              <a:t>31/07/2022</a:t>
            </a:fld>
            <a:endParaRPr lang="en-NG"/>
          </a:p>
        </p:txBody>
      </p:sp>
      <p:sp>
        <p:nvSpPr>
          <p:cNvPr id="8" name="Footer Placeholder 7">
            <a:extLst>
              <a:ext uri="{FF2B5EF4-FFF2-40B4-BE49-F238E27FC236}">
                <a16:creationId xmlns:a16="http://schemas.microsoft.com/office/drawing/2014/main" id="{A89A5968-BCF4-453A-8A08-12E200C7D99B}"/>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63B75F78-2910-45C9-9635-D5117F195100}"/>
              </a:ext>
            </a:extLst>
          </p:cNvPr>
          <p:cNvSpPr>
            <a:spLocks noGrp="1"/>
          </p:cNvSpPr>
          <p:nvPr>
            <p:ph type="sldNum" sz="quarter" idx="12"/>
          </p:nvPr>
        </p:nvSpPr>
        <p:spPr/>
        <p:txBody>
          <a:bodyPr/>
          <a:lstStyle/>
          <a:p>
            <a:fld id="{025699BD-C82A-45F1-B33C-B9B434E33AF2}" type="slidenum">
              <a:rPr lang="en-NG" smtClean="0"/>
              <a:t>‹#›</a:t>
            </a:fld>
            <a:endParaRPr lang="en-NG"/>
          </a:p>
        </p:txBody>
      </p:sp>
    </p:spTree>
    <p:extLst>
      <p:ext uri="{BB962C8B-B14F-4D97-AF65-F5344CB8AC3E}">
        <p14:creationId xmlns:p14="http://schemas.microsoft.com/office/powerpoint/2010/main" val="3405598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A260-A761-4D99-A61B-3DAA60982F3C}"/>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4695C26E-DA3D-4C34-ACC7-2D754A0B1B64}"/>
              </a:ext>
            </a:extLst>
          </p:cNvPr>
          <p:cNvSpPr>
            <a:spLocks noGrp="1"/>
          </p:cNvSpPr>
          <p:nvPr>
            <p:ph type="dt" sz="half" idx="10"/>
          </p:nvPr>
        </p:nvSpPr>
        <p:spPr/>
        <p:txBody>
          <a:bodyPr/>
          <a:lstStyle/>
          <a:p>
            <a:fld id="{C00B347E-CAF8-4D81-AAFB-1EC83743E682}" type="datetimeFigureOut">
              <a:rPr lang="en-NG" smtClean="0"/>
              <a:t>31/07/2022</a:t>
            </a:fld>
            <a:endParaRPr lang="en-NG"/>
          </a:p>
        </p:txBody>
      </p:sp>
      <p:sp>
        <p:nvSpPr>
          <p:cNvPr id="4" name="Footer Placeholder 3">
            <a:extLst>
              <a:ext uri="{FF2B5EF4-FFF2-40B4-BE49-F238E27FC236}">
                <a16:creationId xmlns:a16="http://schemas.microsoft.com/office/drawing/2014/main" id="{D62CEA9E-11AF-4B91-B05C-FA43E43DBFF5}"/>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D534E831-CA33-4346-9D11-6E6CCCC51183}"/>
              </a:ext>
            </a:extLst>
          </p:cNvPr>
          <p:cNvSpPr>
            <a:spLocks noGrp="1"/>
          </p:cNvSpPr>
          <p:nvPr>
            <p:ph type="sldNum" sz="quarter" idx="12"/>
          </p:nvPr>
        </p:nvSpPr>
        <p:spPr/>
        <p:txBody>
          <a:bodyPr/>
          <a:lstStyle/>
          <a:p>
            <a:fld id="{025699BD-C82A-45F1-B33C-B9B434E33AF2}" type="slidenum">
              <a:rPr lang="en-NG" smtClean="0"/>
              <a:t>‹#›</a:t>
            </a:fld>
            <a:endParaRPr lang="en-NG"/>
          </a:p>
        </p:txBody>
      </p:sp>
    </p:spTree>
    <p:extLst>
      <p:ext uri="{BB962C8B-B14F-4D97-AF65-F5344CB8AC3E}">
        <p14:creationId xmlns:p14="http://schemas.microsoft.com/office/powerpoint/2010/main" val="1767689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F4CB2E-4DAE-4AD4-9643-F911F4C61DFA}"/>
              </a:ext>
            </a:extLst>
          </p:cNvPr>
          <p:cNvSpPr>
            <a:spLocks noGrp="1"/>
          </p:cNvSpPr>
          <p:nvPr>
            <p:ph type="dt" sz="half" idx="10"/>
          </p:nvPr>
        </p:nvSpPr>
        <p:spPr/>
        <p:txBody>
          <a:bodyPr/>
          <a:lstStyle/>
          <a:p>
            <a:fld id="{C00B347E-CAF8-4D81-AAFB-1EC83743E682}" type="datetimeFigureOut">
              <a:rPr lang="en-NG" smtClean="0"/>
              <a:t>31/07/2022</a:t>
            </a:fld>
            <a:endParaRPr lang="en-NG"/>
          </a:p>
        </p:txBody>
      </p:sp>
      <p:sp>
        <p:nvSpPr>
          <p:cNvPr id="3" name="Footer Placeholder 2">
            <a:extLst>
              <a:ext uri="{FF2B5EF4-FFF2-40B4-BE49-F238E27FC236}">
                <a16:creationId xmlns:a16="http://schemas.microsoft.com/office/drawing/2014/main" id="{B26095DB-4978-4B11-9A1C-A04DEFCDB27D}"/>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8A555FC3-25AE-4567-8C04-549C46FFE11D}"/>
              </a:ext>
            </a:extLst>
          </p:cNvPr>
          <p:cNvSpPr>
            <a:spLocks noGrp="1"/>
          </p:cNvSpPr>
          <p:nvPr>
            <p:ph type="sldNum" sz="quarter" idx="12"/>
          </p:nvPr>
        </p:nvSpPr>
        <p:spPr/>
        <p:txBody>
          <a:bodyPr/>
          <a:lstStyle/>
          <a:p>
            <a:fld id="{025699BD-C82A-45F1-B33C-B9B434E33AF2}" type="slidenum">
              <a:rPr lang="en-NG" smtClean="0"/>
              <a:t>‹#›</a:t>
            </a:fld>
            <a:endParaRPr lang="en-NG"/>
          </a:p>
        </p:txBody>
      </p:sp>
    </p:spTree>
    <p:extLst>
      <p:ext uri="{BB962C8B-B14F-4D97-AF65-F5344CB8AC3E}">
        <p14:creationId xmlns:p14="http://schemas.microsoft.com/office/powerpoint/2010/main" val="2427609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3EC0-B05D-4C83-A456-9D3EA1D402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094EC462-6E70-4627-BDFE-A041B11CB5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F29B8393-3142-47D1-BF0E-BD722A9AB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D801B2-1878-41AB-ACAC-D654DE94F1EE}"/>
              </a:ext>
            </a:extLst>
          </p:cNvPr>
          <p:cNvSpPr>
            <a:spLocks noGrp="1"/>
          </p:cNvSpPr>
          <p:nvPr>
            <p:ph type="dt" sz="half" idx="10"/>
          </p:nvPr>
        </p:nvSpPr>
        <p:spPr/>
        <p:txBody>
          <a:bodyPr/>
          <a:lstStyle/>
          <a:p>
            <a:fld id="{C00B347E-CAF8-4D81-AAFB-1EC83743E682}" type="datetimeFigureOut">
              <a:rPr lang="en-NG" smtClean="0"/>
              <a:t>31/07/2022</a:t>
            </a:fld>
            <a:endParaRPr lang="en-NG"/>
          </a:p>
        </p:txBody>
      </p:sp>
      <p:sp>
        <p:nvSpPr>
          <p:cNvPr id="6" name="Footer Placeholder 5">
            <a:extLst>
              <a:ext uri="{FF2B5EF4-FFF2-40B4-BE49-F238E27FC236}">
                <a16:creationId xmlns:a16="http://schemas.microsoft.com/office/drawing/2014/main" id="{348A13CA-7D33-472B-A513-E9F1D3972E7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F92915B8-CB9F-41DD-8F47-145346C61677}"/>
              </a:ext>
            </a:extLst>
          </p:cNvPr>
          <p:cNvSpPr>
            <a:spLocks noGrp="1"/>
          </p:cNvSpPr>
          <p:nvPr>
            <p:ph type="sldNum" sz="quarter" idx="12"/>
          </p:nvPr>
        </p:nvSpPr>
        <p:spPr/>
        <p:txBody>
          <a:bodyPr/>
          <a:lstStyle/>
          <a:p>
            <a:fld id="{025699BD-C82A-45F1-B33C-B9B434E33AF2}" type="slidenum">
              <a:rPr lang="en-NG" smtClean="0"/>
              <a:t>‹#›</a:t>
            </a:fld>
            <a:endParaRPr lang="en-NG"/>
          </a:p>
        </p:txBody>
      </p:sp>
    </p:spTree>
    <p:extLst>
      <p:ext uri="{BB962C8B-B14F-4D97-AF65-F5344CB8AC3E}">
        <p14:creationId xmlns:p14="http://schemas.microsoft.com/office/powerpoint/2010/main" val="431618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F76C-2F3B-4807-BD33-D98B760F8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B56BEF95-54F2-4F70-8101-8722A8B2E9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D1616B14-9EA2-4395-9A38-F7021D3B28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3893D-F053-44A6-B5FA-F75AFF6FED97}"/>
              </a:ext>
            </a:extLst>
          </p:cNvPr>
          <p:cNvSpPr>
            <a:spLocks noGrp="1"/>
          </p:cNvSpPr>
          <p:nvPr>
            <p:ph type="dt" sz="half" idx="10"/>
          </p:nvPr>
        </p:nvSpPr>
        <p:spPr/>
        <p:txBody>
          <a:bodyPr/>
          <a:lstStyle/>
          <a:p>
            <a:fld id="{C00B347E-CAF8-4D81-AAFB-1EC83743E682}" type="datetimeFigureOut">
              <a:rPr lang="en-NG" smtClean="0"/>
              <a:t>31/07/2022</a:t>
            </a:fld>
            <a:endParaRPr lang="en-NG"/>
          </a:p>
        </p:txBody>
      </p:sp>
      <p:sp>
        <p:nvSpPr>
          <p:cNvPr id="6" name="Footer Placeholder 5">
            <a:extLst>
              <a:ext uri="{FF2B5EF4-FFF2-40B4-BE49-F238E27FC236}">
                <a16:creationId xmlns:a16="http://schemas.microsoft.com/office/drawing/2014/main" id="{2CA1D5C6-0C7C-43F6-BFD9-7EFFCD91D3A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E59FE968-E7BF-4420-8B3D-2D9DDE15F1CD}"/>
              </a:ext>
            </a:extLst>
          </p:cNvPr>
          <p:cNvSpPr>
            <a:spLocks noGrp="1"/>
          </p:cNvSpPr>
          <p:nvPr>
            <p:ph type="sldNum" sz="quarter" idx="12"/>
          </p:nvPr>
        </p:nvSpPr>
        <p:spPr/>
        <p:txBody>
          <a:bodyPr/>
          <a:lstStyle/>
          <a:p>
            <a:fld id="{025699BD-C82A-45F1-B33C-B9B434E33AF2}" type="slidenum">
              <a:rPr lang="en-NG" smtClean="0"/>
              <a:t>‹#›</a:t>
            </a:fld>
            <a:endParaRPr lang="en-NG"/>
          </a:p>
        </p:txBody>
      </p:sp>
    </p:spTree>
    <p:extLst>
      <p:ext uri="{BB962C8B-B14F-4D97-AF65-F5344CB8AC3E}">
        <p14:creationId xmlns:p14="http://schemas.microsoft.com/office/powerpoint/2010/main" val="2436121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accent2">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D32E66-A178-4121-9BCA-4AB4A997A7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796416C3-2631-4FE1-AA1B-2A62749AD2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5A999B5-960F-478C-9AF6-53084C4066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B347E-CAF8-4D81-AAFB-1EC83743E682}" type="datetimeFigureOut">
              <a:rPr lang="en-NG" smtClean="0"/>
              <a:t>31/07/2022</a:t>
            </a:fld>
            <a:endParaRPr lang="en-NG"/>
          </a:p>
        </p:txBody>
      </p:sp>
      <p:sp>
        <p:nvSpPr>
          <p:cNvPr id="5" name="Footer Placeholder 4">
            <a:extLst>
              <a:ext uri="{FF2B5EF4-FFF2-40B4-BE49-F238E27FC236}">
                <a16:creationId xmlns:a16="http://schemas.microsoft.com/office/drawing/2014/main" id="{20BE446A-4851-4946-986A-D6BA89356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2A59BA35-9EBE-4731-888C-3B6066A766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699BD-C82A-45F1-B33C-B9B434E33AF2}" type="slidenum">
              <a:rPr lang="en-NG" smtClean="0"/>
              <a:t>‹#›</a:t>
            </a:fld>
            <a:endParaRPr lang="en-NG"/>
          </a:p>
        </p:txBody>
      </p:sp>
    </p:spTree>
    <p:extLst>
      <p:ext uri="{BB962C8B-B14F-4D97-AF65-F5344CB8AC3E}">
        <p14:creationId xmlns:p14="http://schemas.microsoft.com/office/powerpoint/2010/main" val="412288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10.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Right 4">
            <a:extLst>
              <a:ext uri="{FF2B5EF4-FFF2-40B4-BE49-F238E27FC236}">
                <a16:creationId xmlns:a16="http://schemas.microsoft.com/office/drawing/2014/main" id="{D38EB86A-417F-49C7-9FBA-6B7D19826759}"/>
              </a:ext>
            </a:extLst>
          </p:cNvPr>
          <p:cNvSpPr/>
          <p:nvPr/>
        </p:nvSpPr>
        <p:spPr>
          <a:xfrm>
            <a:off x="0" y="1402976"/>
            <a:ext cx="5378824" cy="4356847"/>
          </a:xfrm>
          <a:prstGeom prst="right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TextBox 3">
            <a:extLst>
              <a:ext uri="{FF2B5EF4-FFF2-40B4-BE49-F238E27FC236}">
                <a16:creationId xmlns:a16="http://schemas.microsoft.com/office/drawing/2014/main" id="{F32322C4-D2A2-452C-8063-BCF744E33CF2}"/>
              </a:ext>
            </a:extLst>
          </p:cNvPr>
          <p:cNvSpPr txBox="1"/>
          <p:nvPr/>
        </p:nvSpPr>
        <p:spPr>
          <a:xfrm>
            <a:off x="0" y="2671063"/>
            <a:ext cx="4276555" cy="1569660"/>
          </a:xfrm>
          <a:prstGeom prst="rect">
            <a:avLst/>
          </a:prstGeom>
          <a:noFill/>
        </p:spPr>
        <p:txBody>
          <a:bodyPr wrap="none" rtlCol="0">
            <a:spAutoFit/>
          </a:bodyPr>
          <a:lstStyle/>
          <a:p>
            <a:r>
              <a:rPr lang="en-US" sz="9600" b="1" dirty="0">
                <a:solidFill>
                  <a:schemeClr val="bg1"/>
                </a:solidFill>
              </a:rPr>
              <a:t>Group 3</a:t>
            </a:r>
            <a:endParaRPr lang="en-NG" sz="9600" b="1" dirty="0">
              <a:solidFill>
                <a:schemeClr val="bg1"/>
              </a:solidFill>
            </a:endParaRPr>
          </a:p>
        </p:txBody>
      </p:sp>
      <p:pic>
        <p:nvPicPr>
          <p:cNvPr id="7" name="Picture 6" descr="Graphical user interface&#10;&#10;Description automatically generated">
            <a:extLst>
              <a:ext uri="{FF2B5EF4-FFF2-40B4-BE49-F238E27FC236}">
                <a16:creationId xmlns:a16="http://schemas.microsoft.com/office/drawing/2014/main" id="{E943056B-7C08-4022-8960-C49110D040EC}"/>
              </a:ext>
            </a:extLst>
          </p:cNvPr>
          <p:cNvPicPr>
            <a:picLocks noChangeAspect="1"/>
          </p:cNvPicPr>
          <p:nvPr/>
        </p:nvPicPr>
        <p:blipFill rotWithShape="1">
          <a:blip r:embed="rId2">
            <a:extLst>
              <a:ext uri="{28A0092B-C50C-407E-A947-70E740481C1C}">
                <a14:useLocalDpi xmlns:a14="http://schemas.microsoft.com/office/drawing/2010/main" val="0"/>
              </a:ext>
            </a:extLst>
          </a:blip>
          <a:srcRect l="15300" t="39376" r="15928" b="38325"/>
          <a:stretch/>
        </p:blipFill>
        <p:spPr>
          <a:xfrm>
            <a:off x="161558" y="114090"/>
            <a:ext cx="1604490" cy="520257"/>
          </a:xfrm>
          <a:prstGeom prst="rect">
            <a:avLst/>
          </a:prstGeom>
        </p:spPr>
      </p:pic>
      <p:sp>
        <p:nvSpPr>
          <p:cNvPr id="8" name="TextBox 7">
            <a:extLst>
              <a:ext uri="{FF2B5EF4-FFF2-40B4-BE49-F238E27FC236}">
                <a16:creationId xmlns:a16="http://schemas.microsoft.com/office/drawing/2014/main" id="{9483D121-AB59-47AB-8406-9C6EF9D30321}"/>
              </a:ext>
            </a:extLst>
          </p:cNvPr>
          <p:cNvSpPr txBox="1"/>
          <p:nvPr/>
        </p:nvSpPr>
        <p:spPr>
          <a:xfrm>
            <a:off x="6051858" y="341959"/>
            <a:ext cx="5064207" cy="584775"/>
          </a:xfrm>
          <a:prstGeom prst="rect">
            <a:avLst/>
          </a:prstGeom>
          <a:noFill/>
        </p:spPr>
        <p:txBody>
          <a:bodyPr wrap="none" rtlCol="0">
            <a:spAutoFit/>
          </a:bodyPr>
          <a:lstStyle/>
          <a:p>
            <a:pPr algn="ctr"/>
            <a:r>
              <a:rPr lang="en-US" sz="3200" b="1" dirty="0">
                <a:latin typeface="Georgia" panose="02040502050405020303" pitchFamily="18" charset="0"/>
              </a:rPr>
              <a:t>Nigeria’s GDP Forecast</a:t>
            </a:r>
            <a:endParaRPr lang="en-NG" sz="3200" b="1" dirty="0">
              <a:latin typeface="Georgia" panose="02040502050405020303" pitchFamily="18" charset="0"/>
            </a:endParaRPr>
          </a:p>
        </p:txBody>
      </p:sp>
      <p:pic>
        <p:nvPicPr>
          <p:cNvPr id="1026" name="Picture 2">
            <a:extLst>
              <a:ext uri="{FF2B5EF4-FFF2-40B4-BE49-F238E27FC236}">
                <a16:creationId xmlns:a16="http://schemas.microsoft.com/office/drawing/2014/main" id="{7FEA9C78-4BA2-418D-A99D-BC54CD28D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9604" y="1215711"/>
            <a:ext cx="6574022" cy="526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521580"/>
      </p:ext>
    </p:extLst>
  </p:cSld>
  <p:clrMapOvr>
    <a:masterClrMapping/>
  </p:clrMapOvr>
  <mc:AlternateContent xmlns:mc="http://schemas.openxmlformats.org/markup-compatibility/2006" xmlns:p14="http://schemas.microsoft.com/office/powerpoint/2010/main">
    <mc:Choice Requires="p14">
      <p:transition spd="slow" p14:dur="2000" advTm="5531"/>
    </mc:Choice>
    <mc:Fallback xmlns="">
      <p:transition spd="slow" advTm="553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AE7706-B9F2-4F1F-B966-5DA0065BDA96}"/>
              </a:ext>
            </a:extLst>
          </p:cNvPr>
          <p:cNvSpPr txBox="1"/>
          <p:nvPr/>
        </p:nvSpPr>
        <p:spPr>
          <a:xfrm>
            <a:off x="4453246" y="143435"/>
            <a:ext cx="3841116" cy="461665"/>
          </a:xfrm>
          <a:prstGeom prst="rect">
            <a:avLst/>
          </a:prstGeom>
          <a:noFill/>
        </p:spPr>
        <p:txBody>
          <a:bodyPr wrap="none" rtlCol="0">
            <a:spAutoFit/>
          </a:bodyPr>
          <a:lstStyle/>
          <a:p>
            <a:pPr algn="ctr"/>
            <a:r>
              <a:rPr lang="en-US" sz="2400" b="1" dirty="0">
                <a:latin typeface="Georgia" panose="02040502050405020303" pitchFamily="18" charset="0"/>
              </a:rPr>
              <a:t>Nigeria’s GDP Forecast</a:t>
            </a:r>
            <a:endParaRPr lang="en-NG" sz="2400" b="1" dirty="0">
              <a:latin typeface="Georgia" panose="02040502050405020303" pitchFamily="18" charset="0"/>
            </a:endParaRPr>
          </a:p>
        </p:txBody>
      </p:sp>
      <p:sp>
        <p:nvSpPr>
          <p:cNvPr id="3" name="TextBox 2">
            <a:extLst>
              <a:ext uri="{FF2B5EF4-FFF2-40B4-BE49-F238E27FC236}">
                <a16:creationId xmlns:a16="http://schemas.microsoft.com/office/drawing/2014/main" id="{BA0DEBD5-AA11-400E-96CF-57A2BE230F5C}"/>
              </a:ext>
            </a:extLst>
          </p:cNvPr>
          <p:cNvSpPr txBox="1"/>
          <p:nvPr/>
        </p:nvSpPr>
        <p:spPr>
          <a:xfrm>
            <a:off x="165941" y="1303811"/>
            <a:ext cx="6293224" cy="4401205"/>
          </a:xfrm>
          <a:prstGeom prst="rect">
            <a:avLst/>
          </a:prstGeom>
          <a:noFill/>
        </p:spPr>
        <p:txBody>
          <a:bodyPr wrap="square" rtlCol="0">
            <a:spAutoFit/>
          </a:bodyPr>
          <a:lstStyle/>
          <a:p>
            <a:r>
              <a:rPr lang="en-US" sz="2000" b="1" dirty="0">
                <a:latin typeface="Georgia" panose="02040502050405020303" pitchFamily="18" charset="0"/>
              </a:rPr>
              <a:t>The Nigeria GDP Dataset:</a:t>
            </a:r>
          </a:p>
          <a:p>
            <a:endParaRPr lang="en-US" sz="2000" b="1" dirty="0">
              <a:latin typeface="Georgia" panose="02040502050405020303" pitchFamily="18" charset="0"/>
            </a:endParaRPr>
          </a:p>
          <a:p>
            <a:pPr marL="457200" indent="-457200">
              <a:buAutoNum type="arabicPeriod"/>
            </a:pPr>
            <a:r>
              <a:rPr lang="en-US" sz="2000" b="1" dirty="0">
                <a:latin typeface="Georgia" panose="02040502050405020303" pitchFamily="18" charset="0"/>
              </a:rPr>
              <a:t>Use the Naïve Approach to forecast</a:t>
            </a:r>
          </a:p>
          <a:p>
            <a:pPr marL="457200" indent="-457200">
              <a:buAutoNum type="arabicPeriod"/>
            </a:pPr>
            <a:r>
              <a:rPr lang="en-US" sz="2000" b="1" dirty="0">
                <a:latin typeface="Georgia" panose="02040502050405020303" pitchFamily="18" charset="0"/>
              </a:rPr>
              <a:t>Use a three-year Moving Average to forecast</a:t>
            </a:r>
          </a:p>
          <a:p>
            <a:pPr marL="457200" indent="-457200">
              <a:buFontTx/>
              <a:buAutoNum type="arabicPeriod"/>
            </a:pPr>
            <a:r>
              <a:rPr lang="en-US" sz="2000" b="1" dirty="0">
                <a:latin typeface="Georgia" panose="02040502050405020303" pitchFamily="18" charset="0"/>
              </a:rPr>
              <a:t>Use Exponential Smoothing to forecast</a:t>
            </a:r>
          </a:p>
          <a:p>
            <a:pPr marL="457200" indent="-457200">
              <a:buFontTx/>
              <a:buAutoNum type="arabicPeriod"/>
            </a:pPr>
            <a:r>
              <a:rPr lang="en-US" sz="2000" b="1" dirty="0">
                <a:latin typeface="Georgia" panose="02040502050405020303" pitchFamily="18" charset="0"/>
              </a:rPr>
              <a:t>Use Simple Linear Regression to forecast</a:t>
            </a:r>
          </a:p>
          <a:p>
            <a:pPr marL="457200" indent="-457200">
              <a:buAutoNum type="arabicPeriod"/>
            </a:pPr>
            <a:r>
              <a:rPr lang="en-US" sz="2000" b="1" dirty="0">
                <a:latin typeface="Georgia" panose="02040502050405020303" pitchFamily="18" charset="0"/>
              </a:rPr>
              <a:t>Use Forecast sheet to Forecast</a:t>
            </a:r>
          </a:p>
          <a:p>
            <a:endParaRPr lang="en-US" sz="2000" b="1" dirty="0">
              <a:latin typeface="Georgia" panose="02040502050405020303" pitchFamily="18" charset="0"/>
            </a:endParaRPr>
          </a:p>
          <a:p>
            <a:r>
              <a:rPr lang="en-US" sz="2000" b="1" dirty="0">
                <a:latin typeface="Georgia" panose="02040502050405020303" pitchFamily="18" charset="0"/>
              </a:rPr>
              <a:t>Calculate the following to determine the best forecasting technique:</a:t>
            </a:r>
          </a:p>
          <a:p>
            <a:pPr marL="457200" indent="-457200">
              <a:buAutoNum type="alphaUcPeriod"/>
            </a:pPr>
            <a:r>
              <a:rPr lang="en-US" sz="2000" b="1" dirty="0">
                <a:latin typeface="Georgia" panose="02040502050405020303" pitchFamily="18" charset="0"/>
              </a:rPr>
              <a:t>MAD</a:t>
            </a:r>
          </a:p>
          <a:p>
            <a:pPr marL="457200" indent="-457200">
              <a:buAutoNum type="alphaUcPeriod"/>
            </a:pPr>
            <a:r>
              <a:rPr lang="en-US" sz="2000" b="1" dirty="0">
                <a:latin typeface="Georgia" panose="02040502050405020303" pitchFamily="18" charset="0"/>
              </a:rPr>
              <a:t>MSE</a:t>
            </a:r>
          </a:p>
          <a:p>
            <a:pPr marL="457200" indent="-457200">
              <a:buAutoNum type="alphaUcPeriod"/>
            </a:pPr>
            <a:r>
              <a:rPr lang="en-US" sz="2000" b="1" dirty="0">
                <a:latin typeface="Georgia" panose="02040502050405020303" pitchFamily="18" charset="0"/>
              </a:rPr>
              <a:t>MAPE</a:t>
            </a:r>
          </a:p>
        </p:txBody>
      </p:sp>
      <p:pic>
        <p:nvPicPr>
          <p:cNvPr id="5" name="Picture 4">
            <a:extLst>
              <a:ext uri="{FF2B5EF4-FFF2-40B4-BE49-F238E27FC236}">
                <a16:creationId xmlns:a16="http://schemas.microsoft.com/office/drawing/2014/main" id="{9A6AD5E0-2C33-403D-82D7-5255124E4644}"/>
              </a:ext>
            </a:extLst>
          </p:cNvPr>
          <p:cNvPicPr>
            <a:picLocks noChangeAspect="1"/>
          </p:cNvPicPr>
          <p:nvPr/>
        </p:nvPicPr>
        <p:blipFill>
          <a:blip r:embed="rId2"/>
          <a:stretch>
            <a:fillRect/>
          </a:stretch>
        </p:blipFill>
        <p:spPr>
          <a:xfrm>
            <a:off x="6218549" y="1741602"/>
            <a:ext cx="5714999" cy="3214687"/>
          </a:xfrm>
          <a:prstGeom prst="rect">
            <a:avLst/>
          </a:prstGeom>
        </p:spPr>
      </p:pic>
    </p:spTree>
    <p:extLst>
      <p:ext uri="{BB962C8B-B14F-4D97-AF65-F5344CB8AC3E}">
        <p14:creationId xmlns:p14="http://schemas.microsoft.com/office/powerpoint/2010/main" val="46162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CFAFD3-9D78-206A-F0CC-6AC0C2F94F5E}"/>
              </a:ext>
            </a:extLst>
          </p:cNvPr>
          <p:cNvSpPr txBox="1"/>
          <p:nvPr/>
        </p:nvSpPr>
        <p:spPr>
          <a:xfrm>
            <a:off x="2680770" y="337392"/>
            <a:ext cx="5860973" cy="523220"/>
          </a:xfrm>
          <a:prstGeom prst="rect">
            <a:avLst/>
          </a:prstGeom>
          <a:noFill/>
        </p:spPr>
        <p:txBody>
          <a:bodyPr wrap="square" rtlCol="0">
            <a:spAutoFit/>
          </a:bodyPr>
          <a:lstStyle/>
          <a:p>
            <a:pPr algn="ctr"/>
            <a:r>
              <a:rPr lang="en-US" sz="2800" b="1" dirty="0">
                <a:solidFill>
                  <a:schemeClr val="accent2">
                    <a:lumMod val="75000"/>
                  </a:schemeClr>
                </a:solidFill>
              </a:rPr>
              <a:t>NAÏVE APPROACH</a:t>
            </a:r>
            <a:endParaRPr lang="en-NG" sz="2800" b="1" dirty="0">
              <a:solidFill>
                <a:schemeClr val="accent2">
                  <a:lumMod val="75000"/>
                </a:schemeClr>
              </a:solidFill>
            </a:endParaRPr>
          </a:p>
        </p:txBody>
      </p:sp>
      <p:sp>
        <p:nvSpPr>
          <p:cNvPr id="5" name="TextBox 4">
            <a:extLst>
              <a:ext uri="{FF2B5EF4-FFF2-40B4-BE49-F238E27FC236}">
                <a16:creationId xmlns:a16="http://schemas.microsoft.com/office/drawing/2014/main" id="{28ACCC8A-E638-8898-E901-9725041787FF}"/>
              </a:ext>
            </a:extLst>
          </p:cNvPr>
          <p:cNvSpPr txBox="1"/>
          <p:nvPr/>
        </p:nvSpPr>
        <p:spPr>
          <a:xfrm>
            <a:off x="280034" y="860612"/>
            <a:ext cx="11430000" cy="923330"/>
          </a:xfrm>
          <a:prstGeom prst="rect">
            <a:avLst/>
          </a:prstGeom>
          <a:noFill/>
        </p:spPr>
        <p:txBody>
          <a:bodyPr wrap="square" rtlCol="0">
            <a:spAutoFit/>
          </a:bodyPr>
          <a:lstStyle/>
          <a:p>
            <a:pPr algn="just"/>
            <a:r>
              <a:rPr lang="en-US" b="1" dirty="0"/>
              <a:t>Using the Naïve approach, we were able to obtain the Mean Absolute Deviation(MAD) as 19,903116,683, the Mean Squared Error(MSE) as 950,552,519,101,009,000,000 and the Mean Absolute Percentage Error(MAPE) 17% thereby giving us an accuracy of 83%.</a:t>
            </a:r>
            <a:endParaRPr lang="en-NG" b="1" dirty="0"/>
          </a:p>
        </p:txBody>
      </p:sp>
      <p:pic>
        <p:nvPicPr>
          <p:cNvPr id="6" name="Picture 5">
            <a:extLst>
              <a:ext uri="{FF2B5EF4-FFF2-40B4-BE49-F238E27FC236}">
                <a16:creationId xmlns:a16="http://schemas.microsoft.com/office/drawing/2014/main" id="{A312CB59-E0EE-2486-DA34-3FBFAB9CF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079" y="2119682"/>
            <a:ext cx="8423911" cy="460313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31982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DF6108-142E-CF06-48FB-AC30A9A4D123}"/>
              </a:ext>
            </a:extLst>
          </p:cNvPr>
          <p:cNvSpPr txBox="1"/>
          <p:nvPr/>
        </p:nvSpPr>
        <p:spPr>
          <a:xfrm>
            <a:off x="3272010" y="418641"/>
            <a:ext cx="4737253" cy="523220"/>
          </a:xfrm>
          <a:prstGeom prst="rect">
            <a:avLst/>
          </a:prstGeom>
          <a:noFill/>
        </p:spPr>
        <p:txBody>
          <a:bodyPr wrap="square" rtlCol="0">
            <a:spAutoFit/>
          </a:bodyPr>
          <a:lstStyle/>
          <a:p>
            <a:pPr algn="ctr"/>
            <a:r>
              <a:rPr lang="en-US" sz="2800" b="1" dirty="0">
                <a:solidFill>
                  <a:schemeClr val="accent2">
                    <a:lumMod val="75000"/>
                  </a:schemeClr>
                </a:solidFill>
              </a:rPr>
              <a:t>MOVING AVERAGE </a:t>
            </a:r>
            <a:endParaRPr lang="en-NG" b="1" dirty="0">
              <a:solidFill>
                <a:schemeClr val="accent2">
                  <a:lumMod val="75000"/>
                </a:schemeClr>
              </a:solidFill>
            </a:endParaRPr>
          </a:p>
        </p:txBody>
      </p:sp>
      <p:pic>
        <p:nvPicPr>
          <p:cNvPr id="4" name="Picture 3">
            <a:extLst>
              <a:ext uri="{FF2B5EF4-FFF2-40B4-BE49-F238E27FC236}">
                <a16:creationId xmlns:a16="http://schemas.microsoft.com/office/drawing/2014/main" id="{E87B0670-D5C2-4DDA-2010-BFB1096E6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8837" y="2156095"/>
            <a:ext cx="6665154" cy="4450445"/>
          </a:xfrm>
          <a:prstGeom prst="rect">
            <a:avLst/>
          </a:prstGeom>
          <a:effectLst>
            <a:outerShdw blurRad="63500" sx="102000" sy="102000" algn="ctr" rotWithShape="0">
              <a:prstClr val="black">
                <a:alpha val="40000"/>
              </a:prstClr>
            </a:outerShdw>
          </a:effectLst>
        </p:spPr>
      </p:pic>
      <p:sp>
        <p:nvSpPr>
          <p:cNvPr id="5" name="TextBox 4">
            <a:extLst>
              <a:ext uri="{FF2B5EF4-FFF2-40B4-BE49-F238E27FC236}">
                <a16:creationId xmlns:a16="http://schemas.microsoft.com/office/drawing/2014/main" id="{8B7CBC13-3772-45FB-52B6-90724A603260}"/>
              </a:ext>
            </a:extLst>
          </p:cNvPr>
          <p:cNvSpPr txBox="1"/>
          <p:nvPr/>
        </p:nvSpPr>
        <p:spPr>
          <a:xfrm>
            <a:off x="262890" y="1051560"/>
            <a:ext cx="11555730" cy="1200329"/>
          </a:xfrm>
          <a:prstGeom prst="rect">
            <a:avLst/>
          </a:prstGeom>
          <a:noFill/>
        </p:spPr>
        <p:txBody>
          <a:bodyPr wrap="square" rtlCol="0">
            <a:spAutoFit/>
          </a:bodyPr>
          <a:lstStyle/>
          <a:p>
            <a:pPr algn="just"/>
            <a:r>
              <a:rPr lang="en-US" b="1" dirty="0"/>
              <a:t>Using the moving average, we were able to obtain the Mean Absolute Deviation(MAD) as 30,837,899,393 the Mean Squared Error(MSE) as 2,201,864,730,511,910,000,000 and the Mean Absolute Percentage Error(MAPE) 25% using a 3-year moving average thereby giving us an accuracy of 75%.</a:t>
            </a:r>
            <a:endParaRPr lang="en-NG" b="1" dirty="0"/>
          </a:p>
          <a:p>
            <a:pPr algn="just"/>
            <a:endParaRPr lang="en-NG" dirty="0"/>
          </a:p>
        </p:txBody>
      </p:sp>
    </p:spTree>
    <p:extLst>
      <p:ext uri="{BB962C8B-B14F-4D97-AF65-F5344CB8AC3E}">
        <p14:creationId xmlns:p14="http://schemas.microsoft.com/office/powerpoint/2010/main" val="291647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ADE037-74B7-F01F-7F65-84F012122C21}"/>
              </a:ext>
            </a:extLst>
          </p:cNvPr>
          <p:cNvSpPr txBox="1"/>
          <p:nvPr/>
        </p:nvSpPr>
        <p:spPr>
          <a:xfrm>
            <a:off x="3150824" y="407624"/>
            <a:ext cx="5221995" cy="523220"/>
          </a:xfrm>
          <a:prstGeom prst="rect">
            <a:avLst/>
          </a:prstGeom>
          <a:noFill/>
        </p:spPr>
        <p:txBody>
          <a:bodyPr wrap="square" rtlCol="0">
            <a:spAutoFit/>
          </a:bodyPr>
          <a:lstStyle/>
          <a:p>
            <a:pPr algn="ctr"/>
            <a:r>
              <a:rPr lang="en-US" sz="2800" b="1" dirty="0">
                <a:solidFill>
                  <a:schemeClr val="accent2">
                    <a:lumMod val="75000"/>
                  </a:schemeClr>
                </a:solidFill>
              </a:rPr>
              <a:t>EXPONENTIAL SMOOTHING</a:t>
            </a:r>
            <a:endParaRPr lang="en-NG" b="1" dirty="0">
              <a:solidFill>
                <a:schemeClr val="accent2">
                  <a:lumMod val="75000"/>
                </a:schemeClr>
              </a:solidFill>
            </a:endParaRPr>
          </a:p>
        </p:txBody>
      </p:sp>
      <p:pic>
        <p:nvPicPr>
          <p:cNvPr id="4" name="Picture 3">
            <a:extLst>
              <a:ext uri="{FF2B5EF4-FFF2-40B4-BE49-F238E27FC236}">
                <a16:creationId xmlns:a16="http://schemas.microsoft.com/office/drawing/2014/main" id="{7BD1FD55-8292-4440-1545-CA6994A5C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543" y="2253247"/>
            <a:ext cx="7050914" cy="4490453"/>
          </a:xfrm>
          <a:prstGeom prst="rect">
            <a:avLst/>
          </a:prstGeom>
          <a:effectLst>
            <a:outerShdw blurRad="63500" sx="102000" sy="102000" algn="ctr" rotWithShape="0">
              <a:prstClr val="black">
                <a:alpha val="40000"/>
              </a:prstClr>
            </a:outerShdw>
          </a:effectLst>
        </p:spPr>
      </p:pic>
      <p:sp>
        <p:nvSpPr>
          <p:cNvPr id="5" name="TextBox 4">
            <a:extLst>
              <a:ext uri="{FF2B5EF4-FFF2-40B4-BE49-F238E27FC236}">
                <a16:creationId xmlns:a16="http://schemas.microsoft.com/office/drawing/2014/main" id="{10E9C37D-EF60-5EF8-6A81-51E28F28D3EE}"/>
              </a:ext>
            </a:extLst>
          </p:cNvPr>
          <p:cNvSpPr txBox="1"/>
          <p:nvPr/>
        </p:nvSpPr>
        <p:spPr>
          <a:xfrm>
            <a:off x="194310" y="965175"/>
            <a:ext cx="11612880" cy="1200329"/>
          </a:xfrm>
          <a:prstGeom prst="rect">
            <a:avLst/>
          </a:prstGeom>
          <a:noFill/>
        </p:spPr>
        <p:txBody>
          <a:bodyPr wrap="square" rtlCol="0">
            <a:spAutoFit/>
          </a:bodyPr>
          <a:lstStyle/>
          <a:p>
            <a:pPr algn="just"/>
            <a:r>
              <a:rPr lang="en-US" b="1" dirty="0"/>
              <a:t>Using the Exponential smoothing approach, we were able to obtain the Mean Absolute Deviation(MAD) as 20,640,158,065 the Mean Squared Error(MSE) as 1,028,540,486,072,440,000,000 and the Mean Absolute Percentage Error(MAPE) 17% with a dampening factor of 0.1 thereby giving us an accuracy of 83%.</a:t>
            </a:r>
            <a:endParaRPr lang="en-NG" b="1" dirty="0"/>
          </a:p>
          <a:p>
            <a:endParaRPr lang="en-NG" dirty="0"/>
          </a:p>
        </p:txBody>
      </p:sp>
    </p:spTree>
    <p:extLst>
      <p:ext uri="{BB962C8B-B14F-4D97-AF65-F5344CB8AC3E}">
        <p14:creationId xmlns:p14="http://schemas.microsoft.com/office/powerpoint/2010/main" val="316184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2E04F5-BFCD-AF07-AEF4-C7CF78298C96}"/>
              </a:ext>
            </a:extLst>
          </p:cNvPr>
          <p:cNvSpPr txBox="1"/>
          <p:nvPr/>
        </p:nvSpPr>
        <p:spPr>
          <a:xfrm>
            <a:off x="3249976" y="363557"/>
            <a:ext cx="5376231" cy="523220"/>
          </a:xfrm>
          <a:prstGeom prst="rect">
            <a:avLst/>
          </a:prstGeom>
          <a:noFill/>
        </p:spPr>
        <p:txBody>
          <a:bodyPr wrap="square" rtlCol="0">
            <a:spAutoFit/>
          </a:bodyPr>
          <a:lstStyle/>
          <a:p>
            <a:pPr algn="ctr"/>
            <a:r>
              <a:rPr lang="en-US" sz="2800" b="1" dirty="0">
                <a:solidFill>
                  <a:schemeClr val="accent2">
                    <a:lumMod val="75000"/>
                  </a:schemeClr>
                </a:solidFill>
              </a:rPr>
              <a:t>SIMPLE LINEAR REGRESSION</a:t>
            </a:r>
            <a:endParaRPr lang="en-NG" b="1" dirty="0">
              <a:solidFill>
                <a:schemeClr val="accent2">
                  <a:lumMod val="75000"/>
                </a:schemeClr>
              </a:solidFill>
            </a:endParaRPr>
          </a:p>
        </p:txBody>
      </p:sp>
      <p:pic>
        <p:nvPicPr>
          <p:cNvPr id="4" name="Picture 3">
            <a:extLst>
              <a:ext uri="{FF2B5EF4-FFF2-40B4-BE49-F238E27FC236}">
                <a16:creationId xmlns:a16="http://schemas.microsoft.com/office/drawing/2014/main" id="{B705653B-853D-4B1C-13F2-DCFB1CCDB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060" y="2297431"/>
            <a:ext cx="9315270" cy="4348442"/>
          </a:xfrm>
          <a:prstGeom prst="rect">
            <a:avLst/>
          </a:prstGeom>
          <a:effectLst>
            <a:outerShdw blurRad="63500" sx="102000" sy="102000" algn="ctr" rotWithShape="0">
              <a:prstClr val="black">
                <a:alpha val="40000"/>
              </a:prstClr>
            </a:outerShdw>
          </a:effectLst>
        </p:spPr>
      </p:pic>
      <p:sp>
        <p:nvSpPr>
          <p:cNvPr id="5" name="TextBox 4">
            <a:extLst>
              <a:ext uri="{FF2B5EF4-FFF2-40B4-BE49-F238E27FC236}">
                <a16:creationId xmlns:a16="http://schemas.microsoft.com/office/drawing/2014/main" id="{FBD5489E-93D0-AE75-D2E7-76E9C5B6345D}"/>
              </a:ext>
            </a:extLst>
          </p:cNvPr>
          <p:cNvSpPr txBox="1"/>
          <p:nvPr/>
        </p:nvSpPr>
        <p:spPr>
          <a:xfrm>
            <a:off x="308610" y="886777"/>
            <a:ext cx="11407140" cy="1216343"/>
          </a:xfrm>
          <a:prstGeom prst="rect">
            <a:avLst/>
          </a:prstGeom>
          <a:noFill/>
        </p:spPr>
        <p:txBody>
          <a:bodyPr wrap="square" rtlCol="0">
            <a:spAutoFit/>
          </a:bodyPr>
          <a:lstStyle/>
          <a:p>
            <a:pPr algn="just"/>
            <a:r>
              <a:rPr lang="en-US" b="1" dirty="0"/>
              <a:t>Using the Simple Linear Regression approach, we were able to obtain the Mean Absolute Deviation(MAD) as 146,791,939,069 the Mean Squared Error(MSE) as 74,526,936,649,165,900,000,000 and the Mean Absolute Percentage Error(MAPE) 84% putting into consideration the seasonality thereby giving us an accuracy of 16%.</a:t>
            </a:r>
            <a:endParaRPr lang="en-NG" b="1" dirty="0"/>
          </a:p>
          <a:p>
            <a:pPr algn="just"/>
            <a:endParaRPr lang="en-NG" dirty="0"/>
          </a:p>
        </p:txBody>
      </p:sp>
    </p:spTree>
    <p:extLst>
      <p:ext uri="{BB962C8B-B14F-4D97-AF65-F5344CB8AC3E}">
        <p14:creationId xmlns:p14="http://schemas.microsoft.com/office/powerpoint/2010/main" val="220751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CA50D9-EDEB-645A-BD72-2AF4E40ED62A}"/>
              </a:ext>
            </a:extLst>
          </p:cNvPr>
          <p:cNvSpPr/>
          <p:nvPr/>
        </p:nvSpPr>
        <p:spPr>
          <a:xfrm>
            <a:off x="22860" y="3611880"/>
            <a:ext cx="6073139" cy="274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30A89B63-10D5-3FE8-7AC5-53E13AD4B7C0}"/>
              </a:ext>
            </a:extLst>
          </p:cNvPr>
          <p:cNvSpPr txBox="1"/>
          <p:nvPr/>
        </p:nvSpPr>
        <p:spPr>
          <a:xfrm>
            <a:off x="2585704" y="208300"/>
            <a:ext cx="6286500" cy="523220"/>
          </a:xfrm>
          <a:prstGeom prst="rect">
            <a:avLst/>
          </a:prstGeom>
          <a:noFill/>
        </p:spPr>
        <p:txBody>
          <a:bodyPr wrap="square" rtlCol="0">
            <a:spAutoFit/>
          </a:bodyPr>
          <a:lstStyle/>
          <a:p>
            <a:pPr algn="ctr"/>
            <a:r>
              <a:rPr lang="en-US" sz="2800" b="1" dirty="0">
                <a:solidFill>
                  <a:schemeClr val="accent2">
                    <a:lumMod val="75000"/>
                  </a:schemeClr>
                </a:solidFill>
              </a:rPr>
              <a:t>FORECAST SHEET</a:t>
            </a:r>
            <a:endParaRPr lang="en-NG" b="1" dirty="0">
              <a:solidFill>
                <a:schemeClr val="accent2">
                  <a:lumMod val="75000"/>
                </a:schemeClr>
              </a:solidFill>
            </a:endParaRPr>
          </a:p>
        </p:txBody>
      </p:sp>
      <p:pic>
        <p:nvPicPr>
          <p:cNvPr id="4" name="Picture 3">
            <a:extLst>
              <a:ext uri="{FF2B5EF4-FFF2-40B4-BE49-F238E27FC236}">
                <a16:creationId xmlns:a16="http://schemas.microsoft.com/office/drawing/2014/main" id="{BC14D7C4-BF4B-4CC2-DA01-C45E8BB35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 y="2174869"/>
            <a:ext cx="6073139" cy="4591691"/>
          </a:xfrm>
          <a:prstGeom prst="rect">
            <a:avLst/>
          </a:prstGeom>
          <a:effectLst>
            <a:outerShdw blurRad="63500" sx="102000" sy="102000" algn="ctr" rotWithShape="0">
              <a:prstClr val="black">
                <a:alpha val="40000"/>
              </a:prstClr>
            </a:outerShdw>
          </a:effectLst>
        </p:spPr>
      </p:pic>
      <p:pic>
        <p:nvPicPr>
          <p:cNvPr id="6" name="Picture 5">
            <a:extLst>
              <a:ext uri="{FF2B5EF4-FFF2-40B4-BE49-F238E27FC236}">
                <a16:creationId xmlns:a16="http://schemas.microsoft.com/office/drawing/2014/main" id="{7EC38A8A-9DC9-4C5F-F774-0E65110F3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174869"/>
            <a:ext cx="6073141" cy="4591691"/>
          </a:xfrm>
          <a:prstGeom prst="rect">
            <a:avLst/>
          </a:prstGeom>
          <a:effectLst>
            <a:outerShdw blurRad="50800" dist="38100" dir="18900000" algn="bl" rotWithShape="0">
              <a:prstClr val="black">
                <a:alpha val="40000"/>
              </a:prstClr>
            </a:outerShdw>
          </a:effectLst>
        </p:spPr>
      </p:pic>
      <p:sp>
        <p:nvSpPr>
          <p:cNvPr id="7" name="TextBox 6">
            <a:extLst>
              <a:ext uri="{FF2B5EF4-FFF2-40B4-BE49-F238E27FC236}">
                <a16:creationId xmlns:a16="http://schemas.microsoft.com/office/drawing/2014/main" id="{4E148F5E-83BB-4883-2EEF-CDEDA2DE0B3C}"/>
              </a:ext>
            </a:extLst>
          </p:cNvPr>
          <p:cNvSpPr txBox="1"/>
          <p:nvPr/>
        </p:nvSpPr>
        <p:spPr>
          <a:xfrm>
            <a:off x="255269" y="854690"/>
            <a:ext cx="11681460" cy="1200329"/>
          </a:xfrm>
          <a:prstGeom prst="rect">
            <a:avLst/>
          </a:prstGeom>
          <a:noFill/>
        </p:spPr>
        <p:txBody>
          <a:bodyPr wrap="square" rtlCol="0">
            <a:spAutoFit/>
          </a:bodyPr>
          <a:lstStyle/>
          <a:p>
            <a:pPr algn="just"/>
            <a:r>
              <a:rPr lang="en-US" b="1" dirty="0"/>
              <a:t>Using the Forecast sheet approach, we were able to obtain forecast for the following years with an upper confidence bound and a lower confidence bound which tells us that our cast lies within this range. For example, the highlighted figures shows the forecasted GDP as 441,799,660,478 with a lower bound of 382,466,768,135 and an upper bound of 501,132,552,821.</a:t>
            </a:r>
            <a:endParaRPr lang="en-NG" dirty="0"/>
          </a:p>
        </p:txBody>
      </p:sp>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6266778E-9D64-DCE0-769B-4DFD9E117859}"/>
                  </a:ext>
                </a:extLst>
              </p14:cNvPr>
              <p14:cNvContentPartPr/>
              <p14:nvPr/>
            </p14:nvContentPartPr>
            <p14:xfrm>
              <a:off x="33750" y="3760110"/>
              <a:ext cx="360" cy="360"/>
            </p14:xfrm>
          </p:contentPart>
        </mc:Choice>
        <mc:Fallback xmlns="">
          <p:pic>
            <p:nvPicPr>
              <p:cNvPr id="12" name="Ink 11">
                <a:extLst>
                  <a:ext uri="{FF2B5EF4-FFF2-40B4-BE49-F238E27FC236}">
                    <a16:creationId xmlns:a16="http://schemas.microsoft.com/office/drawing/2014/main" id="{6266778E-9D64-DCE0-769B-4DFD9E117859}"/>
                  </a:ext>
                </a:extLst>
              </p:cNvPr>
              <p:cNvPicPr/>
              <p:nvPr/>
            </p:nvPicPr>
            <p:blipFill>
              <a:blip r:embed="rId5"/>
              <a:stretch>
                <a:fillRect/>
              </a:stretch>
            </p:blipFill>
            <p:spPr>
              <a:xfrm>
                <a:off x="-19890" y="365211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6CBA3D96-AA3C-3019-A952-7EBDB10EFE44}"/>
                  </a:ext>
                </a:extLst>
              </p14:cNvPr>
              <p14:cNvContentPartPr/>
              <p14:nvPr/>
            </p14:nvContentPartPr>
            <p14:xfrm>
              <a:off x="33750" y="3748590"/>
              <a:ext cx="5991840" cy="81720"/>
            </p14:xfrm>
          </p:contentPart>
        </mc:Choice>
        <mc:Fallback xmlns="">
          <p:pic>
            <p:nvPicPr>
              <p:cNvPr id="13" name="Ink 12">
                <a:extLst>
                  <a:ext uri="{FF2B5EF4-FFF2-40B4-BE49-F238E27FC236}">
                    <a16:creationId xmlns:a16="http://schemas.microsoft.com/office/drawing/2014/main" id="{6CBA3D96-AA3C-3019-A952-7EBDB10EFE44}"/>
                  </a:ext>
                </a:extLst>
              </p:cNvPr>
              <p:cNvPicPr/>
              <p:nvPr/>
            </p:nvPicPr>
            <p:blipFill>
              <a:blip r:embed="rId7"/>
              <a:stretch>
                <a:fillRect/>
              </a:stretch>
            </p:blipFill>
            <p:spPr>
              <a:xfrm>
                <a:off x="-19890" y="3640950"/>
                <a:ext cx="6099480" cy="297360"/>
              </a:xfrm>
              <a:prstGeom prst="rect">
                <a:avLst/>
              </a:prstGeom>
            </p:spPr>
          </p:pic>
        </mc:Fallback>
      </mc:AlternateContent>
    </p:spTree>
    <p:extLst>
      <p:ext uri="{BB962C8B-B14F-4D97-AF65-F5344CB8AC3E}">
        <p14:creationId xmlns:p14="http://schemas.microsoft.com/office/powerpoint/2010/main" val="979398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510F91-8C94-1711-F940-4EB506E92E95}"/>
              </a:ext>
            </a:extLst>
          </p:cNvPr>
          <p:cNvSpPr txBox="1"/>
          <p:nvPr/>
        </p:nvSpPr>
        <p:spPr>
          <a:xfrm>
            <a:off x="893054" y="0"/>
            <a:ext cx="8892540" cy="707886"/>
          </a:xfrm>
          <a:prstGeom prst="rect">
            <a:avLst/>
          </a:prstGeom>
          <a:noFill/>
        </p:spPr>
        <p:txBody>
          <a:bodyPr wrap="square" rtlCol="0">
            <a:spAutoFit/>
          </a:bodyPr>
          <a:lstStyle/>
          <a:p>
            <a:pPr algn="ctr"/>
            <a:r>
              <a:rPr lang="en-US" sz="4000" b="1" dirty="0">
                <a:solidFill>
                  <a:schemeClr val="accent2">
                    <a:lumMod val="75000"/>
                  </a:schemeClr>
                </a:solidFill>
              </a:rPr>
              <a:t>CONCLUSION</a:t>
            </a:r>
            <a:endParaRPr lang="en-NG" sz="2800" b="1" dirty="0">
              <a:solidFill>
                <a:schemeClr val="accent2">
                  <a:lumMod val="75000"/>
                </a:schemeClr>
              </a:solidFill>
            </a:endParaRPr>
          </a:p>
        </p:txBody>
      </p:sp>
      <p:sp>
        <p:nvSpPr>
          <p:cNvPr id="3" name="TextBox 2">
            <a:extLst>
              <a:ext uri="{FF2B5EF4-FFF2-40B4-BE49-F238E27FC236}">
                <a16:creationId xmlns:a16="http://schemas.microsoft.com/office/drawing/2014/main" id="{31CBA882-789A-1D84-EF42-978BE336F7AA}"/>
              </a:ext>
            </a:extLst>
          </p:cNvPr>
          <p:cNvSpPr txBox="1"/>
          <p:nvPr/>
        </p:nvSpPr>
        <p:spPr>
          <a:xfrm>
            <a:off x="550843" y="707886"/>
            <a:ext cx="10928733" cy="6370975"/>
          </a:xfrm>
          <a:prstGeom prst="rect">
            <a:avLst/>
          </a:prstGeom>
          <a:noFill/>
        </p:spPr>
        <p:txBody>
          <a:bodyPr wrap="square" rtlCol="0">
            <a:spAutoFit/>
          </a:bodyPr>
          <a:lstStyle/>
          <a:p>
            <a:r>
              <a:rPr lang="en-US" sz="2400" b="1" dirty="0"/>
              <a:t>In conclusion, the GDP(USD) of Nigeria was forecasted for 1960 to 2020 using the following methods: Naïve approach, moving average, exponential smoothing, simple linear regression and forecast sheet.</a:t>
            </a:r>
          </a:p>
          <a:p>
            <a:endParaRPr lang="en-US" sz="2400" b="1" dirty="0"/>
          </a:p>
          <a:p>
            <a:r>
              <a:rPr lang="en-US" sz="2400" b="1" dirty="0"/>
              <a:t>Since the different methods has its pros and cons, hence, the need for evaluation to determine the accurate method. This evaluation was done mostly using Mean Absolute Deviation, Mean Squared Error and Mean Absolute Percentage Error. Since humans mostly understand the “percentage language”, the accuracy was determined in percentage with the Naïve approach and the exponential smoothing both having a percentage accuracy of 83%.</a:t>
            </a:r>
          </a:p>
          <a:p>
            <a:endParaRPr lang="en-US" sz="2400" b="1" dirty="0"/>
          </a:p>
          <a:p>
            <a:r>
              <a:rPr lang="en-US" sz="2400" b="1" dirty="0"/>
              <a:t>In such a case where both approach/methods have the same Mean Absolute Percentage Error(MAPE), we use the Mean Absolute Deviation(MAD) to draw inference to determine which is closer or moving towards zero which from the chart we can see that it’s the Naïve approach. Therefore, to forecast the GDP of Nigeria, the Naïve approach showed the best method for forecasting given the available data in this situation.</a:t>
            </a:r>
            <a:endParaRPr lang="en-NG" sz="2400" b="1" dirty="0"/>
          </a:p>
        </p:txBody>
      </p:sp>
    </p:spTree>
    <p:extLst>
      <p:ext uri="{BB962C8B-B14F-4D97-AF65-F5344CB8AC3E}">
        <p14:creationId xmlns:p14="http://schemas.microsoft.com/office/powerpoint/2010/main" val="3015524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525</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Efemena Ikpro</dc:creator>
  <cp:lastModifiedBy>kooffreh essien</cp:lastModifiedBy>
  <cp:revision>19</cp:revision>
  <dcterms:created xsi:type="dcterms:W3CDTF">2022-02-19T18:27:42Z</dcterms:created>
  <dcterms:modified xsi:type="dcterms:W3CDTF">2022-07-31T13:55:22Z</dcterms:modified>
</cp:coreProperties>
</file>