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
  </p:notesMasterIdLst>
  <p:sldIdLst>
    <p:sldId id="256" r:id="rId2"/>
    <p:sldId id="257" r:id="rId3"/>
    <p:sldId id="259" r:id="rId4"/>
    <p:sldId id="258"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09A382-DF54-4E4C-BDD3-FD090542B3E7}">
          <p14:sldIdLst>
            <p14:sldId id="256"/>
            <p14:sldId id="257"/>
            <p14:sldId id="259"/>
            <p14:sldId id="258"/>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08C4"/>
    <a:srgbClr val="632888"/>
    <a:srgbClr val="A309A7"/>
    <a:srgbClr val="43228E"/>
    <a:srgbClr val="0B00F0"/>
    <a:srgbClr val="003635"/>
    <a:srgbClr val="005856"/>
    <a:srgbClr val="9EFF29"/>
    <a:srgbClr val="007033"/>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86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354" y="921774"/>
            <a:ext cx="8203575" cy="144408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6356" y="2697705"/>
            <a:ext cx="8188953" cy="763525"/>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6" y="377040"/>
            <a:ext cx="6284320" cy="725349"/>
          </a:xfrm>
        </p:spPr>
        <p:txBody>
          <a:bodyPr>
            <a:normAutofit/>
          </a:bodyPr>
          <a:lstStyle>
            <a:lvl1pPr algn="l">
              <a:defRPr sz="3600">
                <a:solidFill>
                  <a:srgbClr val="0B0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92566" y="1140565"/>
            <a:ext cx="6284320"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34777"/>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33397"/>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05794"/>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33397"/>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05794"/>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6.xml"/><Relationship Id="rId7" Type="http://schemas.openxmlformats.org/officeDocument/2006/relationships/image" Target="../media/image9.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5000"/>
            <a:lum/>
            <a:extLst>
              <a:ext uri="{BEBA8EAE-BF5A-486C-A8C5-ECC9F3942E4B}">
                <a14:imgProps xmlns:a14="http://schemas.microsoft.com/office/drawing/2010/main">
                  <a14:imgLayer r:embed="rId3">
                    <a14:imgEffect>
                      <a14:sharpenSoften amount="-6000"/>
                    </a14:imgEffect>
                    <a14:imgEffect>
                      <a14:brightnessContrast bright="-1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408" y="667835"/>
            <a:ext cx="3542339" cy="2638072"/>
          </a:xfrm>
        </p:spPr>
        <p:txBody>
          <a:bodyPr>
            <a:noAutofit/>
          </a:bodyPr>
          <a:lstStyle/>
          <a:p>
            <a:pPr algn="ctr"/>
            <a:br>
              <a:rPr lang="en-US" b="1" dirty="0">
                <a:latin typeface="Bahnschrift SemiBold" panose="020B0502040204020203" pitchFamily="34" charset="0"/>
              </a:rPr>
            </a:br>
            <a:r>
              <a:rPr lang="en-US" b="1" dirty="0">
                <a:latin typeface="Bahnschrift SemiBold" panose="020B0502040204020203" pitchFamily="34" charset="0"/>
              </a:rPr>
              <a:t>Exploratory Data Analysis(EDA) on Uber Dataset Project</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2000" advTm="13805"/>
    </mc:Choice>
    <mc:Fallback xmlns="">
      <p:transition spd="slow" advTm="13805"/>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21038" y="264598"/>
            <a:ext cx="4316646" cy="239098"/>
          </a:xfrm>
        </p:spPr>
        <p:txBody>
          <a:bodyPr>
            <a:normAutofit fontScale="90000"/>
          </a:bodyPr>
          <a:lstStyle/>
          <a:p>
            <a:pPr algn="ctr"/>
            <a:br>
              <a:rPr lang="en-US" b="1" i="1" dirty="0"/>
            </a:br>
            <a:endParaRPr lang="en-US" b="1" i="1" dirty="0"/>
          </a:p>
        </p:txBody>
      </p:sp>
      <p:sp>
        <p:nvSpPr>
          <p:cNvPr id="3" name="Content Placeholder 2"/>
          <p:cNvSpPr>
            <a:spLocks noGrp="1"/>
          </p:cNvSpPr>
          <p:nvPr>
            <p:ph idx="1"/>
          </p:nvPr>
        </p:nvSpPr>
        <p:spPr>
          <a:xfrm>
            <a:off x="448966" y="1125208"/>
            <a:ext cx="8246070" cy="3775535"/>
          </a:xfrm>
        </p:spPr>
        <p:txBody>
          <a:bodyPr>
            <a:normAutofit fontScale="92500" lnSpcReduction="20000"/>
          </a:bodyPr>
          <a:lstStyle/>
          <a:p>
            <a:pPr marL="0" indent="0" algn="just">
              <a:buNone/>
            </a:pPr>
            <a:r>
              <a:rPr lang="en-US" sz="1900" b="1" dirty="0">
                <a:solidFill>
                  <a:schemeClr val="tx2">
                    <a:lumMod val="75000"/>
                  </a:schemeClr>
                </a:solidFill>
                <a:latin typeface="Garamond" panose="02020404030301010803" pitchFamily="18" charset="0"/>
              </a:rPr>
              <a:t>PROBLEM STATEMENT</a:t>
            </a:r>
          </a:p>
          <a:p>
            <a:pPr marL="0" indent="0" algn="just">
              <a:buNone/>
            </a:pPr>
            <a:r>
              <a:rPr lang="en-US" sz="1600" b="1" dirty="0">
                <a:latin typeface="Garamond" panose="02020404030301010803" pitchFamily="18" charset="0"/>
              </a:rPr>
              <a:t>Uber has a constant imbalance in the demand and supply of rides which promotes poor customer retention. </a:t>
            </a:r>
            <a:r>
              <a:rPr lang="en-US" sz="1600" dirty="0">
                <a:latin typeface="Garamond" panose="02020404030301010803" pitchFamily="18" charset="0"/>
              </a:rPr>
              <a:t>To achieve a balance and ensure there is a  sufficient supply of rides to match the demand of customers, we will identify peak hours of the day in the most occurring start locations. This will help to know the locations to dispatch more riders to and what hours to do so. With this analysis we are looking to increase customer satisfaction and customer retention  and once this is achieved, it’ll will ultimately boost profit and efficiency for Uber.</a:t>
            </a:r>
          </a:p>
          <a:p>
            <a:pPr marL="0" indent="0" algn="just">
              <a:buNone/>
            </a:pPr>
            <a:endParaRPr lang="en-US" sz="1800" b="1" dirty="0">
              <a:latin typeface="Garamond" panose="02020404030301010803" pitchFamily="18" charset="0"/>
            </a:endParaRPr>
          </a:p>
          <a:p>
            <a:pPr marL="0" indent="0" algn="just">
              <a:buNone/>
            </a:pPr>
            <a:r>
              <a:rPr lang="en-US" sz="1800" b="1" dirty="0">
                <a:latin typeface="Garamond" panose="02020404030301010803" pitchFamily="18" charset="0"/>
              </a:rPr>
              <a:t>INSIGHTS</a:t>
            </a:r>
          </a:p>
          <a:p>
            <a:pPr marL="0" indent="0" algn="just">
              <a:buNone/>
            </a:pPr>
            <a:r>
              <a:rPr lang="en-US" sz="1600" dirty="0">
                <a:latin typeface="Garamond" panose="02020404030301010803" pitchFamily="18" charset="0"/>
              </a:rPr>
              <a:t> From exploring the dataset, we found out that:</a:t>
            </a:r>
          </a:p>
          <a:p>
            <a:pPr algn="just">
              <a:buFont typeface="Wingdings" panose="05000000000000000000" pitchFamily="2" charset="2"/>
              <a:buChar char="§"/>
            </a:pPr>
            <a:r>
              <a:rPr lang="en-US" sz="1600" dirty="0">
                <a:latin typeface="Garamond" panose="02020404030301010803" pitchFamily="18" charset="0"/>
              </a:rPr>
              <a:t>The Location with the highest pickup point for trips is Cary.</a:t>
            </a:r>
          </a:p>
          <a:p>
            <a:pPr algn="just">
              <a:buFont typeface="Wingdings" panose="05000000000000000000" pitchFamily="2" charset="2"/>
              <a:buChar char="§"/>
            </a:pPr>
            <a:r>
              <a:rPr lang="en-US" sz="1600" dirty="0">
                <a:latin typeface="Garamond" panose="02020404030301010803" pitchFamily="18" charset="0"/>
              </a:rPr>
              <a:t>The busiest time of the day for drivers are between the hours of 1pm and 4pm daily, while the busiest day of the week is Friday. </a:t>
            </a:r>
          </a:p>
          <a:p>
            <a:pPr algn="just">
              <a:buFont typeface="Wingdings" panose="05000000000000000000" pitchFamily="2" charset="2"/>
              <a:buChar char="§"/>
            </a:pPr>
            <a:r>
              <a:rPr lang="en-US" sz="1600" dirty="0">
                <a:latin typeface="Garamond" panose="02020404030301010803" pitchFamily="18" charset="0"/>
              </a:rPr>
              <a:t>The analysis also shows that trips are being requested for majorly business engagements while we have a relatively few order of trips for personal activities. This can be said to be the reason why the number of trips during the weekend is smaller than that of the  rest of the week. </a:t>
            </a:r>
          </a:p>
          <a:p>
            <a:pPr algn="just">
              <a:buFont typeface="Wingdings" panose="05000000000000000000" pitchFamily="2" charset="2"/>
              <a:buChar char="§"/>
            </a:pPr>
            <a:r>
              <a:rPr lang="en-US" sz="1600" dirty="0">
                <a:latin typeface="Garamond" panose="02020404030301010803" pitchFamily="18" charset="0"/>
              </a:rPr>
              <a:t>The highest mileage that occurred was in the month of March, on a Friday by 4pm. </a:t>
            </a:r>
          </a:p>
          <a:p>
            <a:pPr marL="0" indent="0" algn="just">
              <a:buNone/>
            </a:pPr>
            <a:endParaRPr lang="en-US" sz="1600" dirty="0">
              <a:latin typeface="Garamond" panose="02020404030301010803" pitchFamily="18" charset="0"/>
            </a:endParaRPr>
          </a:p>
          <a:p>
            <a:pPr marL="0" indent="0" algn="just">
              <a:buNone/>
            </a:pPr>
            <a:endParaRPr lang="en-US" sz="1600" dirty="0">
              <a:latin typeface="Garamond" panose="02020404030301010803" pitchFamily="18" charset="0"/>
            </a:endParaRPr>
          </a:p>
          <a:p>
            <a:pPr algn="just"/>
            <a:endParaRPr lang="en-US" dirty="0">
              <a:latin typeface="Garamond" panose="02020404030301010803" pitchFamily="18" charset="0"/>
            </a:endParaRPr>
          </a:p>
          <a:p>
            <a:pPr marL="0" indent="0" algn="just">
              <a:buNone/>
            </a:pPr>
            <a:endParaRPr lang="en-US" dirty="0">
              <a:latin typeface="Garamond" panose="02020404030301010803" pitchFamily="18" charset="0"/>
            </a:endParaRP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2000" advTm="13858"/>
    </mc:Choice>
    <mc:Fallback xmlns="">
      <p:transition spd="slow" advTm="13858"/>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92566" y="129199"/>
            <a:ext cx="6284320" cy="892777"/>
          </a:xfrm>
        </p:spPr>
        <p:txBody>
          <a:bodyPr>
            <a:normAutofit/>
          </a:bodyPr>
          <a:lstStyle/>
          <a:p>
            <a:r>
              <a:rPr lang="en-US" i="1" dirty="0">
                <a:latin typeface="Garamond" panose="02020404030301010803" pitchFamily="18" charset="0"/>
              </a:rPr>
              <a:t>Dataset Overview</a:t>
            </a:r>
          </a:p>
        </p:txBody>
      </p:sp>
      <p:sp>
        <p:nvSpPr>
          <p:cNvPr id="5" name="Content Placeholder 4"/>
          <p:cNvSpPr>
            <a:spLocks noGrp="1"/>
          </p:cNvSpPr>
          <p:nvPr>
            <p:ph idx="1"/>
          </p:nvPr>
        </p:nvSpPr>
        <p:spPr>
          <a:xfrm>
            <a:off x="492566" y="1106501"/>
            <a:ext cx="6284320" cy="3545126"/>
          </a:xfrm>
        </p:spPr>
        <p:txBody>
          <a:bodyPr>
            <a:normAutofit fontScale="92500" lnSpcReduction="10000"/>
          </a:bodyPr>
          <a:lstStyle/>
          <a:p>
            <a:pPr algn="just">
              <a:buFont typeface="Wingdings" panose="05000000000000000000" pitchFamily="2" charset="2"/>
              <a:buChar char="§"/>
            </a:pPr>
            <a:r>
              <a:rPr lang="en-US" sz="2200" dirty="0">
                <a:latin typeface="Garamond" panose="02020404030301010803" pitchFamily="18" charset="0"/>
              </a:rPr>
              <a:t>The dataset we would be using for this Exploratory Data Analysis is the Uber drives dataset gotten from Kaggle. This dataset  comprises of a year long data of Uber trips in United State of America. </a:t>
            </a:r>
          </a:p>
          <a:p>
            <a:pPr marL="0" indent="0" algn="just">
              <a:buNone/>
            </a:pPr>
            <a:endParaRPr lang="en-US" sz="2200" dirty="0">
              <a:latin typeface="Garamond" panose="02020404030301010803" pitchFamily="18" charset="0"/>
            </a:endParaRPr>
          </a:p>
          <a:p>
            <a:pPr algn="just">
              <a:buFont typeface="Wingdings" panose="05000000000000000000" pitchFamily="2" charset="2"/>
              <a:buChar char="§"/>
            </a:pPr>
            <a:r>
              <a:rPr lang="en-US" sz="2200" dirty="0">
                <a:latin typeface="Garamond" panose="02020404030301010803" pitchFamily="18" charset="0"/>
              </a:rPr>
              <a:t>It has entries consisting of  the start date and end date of the trip in a datetime format, Category of the trip, Start Location, End Location, Miles of each trip and the Purpose of each trip.</a:t>
            </a:r>
          </a:p>
          <a:p>
            <a:pPr marL="0" indent="0" algn="just">
              <a:buNone/>
            </a:pPr>
            <a:endParaRPr lang="en-US" sz="2200" dirty="0">
              <a:latin typeface="Garamond" panose="02020404030301010803" pitchFamily="18" charset="0"/>
            </a:endParaRPr>
          </a:p>
          <a:p>
            <a:pPr algn="just">
              <a:buFont typeface="Wingdings" panose="05000000000000000000" pitchFamily="2" charset="2"/>
              <a:buChar char="§"/>
            </a:pPr>
            <a:r>
              <a:rPr lang="en-US" sz="2200" dirty="0">
                <a:latin typeface="Garamond" panose="02020404030301010803" pitchFamily="18" charset="0"/>
              </a:rPr>
              <a:t>There are 7 columns and 1156 rows.</a:t>
            </a:r>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2000" advTm="34943"/>
    </mc:Choice>
    <mc:Fallback xmlns="">
      <p:transition spd="slow" advTm="34943"/>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525318" y="234777"/>
            <a:ext cx="2646846" cy="479823"/>
          </a:xfrm>
        </p:spPr>
        <p:txBody>
          <a:bodyPr>
            <a:normAutofit fontScale="90000"/>
          </a:bodyPr>
          <a:lstStyle/>
          <a:p>
            <a:r>
              <a:rPr lang="en-US" b="1" i="1" dirty="0">
                <a:latin typeface="Garamond" panose="02020404030301010803" pitchFamily="18" charset="0"/>
              </a:rPr>
              <a:t>Visualizations</a:t>
            </a:r>
          </a:p>
        </p:txBody>
      </p:sp>
      <p:pic>
        <p:nvPicPr>
          <p:cNvPr id="5" name="Audio 4">
            <a:hlinkClick r:id="" action="ppaction://media"/>
            <a:extLst>
              <a:ext uri="{FF2B5EF4-FFF2-40B4-BE49-F238E27FC236}">
                <a16:creationId xmlns:a16="http://schemas.microsoft.com/office/drawing/2014/main" id="{E00131A6-48F8-BFDE-8A17-EF9DDACFDE9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4381500"/>
            <a:ext cx="609600" cy="609600"/>
          </a:xfrm>
          <a:prstGeom prst="rect">
            <a:avLst/>
          </a:prstGeom>
        </p:spPr>
      </p:pic>
      <p:pic>
        <p:nvPicPr>
          <p:cNvPr id="7" name="Picture 6" descr="Chart, histogram&#10;&#10;Description automatically generated">
            <a:extLst>
              <a:ext uri="{FF2B5EF4-FFF2-40B4-BE49-F238E27FC236}">
                <a16:creationId xmlns:a16="http://schemas.microsoft.com/office/drawing/2014/main" id="{49AE2F21-54A7-01FC-7F9A-08582F57D0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4" y="1112916"/>
            <a:ext cx="4583488" cy="2144635"/>
          </a:xfrm>
          <a:prstGeom prst="rect">
            <a:avLst/>
          </a:prstGeom>
        </p:spPr>
      </p:pic>
      <p:pic>
        <p:nvPicPr>
          <p:cNvPr id="9" name="Picture 8" descr="Chart, bar chart&#10;&#10;Description automatically generated">
            <a:extLst>
              <a:ext uri="{FF2B5EF4-FFF2-40B4-BE49-F238E27FC236}">
                <a16:creationId xmlns:a16="http://schemas.microsoft.com/office/drawing/2014/main" id="{BAD55BC2-5053-8037-CE6F-A6E4766414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025" y="3192482"/>
            <a:ext cx="3950235" cy="2016086"/>
          </a:xfrm>
          <a:prstGeom prst="rect">
            <a:avLst/>
          </a:prstGeom>
        </p:spPr>
      </p:pic>
      <p:pic>
        <p:nvPicPr>
          <p:cNvPr id="11" name="Picture 10" descr="A picture containing scatter chart&#10;&#10;Description automatically generated">
            <a:extLst>
              <a:ext uri="{FF2B5EF4-FFF2-40B4-BE49-F238E27FC236}">
                <a16:creationId xmlns:a16="http://schemas.microsoft.com/office/drawing/2014/main" id="{17B8913E-68BB-DAB1-130B-46151A0063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64" y="3192482"/>
            <a:ext cx="5105061" cy="1951018"/>
          </a:xfrm>
          <a:prstGeom prst="rect">
            <a:avLst/>
          </a:prstGeom>
        </p:spPr>
      </p:pic>
      <p:pic>
        <p:nvPicPr>
          <p:cNvPr id="16" name="Content Placeholder 15" descr="Chart, scatter chart&#10;&#10;Description automatically generated">
            <a:extLst>
              <a:ext uri="{FF2B5EF4-FFF2-40B4-BE49-F238E27FC236}">
                <a16:creationId xmlns:a16="http://schemas.microsoft.com/office/drawing/2014/main" id="{5FECF74A-CA5C-5963-D78B-F87846C9F577}"/>
              </a:ext>
            </a:extLst>
          </p:cNvPr>
          <p:cNvPicPr>
            <a:picLocks noGrp="1" noChangeAspect="1"/>
          </p:cNvPicPr>
          <p:nvPr>
            <p:ph sz="quarter" idx="4"/>
          </p:nvPr>
        </p:nvPicPr>
        <p:blipFill>
          <a:blip r:embed="rId8">
            <a:extLst>
              <a:ext uri="{28A0092B-C50C-407E-A947-70E740481C1C}">
                <a14:useLocalDpi xmlns:a14="http://schemas.microsoft.com/office/drawing/2010/main" val="0"/>
              </a:ext>
            </a:extLst>
          </a:blip>
          <a:stretch>
            <a:fillRect/>
          </a:stretch>
        </p:blipFill>
        <p:spPr>
          <a:xfrm>
            <a:off x="4638676" y="1112916"/>
            <a:ext cx="4457360" cy="2079566"/>
          </a:xfrm>
        </p:spPr>
      </p:pic>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4="http://schemas.microsoft.com/office/powerpoint/2010/main">
    <mc:Choice Requires="p14">
      <p:transition spd="slow" p14:dur="2000" advTm="14672"/>
    </mc:Choice>
    <mc:Fallback xmlns="">
      <p:transition spd="slow" advTm="146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25CAC8-93D5-4254-9FEF-BD3418D03696}"/>
              </a:ext>
            </a:extLst>
          </p:cNvPr>
          <p:cNvSpPr>
            <a:spLocks noGrp="1"/>
          </p:cNvSpPr>
          <p:nvPr>
            <p:ph type="title"/>
          </p:nvPr>
        </p:nvSpPr>
        <p:spPr/>
        <p:txBody>
          <a:bodyPr>
            <a:normAutofit/>
          </a:bodyPr>
          <a:lstStyle/>
          <a:p>
            <a:r>
              <a:rPr lang="en-US" i="1" dirty="0">
                <a:latin typeface="Garamond" panose="02020404030301010803" pitchFamily="18" charset="0"/>
              </a:rPr>
              <a:t>Conclusion and Recommendation</a:t>
            </a:r>
          </a:p>
        </p:txBody>
      </p:sp>
      <p:sp>
        <p:nvSpPr>
          <p:cNvPr id="6" name="Content Placeholder 5">
            <a:extLst>
              <a:ext uri="{FF2B5EF4-FFF2-40B4-BE49-F238E27FC236}">
                <a16:creationId xmlns:a16="http://schemas.microsoft.com/office/drawing/2014/main" id="{9E3E779A-8269-4843-A259-D7D763AD2C1D}"/>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2200" dirty="0">
                <a:latin typeface="Garamond" panose="02020404030301010803" pitchFamily="18" charset="0"/>
              </a:rPr>
              <a:t>In conclusion, this analysis has pointed out  important insights such as locations, and daytimes where there are high number of trips.</a:t>
            </a:r>
          </a:p>
          <a:p>
            <a:pPr marL="0" indent="0" algn="just">
              <a:buNone/>
            </a:pPr>
            <a:endParaRPr lang="en-US" sz="2200" dirty="0">
              <a:latin typeface="Garamond" panose="02020404030301010803" pitchFamily="18" charset="0"/>
            </a:endParaRPr>
          </a:p>
          <a:p>
            <a:pPr algn="just">
              <a:buFont typeface="Wingdings" panose="05000000000000000000" pitchFamily="2" charset="2"/>
              <a:buChar char="§"/>
            </a:pPr>
            <a:r>
              <a:rPr lang="en-US" sz="2200" dirty="0">
                <a:latin typeface="Garamond" panose="02020404030301010803" pitchFamily="18" charset="0"/>
              </a:rPr>
              <a:t>We recommend that, Uber needs to station or contract more drivers within Cary city to minimize waiting times, especially within the hours of 1pm - 4pm; hence, boosting customer satisfaction.</a:t>
            </a:r>
          </a:p>
          <a:p>
            <a:pPr marL="0" indent="0" algn="just">
              <a:buNone/>
            </a:pPr>
            <a:endParaRPr lang="en-US" sz="2200" dirty="0">
              <a:latin typeface="Garamond" panose="02020404030301010803" pitchFamily="18" charset="0"/>
            </a:endParaRPr>
          </a:p>
          <a:p>
            <a:pPr algn="just">
              <a:buFont typeface="Wingdings" panose="05000000000000000000" pitchFamily="2" charset="2"/>
              <a:buChar char="§"/>
            </a:pPr>
            <a:r>
              <a:rPr lang="en-US" sz="2200" dirty="0">
                <a:latin typeface="Garamond" panose="02020404030301010803" pitchFamily="18" charset="0"/>
              </a:rPr>
              <a:t>For locations with very little patronage like Gampaha, </a:t>
            </a:r>
            <a:r>
              <a:rPr lang="en-US" sz="2200" dirty="0" err="1">
                <a:latin typeface="Garamond" panose="02020404030301010803" pitchFamily="18" charset="0"/>
              </a:rPr>
              <a:t>Latta</a:t>
            </a:r>
            <a:r>
              <a:rPr lang="en-US" sz="2200" dirty="0">
                <a:latin typeface="Garamond" panose="02020404030301010803" pitchFamily="18" charset="0"/>
              </a:rPr>
              <a:t>, and Briar Meadows, Uber can attempt to run marketing campaigns like Ads on mobile apps or YouTube within those catchments.</a:t>
            </a:r>
          </a:p>
          <a:p>
            <a:pPr algn="just">
              <a:buFont typeface="Wingdings" panose="05000000000000000000" pitchFamily="2" charset="2"/>
              <a:buChar char="§"/>
            </a:pPr>
            <a:endParaRPr lang="en-US" sz="2200" dirty="0">
              <a:latin typeface="Garamond" panose="02020404030301010803" pitchFamily="18" charset="0"/>
            </a:endParaRPr>
          </a:p>
        </p:txBody>
      </p:sp>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4="http://schemas.microsoft.com/office/powerpoint/2010/main">
    <mc:Choice Requires="p14">
      <p:transition spd="slow" p14:dur="2000" advTm="25710"/>
    </mc:Choice>
    <mc:Fallback xmlns="">
      <p:transition spd="slow" advTm="2571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On-screen Show (16:9)</PresentationFormat>
  <Paragraphs>27</Paragraphs>
  <Slides>5</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Bahnschrift SemiBold</vt:lpstr>
      <vt:lpstr>Calibri</vt:lpstr>
      <vt:lpstr>Garamond</vt:lpstr>
      <vt:lpstr>Wingdings</vt:lpstr>
      <vt:lpstr>Office Theme</vt:lpstr>
      <vt:lpstr> Exploratory Data Analysis(EDA) on Uber Dataset Project</vt:lpstr>
      <vt:lpstr> </vt:lpstr>
      <vt:lpstr>Dataset Overview</vt:lpstr>
      <vt:lpstr>Visualizations</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2022-09-09T23:11:08Z</dcterms:modified>
</cp:coreProperties>
</file>