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/>
    </a:band2H>
    <a:band1V>
      <a:tcTxStyle b="off" i="off"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</a:seCell>
    <a:swCell>
      <a:tcTxStyle b="on" i="off">
        <a:schemeClr val="dk1"/>
      </a:tcTxStyle>
    </a:swCell>
    <a:firstRow>
      <a:tcTxStyle b="on" i="off"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6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customschemas.google.com/relationships/presentationmetadata" Target="meta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7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8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82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4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84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8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6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8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3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9.gif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4c"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4c" id="119" name="Google Shape;1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b="0" i="1" sz="2079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flipH="1" rot="10800000">
            <a:off x="4933061" y="6517964"/>
            <a:ext cx="2706192" cy="447788"/>
          </a:xfrm>
          <a:custGeom>
            <a:rect b="b" l="l" r="r" t="t"/>
            <a:pathLst>
              <a:path extrusionOk="0" h="609627" w="1171575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// - 단일문장 주석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/*  */ - 다중 문장 주석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b="1" i="0" sz="233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b="1" i="0" sz="233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b="1" i="0" sz="233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b="1" i="0" sz="233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add(a, b) {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 var sum = a + b;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}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 var res = a-b;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}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window,.onload= function() {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add(4,5);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document.write(“add=“ + sum); //오류 , 반환값을 이용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sub(10, 4);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document.write(“sub=“ + res); //오류 , 반환값을 이용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}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73" name="Google Shape;173;p7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1" sz="2338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/>
          <p:nvPr>
            <p:ph idx="1" type="body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indent="-445549" lvl="0" marL="445549" rtl="0" algn="l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1" sz="2338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b="1" i="0" lang="en-US" sz="2338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b="1" i="0" sz="2338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5e"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64"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6a"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lang="en-US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descr="EMB00001afc6970"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fc6977" id="243" name="Google Shape;2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{85E4E3DA-C2C3-4E06-BFED-17134825C79E}</a:tableStyleId>
              </a:tblPr>
              <a:tblGrid>
                <a:gridCol w="2585900"/>
                <a:gridCol w="2585900"/>
                <a:gridCol w="2585900"/>
                <a:gridCol w="2585900"/>
              </a:tblGrid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9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{85E4E3DA-C2C3-4E06-BFED-17134825C79E}</a:tableStyleId>
              </a:tblPr>
              <a:tblGrid>
                <a:gridCol w="2593375"/>
                <a:gridCol w="2593375"/>
                <a:gridCol w="2593375"/>
                <a:gridCol w="2593375"/>
              </a:tblGrid>
              <a:tr h="7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{D86F2F8E-F06C-44F4-B699-4358036F9772}</a:tableStyleId>
              </a:tblPr>
              <a:tblGrid>
                <a:gridCol w="2069150"/>
                <a:gridCol w="3117600"/>
                <a:gridCol w="2782775"/>
                <a:gridCol w="2403975"/>
              </a:tblGrid>
              <a:tr h="6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4752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다르면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{D86F2F8E-F06C-44F4-B699-4358036F9772}</a:tableStyleId>
              </a:tblPr>
              <a:tblGrid>
                <a:gridCol w="1855550"/>
                <a:gridCol w="4138275"/>
                <a:gridCol w="2269375"/>
                <a:gridCol w="2110300"/>
              </a:tblGrid>
              <a:tr h="76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0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0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0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60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{85E4E3DA-C2C3-4E06-BFED-17134825C79E}</a:tableStyleId>
              </a:tblPr>
              <a:tblGrid>
                <a:gridCol w="1233875"/>
                <a:gridCol w="1399200"/>
                <a:gridCol w="8354125"/>
              </a:tblGrid>
              <a:tr h="6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8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b="1" i="0" lang="en-US" sz="31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b="1" i="0" sz="311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{85E4E3DA-C2C3-4E06-BFED-17134825C79E}</a:tableStyleId>
              </a:tblPr>
              <a:tblGrid>
                <a:gridCol w="1574200"/>
                <a:gridCol w="4149275"/>
                <a:gridCol w="1672325"/>
                <a:gridCol w="3938700"/>
              </a:tblGrid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1"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83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61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b="1" i="0" lang="en-US" sz="23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parseInt(input);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parseInt(input);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document.write(x + y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94"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descr="EMB00001afc6937"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9b"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문   if(조건문) 실행문;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else 문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 문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rtl="0" algn="l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b="1" i="1" lang="en-US" sz="2338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b="1" lang="en-US" sz="2338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3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sz="23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rtl="0" algn="l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b="1" lang="en-US" sz="23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b="1" lang="en-US" sz="2338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b="1" lang="en-US" sz="23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sz="23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rtl="0" algn="l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b="1" lang="en-US" sz="23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23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{D86F2F8E-F06C-44F4-B699-4358036F9772}</a:tableStyleId>
              </a:tblPr>
              <a:tblGrid>
                <a:gridCol w="2122300"/>
                <a:gridCol w="8990575"/>
              </a:tblGrid>
              <a:tr h="234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3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b="1" i="1" lang="en-US" sz="23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0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b="1" i="0" sz="233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b="1" i="0" sz="233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b="1" i="0" lang="en-US" sz="233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dd" id="390" name="Google Shape;3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indent="-429031" lvl="1" marL="1113876" rtl="0" algn="l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r>
              <a:t/>
            </a: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if문과 비슷하게 조건에 따라 프로그램의 흐름을 분기시키기 위해 사용된다.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switch문은 제어식의 값에 따라 다음에 실행할 문장을 결정하게 된다.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{2E397C28-9EAC-4AD0-9EBB-5B121D366A2B}</a:tableStyleId>
              </a:tblPr>
              <a:tblGrid>
                <a:gridCol w="1650850"/>
                <a:gridCol w="9024100"/>
              </a:tblGrid>
              <a:tr h="322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i="1" lang="en-US" sz="1800" u="none" cap="none" strike="noStrik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b="1" i="1" lang="en-US" sz="1800" u="none" cap="none" strike="noStrik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i="1" lang="en-US" sz="1800" u="none" cap="none" strike="noStrik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b="1" i="1" lang="en-US" sz="1800" u="none" cap="none" strike="noStrik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i="1" lang="en-US" sz="1800" u="none" cap="none" strike="noStrike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b="1" i="1" lang="en-US" sz="1800" u="none" cap="none" strike="noStrik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411" name="Google Shape;411;p4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e3" id="418" name="Google Shape;4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fc69e4" id="419" name="Google Shape;4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점수를 입력받아 학점을 출력하시오.(switch문을 이용)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90 ~ 100이면 ‘A’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80 ~ 89이면 ‘B’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70 ~ 79이면 ‘C’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60 ~ 69이면 ‘D’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0 ~ 59이면 ‘F’</a:t>
            </a:r>
            <a:endParaRPr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출력은 document.write()를 이용</a:t>
            </a:r>
            <a:endParaRPr/>
          </a:p>
        </p:txBody>
      </p:sp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5549" lvl="0" marL="44554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인터프리트 언어- 컴파일 과정을 거치지 않고 바로 실행시킬 수 있는 언어</a:t>
            </a:r>
            <a:endParaRPr/>
          </a:p>
          <a:p>
            <a:pPr indent="-445549" lvl="0" marL="445549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 타이핑(dynamic typing) - 변수의 자료형을 선언하지 않고도 변수를 사용할 수 있는 특징</a:t>
            </a:r>
            <a:endParaRPr/>
          </a:p>
          <a:p>
            <a:pPr indent="-445549" lvl="0" marL="445549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구조적 프로그래밍 지원 - C언어의 구조적 프로그래밍을 지원한다. 즉 if else, while, for등의 제어 구조를 완벽 지원</a:t>
            </a:r>
            <a:endParaRPr/>
          </a:p>
          <a:p>
            <a:pPr indent="-445549" lvl="0" marL="445549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기반 - 전적으로 객체지향언어이다. 자바스크립트의 객체는 연관배열(associative arrays)</a:t>
            </a:r>
            <a:endParaRPr/>
          </a:p>
          <a:p>
            <a:pPr indent="-445549" lvl="0" marL="445549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/>
          </a:p>
          <a:p>
            <a:pPr indent="-445549" lvl="0" marL="445549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프로토타입-기반(prototype-based) - 상속을 위해 클래스 개념 대신에 프로토타입을 사용</a:t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f4" id="466" name="Google Shape;4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f4" id="481" name="Google Shape;4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ff" id="496" name="Google Shape;4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9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3d"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a03" id="513" name="Google Shape;5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b="1" i="0" lang="en-US" sz="233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b="1" i="0" lang="en-US" sz="233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b="1" i="1" sz="2338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b="1" i="0" lang="en-US" sz="233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b="1" i="0" lang="en-US" sz="233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b="1" i="0" lang="en-US" sz="233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b="1" i="1" sz="2338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4068" lvl="0" marL="594068" rtl="0" algn="l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indent="-594068" lvl="0" marL="594068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indent="-594068" lvl="0" marL="594068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indent="-594068" lvl="0" marL="594068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indent="-514350" lvl="0" marL="514350" rtl="0" algn="l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indent="-514350" lvl="0" marL="514350" rtl="0" algn="l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indent="0" lvl="0" marL="0" rtl="0" algn="l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indent="0" lvl="0" marL="0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537" name="Google Shape;537;p5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2" marL="445549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indent="-331249" lvl="2" marL="445549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r>
              <a:t/>
            </a:r>
            <a:endParaRPr/>
          </a:p>
          <a:p>
            <a:pPr indent="-445549" lvl="2" marL="445549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indent="-371292" lvl="1" marL="965359" rtl="0" algn="l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indent="-206255" lvl="1" marL="965359" rtl="0" algn="l"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lang="en-US" sz="3200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;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lang="en-US" sz="3200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;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445549" lvl="0" marL="445549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lang="en-US" sz="3200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;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552" name="Google Shape;552;p6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2338" u="none" cap="none" strike="noStrik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2338" u="none" cap="none" strike="noStrik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i="0" lang="en-US" sz="2338" u="none" cap="none" strike="noStrik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b="1" i="0" lang="en-US" sz="2338" u="none" cap="none" strike="noStrik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b="1" i="0" lang="en-US" sz="2338" u="none" cap="none" strike="noStrik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a23" id="559" name="Google Shape;55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/>
          <p:nvPr>
            <p:ph idx="1" type="body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4068" lvl="0" marL="594068" rtl="0" algn="l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indent="-396011" lvl="0" marL="594068" rtl="0" algn="l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r>
              <a:t/>
            </a:r>
            <a:endParaRPr/>
          </a:p>
          <a:p>
            <a:pPr indent="-396011" lvl="0" marL="594068" rtl="0" algn="l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r>
              <a:t/>
            </a:r>
            <a:endParaRPr/>
          </a:p>
          <a:p>
            <a:pPr indent="-594068" lvl="0" marL="594068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indent="-396011" lvl="0" marL="594068" rtl="0" algn="l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r>
              <a:t/>
            </a:r>
            <a:endParaRPr/>
          </a:p>
          <a:p>
            <a:pPr indent="-396011" lvl="0" marL="594068" rtl="0" algn="l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r>
              <a:t/>
            </a:r>
            <a:endParaRPr/>
          </a:p>
          <a:p>
            <a:pPr indent="-594068" lvl="0" marL="594068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indent="-396011" lvl="0" marL="594068" rtl="0" algn="l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r>
              <a:t/>
            </a:r>
            <a:endParaRPr/>
          </a:p>
          <a:p>
            <a:pPr indent="-396011" lvl="0" marL="594068" rtl="0" algn="l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r>
              <a:t/>
            </a:r>
            <a:endParaRPr/>
          </a:p>
          <a:p>
            <a:pPr indent="-594068" lvl="0" marL="594068" rtl="0" algn="l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/>
          <p:nvPr>
            <p:ph idx="1" type="body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t/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flipH="1" rot="10800000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65"/>
          <p:cNvCxnSpPr/>
          <p:nvPr/>
        </p:nvCxnSpPr>
        <p:spPr>
          <a:xfrm flipH="1" rot="10800000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a2b" id="598" name="Google Shape;59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fc6a2c" id="599" name="Google Shape;59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rect b="b" l="l" r="r" t="t"/>
            <a:pathLst>
              <a:path extrusionOk="0" h="552450" w="27241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B00001afc6a2f" id="620" name="Google Shape;62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fc6a30" id="621" name="Google Shape;621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8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flipH="1" rot="10800000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/>
          <p:nvPr>
            <p:ph idx="1" type="body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1" lang="en-US" sz="259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b="1" i="0" lang="en-US" sz="259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b="1" i="0" sz="2598" u="none" cap="none" strike="noStrik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59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b="1" i="0" lang="en-US" sz="259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b="1" i="0" lang="en-US" sz="25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5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lang="en-US" sz="2700">
                <a:solidFill>
                  <a:srgbClr val="0000FF"/>
                </a:solidFill>
              </a:rPr>
              <a:t>var</a:t>
            </a:r>
            <a:r>
              <a:rPr b="1" lang="en-US" sz="2700">
                <a:solidFill>
                  <a:srgbClr val="1155CC"/>
                </a:solidFill>
              </a:rPr>
              <a:t> </a:t>
            </a:r>
            <a:r>
              <a:rPr b="1" lang="en-US" sz="2700">
                <a:solidFill>
                  <a:srgbClr val="1B1B1B"/>
                </a:solidFill>
              </a:rPr>
              <a:t>myButton = document.</a:t>
            </a:r>
            <a:r>
              <a:rPr b="1" lang="en-US" sz="2700">
                <a:solidFill>
                  <a:srgbClr val="FF0000"/>
                </a:solidFill>
              </a:rPr>
              <a:t>querySelector</a:t>
            </a:r>
            <a:r>
              <a:rPr b="1" lang="en-US" sz="2700">
                <a:solidFill>
                  <a:srgbClr val="1B1B1B"/>
                </a:solidFill>
              </a:rPr>
              <a:t>(</a:t>
            </a:r>
            <a:r>
              <a:rPr b="1" lang="en-US" sz="2700">
                <a:solidFill>
                  <a:srgbClr val="009E00"/>
                </a:solidFill>
              </a:rPr>
              <a:t>'button'</a:t>
            </a:r>
            <a:r>
              <a:rPr b="1" lang="en-US" sz="2700">
                <a:solidFill>
                  <a:srgbClr val="1B1B1B"/>
                </a:solidFill>
              </a:rPr>
              <a:t>);</a:t>
            </a:r>
            <a:endParaRPr b="1" sz="27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t/>
            </a:r>
            <a:endParaRPr b="1" sz="27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lang="en-US" sz="2700">
                <a:solidFill>
                  <a:srgbClr val="1B1B1B"/>
                </a:solidFill>
              </a:rPr>
              <a:t>myButton.</a:t>
            </a:r>
            <a:r>
              <a:rPr b="1" lang="en-US" sz="2700">
                <a:solidFill>
                  <a:schemeClr val="dk2"/>
                </a:solidFill>
              </a:rPr>
              <a:t>onclick</a:t>
            </a:r>
            <a:r>
              <a:rPr b="1" lang="en-US" sz="2700">
                <a:solidFill>
                  <a:srgbClr val="1B1B1B"/>
                </a:solidFill>
              </a:rPr>
              <a:t> = </a:t>
            </a:r>
            <a:r>
              <a:rPr b="1" lang="en-US" sz="2700">
                <a:solidFill>
                  <a:srgbClr val="0000FF"/>
                </a:solidFill>
              </a:rPr>
              <a:t>function</a:t>
            </a:r>
            <a:r>
              <a:rPr b="1" lang="en-US" sz="2700">
                <a:solidFill>
                  <a:srgbClr val="1B1B1B"/>
                </a:solidFill>
              </a:rPr>
              <a:t>() {</a:t>
            </a:r>
            <a:endParaRPr b="1" sz="27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b="1" lang="en-US" sz="2700">
                <a:solidFill>
                  <a:srgbClr val="1B1B1B"/>
                </a:solidFill>
              </a:rPr>
              <a:t>  </a:t>
            </a:r>
            <a:r>
              <a:rPr b="1" lang="en-US" sz="2700">
                <a:solidFill>
                  <a:schemeClr val="dk2"/>
                </a:solidFill>
              </a:rPr>
              <a:t>alert</a:t>
            </a:r>
            <a:r>
              <a:rPr b="1" lang="en-US" sz="2700">
                <a:solidFill>
                  <a:srgbClr val="1B1B1B"/>
                </a:solidFill>
              </a:rPr>
              <a:t>(</a:t>
            </a:r>
            <a:r>
              <a:rPr b="1" lang="en-US" sz="2700">
                <a:solidFill>
                  <a:srgbClr val="009E00"/>
                </a:solidFill>
              </a:rPr>
              <a:t>'hello'</a:t>
            </a:r>
            <a:r>
              <a:rPr b="1" lang="en-US" sz="2700">
                <a:solidFill>
                  <a:srgbClr val="1B1B1B"/>
                </a:solidFill>
              </a:rPr>
              <a:t>);</a:t>
            </a:r>
            <a:endParaRPr b="1" sz="2700">
              <a:solidFill>
                <a:srgbClr val="1B1B1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1B1B1B"/>
                </a:solidFill>
              </a:rPr>
              <a:t>}</a:t>
            </a:r>
            <a:endParaRPr b="1" i="1" sz="4298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/>
          <p:nvPr>
            <p:ph idx="1" type="body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652" name="Google Shape;652;p7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b="1" i="1" sz="2338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fmla="val -78585" name="adj1"/>
              <a:gd fmla="val -37583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b="0" i="0" sz="23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a35" id="676" name="Google Shape;67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descr="http://calebmadrigal.com/images/nodejs-logo.png"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swar.zeytinsoft.com/wp-content/uploads/2014/05/jquery-logo.png" id="92" name="Google Shape;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lsacreations.com/xmedia/doc/full/json.gif" id="93" name="Google Shape;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a38" id="684" name="Google Shape;68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6501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38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338" u="none" cap="none" strike="noStrik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b="1" i="0" lang="en-US" sz="2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2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01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b="1" i="0" lang="en-US" sz="2338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1" i="0" sz="2338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fc6988" id="692" name="Google Shape;69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자바스크립트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자바스크립트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자바스크립트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</cp:coreProperties>
</file>