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8" r:id="rId4"/>
    <p:sldId id="260" r:id="rId5"/>
    <p:sldId id="262" r:id="rId6"/>
    <p:sldId id="263" r:id="rId7"/>
    <p:sldId id="265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FF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660"/>
  </p:normalViewPr>
  <p:slideViewPr>
    <p:cSldViewPr snapToGrid="0">
      <p:cViewPr varScale="1">
        <p:scale>
          <a:sx n="151" d="100"/>
          <a:sy n="151" d="100"/>
        </p:scale>
        <p:origin x="2220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572FC-040A-F9F0-C0D0-1E5165E700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763A28-9CDD-4798-3F43-AC0EAFAFDC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A23044-C8B0-9EF6-EACA-5AA057479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3AF4C-8CEC-4384-8A94-A965DAF32EF6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CEA3A0-B8B3-87B3-5FF0-C9951B61F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E1BAF8-6BDB-8711-4151-4036A6F83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19B2E-82D4-40AD-A99A-14E04E1EB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182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AD5B1-C70F-3476-03DF-73C554E21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3175D-CF43-94D0-F503-EFA523B59E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EA4D12-F212-19F8-AC78-A8788B5D6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3AF4C-8CEC-4384-8A94-A965DAF32EF6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2C26BB-FE5B-DD34-381D-7E224E5D5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742455-EBAD-433A-2221-4BCBE0E42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19B2E-82D4-40AD-A99A-14E04E1EB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669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3BD74A-8AE4-5837-16CF-F18A8D4C16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CAFB30-D4AB-5DAF-3B7E-FC81E00F6C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C4AB11-6BC0-24CC-4CAC-78FDDBD7A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3AF4C-8CEC-4384-8A94-A965DAF32EF6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4087F-E5E2-DB16-2AEE-826EA4092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988318-6DF2-9EFF-1E81-D7EE3107F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19B2E-82D4-40AD-A99A-14E04E1EB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247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17B23-77EA-7489-E4F7-59BEB32D5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8BCA85-F75E-C4E8-4017-0D9B611CF8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EA55C7-AD3C-0930-27FC-4298F3B1A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3AF4C-8CEC-4384-8A94-A965DAF32EF6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83F298-3ED8-3F0F-3B37-7B2BFA1D0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A7F276-D1E0-3485-0886-F229BDD39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19B2E-82D4-40AD-A99A-14E04E1EB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966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47BCB-234D-A0C0-4F5B-B0B59C2EF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92DE83-8BC8-7867-99C2-1313B1163E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AD35AD-075C-2209-5D20-7D470B205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3AF4C-8CEC-4384-8A94-A965DAF32EF6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5F39A-D719-0C14-FA7E-2DB7B98CF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FC4750-A20E-82FE-8712-08C4908D9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19B2E-82D4-40AD-A99A-14E04E1EB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724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A0055-7875-CF14-E8F1-62BE0E597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77D605-A273-F0B0-4CE2-F781EDA9F1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607C56-DDE8-D7C2-9A22-A8CA28570E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76916C-88A8-7201-2AB4-A4A3AB320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3AF4C-8CEC-4384-8A94-A965DAF32EF6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04A311-B130-D600-3224-EBB159D87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1C0194-100B-3275-9006-2E61D3BF4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19B2E-82D4-40AD-A99A-14E04E1EB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032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65F58-7348-3F5E-F533-4E80A3EEC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22CFFD-7D5A-A4A1-D806-4953D80556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939CD8-E988-5DB5-46DA-56A9D2FFA0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FD0E31-16A7-009F-7F49-2689769780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2E79A3-F868-413D-9350-AF9F307340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3CF5FD-6D4C-8D26-612D-00E8AB883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3AF4C-8CEC-4384-8A94-A965DAF32EF6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AD3F72-89EA-E196-18F5-0B0A082AF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2CFCE5-43AA-F5DE-C304-3D91664A0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19B2E-82D4-40AD-A99A-14E04E1EB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774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FD8C2-9ABF-8EF5-88FC-AA5CCD3D8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F4028B-D85D-3B84-B8B7-A7A1F3A5E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3AF4C-8CEC-4384-8A94-A965DAF32EF6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1B5508-3CBF-1190-4859-7C0D61EA6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0524EC-B48B-80BA-16EF-9D194E612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19B2E-82D4-40AD-A99A-14E04E1EB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95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32C72A-2EEA-5986-9F36-00F35AB7A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3AF4C-8CEC-4384-8A94-A965DAF32EF6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522D44-0CA6-722B-FF28-5E39617F9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98C98E-B122-1E62-ADC9-5372B7F2A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19B2E-82D4-40AD-A99A-14E04E1EB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969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DA141-4CFC-1CFA-50A4-87279FAF6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69C9BD-2744-DABE-C693-D8CF3E769B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2C702E-0FE1-4905-7AFC-6A8BB84833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2256E1-3646-1785-FC47-6CB73EFBD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3AF4C-8CEC-4384-8A94-A965DAF32EF6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A99CF0-6FAE-56AE-3CF2-2EBE99FD5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EAB9E6-F5F5-0EA2-DE2F-F5688206D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19B2E-82D4-40AD-A99A-14E04E1EB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132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C4B1E-AE20-7A7A-D015-0947BF1D0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00EBD5-F087-F276-DD36-0D4FD4AA6C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329920-28C0-12BA-4AAE-907587F750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01EB29-1169-C5E5-E781-E1C3B48D7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3AF4C-8CEC-4384-8A94-A965DAF32EF6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71F480-9686-80BC-711C-E025A6974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331AFB-436E-77C8-5310-C96AC8A4F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19B2E-82D4-40AD-A99A-14E04E1EB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317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1D0835-5B3E-7106-3A02-A7D736ECD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4761C5-155E-9640-E16E-E5FB1EDD9B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690E36-07F7-0C65-6329-6FD87B05CF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F43AF4C-8CEC-4384-8A94-A965DAF32EF6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BD703C-FE0A-E752-51A5-D9708560A1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C6E456-B8F2-9C78-2E54-0E343A7D39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C319B2E-82D4-40AD-A99A-14E04E1EB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493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44.png"/><Relationship Id="rId18" Type="http://schemas.openxmlformats.org/officeDocument/2006/relationships/image" Target="../media/image4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12" Type="http://schemas.openxmlformats.org/officeDocument/2006/relationships/image" Target="../media/image43.png"/><Relationship Id="rId17" Type="http://schemas.openxmlformats.org/officeDocument/2006/relationships/image" Target="../media/image48.png"/><Relationship Id="rId2" Type="http://schemas.openxmlformats.org/officeDocument/2006/relationships/image" Target="../media/image33.png"/><Relationship Id="rId16" Type="http://schemas.openxmlformats.org/officeDocument/2006/relationships/image" Target="../media/image4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11" Type="http://schemas.openxmlformats.org/officeDocument/2006/relationships/image" Target="../media/image42.png"/><Relationship Id="rId5" Type="http://schemas.openxmlformats.org/officeDocument/2006/relationships/image" Target="../media/image36.png"/><Relationship Id="rId15" Type="http://schemas.openxmlformats.org/officeDocument/2006/relationships/image" Target="../media/image46.png"/><Relationship Id="rId10" Type="http://schemas.openxmlformats.org/officeDocument/2006/relationships/image" Target="../media/image41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Relationship Id="rId14" Type="http://schemas.openxmlformats.org/officeDocument/2006/relationships/image" Target="../media/image4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61.pn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12" Type="http://schemas.openxmlformats.org/officeDocument/2006/relationships/image" Target="../media/image60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4.png"/><Relationship Id="rId11" Type="http://schemas.openxmlformats.org/officeDocument/2006/relationships/image" Target="../media/image59.png"/><Relationship Id="rId5" Type="http://schemas.openxmlformats.org/officeDocument/2006/relationships/image" Target="../media/image53.png"/><Relationship Id="rId10" Type="http://schemas.openxmlformats.org/officeDocument/2006/relationships/image" Target="../media/image58.png"/><Relationship Id="rId4" Type="http://schemas.openxmlformats.org/officeDocument/2006/relationships/image" Target="../media/image52.png"/><Relationship Id="rId9" Type="http://schemas.openxmlformats.org/officeDocument/2006/relationships/image" Target="../media/image5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3" Type="http://schemas.openxmlformats.org/officeDocument/2006/relationships/image" Target="../media/image63.png"/><Relationship Id="rId7" Type="http://schemas.openxmlformats.org/officeDocument/2006/relationships/image" Target="../media/image67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Relationship Id="rId9" Type="http://schemas.openxmlformats.org/officeDocument/2006/relationships/image" Target="../media/image6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3" Type="http://schemas.openxmlformats.org/officeDocument/2006/relationships/image" Target="../media/image74.png"/><Relationship Id="rId7" Type="http://schemas.openxmlformats.org/officeDocument/2006/relationships/image" Target="../media/image78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7.png"/><Relationship Id="rId5" Type="http://schemas.openxmlformats.org/officeDocument/2006/relationships/image" Target="../media/image76.png"/><Relationship Id="rId4" Type="http://schemas.openxmlformats.org/officeDocument/2006/relationships/image" Target="../media/image75.png"/><Relationship Id="rId9" Type="http://schemas.openxmlformats.org/officeDocument/2006/relationships/image" Target="../media/image8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E3F725-ED67-3A9C-A3C3-E3A9CB9E74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Rectangle 97">
            <a:extLst>
              <a:ext uri="{FF2B5EF4-FFF2-40B4-BE49-F238E27FC236}">
                <a16:creationId xmlns:a16="http://schemas.microsoft.com/office/drawing/2014/main" id="{411F471A-F7FD-2279-4E6F-BCA301617640}"/>
              </a:ext>
            </a:extLst>
          </p:cNvPr>
          <p:cNvSpPr/>
          <p:nvPr/>
        </p:nvSpPr>
        <p:spPr>
          <a:xfrm>
            <a:off x="0" y="-6986"/>
            <a:ext cx="12192000" cy="6864986"/>
          </a:xfrm>
          <a:prstGeom prst="rect">
            <a:avLst/>
          </a:prstGeom>
          <a:solidFill>
            <a:srgbClr val="FFFF00">
              <a:alpha val="15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FFFF00"/>
              </a:highlight>
            </a:endParaRPr>
          </a:p>
        </p:txBody>
      </p:sp>
      <p:pic>
        <p:nvPicPr>
          <p:cNvPr id="94" name="Picture 93">
            <a:extLst>
              <a:ext uri="{FF2B5EF4-FFF2-40B4-BE49-F238E27FC236}">
                <a16:creationId xmlns:a16="http://schemas.microsoft.com/office/drawing/2014/main" id="{589E394D-B395-78EE-F3A8-0741F8FCBF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0527" y="4061124"/>
            <a:ext cx="4196750" cy="888049"/>
          </a:xfrm>
          <a:prstGeom prst="rect">
            <a:avLst/>
          </a:prstGeom>
        </p:spPr>
      </p:pic>
      <p:grpSp>
        <p:nvGrpSpPr>
          <p:cNvPr id="86" name="Group 85">
            <a:extLst>
              <a:ext uri="{FF2B5EF4-FFF2-40B4-BE49-F238E27FC236}">
                <a16:creationId xmlns:a16="http://schemas.microsoft.com/office/drawing/2014/main" id="{8AFA2E76-BDE5-59E8-7383-5715B3D7A5C7}"/>
              </a:ext>
            </a:extLst>
          </p:cNvPr>
          <p:cNvGrpSpPr/>
          <p:nvPr/>
        </p:nvGrpSpPr>
        <p:grpSpPr>
          <a:xfrm>
            <a:off x="1320800" y="0"/>
            <a:ext cx="6048375" cy="3899114"/>
            <a:chOff x="1320800" y="0"/>
            <a:chExt cx="6048375" cy="6858000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23BC33BB-EA2C-4C72-337F-92256D5DE1E3}"/>
                </a:ext>
              </a:extLst>
            </p:cNvPr>
            <p:cNvCxnSpPr>
              <a:cxnSpLocks/>
            </p:cNvCxnSpPr>
            <p:nvPr/>
          </p:nvCxnSpPr>
          <p:spPr>
            <a:xfrm>
              <a:off x="1320800" y="0"/>
              <a:ext cx="0" cy="6858000"/>
            </a:xfrm>
            <a:prstGeom prst="line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82D035AF-483D-AD06-C90F-EE6F9CE0CBF1}"/>
                </a:ext>
              </a:extLst>
            </p:cNvPr>
            <p:cNvCxnSpPr>
              <a:cxnSpLocks/>
            </p:cNvCxnSpPr>
            <p:nvPr/>
          </p:nvCxnSpPr>
          <p:spPr>
            <a:xfrm>
              <a:off x="3076575" y="0"/>
              <a:ext cx="0" cy="6858000"/>
            </a:xfrm>
            <a:prstGeom prst="line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E3ABD754-B765-9D30-A81E-0D8B216911E5}"/>
                </a:ext>
              </a:extLst>
            </p:cNvPr>
            <p:cNvCxnSpPr>
              <a:cxnSpLocks/>
            </p:cNvCxnSpPr>
            <p:nvPr/>
          </p:nvCxnSpPr>
          <p:spPr>
            <a:xfrm>
              <a:off x="4783248" y="0"/>
              <a:ext cx="0" cy="6858000"/>
            </a:xfrm>
            <a:prstGeom prst="line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AD417E9C-20D8-CE14-1E32-54AA1067BDF1}"/>
                </a:ext>
              </a:extLst>
            </p:cNvPr>
            <p:cNvCxnSpPr>
              <a:cxnSpLocks/>
            </p:cNvCxnSpPr>
            <p:nvPr/>
          </p:nvCxnSpPr>
          <p:spPr>
            <a:xfrm>
              <a:off x="7369175" y="0"/>
              <a:ext cx="0" cy="6858000"/>
            </a:xfrm>
            <a:prstGeom prst="line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76EA528-FE83-363F-03DF-1E2A3CB3E636}"/>
              </a:ext>
            </a:extLst>
          </p:cNvPr>
          <p:cNvCxnSpPr>
            <a:cxnSpLocks/>
          </p:cNvCxnSpPr>
          <p:nvPr/>
        </p:nvCxnSpPr>
        <p:spPr>
          <a:xfrm>
            <a:off x="0" y="491988"/>
            <a:ext cx="12192000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82948BC-008D-AB33-FFF7-A2EC60BCDCD3}"/>
              </a:ext>
            </a:extLst>
          </p:cNvPr>
          <p:cNvSpPr txBox="1"/>
          <p:nvPr/>
        </p:nvSpPr>
        <p:spPr>
          <a:xfrm>
            <a:off x="184150" y="89130"/>
            <a:ext cx="15049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Distribution 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B04C59C1-0664-4A1E-E723-BA8A6E1FBC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938" y="694048"/>
            <a:ext cx="531812" cy="171158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E8E8EBC3-F7AC-662E-5B99-7A384A7E59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599" y="617848"/>
            <a:ext cx="1558928" cy="286999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2B7B80DB-410E-1B2B-7FDA-CB38E807335B}"/>
              </a:ext>
            </a:extLst>
          </p:cNvPr>
          <p:cNvSpPr txBox="1"/>
          <p:nvPr/>
        </p:nvSpPr>
        <p:spPr>
          <a:xfrm>
            <a:off x="184151" y="1320800"/>
            <a:ext cx="11366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Binomial 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1C348A51-42A8-8C8C-9941-C77A574592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91446" y="1320800"/>
            <a:ext cx="1558928" cy="304181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C4410A69-257F-A420-E433-2EE9A70F7A2D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r="67030"/>
          <a:stretch/>
        </p:blipFill>
        <p:spPr>
          <a:xfrm>
            <a:off x="3136115" y="1125952"/>
            <a:ext cx="774122" cy="345283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4345969D-7B42-B207-2ED2-5778BA774C20}"/>
              </a:ext>
            </a:extLst>
          </p:cNvPr>
          <p:cNvSpPr txBox="1"/>
          <p:nvPr/>
        </p:nvSpPr>
        <p:spPr>
          <a:xfrm>
            <a:off x="2174874" y="80608"/>
            <a:ext cx="7159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PMF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F27AC44-8220-B983-6D4D-A4600A421D15}"/>
              </a:ext>
            </a:extLst>
          </p:cNvPr>
          <p:cNvSpPr txBox="1"/>
          <p:nvPr/>
        </p:nvSpPr>
        <p:spPr>
          <a:xfrm>
            <a:off x="3153589" y="-6986"/>
            <a:ext cx="16288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Likelihood </a:t>
            </a:r>
          </a:p>
          <a:p>
            <a:pPr algn="ctr"/>
            <a:r>
              <a:rPr lang="en-US" sz="1200" dirty="0"/>
              <a:t>(likelihood function) 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CB6DF9E5-57F8-5220-C8A0-BC5715ECC35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97449" y="1320527"/>
            <a:ext cx="1638300" cy="386392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3E54D539-C363-FA1A-B589-CDC8A0A23EB8}"/>
              </a:ext>
            </a:extLst>
          </p:cNvPr>
          <p:cNvSpPr txBox="1"/>
          <p:nvPr/>
        </p:nvSpPr>
        <p:spPr>
          <a:xfrm>
            <a:off x="4880309" y="1108747"/>
            <a:ext cx="11366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Wald</a:t>
            </a: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C8F05C01-8235-480B-701A-18A8D73D0C26}"/>
              </a:ext>
            </a:extLst>
          </p:cNvPr>
          <p:cNvGrpSpPr/>
          <p:nvPr/>
        </p:nvGrpSpPr>
        <p:grpSpPr>
          <a:xfrm>
            <a:off x="7461495" y="1430396"/>
            <a:ext cx="1410107" cy="1011761"/>
            <a:chOff x="7438657" y="1043801"/>
            <a:chExt cx="1410107" cy="1011761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1BA5C9CF-F359-9B0C-B8BA-0B9519B7CA78}"/>
                </a:ext>
              </a:extLst>
            </p:cNvPr>
            <p:cNvSpPr txBox="1"/>
            <p:nvPr/>
          </p:nvSpPr>
          <p:spPr>
            <a:xfrm>
              <a:off x="7446189" y="1043801"/>
              <a:ext cx="13025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Wilson ( n &lt; 40)</a:t>
              </a:r>
            </a:p>
          </p:txBody>
        </p:sp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E05AE9A1-4ACB-EC4F-6AA7-D9DEC1A980E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438657" y="1310038"/>
              <a:ext cx="1410107" cy="421027"/>
            </a:xfrm>
            <a:prstGeom prst="rect">
              <a:avLst/>
            </a:prstGeom>
          </p:spPr>
        </p:pic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268435E-0761-62D8-450D-3853D17B0F2F}"/>
                </a:ext>
              </a:extLst>
            </p:cNvPr>
            <p:cNvSpPr txBox="1"/>
            <p:nvPr/>
          </p:nvSpPr>
          <p:spPr>
            <a:xfrm>
              <a:off x="7467157" y="1778563"/>
              <a:ext cx="1302559" cy="276999"/>
            </a:xfrm>
            <a:prstGeom prst="rect">
              <a:avLst/>
            </a:prstGeom>
            <a:solidFill>
              <a:srgbClr val="D9FFD9"/>
            </a:solidFill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(</a:t>
              </a:r>
              <a:r>
                <a:rPr lang="en-US" sz="1200" b="1" dirty="0"/>
                <a:t>Score statistic</a:t>
              </a:r>
              <a:r>
                <a:rPr lang="en-US" sz="1200" dirty="0"/>
                <a:t>)</a:t>
              </a:r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1FA7D221-D7F0-A9F7-7026-F75AAED5DFB9}"/>
              </a:ext>
            </a:extLst>
          </p:cNvPr>
          <p:cNvSpPr txBox="1"/>
          <p:nvPr/>
        </p:nvSpPr>
        <p:spPr>
          <a:xfrm>
            <a:off x="5157047" y="68058"/>
            <a:ext cx="16288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Confidence interval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000A58B0-A8BD-ED7F-DF15-EDBF367A7D6C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 t="-1" r="-18296" b="-29300"/>
          <a:stretch/>
        </p:blipFill>
        <p:spPr>
          <a:xfrm>
            <a:off x="8717379" y="983505"/>
            <a:ext cx="2126418" cy="278325"/>
          </a:xfrm>
          <a:prstGeom prst="rect">
            <a:avLst/>
          </a:prstGeom>
        </p:spPr>
      </p:pic>
      <p:grpSp>
        <p:nvGrpSpPr>
          <p:cNvPr id="66" name="Group 65">
            <a:extLst>
              <a:ext uri="{FF2B5EF4-FFF2-40B4-BE49-F238E27FC236}">
                <a16:creationId xmlns:a16="http://schemas.microsoft.com/office/drawing/2014/main" id="{360FF133-A4D1-352F-BEAD-1412EDC57857}"/>
              </a:ext>
            </a:extLst>
          </p:cNvPr>
          <p:cNvGrpSpPr/>
          <p:nvPr/>
        </p:nvGrpSpPr>
        <p:grpSpPr>
          <a:xfrm>
            <a:off x="8992474" y="1613452"/>
            <a:ext cx="3147617" cy="826282"/>
            <a:chOff x="8967074" y="1346763"/>
            <a:chExt cx="3147617" cy="826282"/>
          </a:xfrm>
        </p:grpSpPr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9DC49793-6DF1-6A7E-3912-AB44F98A7C0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8995627" y="1346763"/>
              <a:ext cx="3119064" cy="424661"/>
            </a:xfrm>
            <a:prstGeom prst="rect">
              <a:avLst/>
            </a:prstGeom>
          </p:spPr>
        </p:pic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B71F7BF3-12FB-DEA9-C9CB-2233E1BD443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8967074" y="1707192"/>
              <a:ext cx="3016281" cy="465853"/>
            </a:xfrm>
            <a:prstGeom prst="rect">
              <a:avLst/>
            </a:prstGeom>
          </p:spPr>
        </p:pic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D9AD22FA-898B-CDD0-7596-770B2A7EE283}"/>
              </a:ext>
            </a:extLst>
          </p:cNvPr>
          <p:cNvSpPr txBox="1"/>
          <p:nvPr/>
        </p:nvSpPr>
        <p:spPr>
          <a:xfrm>
            <a:off x="10225888" y="1259925"/>
            <a:ext cx="445294" cy="276999"/>
          </a:xfrm>
          <a:prstGeom prst="rect">
            <a:avLst/>
          </a:prstGeom>
          <a:solidFill>
            <a:srgbClr val="D9FFD9"/>
          </a:solidFill>
        </p:spPr>
        <p:txBody>
          <a:bodyPr wrap="square" rtlCol="0">
            <a:spAutoFit/>
          </a:bodyPr>
          <a:lstStyle/>
          <a:p>
            <a:r>
              <a:rPr lang="en-US" sz="1200" b="1" dirty="0"/>
              <a:t>LRT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3FE0506-9C6E-8D48-A3E1-91BAD20ED1F5}"/>
              </a:ext>
            </a:extLst>
          </p:cNvPr>
          <p:cNvSpPr txBox="1"/>
          <p:nvPr/>
        </p:nvSpPr>
        <p:spPr>
          <a:xfrm>
            <a:off x="4858231" y="1734258"/>
            <a:ext cx="16844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See page 18 for n = 40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9137868B-F910-54FD-06CC-0068E0BC0E98}"/>
              </a:ext>
            </a:extLst>
          </p:cNvPr>
          <p:cNvCxnSpPr>
            <a:cxnSpLocks/>
          </p:cNvCxnSpPr>
          <p:nvPr/>
        </p:nvCxnSpPr>
        <p:spPr>
          <a:xfrm>
            <a:off x="0" y="862798"/>
            <a:ext cx="12192000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5" name="Picture 54">
            <a:extLst>
              <a:ext uri="{FF2B5EF4-FFF2-40B4-BE49-F238E27FC236}">
                <a16:creationId xmlns:a16="http://schemas.microsoft.com/office/drawing/2014/main" id="{1864A0AE-85AB-EF11-47A2-9189B0A0C11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2863" y="2798067"/>
            <a:ext cx="1136649" cy="164421"/>
          </a:xfrm>
          <a:prstGeom prst="rect">
            <a:avLst/>
          </a:prstGeom>
        </p:spPr>
      </p:pic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BCBE426D-6E1E-DD5C-0A17-C751C2441164}"/>
              </a:ext>
            </a:extLst>
          </p:cNvPr>
          <p:cNvCxnSpPr>
            <a:cxnSpLocks/>
          </p:cNvCxnSpPr>
          <p:nvPr/>
        </p:nvCxnSpPr>
        <p:spPr>
          <a:xfrm>
            <a:off x="0" y="2635029"/>
            <a:ext cx="12192000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8" name="Picture 57">
            <a:extLst>
              <a:ext uri="{FF2B5EF4-FFF2-40B4-BE49-F238E27FC236}">
                <a16:creationId xmlns:a16="http://schemas.microsoft.com/office/drawing/2014/main" id="{79722DBF-D32B-B50E-0B5A-C8FE10FBBB3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390283" y="2777794"/>
            <a:ext cx="1626754" cy="344973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C8400D51-060D-0653-BCB8-F9BEFF914EB5}"/>
              </a:ext>
            </a:extLst>
          </p:cNvPr>
          <p:cNvSpPr txBox="1"/>
          <p:nvPr/>
        </p:nvSpPr>
        <p:spPr>
          <a:xfrm>
            <a:off x="174525" y="2907460"/>
            <a:ext cx="1304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(Y</a:t>
            </a:r>
            <a:r>
              <a:rPr lang="en-US" sz="1000" baseline="-25000" dirty="0"/>
              <a:t>1</a:t>
            </a:r>
            <a:r>
              <a:rPr lang="en-US" sz="1000" dirty="0"/>
              <a:t> and Y</a:t>
            </a:r>
            <a:r>
              <a:rPr lang="en-US" sz="1000" baseline="-25000" dirty="0"/>
              <a:t>2</a:t>
            </a:r>
            <a:r>
              <a:rPr lang="en-US" sz="1000" dirty="0"/>
              <a:t> are independent) </a:t>
            </a:r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C7F9FE2D-2E36-A1F3-4BC9-5B3138A154D0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936115" y="2736017"/>
            <a:ext cx="1645201" cy="360592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ED24D893-5F4D-B4A6-14B0-D2715FD10899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05800" y="3205892"/>
            <a:ext cx="2339975" cy="429626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43F9A19C-9FF7-5989-5836-E6579C198919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31947"/>
          <a:stretch/>
        </p:blipFill>
        <p:spPr>
          <a:xfrm>
            <a:off x="3137451" y="1505036"/>
            <a:ext cx="1597839" cy="345283"/>
          </a:xfrm>
          <a:prstGeom prst="rect">
            <a:avLst/>
          </a:prstGeom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8B13038D-22BE-244D-0A60-3F894732D676}"/>
              </a:ext>
            </a:extLst>
          </p:cNvPr>
          <p:cNvSpPr txBox="1"/>
          <p:nvPr/>
        </p:nvSpPr>
        <p:spPr>
          <a:xfrm>
            <a:off x="8994690" y="75180"/>
            <a:ext cx="16288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H</a:t>
            </a:r>
            <a:r>
              <a:rPr lang="en-US" sz="1200" baseline="-25000" dirty="0"/>
              <a:t>0</a:t>
            </a:r>
            <a:r>
              <a:rPr lang="en-US" sz="1200" dirty="0"/>
              <a:t> Testing</a:t>
            </a:r>
          </a:p>
        </p:txBody>
      </p:sp>
      <p:pic>
        <p:nvPicPr>
          <p:cNvPr id="69" name="Picture 68">
            <a:extLst>
              <a:ext uri="{FF2B5EF4-FFF2-40B4-BE49-F238E27FC236}">
                <a16:creationId xmlns:a16="http://schemas.microsoft.com/office/drawing/2014/main" id="{A4F7DF86-A217-8C7D-6B8D-A6A7038F739A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458897" y="2707940"/>
            <a:ext cx="1713312" cy="541046"/>
          </a:xfrm>
          <a:prstGeom prst="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C4FD8CDE-D159-D84D-2AC8-8ECE08A1FE99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489995" y="3453776"/>
            <a:ext cx="1682214" cy="347414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F7AEF719-CA25-F91C-F035-A43A73EAC59C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9261930" y="2688534"/>
            <a:ext cx="2214562" cy="190500"/>
          </a:xfrm>
          <a:prstGeom prst="rect">
            <a:avLst/>
          </a:prstGeom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131A39BF-A485-27EF-10B5-2CA979B9C8D3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9399532" y="2890991"/>
            <a:ext cx="1100137" cy="376115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68633EA7-7BE7-0FDF-9929-1E20E24080B8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102184" y="3096609"/>
            <a:ext cx="352425" cy="219075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6B107DE4-2B42-9504-F88C-71F486810C8A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9406280" y="3330580"/>
            <a:ext cx="2701465" cy="524084"/>
          </a:xfrm>
          <a:prstGeom prst="rect">
            <a:avLst/>
          </a:prstGeom>
        </p:spPr>
      </p:pic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72FBE110-D580-B18F-7B3D-E909F975D70D}"/>
              </a:ext>
            </a:extLst>
          </p:cNvPr>
          <p:cNvCxnSpPr/>
          <p:nvPr/>
        </p:nvCxnSpPr>
        <p:spPr>
          <a:xfrm>
            <a:off x="0" y="3899114"/>
            <a:ext cx="1219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8" name="Picture 87">
            <a:extLst>
              <a:ext uri="{FF2B5EF4-FFF2-40B4-BE49-F238E27FC236}">
                <a16:creationId xmlns:a16="http://schemas.microsoft.com/office/drawing/2014/main" id="{9E4564B8-7477-0726-FAE3-60674738212B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99239" y="4276806"/>
            <a:ext cx="2555062" cy="440998"/>
          </a:xfrm>
          <a:prstGeom prst="rect">
            <a:avLst/>
          </a:prstGeom>
        </p:spPr>
      </p:pic>
      <p:pic>
        <p:nvPicPr>
          <p:cNvPr id="90" name="Picture 89">
            <a:extLst>
              <a:ext uri="{FF2B5EF4-FFF2-40B4-BE49-F238E27FC236}">
                <a16:creationId xmlns:a16="http://schemas.microsoft.com/office/drawing/2014/main" id="{7FCCE2C8-5E9A-BC10-D903-8FA821AA1B72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116638" y="3952026"/>
            <a:ext cx="1328701" cy="205772"/>
          </a:xfrm>
          <a:prstGeom prst="rect">
            <a:avLst/>
          </a:prstGeom>
        </p:spPr>
      </p:pic>
      <p:pic>
        <p:nvPicPr>
          <p:cNvPr id="92" name="Picture 91">
            <a:extLst>
              <a:ext uri="{FF2B5EF4-FFF2-40B4-BE49-F238E27FC236}">
                <a16:creationId xmlns:a16="http://schemas.microsoft.com/office/drawing/2014/main" id="{764B0E11-95E0-4977-9578-011089862D7E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2950374" y="4531122"/>
            <a:ext cx="658812" cy="390135"/>
          </a:xfrm>
          <a:prstGeom prst="rect">
            <a:avLst/>
          </a:prstGeom>
        </p:spPr>
      </p:pic>
      <p:pic>
        <p:nvPicPr>
          <p:cNvPr id="96" name="Picture 95">
            <a:extLst>
              <a:ext uri="{FF2B5EF4-FFF2-40B4-BE49-F238E27FC236}">
                <a16:creationId xmlns:a16="http://schemas.microsoft.com/office/drawing/2014/main" id="{898FA5A4-7908-40D0-8DC1-44ADB9BD4398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7565306" y="4066662"/>
            <a:ext cx="3713090" cy="642055"/>
          </a:xfrm>
          <a:prstGeom prst="rect">
            <a:avLst/>
          </a:prstGeom>
        </p:spPr>
      </p:pic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3389C89B-576E-68CE-3275-2E96F3666979}"/>
              </a:ext>
            </a:extLst>
          </p:cNvPr>
          <p:cNvCxnSpPr/>
          <p:nvPr/>
        </p:nvCxnSpPr>
        <p:spPr>
          <a:xfrm>
            <a:off x="0" y="5073864"/>
            <a:ext cx="1219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0" name="Picture 99">
            <a:extLst>
              <a:ext uri="{FF2B5EF4-FFF2-40B4-BE49-F238E27FC236}">
                <a16:creationId xmlns:a16="http://schemas.microsoft.com/office/drawing/2014/main" id="{98887E4B-F2B6-9471-683B-7A6759B6ECB0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2863" y="5164802"/>
            <a:ext cx="1830387" cy="143064"/>
          </a:xfrm>
          <a:prstGeom prst="rect">
            <a:avLst/>
          </a:prstGeom>
        </p:spPr>
      </p:pic>
      <p:pic>
        <p:nvPicPr>
          <p:cNvPr id="102" name="Picture 101">
            <a:extLst>
              <a:ext uri="{FF2B5EF4-FFF2-40B4-BE49-F238E27FC236}">
                <a16:creationId xmlns:a16="http://schemas.microsoft.com/office/drawing/2014/main" id="{261EA6B0-CF91-D08B-1630-A4B73A9E786C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0" y="5363893"/>
            <a:ext cx="4613274" cy="697082"/>
          </a:xfrm>
          <a:prstGeom prst="rect">
            <a:avLst/>
          </a:prstGeom>
        </p:spPr>
      </p:pic>
      <p:pic>
        <p:nvPicPr>
          <p:cNvPr id="104" name="Picture 103">
            <a:extLst>
              <a:ext uri="{FF2B5EF4-FFF2-40B4-BE49-F238E27FC236}">
                <a16:creationId xmlns:a16="http://schemas.microsoft.com/office/drawing/2014/main" id="{5A005811-FAFF-7AEE-E191-76B2D4C4D4B8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4613274" y="5198468"/>
            <a:ext cx="3597275" cy="294642"/>
          </a:xfrm>
          <a:prstGeom prst="rect">
            <a:avLst/>
          </a:prstGeom>
        </p:spPr>
      </p:pic>
      <p:pic>
        <p:nvPicPr>
          <p:cNvPr id="106" name="Picture 105">
            <a:extLst>
              <a:ext uri="{FF2B5EF4-FFF2-40B4-BE49-F238E27FC236}">
                <a16:creationId xmlns:a16="http://schemas.microsoft.com/office/drawing/2014/main" id="{3B64F4EC-64C2-DF37-BFD1-0772DFB67037}"/>
              </a:ext>
            </a:extLst>
      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9261929" y="5137749"/>
            <a:ext cx="2424531" cy="298061"/>
          </a:xfrm>
          <a:prstGeom prst="rect">
            <a:avLst/>
          </a:prstGeom>
        </p:spPr>
      </p:pic>
      <p:pic>
        <p:nvPicPr>
          <p:cNvPr id="108" name="Picture 107">
            <a:extLst>
              <a:ext uri="{FF2B5EF4-FFF2-40B4-BE49-F238E27FC236}">
                <a16:creationId xmlns:a16="http://schemas.microsoft.com/office/drawing/2014/main" id="{5FD7C169-5F29-041D-A2C4-399548AAF144}"/>
              </a:ext>
            </a:extLst>
      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7633575" y="5518808"/>
            <a:ext cx="4474170" cy="711374"/>
          </a:xfrm>
          <a:prstGeom prst="rect">
            <a:avLst/>
          </a:prstGeom>
        </p:spPr>
      </p:pic>
      <p:pic>
        <p:nvPicPr>
          <p:cNvPr id="110" name="Picture 109">
            <a:extLst>
              <a:ext uri="{FF2B5EF4-FFF2-40B4-BE49-F238E27FC236}">
                <a16:creationId xmlns:a16="http://schemas.microsoft.com/office/drawing/2014/main" id="{8864D3E2-B84F-C05E-842F-C4982A4900A1}"/>
              </a:ext>
            </a:extLst>
      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41053" y="6198231"/>
            <a:ext cx="4815368" cy="305544"/>
          </a:xfrm>
          <a:prstGeom prst="rect">
            <a:avLst/>
          </a:prstGeom>
        </p:spPr>
      </p:pic>
      <p:pic>
        <p:nvPicPr>
          <p:cNvPr id="112" name="Picture 111">
            <a:extLst>
              <a:ext uri="{FF2B5EF4-FFF2-40B4-BE49-F238E27FC236}">
                <a16:creationId xmlns:a16="http://schemas.microsoft.com/office/drawing/2014/main" id="{4B9C073D-8A52-1B36-5063-1FAB8B95CE56}"/>
              </a:ext>
            </a:extLst>
      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8120306" y="6313180"/>
            <a:ext cx="3779837" cy="468159"/>
          </a:xfrm>
          <a:prstGeom prst="rect">
            <a:avLst/>
          </a:prstGeom>
        </p:spPr>
      </p:pic>
      <p:sp>
        <p:nvSpPr>
          <p:cNvPr id="113" name="Arrow: Right 112">
            <a:extLst>
              <a:ext uri="{FF2B5EF4-FFF2-40B4-BE49-F238E27FC236}">
                <a16:creationId xmlns:a16="http://schemas.microsoft.com/office/drawing/2014/main" id="{60E9E1EB-D85C-CBE1-E303-397FB7130EFC}"/>
              </a:ext>
            </a:extLst>
          </p:cNvPr>
          <p:cNvSpPr/>
          <p:nvPr/>
        </p:nvSpPr>
        <p:spPr>
          <a:xfrm>
            <a:off x="7727950" y="6366012"/>
            <a:ext cx="279400" cy="30554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107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354D263-CA10-2A6C-421B-A98B4F8890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83871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632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CE5E9C-BCA8-3D7A-7C60-228DA0BE76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Rectangle 104">
            <a:extLst>
              <a:ext uri="{FF2B5EF4-FFF2-40B4-BE49-F238E27FC236}">
                <a16:creationId xmlns:a16="http://schemas.microsoft.com/office/drawing/2014/main" id="{98B0EBC0-6595-6C58-9A3C-10040736C071}"/>
              </a:ext>
            </a:extLst>
          </p:cNvPr>
          <p:cNvSpPr/>
          <p:nvPr/>
        </p:nvSpPr>
        <p:spPr>
          <a:xfrm>
            <a:off x="0" y="-6986"/>
            <a:ext cx="12192000" cy="6864986"/>
          </a:xfrm>
          <a:prstGeom prst="rect">
            <a:avLst/>
          </a:prstGeom>
          <a:solidFill>
            <a:schemeClr val="accent1">
              <a:lumMod val="60000"/>
              <a:lumOff val="40000"/>
              <a:alpha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FFFF00"/>
              </a:highlight>
            </a:endParaRPr>
          </a:p>
        </p:txBody>
      </p: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8B53E7B3-962A-AC9F-014E-96114311E002}"/>
              </a:ext>
            </a:extLst>
          </p:cNvPr>
          <p:cNvGrpSpPr/>
          <p:nvPr/>
        </p:nvGrpSpPr>
        <p:grpSpPr>
          <a:xfrm>
            <a:off x="946150" y="-1295"/>
            <a:ext cx="2701925" cy="4198856"/>
            <a:chOff x="946150" y="-1295"/>
            <a:chExt cx="2701925" cy="3900409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42CB6918-4941-5591-CAB6-5221EE462908}"/>
                </a:ext>
              </a:extLst>
            </p:cNvPr>
            <p:cNvCxnSpPr>
              <a:cxnSpLocks/>
            </p:cNvCxnSpPr>
            <p:nvPr/>
          </p:nvCxnSpPr>
          <p:spPr>
            <a:xfrm>
              <a:off x="946150" y="-1295"/>
              <a:ext cx="0" cy="3900409"/>
            </a:xfrm>
            <a:prstGeom prst="line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CAA200ED-D6B1-FDD3-4541-F2D3F159EF08}"/>
                </a:ext>
              </a:extLst>
            </p:cNvPr>
            <p:cNvCxnSpPr>
              <a:cxnSpLocks/>
            </p:cNvCxnSpPr>
            <p:nvPr/>
          </p:nvCxnSpPr>
          <p:spPr>
            <a:xfrm>
              <a:off x="3648075" y="-1295"/>
              <a:ext cx="0" cy="3900409"/>
            </a:xfrm>
            <a:prstGeom prst="line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7827844-AC0B-AA9B-1C7C-EB242DCF388D}"/>
              </a:ext>
            </a:extLst>
          </p:cNvPr>
          <p:cNvCxnSpPr>
            <a:cxnSpLocks/>
          </p:cNvCxnSpPr>
          <p:nvPr/>
        </p:nvCxnSpPr>
        <p:spPr>
          <a:xfrm>
            <a:off x="7369175" y="-1295"/>
            <a:ext cx="0" cy="2636325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6494847-5D60-05E4-FBB7-6DD23EBB8245}"/>
              </a:ext>
            </a:extLst>
          </p:cNvPr>
          <p:cNvCxnSpPr>
            <a:cxnSpLocks/>
          </p:cNvCxnSpPr>
          <p:nvPr/>
        </p:nvCxnSpPr>
        <p:spPr>
          <a:xfrm>
            <a:off x="0" y="491988"/>
            <a:ext cx="12192000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F3205BB-4B76-30A1-F875-BAA7E1A98623}"/>
              </a:ext>
            </a:extLst>
          </p:cNvPr>
          <p:cNvSpPr txBox="1"/>
          <p:nvPr/>
        </p:nvSpPr>
        <p:spPr>
          <a:xfrm>
            <a:off x="109772" y="73644"/>
            <a:ext cx="7270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Target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BE6F305-7FDC-2490-56DF-EAFB8928FB8A}"/>
              </a:ext>
            </a:extLst>
          </p:cNvPr>
          <p:cNvSpPr txBox="1"/>
          <p:nvPr/>
        </p:nvSpPr>
        <p:spPr>
          <a:xfrm>
            <a:off x="82551" y="1843170"/>
            <a:ext cx="11366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Binomial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95E0E75-8CDD-F0F0-39AE-BB1BCFE9E765}"/>
              </a:ext>
            </a:extLst>
          </p:cNvPr>
          <p:cNvSpPr txBox="1"/>
          <p:nvPr/>
        </p:nvSpPr>
        <p:spPr>
          <a:xfrm>
            <a:off x="1581998" y="54103"/>
            <a:ext cx="15802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Pi &amp; logit &amp; Odd ratio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AED9EED7-DDBE-E588-C926-6D2FDAC58197}"/>
              </a:ext>
            </a:extLst>
          </p:cNvPr>
          <p:cNvCxnSpPr>
            <a:cxnSpLocks/>
          </p:cNvCxnSpPr>
          <p:nvPr/>
        </p:nvCxnSpPr>
        <p:spPr>
          <a:xfrm>
            <a:off x="957474" y="2635029"/>
            <a:ext cx="11234526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F5460E45-0E48-1794-0535-0A71018E129E}"/>
              </a:ext>
            </a:extLst>
          </p:cNvPr>
          <p:cNvCxnSpPr/>
          <p:nvPr/>
        </p:nvCxnSpPr>
        <p:spPr>
          <a:xfrm>
            <a:off x="0" y="4197564"/>
            <a:ext cx="1219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788CFDD6-8C6E-D4F3-16C3-77DF2271A0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989" y="1632122"/>
            <a:ext cx="2149701" cy="37367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725E316-FC2F-DA4B-C063-DC60793863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1849" y="625128"/>
            <a:ext cx="2585927" cy="39111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CB30B84-2173-8A9D-D06F-5D6F23E866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7066" y="533658"/>
            <a:ext cx="3613209" cy="40514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490CD4A-E963-1146-D877-BF9941848D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51246" y="796200"/>
            <a:ext cx="938164" cy="38395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BF24C5D-3E22-6CE3-5003-CEBC4E022D7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84824" y="562387"/>
            <a:ext cx="728662" cy="18097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415C9ED-6BE0-2A25-7B5A-A35D96FEDC5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77066" y="1115778"/>
            <a:ext cx="2866257" cy="39596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7247BA4-85FD-E26E-9CAE-3A1FB9659E0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77066" y="957858"/>
            <a:ext cx="1325588" cy="177048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32F32A7D-4BFC-890F-16FA-D2EE5E37EA3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21849" y="2674555"/>
            <a:ext cx="1466112" cy="284091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75EEA794-CD1C-525F-6969-6909A838A53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86448" y="3134468"/>
            <a:ext cx="1968500" cy="257461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31CE1DB6-7752-0DF5-3A7F-F2C7850CA67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57474" y="3578508"/>
            <a:ext cx="2581303" cy="420864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C1848410-132A-BAB4-2020-A36D401C0B6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670799" y="3001910"/>
            <a:ext cx="4228901" cy="522575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39F21D59-9E8A-F535-C532-3367B30106D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128561" y="624667"/>
            <a:ext cx="1619239" cy="348586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82419904-2F9E-E708-75E0-8A8A4750D44E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064311" y="1020538"/>
            <a:ext cx="1878013" cy="473449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870D61DF-C766-7502-0685-77B456B324F0}"/>
              </a:ext>
            </a:extLst>
          </p:cNvPr>
          <p:cNvSpPr txBox="1"/>
          <p:nvPr/>
        </p:nvSpPr>
        <p:spPr>
          <a:xfrm>
            <a:off x="4789410" y="74605"/>
            <a:ext cx="16288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Confidence interval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CAFC8EE-F160-E5B7-74C4-445F5354DD07}"/>
              </a:ext>
            </a:extLst>
          </p:cNvPr>
          <p:cNvSpPr txBox="1"/>
          <p:nvPr/>
        </p:nvSpPr>
        <p:spPr>
          <a:xfrm>
            <a:off x="8627053" y="81727"/>
            <a:ext cx="16288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H</a:t>
            </a:r>
            <a:r>
              <a:rPr lang="en-US" sz="1200" baseline="-25000" dirty="0"/>
              <a:t>0</a:t>
            </a:r>
            <a:r>
              <a:rPr lang="en-US" sz="1200" dirty="0"/>
              <a:t> Testing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5339896A-E074-13EC-BCE4-DC91B42D9EC6}"/>
              </a:ext>
            </a:extLst>
          </p:cNvPr>
          <p:cNvSpPr txBox="1"/>
          <p:nvPr/>
        </p:nvSpPr>
        <p:spPr>
          <a:xfrm>
            <a:off x="10451212" y="1180159"/>
            <a:ext cx="16772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 </a:t>
            </a:r>
            <a:r>
              <a:rPr lang="en-US" sz="1200" b="1" dirty="0"/>
              <a:t>-2log(</a:t>
            </a:r>
            <a:r>
              <a:rPr lang="en-US" sz="1200" b="1" dirty="0" err="1"/>
              <a:t>lamba</a:t>
            </a:r>
            <a:r>
              <a:rPr lang="en-US" sz="1200" b="1" dirty="0"/>
              <a:t>) 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00F86771-F3A4-EB06-FEA7-9D8F68C354DC}"/>
              </a:ext>
            </a:extLst>
          </p:cNvPr>
          <p:cNvCxnSpPr>
            <a:cxnSpLocks/>
          </p:cNvCxnSpPr>
          <p:nvPr/>
        </p:nvCxnSpPr>
        <p:spPr>
          <a:xfrm>
            <a:off x="957474" y="1571933"/>
            <a:ext cx="11234526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8" name="Picture 77">
            <a:extLst>
              <a:ext uri="{FF2B5EF4-FFF2-40B4-BE49-F238E27FC236}">
                <a16:creationId xmlns:a16="http://schemas.microsoft.com/office/drawing/2014/main" id="{04D1CFA1-CD15-3759-E8C6-A3E6DD2898D1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141415" y="2085596"/>
            <a:ext cx="2180849" cy="461333"/>
          </a:xfrm>
          <a:prstGeom prst="rect">
            <a:avLst/>
          </a:prstGeom>
        </p:spPr>
      </p:pic>
      <p:pic>
        <p:nvPicPr>
          <p:cNvPr id="82" name="Picture 81">
            <a:extLst>
              <a:ext uri="{FF2B5EF4-FFF2-40B4-BE49-F238E27FC236}">
                <a16:creationId xmlns:a16="http://schemas.microsoft.com/office/drawing/2014/main" id="{DBA0578D-0370-900F-1DF4-22A79B75E2D9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712500" y="1608060"/>
            <a:ext cx="1796125" cy="478734"/>
          </a:xfrm>
          <a:prstGeom prst="rect">
            <a:avLst/>
          </a:prstGeom>
        </p:spPr>
      </p:pic>
      <p:pic>
        <p:nvPicPr>
          <p:cNvPr id="84" name="Picture 83">
            <a:extLst>
              <a:ext uri="{FF2B5EF4-FFF2-40B4-BE49-F238E27FC236}">
                <a16:creationId xmlns:a16="http://schemas.microsoft.com/office/drawing/2014/main" id="{3914ED84-D280-FDDF-6012-4090D2619820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712500" y="2135591"/>
            <a:ext cx="3398873" cy="417586"/>
          </a:xfrm>
          <a:prstGeom prst="rect">
            <a:avLst/>
          </a:prstGeom>
        </p:spPr>
      </p:pic>
      <p:pic>
        <p:nvPicPr>
          <p:cNvPr id="101" name="Picture 100">
            <a:extLst>
              <a:ext uri="{FF2B5EF4-FFF2-40B4-BE49-F238E27FC236}">
                <a16:creationId xmlns:a16="http://schemas.microsoft.com/office/drawing/2014/main" id="{F46087BB-AE70-E734-89E2-C2F407F9B6C2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3757374" y="2749805"/>
            <a:ext cx="3611801" cy="1332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893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EB99F0-29E5-4870-C373-9DBAF2B0D0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65">
            <a:extLst>
              <a:ext uri="{FF2B5EF4-FFF2-40B4-BE49-F238E27FC236}">
                <a16:creationId xmlns:a16="http://schemas.microsoft.com/office/drawing/2014/main" id="{2E1B435C-8E6E-9865-5BC5-3B1CC682FCCA}"/>
              </a:ext>
            </a:extLst>
          </p:cNvPr>
          <p:cNvSpPr/>
          <p:nvPr/>
        </p:nvSpPr>
        <p:spPr>
          <a:xfrm>
            <a:off x="0" y="-6986"/>
            <a:ext cx="12192000" cy="6864986"/>
          </a:xfrm>
          <a:prstGeom prst="rect">
            <a:avLst/>
          </a:prstGeom>
          <a:solidFill>
            <a:srgbClr val="FFFF00">
              <a:alpha val="15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FFFF00"/>
              </a:highlight>
            </a:endParaRPr>
          </a:p>
        </p:txBody>
      </p: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14FBCC6C-61D2-5C60-E7C6-ECE2FE145B1F}"/>
              </a:ext>
            </a:extLst>
          </p:cNvPr>
          <p:cNvGrpSpPr/>
          <p:nvPr/>
        </p:nvGrpSpPr>
        <p:grpSpPr>
          <a:xfrm>
            <a:off x="995278" y="-1292"/>
            <a:ext cx="2701925" cy="3257355"/>
            <a:chOff x="946150" y="-1295"/>
            <a:chExt cx="2701925" cy="3900409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A9B7AB6C-5B81-3DE8-10A0-C02C9D151A10}"/>
                </a:ext>
              </a:extLst>
            </p:cNvPr>
            <p:cNvCxnSpPr>
              <a:cxnSpLocks/>
            </p:cNvCxnSpPr>
            <p:nvPr/>
          </p:nvCxnSpPr>
          <p:spPr>
            <a:xfrm>
              <a:off x="946150" y="-1295"/>
              <a:ext cx="0" cy="3900409"/>
            </a:xfrm>
            <a:prstGeom prst="line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DE6FA74-ECED-B6C3-AD48-4BDCB85F65A7}"/>
                </a:ext>
              </a:extLst>
            </p:cNvPr>
            <p:cNvCxnSpPr>
              <a:cxnSpLocks/>
            </p:cNvCxnSpPr>
            <p:nvPr/>
          </p:nvCxnSpPr>
          <p:spPr>
            <a:xfrm>
              <a:off x="3648075" y="-1295"/>
              <a:ext cx="0" cy="3900409"/>
            </a:xfrm>
            <a:prstGeom prst="line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8BD0557-82F9-EFD0-BC06-0E45E2D23DC9}"/>
              </a:ext>
            </a:extLst>
          </p:cNvPr>
          <p:cNvCxnSpPr>
            <a:cxnSpLocks/>
          </p:cNvCxnSpPr>
          <p:nvPr/>
        </p:nvCxnSpPr>
        <p:spPr>
          <a:xfrm>
            <a:off x="5692775" y="15789"/>
            <a:ext cx="0" cy="3257355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BF9FA8F-7A2A-6FE7-0E5E-24B857D795F2}"/>
              </a:ext>
            </a:extLst>
          </p:cNvPr>
          <p:cNvCxnSpPr>
            <a:cxnSpLocks/>
          </p:cNvCxnSpPr>
          <p:nvPr/>
        </p:nvCxnSpPr>
        <p:spPr>
          <a:xfrm>
            <a:off x="0" y="491988"/>
            <a:ext cx="12192000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E4428AF5-CCAF-8ED2-87D6-1FD4D09299CE}"/>
              </a:ext>
            </a:extLst>
          </p:cNvPr>
          <p:cNvSpPr txBox="1"/>
          <p:nvPr/>
        </p:nvSpPr>
        <p:spPr>
          <a:xfrm>
            <a:off x="0" y="68058"/>
            <a:ext cx="986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Distribution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17CBF41-ED24-7987-17F6-854EDCE75928}"/>
              </a:ext>
            </a:extLst>
          </p:cNvPr>
          <p:cNvSpPr txBox="1"/>
          <p:nvPr/>
        </p:nvSpPr>
        <p:spPr>
          <a:xfrm>
            <a:off x="0" y="885037"/>
            <a:ext cx="11366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Multinomial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7389F44-386E-DAEC-7AD2-CDE8EAAEB330}"/>
              </a:ext>
            </a:extLst>
          </p:cNvPr>
          <p:cNvSpPr txBox="1"/>
          <p:nvPr/>
        </p:nvSpPr>
        <p:spPr>
          <a:xfrm>
            <a:off x="1936137" y="56727"/>
            <a:ext cx="6623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PMF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FD0C2E63-6BC6-E543-D04E-8284350BE741}"/>
              </a:ext>
            </a:extLst>
          </p:cNvPr>
          <p:cNvCxnSpPr>
            <a:cxnSpLocks/>
          </p:cNvCxnSpPr>
          <p:nvPr/>
        </p:nvCxnSpPr>
        <p:spPr>
          <a:xfrm>
            <a:off x="0" y="2196879"/>
            <a:ext cx="7604125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7C93CEA2-F579-3EBE-5D6A-D5F14226D4BE}"/>
              </a:ext>
            </a:extLst>
          </p:cNvPr>
          <p:cNvCxnSpPr/>
          <p:nvPr/>
        </p:nvCxnSpPr>
        <p:spPr>
          <a:xfrm>
            <a:off x="0" y="3256063"/>
            <a:ext cx="1219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E1C821C4-8BDF-A015-650E-888E4E623116}"/>
              </a:ext>
            </a:extLst>
          </p:cNvPr>
          <p:cNvSpPr txBox="1"/>
          <p:nvPr/>
        </p:nvSpPr>
        <p:spPr>
          <a:xfrm>
            <a:off x="3773150" y="68058"/>
            <a:ext cx="16288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parameters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FB7BF18F-7E9C-EA91-944C-869CCDC7518B}"/>
              </a:ext>
            </a:extLst>
          </p:cNvPr>
          <p:cNvSpPr txBox="1"/>
          <p:nvPr/>
        </p:nvSpPr>
        <p:spPr>
          <a:xfrm>
            <a:off x="5604324" y="68058"/>
            <a:ext cx="16288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How to find joint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AC5CEC60-41C3-19D6-BD68-2DE1E7D1E175}"/>
              </a:ext>
            </a:extLst>
          </p:cNvPr>
          <p:cNvCxnSpPr>
            <a:cxnSpLocks/>
          </p:cNvCxnSpPr>
          <p:nvPr/>
        </p:nvCxnSpPr>
        <p:spPr>
          <a:xfrm>
            <a:off x="0" y="1162036"/>
            <a:ext cx="12192000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CD670184-88CB-229C-ED59-D499BB309D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307" y="607291"/>
            <a:ext cx="2479436" cy="50848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64F4FDB-B3BA-19DE-7E36-387DB1E377A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44742"/>
          <a:stretch/>
        </p:blipFill>
        <p:spPr>
          <a:xfrm>
            <a:off x="1093307" y="1226116"/>
            <a:ext cx="2115211" cy="54914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C6283DD-D088-5F0C-227E-32A243E74D3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1187"/>
          <a:stretch/>
        </p:blipFill>
        <p:spPr>
          <a:xfrm>
            <a:off x="1295725" y="1610287"/>
            <a:ext cx="1827544" cy="537112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DB6189C8-5A72-B26E-E237-A815B7CA324A}"/>
              </a:ext>
            </a:extLst>
          </p:cNvPr>
          <p:cNvSpPr txBox="1"/>
          <p:nvPr/>
        </p:nvSpPr>
        <p:spPr>
          <a:xfrm>
            <a:off x="-113409" y="1439035"/>
            <a:ext cx="11366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One</a:t>
            </a:r>
          </a:p>
          <a:p>
            <a:pPr algn="ctr"/>
            <a:r>
              <a:rPr lang="en-US" sz="1200" dirty="0"/>
              <a:t>Multinomial 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CE67A1D7-B5CC-E360-3E62-8B3BE83E07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1004" y="1266263"/>
            <a:ext cx="699960" cy="190898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C878001-9FA6-6094-D6C0-A30D0AD63FAB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-1" r="69645" b="-32839"/>
          <a:stretch/>
        </p:blipFill>
        <p:spPr>
          <a:xfrm>
            <a:off x="3841004" y="1562946"/>
            <a:ext cx="788062" cy="233023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1D2D76FB-0BBE-56E5-F1E4-A5FDA1C279FF}"/>
              </a:ext>
            </a:extLst>
          </p:cNvPr>
          <p:cNvSpPr txBox="1"/>
          <p:nvPr/>
        </p:nvSpPr>
        <p:spPr>
          <a:xfrm>
            <a:off x="5761989" y="1300535"/>
            <a:ext cx="15314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Given contingency table, find joint PMF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01B24E6-2D98-1A47-E3AC-4DAAA08B7CC4}"/>
              </a:ext>
            </a:extLst>
          </p:cNvPr>
          <p:cNvSpPr txBox="1"/>
          <p:nvPr/>
        </p:nvSpPr>
        <p:spPr>
          <a:xfrm>
            <a:off x="-75101" y="2254179"/>
            <a:ext cx="11366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Product</a:t>
            </a:r>
          </a:p>
          <a:p>
            <a:pPr algn="ctr"/>
            <a:r>
              <a:rPr lang="en-US" sz="1200" dirty="0"/>
              <a:t>Multinomial </a:t>
            </a:r>
          </a:p>
          <a:p>
            <a:pPr algn="ctr"/>
            <a:r>
              <a:rPr lang="en-US" sz="1200" dirty="0"/>
              <a:t>(I multinomial distribution)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A21ECE3E-04A3-F0E5-1848-2465A04F715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6217" y="2427942"/>
            <a:ext cx="2368331" cy="276029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88B11C29-6E5A-DF2F-5B3E-128E8D1B992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94511" y="2760829"/>
            <a:ext cx="1211742" cy="495234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72ADF791-2427-F28B-DD3F-6E3C830EFF0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93618" y="2266968"/>
            <a:ext cx="1747264" cy="293486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B3B4E471-7129-08E3-C0C8-6D5FAAC4C8C5}"/>
              </a:ext>
            </a:extLst>
          </p:cNvPr>
          <p:cNvSpPr txBox="1"/>
          <p:nvPr/>
        </p:nvSpPr>
        <p:spPr>
          <a:xfrm>
            <a:off x="5604324" y="2368948"/>
            <a:ext cx="1952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Given marginal count and conditional probability, find joint PMF</a:t>
            </a: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96DE627B-3250-F41F-67A1-5DFAA7277981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39705" t="-8646"/>
          <a:stretch/>
        </p:blipFill>
        <p:spPr>
          <a:xfrm>
            <a:off x="3793618" y="1805407"/>
            <a:ext cx="1565363" cy="190585"/>
          </a:xfrm>
          <a:prstGeom prst="rect">
            <a:avLst/>
          </a:prstGeom>
        </p:spPr>
      </p:pic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188E8B87-34E5-2A22-FEDC-A1F5B601ACE6}"/>
              </a:ext>
            </a:extLst>
          </p:cNvPr>
          <p:cNvCxnSpPr>
            <a:cxnSpLocks/>
          </p:cNvCxnSpPr>
          <p:nvPr/>
        </p:nvCxnSpPr>
        <p:spPr>
          <a:xfrm>
            <a:off x="7604125" y="0"/>
            <a:ext cx="0" cy="3257355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1" name="Picture 50">
            <a:extLst>
              <a:ext uri="{FF2B5EF4-FFF2-40B4-BE49-F238E27FC236}">
                <a16:creationId xmlns:a16="http://schemas.microsoft.com/office/drawing/2014/main" id="{D9818FE2-9D33-2744-63B4-5E5F5A18B03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774540" y="1247575"/>
            <a:ext cx="2017712" cy="476342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AB705676-A5E2-423B-C09F-634048858AC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774540" y="1800311"/>
            <a:ext cx="3789360" cy="568637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D9AF2B9E-F86A-C4F9-4C4F-19AB29EEDF6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779785" y="15789"/>
            <a:ext cx="2012467" cy="437024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753B63B8-E283-CE13-6646-58EF141A574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080048" y="1312273"/>
            <a:ext cx="1886237" cy="344998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6AC04835-E17A-A196-AEEF-BB2B8CCDCC11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759700" y="2445342"/>
            <a:ext cx="4276725" cy="772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601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5C268D-122F-F542-349D-B082E42D6D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6DC3378-A909-3633-52DF-C52E07313F7B}"/>
              </a:ext>
            </a:extLst>
          </p:cNvPr>
          <p:cNvCxnSpPr>
            <a:cxnSpLocks/>
          </p:cNvCxnSpPr>
          <p:nvPr/>
        </p:nvCxnSpPr>
        <p:spPr>
          <a:xfrm>
            <a:off x="946150" y="-1295"/>
            <a:ext cx="0" cy="5551409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49D85B4-CFA7-542D-72BD-6373DCEE2371}"/>
              </a:ext>
            </a:extLst>
          </p:cNvPr>
          <p:cNvCxnSpPr>
            <a:cxnSpLocks/>
          </p:cNvCxnSpPr>
          <p:nvPr/>
        </p:nvCxnSpPr>
        <p:spPr>
          <a:xfrm>
            <a:off x="4492625" y="5957"/>
            <a:ext cx="0" cy="554415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6AF43BA-467A-EA4C-F533-F4EEBD390CA9}"/>
              </a:ext>
            </a:extLst>
          </p:cNvPr>
          <p:cNvCxnSpPr>
            <a:cxnSpLocks/>
          </p:cNvCxnSpPr>
          <p:nvPr/>
        </p:nvCxnSpPr>
        <p:spPr>
          <a:xfrm>
            <a:off x="7369175" y="-1295"/>
            <a:ext cx="0" cy="5551409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F9DC9CD-5F1F-EA3F-9483-F906B7EB36B6}"/>
              </a:ext>
            </a:extLst>
          </p:cNvPr>
          <p:cNvCxnSpPr>
            <a:cxnSpLocks/>
          </p:cNvCxnSpPr>
          <p:nvPr/>
        </p:nvCxnSpPr>
        <p:spPr>
          <a:xfrm>
            <a:off x="0" y="491988"/>
            <a:ext cx="12192000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ED89451-7A7D-74F7-D273-834F3DD4E27A}"/>
              </a:ext>
            </a:extLst>
          </p:cNvPr>
          <p:cNvSpPr txBox="1"/>
          <p:nvPr/>
        </p:nvSpPr>
        <p:spPr>
          <a:xfrm>
            <a:off x="146731" y="87773"/>
            <a:ext cx="986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Target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798B780-3EC5-2916-187B-8E632EB8CA9B}"/>
              </a:ext>
            </a:extLst>
          </p:cNvPr>
          <p:cNvSpPr txBox="1"/>
          <p:nvPr/>
        </p:nvSpPr>
        <p:spPr>
          <a:xfrm>
            <a:off x="37803" y="2360554"/>
            <a:ext cx="11366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Nominal response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78D6D16-8873-BC1C-A5DE-D1EB1856FF9C}"/>
              </a:ext>
            </a:extLst>
          </p:cNvPr>
          <p:cNvSpPr txBox="1"/>
          <p:nvPr/>
        </p:nvSpPr>
        <p:spPr>
          <a:xfrm>
            <a:off x="1581998" y="54103"/>
            <a:ext cx="15802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Pi &amp; logit &amp; Odd ratio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E36883D-0CEE-9CEA-9B30-BB0ABCF30E9C}"/>
              </a:ext>
            </a:extLst>
          </p:cNvPr>
          <p:cNvCxnSpPr>
            <a:cxnSpLocks/>
          </p:cNvCxnSpPr>
          <p:nvPr/>
        </p:nvCxnSpPr>
        <p:spPr>
          <a:xfrm>
            <a:off x="957474" y="2831879"/>
            <a:ext cx="11234526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8A99A496-9694-5B9A-6B63-4D536D8BF75E}"/>
              </a:ext>
            </a:extLst>
          </p:cNvPr>
          <p:cNvCxnSpPr/>
          <p:nvPr/>
        </p:nvCxnSpPr>
        <p:spPr>
          <a:xfrm>
            <a:off x="0" y="5550114"/>
            <a:ext cx="1219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DD051F08-6E0F-2AAB-6ABB-740B5BD6BD16}"/>
              </a:ext>
            </a:extLst>
          </p:cNvPr>
          <p:cNvSpPr txBox="1"/>
          <p:nvPr/>
        </p:nvSpPr>
        <p:spPr>
          <a:xfrm>
            <a:off x="4789410" y="74605"/>
            <a:ext cx="16288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Confidence interval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FAE5F9F-6D02-872B-8105-BEA818FFD547}"/>
              </a:ext>
            </a:extLst>
          </p:cNvPr>
          <p:cNvSpPr txBox="1"/>
          <p:nvPr/>
        </p:nvSpPr>
        <p:spPr>
          <a:xfrm>
            <a:off x="8627053" y="81727"/>
            <a:ext cx="16288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H</a:t>
            </a:r>
            <a:r>
              <a:rPr lang="en-US" sz="1200" baseline="-25000" dirty="0"/>
              <a:t>0</a:t>
            </a:r>
            <a:r>
              <a:rPr lang="en-US" sz="1200" dirty="0"/>
              <a:t> Testing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EA7E89B5-15DE-C551-CD26-3E9DA4E645FE}"/>
              </a:ext>
            </a:extLst>
          </p:cNvPr>
          <p:cNvCxnSpPr>
            <a:cxnSpLocks/>
          </p:cNvCxnSpPr>
          <p:nvPr/>
        </p:nvCxnSpPr>
        <p:spPr>
          <a:xfrm>
            <a:off x="957474" y="1571933"/>
            <a:ext cx="11234526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40902B30-1FD6-8AF5-D718-5B820B29D7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237" y="515101"/>
            <a:ext cx="3289360" cy="77928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05C8199-1FC8-9C9E-FFA0-5F1C5B5B0F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3317" y="1613967"/>
            <a:ext cx="2486324" cy="41776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06D08FE-BC0C-5F37-7D22-0AAA859596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9024" y="2112234"/>
            <a:ext cx="2711450" cy="52279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6751FAC-E770-949C-DAAE-006763F267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52072" y="2891230"/>
            <a:ext cx="1653878" cy="18573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A6E7A6C4-508D-D636-687B-DC09DD159EE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99376" y="3136310"/>
            <a:ext cx="2681287" cy="75716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31A331D3-9C13-0D44-B33E-08186626710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16825" y="4197230"/>
            <a:ext cx="4441825" cy="108883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CFF9C6D7-915F-F8AD-C048-8EDFEE0BB06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48683" y="3079284"/>
            <a:ext cx="779237" cy="192091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47B1D9E4-964D-5871-23D3-689F1D8D5BD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32334" y="551339"/>
            <a:ext cx="4810806" cy="74727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971EB789-842B-BC46-F793-B29BC3B4FA06}"/>
              </a:ext>
            </a:extLst>
          </p:cNvPr>
          <p:cNvSpPr txBox="1"/>
          <p:nvPr/>
        </p:nvSpPr>
        <p:spPr>
          <a:xfrm>
            <a:off x="9966325" y="1256109"/>
            <a:ext cx="18986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See page 170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30512B1-286A-09E0-E34B-FC2B6F6D6B78}"/>
              </a:ext>
            </a:extLst>
          </p:cNvPr>
          <p:cNvSpPr/>
          <p:nvPr/>
        </p:nvSpPr>
        <p:spPr>
          <a:xfrm>
            <a:off x="0" y="-6986"/>
            <a:ext cx="12192000" cy="6864986"/>
          </a:xfrm>
          <a:prstGeom prst="rect">
            <a:avLst/>
          </a:prstGeom>
          <a:solidFill>
            <a:schemeClr val="accent1">
              <a:lumMod val="60000"/>
              <a:lumOff val="40000"/>
              <a:alpha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278899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D9C02B-2223-24F5-4D17-56A7157E70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0E11F1F-423B-18C6-E537-9799DE71771A}"/>
              </a:ext>
            </a:extLst>
          </p:cNvPr>
          <p:cNvCxnSpPr>
            <a:cxnSpLocks/>
          </p:cNvCxnSpPr>
          <p:nvPr/>
        </p:nvCxnSpPr>
        <p:spPr>
          <a:xfrm>
            <a:off x="946150" y="-1295"/>
            <a:ext cx="0" cy="5551409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C70AD57-D576-F8FA-738D-21DCCFAD8F28}"/>
              </a:ext>
            </a:extLst>
          </p:cNvPr>
          <p:cNvCxnSpPr>
            <a:cxnSpLocks/>
          </p:cNvCxnSpPr>
          <p:nvPr/>
        </p:nvCxnSpPr>
        <p:spPr>
          <a:xfrm>
            <a:off x="4937125" y="50140"/>
            <a:ext cx="0" cy="554415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74B13FC-DB55-D4DC-5AEB-0BAF5F1B6D02}"/>
              </a:ext>
            </a:extLst>
          </p:cNvPr>
          <p:cNvCxnSpPr>
            <a:cxnSpLocks/>
          </p:cNvCxnSpPr>
          <p:nvPr/>
        </p:nvCxnSpPr>
        <p:spPr>
          <a:xfrm>
            <a:off x="7369175" y="-1295"/>
            <a:ext cx="0" cy="5551409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BD915FB-E7CF-F143-0B58-EECD1EB68160}"/>
              </a:ext>
            </a:extLst>
          </p:cNvPr>
          <p:cNvCxnSpPr>
            <a:cxnSpLocks/>
          </p:cNvCxnSpPr>
          <p:nvPr/>
        </p:nvCxnSpPr>
        <p:spPr>
          <a:xfrm>
            <a:off x="0" y="491988"/>
            <a:ext cx="12192000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EE125EA2-2F8F-CDE4-D6E2-23D0288F4B4D}"/>
              </a:ext>
            </a:extLst>
          </p:cNvPr>
          <p:cNvSpPr txBox="1"/>
          <p:nvPr/>
        </p:nvSpPr>
        <p:spPr>
          <a:xfrm>
            <a:off x="146731" y="87773"/>
            <a:ext cx="986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Target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3362BCF-FAD3-1551-445A-FCFCBAC258B2}"/>
              </a:ext>
            </a:extLst>
          </p:cNvPr>
          <p:cNvSpPr txBox="1"/>
          <p:nvPr/>
        </p:nvSpPr>
        <p:spPr>
          <a:xfrm>
            <a:off x="37803" y="2360554"/>
            <a:ext cx="11366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Ordinal response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0FD7A34-D34F-CC1E-E2D9-A11C186CEBFB}"/>
              </a:ext>
            </a:extLst>
          </p:cNvPr>
          <p:cNvSpPr txBox="1"/>
          <p:nvPr/>
        </p:nvSpPr>
        <p:spPr>
          <a:xfrm>
            <a:off x="1581998" y="54103"/>
            <a:ext cx="15802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Pi &amp; logit &amp; Odd ratio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9B4CAE80-F47F-40C4-D389-45268A69DDD8}"/>
              </a:ext>
            </a:extLst>
          </p:cNvPr>
          <p:cNvCxnSpPr>
            <a:cxnSpLocks/>
          </p:cNvCxnSpPr>
          <p:nvPr/>
        </p:nvCxnSpPr>
        <p:spPr>
          <a:xfrm>
            <a:off x="946150" y="3066288"/>
            <a:ext cx="11234526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F1823565-B13E-6DD8-0684-CACB26781AC2}"/>
              </a:ext>
            </a:extLst>
          </p:cNvPr>
          <p:cNvCxnSpPr/>
          <p:nvPr/>
        </p:nvCxnSpPr>
        <p:spPr>
          <a:xfrm>
            <a:off x="0" y="5550114"/>
            <a:ext cx="1219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4421561F-44DF-882A-25E4-6EE8EC2D9ABE}"/>
              </a:ext>
            </a:extLst>
          </p:cNvPr>
          <p:cNvSpPr txBox="1"/>
          <p:nvPr/>
        </p:nvSpPr>
        <p:spPr>
          <a:xfrm>
            <a:off x="5160924" y="54102"/>
            <a:ext cx="16288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Confidence interval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3AA627D-E4A9-A6E9-1188-A3CCF71E9A5E}"/>
              </a:ext>
            </a:extLst>
          </p:cNvPr>
          <p:cNvSpPr txBox="1"/>
          <p:nvPr/>
        </p:nvSpPr>
        <p:spPr>
          <a:xfrm>
            <a:off x="8627053" y="81727"/>
            <a:ext cx="16288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H</a:t>
            </a:r>
            <a:r>
              <a:rPr lang="en-US" sz="1200" baseline="-25000" dirty="0"/>
              <a:t>0</a:t>
            </a:r>
            <a:r>
              <a:rPr lang="en-US" sz="1200" dirty="0"/>
              <a:t> Testing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FCF860BC-20AB-30CC-D958-370D405FFEA6}"/>
              </a:ext>
            </a:extLst>
          </p:cNvPr>
          <p:cNvCxnSpPr>
            <a:cxnSpLocks/>
          </p:cNvCxnSpPr>
          <p:nvPr/>
        </p:nvCxnSpPr>
        <p:spPr>
          <a:xfrm>
            <a:off x="946150" y="2143433"/>
            <a:ext cx="11234526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15FB6127-964B-7BA0-FDF1-33ABAD4810F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75368"/>
          <a:stretch/>
        </p:blipFill>
        <p:spPr>
          <a:xfrm>
            <a:off x="1076334" y="1609160"/>
            <a:ext cx="924002" cy="48389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2D5C08A-5258-8BD8-7CA0-DBE82A52A3C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5590"/>
          <a:stretch/>
        </p:blipFill>
        <p:spPr>
          <a:xfrm>
            <a:off x="1133179" y="2438633"/>
            <a:ext cx="2791321" cy="48389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BE62C55-9708-3742-359F-AFD960E3F9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1435" y="549897"/>
            <a:ext cx="3156227" cy="154017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F9A3EEE-AE6B-7424-C1FD-6AE08BA616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1435" y="3285436"/>
            <a:ext cx="3777672" cy="459059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0EAA57E6-B956-F4EE-9AB9-088D9C6364CF}"/>
              </a:ext>
            </a:extLst>
          </p:cNvPr>
          <p:cNvSpPr/>
          <p:nvPr/>
        </p:nvSpPr>
        <p:spPr>
          <a:xfrm>
            <a:off x="0" y="-6986"/>
            <a:ext cx="12192000" cy="6864986"/>
          </a:xfrm>
          <a:prstGeom prst="rect">
            <a:avLst/>
          </a:prstGeom>
          <a:solidFill>
            <a:schemeClr val="accent1">
              <a:lumMod val="60000"/>
              <a:lumOff val="40000"/>
              <a:alpha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3320818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83A866-71C6-DD69-FD7E-485B7063E9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423CB695-44CD-DF31-BC4B-7DE609990A6A}"/>
              </a:ext>
            </a:extLst>
          </p:cNvPr>
          <p:cNvSpPr/>
          <p:nvPr/>
        </p:nvSpPr>
        <p:spPr>
          <a:xfrm>
            <a:off x="0" y="-6986"/>
            <a:ext cx="12192000" cy="3092643"/>
          </a:xfrm>
          <a:prstGeom prst="rect">
            <a:avLst/>
          </a:prstGeom>
          <a:solidFill>
            <a:schemeClr val="accent1">
              <a:lumMod val="60000"/>
              <a:lumOff val="40000"/>
              <a:alpha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FFFF00"/>
              </a:highlight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2DA3E84-7DD6-B5D3-AA0A-0FF8EEA6460C}"/>
              </a:ext>
            </a:extLst>
          </p:cNvPr>
          <p:cNvCxnSpPr>
            <a:cxnSpLocks/>
          </p:cNvCxnSpPr>
          <p:nvPr/>
        </p:nvCxnSpPr>
        <p:spPr>
          <a:xfrm>
            <a:off x="946150" y="-1295"/>
            <a:ext cx="0" cy="5551409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33DF3A6-C2B6-FD1B-DA38-938C5D60705B}"/>
              </a:ext>
            </a:extLst>
          </p:cNvPr>
          <p:cNvCxnSpPr>
            <a:cxnSpLocks/>
          </p:cNvCxnSpPr>
          <p:nvPr/>
        </p:nvCxnSpPr>
        <p:spPr>
          <a:xfrm>
            <a:off x="3254375" y="-6986"/>
            <a:ext cx="0" cy="554415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AA10FAF-4D46-4E74-D98A-27F96BC8EED5}"/>
              </a:ext>
            </a:extLst>
          </p:cNvPr>
          <p:cNvCxnSpPr>
            <a:cxnSpLocks/>
          </p:cNvCxnSpPr>
          <p:nvPr/>
        </p:nvCxnSpPr>
        <p:spPr>
          <a:xfrm>
            <a:off x="4708525" y="-14238"/>
            <a:ext cx="0" cy="5551409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3DAD6D8-0FCE-A467-F8E1-BA18D1AA0D5C}"/>
              </a:ext>
            </a:extLst>
          </p:cNvPr>
          <p:cNvCxnSpPr>
            <a:cxnSpLocks/>
          </p:cNvCxnSpPr>
          <p:nvPr/>
        </p:nvCxnSpPr>
        <p:spPr>
          <a:xfrm>
            <a:off x="0" y="491988"/>
            <a:ext cx="12192000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03DCAC2-5FA0-35DA-E755-395ACF104DAF}"/>
              </a:ext>
            </a:extLst>
          </p:cNvPr>
          <p:cNvSpPr txBox="1"/>
          <p:nvPr/>
        </p:nvSpPr>
        <p:spPr>
          <a:xfrm>
            <a:off x="146731" y="87773"/>
            <a:ext cx="986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Target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BA6B33E-89D9-02FE-640B-8CD6099C9ED2}"/>
              </a:ext>
            </a:extLst>
          </p:cNvPr>
          <p:cNvSpPr txBox="1"/>
          <p:nvPr/>
        </p:nvSpPr>
        <p:spPr>
          <a:xfrm>
            <a:off x="0" y="1508503"/>
            <a:ext cx="11366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Poisson distribution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B1AAAA1-B5CC-B33F-C880-462EE1BF6864}"/>
              </a:ext>
            </a:extLst>
          </p:cNvPr>
          <p:cNvSpPr txBox="1"/>
          <p:nvPr/>
        </p:nvSpPr>
        <p:spPr>
          <a:xfrm>
            <a:off x="1678405" y="63994"/>
            <a:ext cx="6220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PMF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FED568CE-5CB6-7593-7E14-4ECE97946150}"/>
              </a:ext>
            </a:extLst>
          </p:cNvPr>
          <p:cNvCxnSpPr>
            <a:cxnSpLocks/>
          </p:cNvCxnSpPr>
          <p:nvPr/>
        </p:nvCxnSpPr>
        <p:spPr>
          <a:xfrm>
            <a:off x="0" y="3072713"/>
            <a:ext cx="12192000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728CEF0B-E4EC-41EF-FF91-AA18A48C12C2}"/>
              </a:ext>
            </a:extLst>
          </p:cNvPr>
          <p:cNvCxnSpPr/>
          <p:nvPr/>
        </p:nvCxnSpPr>
        <p:spPr>
          <a:xfrm>
            <a:off x="0" y="5550114"/>
            <a:ext cx="1219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E6653C34-0E91-3574-2DDE-2B70E7DF8F70}"/>
              </a:ext>
            </a:extLst>
          </p:cNvPr>
          <p:cNvSpPr txBox="1"/>
          <p:nvPr/>
        </p:nvSpPr>
        <p:spPr>
          <a:xfrm>
            <a:off x="3352337" y="74317"/>
            <a:ext cx="9864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Parameter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A35D42A6-6D11-BEF7-51DF-4712FFE27786}"/>
              </a:ext>
            </a:extLst>
          </p:cNvPr>
          <p:cNvCxnSpPr>
            <a:cxnSpLocks/>
          </p:cNvCxnSpPr>
          <p:nvPr/>
        </p:nvCxnSpPr>
        <p:spPr>
          <a:xfrm>
            <a:off x="946150" y="3819833"/>
            <a:ext cx="11234526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3A7A2F54-3BE8-C929-C509-C70A18DE3D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317" y="595763"/>
            <a:ext cx="2105024" cy="39497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15915BE-DC22-85A3-A759-6C5E6B18AD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2337" y="619205"/>
            <a:ext cx="1184274" cy="24726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8358102-96F5-9252-D980-4DB276F943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8382" y="514791"/>
            <a:ext cx="1652587" cy="47594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4D2EC18-6ACD-7230-0557-4B982D1275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02637" y="514791"/>
            <a:ext cx="3903660" cy="136843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B7A596B-9AEB-6FB0-D277-F551554D2F5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83375" y="1905300"/>
            <a:ext cx="4441825" cy="943794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6CD1F22A-F2E8-1853-CA3B-B4F79D4B0547}"/>
              </a:ext>
            </a:extLst>
          </p:cNvPr>
          <p:cNvSpPr/>
          <p:nvPr/>
        </p:nvSpPr>
        <p:spPr>
          <a:xfrm>
            <a:off x="11324" y="3701363"/>
            <a:ext cx="12192000" cy="3092643"/>
          </a:xfrm>
          <a:prstGeom prst="rect">
            <a:avLst/>
          </a:prstGeom>
          <a:solidFill>
            <a:schemeClr val="accent1">
              <a:lumMod val="60000"/>
              <a:lumOff val="40000"/>
              <a:alpha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FFFF00"/>
              </a:highlight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B54DD184-4A92-0023-CBD0-0294F1D3D23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54125" y="3912333"/>
            <a:ext cx="4324350" cy="428625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E401D799-042F-2BA9-6ABD-68EBE466801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00512" y="3152775"/>
            <a:ext cx="3990975" cy="55245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54BA6A3F-1E46-4A97-4BD2-FC6E63B9BFB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56411" y="4368422"/>
            <a:ext cx="5467350" cy="94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4343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828206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</TotalTime>
  <Words>124</Words>
  <Application>Microsoft Office PowerPoint</Application>
  <PresentationFormat>Widescreen</PresentationFormat>
  <Paragraphs>46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Bill Chung</dc:creator>
  <cp:lastModifiedBy>Bill Chung</cp:lastModifiedBy>
  <cp:revision>2</cp:revision>
  <dcterms:created xsi:type="dcterms:W3CDTF">2025-05-25T16:39:33Z</dcterms:created>
  <dcterms:modified xsi:type="dcterms:W3CDTF">2025-05-25T22:17:55Z</dcterms:modified>
</cp:coreProperties>
</file>