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3" r:id="rId10"/>
    <p:sldId id="264" r:id="rId11"/>
    <p:sldId id="265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78E-4F1A-A2D0-35C760D62D7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8E-4F1A-A2D0-35C760D62D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Munka1!$A$2:$A$5</c:f>
              <c:strCache>
                <c:ptCount val="2"/>
                <c:pt idx="0">
                  <c:v>1. negyedév</c:v>
                </c:pt>
                <c:pt idx="1">
                  <c:v>2.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E-4F1A-A2D0-35C760D62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44-4721-BEF2-4EC11434AC4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44-4721-BEF2-4EC11434AC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44-4721-BEF2-4EC11434AC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44-4721-BEF2-4EC11434AC4D}"/>
              </c:ext>
            </c:extLst>
          </c:dPt>
          <c:cat>
            <c:strRef>
              <c:f>Munka1!$A$2:$A$5</c:f>
              <c:strCache>
                <c:ptCount val="2"/>
                <c:pt idx="0">
                  <c:v>1. negyedév</c:v>
                </c:pt>
                <c:pt idx="1">
                  <c:v>2.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44-4721-BEF2-4EC11434A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12-48FA-AE83-62B8F51E72F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12-48FA-AE83-62B8F51E72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12-48FA-AE83-62B8F51E72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12-48FA-AE83-62B8F51E72F3}"/>
              </c:ext>
            </c:extLst>
          </c:dPt>
          <c:cat>
            <c:strRef>
              <c:f>Munka1!$A$2:$A$5</c:f>
              <c:strCache>
                <c:ptCount val="2"/>
                <c:pt idx="0">
                  <c:v>1. negyedév</c:v>
                </c:pt>
                <c:pt idx="1">
                  <c:v>2.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12-48FA-AE83-62B8F51E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B8-459D-8CE2-4526F8BCFA1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B8-459D-8CE2-4526F8BCF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B8-459D-8CE2-4526F8BCF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B8-459D-8CE2-4526F8BCFA18}"/>
              </c:ext>
            </c:extLst>
          </c:dPt>
          <c:cat>
            <c:strRef>
              <c:f>Munka1!$A$2:$A$5</c:f>
              <c:strCache>
                <c:ptCount val="2"/>
                <c:pt idx="0">
                  <c:v>1. negyedév</c:v>
                </c:pt>
                <c:pt idx="1">
                  <c:v>2.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B8-459D-8CE2-4526F8BCF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02661-EC1E-47CC-B041-D1A5BD8C0F0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BAB07-81EE-4AA2-8F8A-62225497A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17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DC-BD96-44AE-BF4F-F822FDF0445D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6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059A-6ECE-43B9-99E7-FEFCCC144F1E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44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2CA-E437-4BD9-AE57-7F5CCD7E3ED1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7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4AE-3FF9-4856-94B5-96B8BAE539C3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A0A0-0F98-404D-A801-15D294A39BC3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3103-2081-49F7-A2B6-59C078B780F2}" type="datetime1">
              <a:rPr lang="hu-HU" smtClean="0"/>
              <a:t>2018. 05. 15.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CFE5-89E8-45C8-8753-EC86499F6243}" type="datetime1">
              <a:rPr lang="hu-HU" smtClean="0"/>
              <a:t>2018. 05. 15.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9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F78F-0621-435D-9551-E4E9DA714DB4}" type="datetime1">
              <a:rPr lang="hu-HU" smtClean="0"/>
              <a:t>2018. 05. 15.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47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E2D8-A259-4C66-974A-B49E17708936}" type="datetime1">
              <a:rPr lang="hu-HU" smtClean="0"/>
              <a:t>2018. 05. 15.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1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DD24A-E5C8-4720-9DC9-E0460E200283}" type="datetime1">
              <a:rPr lang="hu-HU" smtClean="0"/>
              <a:t>2018. 05. 15.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9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2D0C-5437-4967-9D88-8FF0F334622B}" type="datetime1">
              <a:rPr lang="hu-HU" smtClean="0"/>
              <a:t>2018. 05. 15.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713782-5F0B-4FBD-AE27-17A005577F5F}" type="datetime1">
              <a:rPr lang="hu-HU" smtClean="0"/>
              <a:t>2018. 05. 15.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8FD2EF-1A87-4BCB-A5DC-2FA9CDA6325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ojozsef/AI-project-for-university" TargetMode="External"/><Relationship Id="rId2" Type="http://schemas.openxmlformats.org/officeDocument/2006/relationships/hyperlink" Target="http://cs231n.stanford.edu/syllab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oronto.edu/~kriz/cif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KÉPFELISMERÉS GÉPI </a:t>
            </a:r>
            <a:r>
              <a:rPr lang="hu-HU" sz="4800" dirty="0" smtClean="0"/>
              <a:t>TANULÁSI </a:t>
            </a:r>
            <a:r>
              <a:rPr lang="hu-HU" sz="4800" dirty="0"/>
              <a:t>MÓDSZEREK </a:t>
            </a:r>
            <a:r>
              <a:rPr lang="hu-HU" sz="4800" dirty="0" smtClean="0"/>
              <a:t>ALKALMAZÁSÁVAL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Önálló laborgyakorlat</a:t>
            </a:r>
          </a:p>
          <a:p>
            <a:r>
              <a:rPr lang="hu-HU" dirty="0" smtClean="0"/>
              <a:t>Készítette: </a:t>
            </a:r>
            <a:r>
              <a:rPr lang="hu-HU" dirty="0" err="1" smtClean="0"/>
              <a:t>Köő</a:t>
            </a:r>
            <a:r>
              <a:rPr lang="hu-HU" dirty="0" smtClean="0"/>
              <a:t> </a:t>
            </a:r>
            <a:r>
              <a:rPr lang="hu-HU" dirty="0" smtClean="0"/>
              <a:t>József</a:t>
            </a:r>
          </a:p>
          <a:p>
            <a:r>
              <a:rPr lang="hu-HU" dirty="0" smtClean="0"/>
              <a:t>Témavezető: </a:t>
            </a:r>
            <a:r>
              <a:rPr lang="hu-HU" dirty="0" err="1" smtClean="0"/>
              <a:t>Czúni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</a:t>
            </a:fld>
            <a:r>
              <a:rPr lang="hu-HU" dirty="0" smtClean="0"/>
              <a:t>/14</a:t>
            </a:r>
            <a:endParaRPr lang="hu-HU" dirty="0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962E-946B-4CDF-A1E7-6D92F0901E2E}" type="datetime1">
              <a:rPr lang="hu-HU" smtClean="0"/>
              <a:t>2018. 05. 15.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92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SVM - 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sz="2000" dirty="0" smtClean="0"/>
              <a:t>Veszteségfüggvény kiszámítása</a:t>
            </a:r>
          </a:p>
          <a:p>
            <a:pPr lvl="1"/>
            <a:r>
              <a:rPr lang="hu-HU" sz="2000" dirty="0" smtClean="0"/>
              <a:t>Veszteségek minimalizálása</a:t>
            </a:r>
          </a:p>
          <a:p>
            <a:pPr lvl="1"/>
            <a:endParaRPr lang="hu-HU" sz="2000" dirty="0" smtClean="0"/>
          </a:p>
          <a:p>
            <a:pPr lvl="1"/>
            <a:endParaRPr lang="hu-HU" sz="2000" dirty="0"/>
          </a:p>
          <a:p>
            <a:pPr lvl="1"/>
            <a:r>
              <a:rPr lang="hu-HU" sz="2000" dirty="0" smtClean="0"/>
              <a:t>Véletlen W értékek</a:t>
            </a:r>
          </a:p>
          <a:p>
            <a:pPr lvl="1"/>
            <a:r>
              <a:rPr lang="hu-HU" sz="2000" dirty="0" smtClean="0"/>
              <a:t>Gradiens módszer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84" y="1845734"/>
            <a:ext cx="6847416" cy="3821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1670" y="4971677"/>
            <a:ext cx="3136594" cy="695525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10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53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910"/>
            <a:ext cx="10058400" cy="1450757"/>
          </a:xfrm>
        </p:spPr>
        <p:txBody>
          <a:bodyPr/>
          <a:lstStyle/>
          <a:p>
            <a:r>
              <a:rPr lang="hu-HU" dirty="0" smtClean="0"/>
              <a:t>Neuron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1584355"/>
            <a:ext cx="7955766" cy="24488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20" y="4211182"/>
            <a:ext cx="7941002" cy="1835925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11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166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Konvolúciós</a:t>
            </a:r>
            <a:r>
              <a:rPr lang="hu-HU" sz="2800" dirty="0" smtClean="0"/>
              <a:t> hálók</a:t>
            </a:r>
          </a:p>
          <a:p>
            <a:pPr lvl="1"/>
            <a:r>
              <a:rPr lang="hu-HU" sz="2400" dirty="0" smtClean="0"/>
              <a:t>Képfeldolgozás</a:t>
            </a:r>
          </a:p>
          <a:p>
            <a:pPr lvl="1"/>
            <a:r>
              <a:rPr lang="hu-HU" sz="2400" dirty="0" smtClean="0"/>
              <a:t>Objektumfelismerés</a:t>
            </a:r>
          </a:p>
          <a:p>
            <a:r>
              <a:rPr lang="hu-HU" sz="2800" dirty="0" smtClean="0"/>
              <a:t>LSTM hálók </a:t>
            </a:r>
            <a:r>
              <a:rPr lang="hu-HU" dirty="0" smtClean="0"/>
              <a:t>(Long-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term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)</a:t>
            </a:r>
          </a:p>
          <a:p>
            <a:pPr lvl="1"/>
            <a:r>
              <a:rPr lang="hu-HU" sz="2400" dirty="0" smtClean="0"/>
              <a:t>Időbeli sorozat jóslata</a:t>
            </a:r>
          </a:p>
          <a:p>
            <a:pPr lvl="1"/>
            <a:r>
              <a:rPr lang="hu-HU" sz="2400" dirty="0" smtClean="0"/>
              <a:t>Ritmus tanulás</a:t>
            </a:r>
          </a:p>
          <a:p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58" y="1845734"/>
            <a:ext cx="3136460" cy="217389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77" y="4019625"/>
            <a:ext cx="3634306" cy="2061066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12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60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</a:t>
            </a:r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sz="2400" dirty="0"/>
              <a:t>Gépi tanulási eljárások megismerése</a:t>
            </a:r>
          </a:p>
          <a:p>
            <a:pPr>
              <a:lnSpc>
                <a:spcPct val="200000"/>
              </a:lnSpc>
            </a:pPr>
            <a:r>
              <a:rPr lang="hu-HU" sz="2400" dirty="0"/>
              <a:t>Megvalósításuk</a:t>
            </a:r>
          </a:p>
          <a:p>
            <a:pPr>
              <a:lnSpc>
                <a:spcPct val="200000"/>
              </a:lnSpc>
            </a:pPr>
            <a:r>
              <a:rPr lang="hu-HU" sz="2400" dirty="0"/>
              <a:t>Kapcsolódó eszköztárral való ismerkedés</a:t>
            </a:r>
          </a:p>
          <a:p>
            <a:pPr>
              <a:lnSpc>
                <a:spcPct val="200000"/>
              </a:lnSpc>
            </a:pPr>
            <a:r>
              <a:rPr lang="hu-HU" sz="2400" dirty="0"/>
              <a:t>Tananyag </a:t>
            </a:r>
            <a:r>
              <a:rPr lang="hu-HU" sz="2400" dirty="0" smtClean="0"/>
              <a:t>feldolgozása</a:t>
            </a:r>
          </a:p>
          <a:p>
            <a:endParaRPr lang="hu-H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3988682"/>
              </p:ext>
            </p:extLst>
          </p:nvPr>
        </p:nvGraphicFramePr>
        <p:xfrm>
          <a:off x="6358198" y="1634068"/>
          <a:ext cx="1178962" cy="11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5030737"/>
              </p:ext>
            </p:extLst>
          </p:nvPr>
        </p:nvGraphicFramePr>
        <p:xfrm>
          <a:off x="3994087" y="2714147"/>
          <a:ext cx="1178962" cy="11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7655892"/>
              </p:ext>
            </p:extLst>
          </p:nvPr>
        </p:nvGraphicFramePr>
        <p:xfrm>
          <a:off x="6427457" y="3558733"/>
          <a:ext cx="1178962" cy="11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94465909"/>
              </p:ext>
            </p:extLst>
          </p:nvPr>
        </p:nvGraphicFramePr>
        <p:xfrm>
          <a:off x="3994087" y="4499934"/>
          <a:ext cx="1178962" cy="11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13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34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2233061"/>
            <a:ext cx="10058400" cy="3636033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/>
              <a:t>Kurzus link: </a:t>
            </a:r>
            <a:r>
              <a:rPr lang="hu-HU" b="1" dirty="0">
                <a:hlinkClick r:id="rId2"/>
              </a:rPr>
              <a:t>http://</a:t>
            </a:r>
            <a:r>
              <a:rPr lang="hu-HU" b="1" dirty="0" smtClean="0">
                <a:hlinkClick r:id="rId2"/>
              </a:rPr>
              <a:t>cs231n.stanford.edu/syllabus.html</a:t>
            </a:r>
            <a:endParaRPr lang="hu-HU" b="1" dirty="0" smtClean="0"/>
          </a:p>
          <a:p>
            <a:endParaRPr lang="hu-HU" b="1" dirty="0"/>
          </a:p>
          <a:p>
            <a:r>
              <a:rPr lang="hu-HU" dirty="0"/>
              <a:t>Projekt elérhetősége: </a:t>
            </a:r>
            <a:r>
              <a:rPr lang="hu-HU" b="1" dirty="0">
                <a:hlinkClick r:id="rId3"/>
              </a:rPr>
              <a:t>https://</a:t>
            </a:r>
            <a:r>
              <a:rPr lang="hu-HU" b="1" dirty="0" smtClean="0">
                <a:hlinkClick r:id="rId3"/>
              </a:rPr>
              <a:t>github.com/koojozsef/AI-project-for-university</a:t>
            </a:r>
            <a:endParaRPr lang="hu-HU" b="1" dirty="0" smtClean="0"/>
          </a:p>
          <a:p>
            <a:endParaRPr lang="hu-HU" dirty="0" smtClean="0"/>
          </a:p>
          <a:p>
            <a:r>
              <a:rPr lang="hu-HU" dirty="0"/>
              <a:t>CIFAR-10 adatbázis: </a:t>
            </a:r>
            <a:r>
              <a:rPr lang="hu-HU" b="1" dirty="0">
                <a:hlinkClick r:id="rId4"/>
              </a:rPr>
              <a:t>https://www.cs.toronto.edu/~</a:t>
            </a:r>
            <a:r>
              <a:rPr lang="hu-HU" b="1" dirty="0" smtClean="0">
                <a:hlinkClick r:id="rId4"/>
              </a:rPr>
              <a:t>kriz/cifar.html</a:t>
            </a:r>
            <a:endParaRPr lang="hu-HU" b="1" dirty="0" smtClean="0"/>
          </a:p>
          <a:p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14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7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2145670"/>
            <a:ext cx="10058400" cy="37234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Célkitűzés</a:t>
            </a:r>
            <a:endParaRPr lang="hu-H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Gépi </a:t>
            </a:r>
            <a:r>
              <a:rPr lang="hu-HU" sz="2800" dirty="0" smtClean="0"/>
              <a:t>tanulás áttekintése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Fejlesztői </a:t>
            </a:r>
            <a:r>
              <a:rPr lang="hu-HU" sz="2800" dirty="0" smtClean="0"/>
              <a:t>eszközök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Felhasznált </a:t>
            </a:r>
            <a:r>
              <a:rPr lang="hu-HU" sz="2800" dirty="0" smtClean="0"/>
              <a:t>adatforrások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Osztályozó </a:t>
            </a:r>
            <a:r>
              <a:rPr lang="hu-HU" sz="2800" dirty="0" smtClean="0"/>
              <a:t>algoritmusok bemutatása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  Elért </a:t>
            </a:r>
            <a:r>
              <a:rPr lang="hu-HU" sz="2800" dirty="0" smtClean="0"/>
              <a:t>eredmények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2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991762"/>
            <a:ext cx="10058400" cy="387733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Gépi tanulási eljárások </a:t>
            </a:r>
            <a:r>
              <a:rPr lang="hu-HU" sz="2800" dirty="0" smtClean="0"/>
              <a:t>megismerése, </a:t>
            </a:r>
            <a:r>
              <a:rPr lang="hu-HU" sz="2800" dirty="0" smtClean="0"/>
              <a:t>m</a:t>
            </a:r>
            <a:r>
              <a:rPr lang="hu-HU" sz="2800" dirty="0" smtClean="0"/>
              <a:t>egvalósítása</a:t>
            </a:r>
          </a:p>
          <a:p>
            <a:endParaRPr lang="hu-HU" sz="2800" dirty="0" smtClean="0"/>
          </a:p>
          <a:p>
            <a:r>
              <a:rPr lang="hu-HU" sz="2800" dirty="0" smtClean="0"/>
              <a:t>Kapcsolódó eszköztárral való ismerkedés</a:t>
            </a:r>
          </a:p>
          <a:p>
            <a:endParaRPr lang="hu-HU" sz="2800" dirty="0" smtClean="0"/>
          </a:p>
          <a:p>
            <a:r>
              <a:rPr lang="hu-HU" sz="2800" dirty="0" smtClean="0"/>
              <a:t>Tananyag </a:t>
            </a:r>
            <a:r>
              <a:rPr lang="hu-HU" sz="2800" dirty="0" smtClean="0"/>
              <a:t>feldolgozása – </a:t>
            </a:r>
            <a:r>
              <a:rPr lang="hu-HU" sz="2800" dirty="0" smtClean="0"/>
              <a:t>CS231n </a:t>
            </a:r>
            <a:r>
              <a:rPr lang="hu-HU" sz="2800" dirty="0" err="1" smtClean="0"/>
              <a:t>Course</a:t>
            </a:r>
            <a:r>
              <a:rPr lang="hu-HU" sz="2800" dirty="0" smtClean="0"/>
              <a:t>, Stanford University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75" y="4251966"/>
            <a:ext cx="594417" cy="89162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324" y="2736834"/>
            <a:ext cx="1954250" cy="1319119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3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7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Gépi 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35957" y="2135444"/>
            <a:ext cx="7087053" cy="951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hu-HU" i="1" dirty="0" smtClean="0"/>
              <a:t>„A gépi tanulás a számítástudomány azon ágazata amely a számítástechnikai eszközöket ruházza fel a </a:t>
            </a:r>
            <a:r>
              <a:rPr lang="hu-HU" b="1" i="1" dirty="0" smtClean="0"/>
              <a:t>tanulás</a:t>
            </a:r>
            <a:r>
              <a:rPr lang="hu-HU" i="1" dirty="0" smtClean="0"/>
              <a:t> képességével adatok alapján, </a:t>
            </a:r>
            <a:r>
              <a:rPr lang="hu-HU" b="1" i="1" dirty="0" smtClean="0"/>
              <a:t>közvetlen programozás nélkül</a:t>
            </a:r>
            <a:r>
              <a:rPr lang="hu-HU" i="1" dirty="0" smtClean="0"/>
              <a:t>.”</a:t>
            </a:r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6862526" y="3675707"/>
            <a:ext cx="4679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Tanulási algoritmusok</a:t>
            </a:r>
          </a:p>
          <a:p>
            <a:endParaRPr lang="hu-HU" dirty="0"/>
          </a:p>
          <a:p>
            <a:pPr lvl="1"/>
            <a:r>
              <a:rPr lang="hu-HU" dirty="0"/>
              <a:t>Döntési </a:t>
            </a:r>
            <a:r>
              <a:rPr lang="hu-HU" dirty="0" smtClean="0"/>
              <a:t>fa	   Mesterséges </a:t>
            </a:r>
            <a:r>
              <a:rPr lang="hu-HU" dirty="0"/>
              <a:t>neurális </a:t>
            </a:r>
            <a:r>
              <a:rPr lang="hu-HU" dirty="0" smtClean="0"/>
              <a:t>háló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68119" y="309500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Biológiai </a:t>
            </a:r>
            <a:r>
              <a:rPr lang="hu-HU" b="1" dirty="0" smtClean="0"/>
              <a:t>analógia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7613964" y="4689695"/>
            <a:ext cx="534155" cy="2353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7300111" y="5311366"/>
            <a:ext cx="534155" cy="2353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974593" y="5312875"/>
            <a:ext cx="534155" cy="235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>
            <a:stCxn id="6" idx="2"/>
            <a:endCxn id="8" idx="0"/>
          </p:cNvCxnSpPr>
          <p:nvPr/>
        </p:nvCxnSpPr>
        <p:spPr>
          <a:xfrm>
            <a:off x="7881042" y="4925085"/>
            <a:ext cx="360629" cy="3877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6" idx="2"/>
            <a:endCxn id="7" idx="0"/>
          </p:cNvCxnSpPr>
          <p:nvPr/>
        </p:nvCxnSpPr>
        <p:spPr>
          <a:xfrm flipH="1">
            <a:off x="7567189" y="4925085"/>
            <a:ext cx="313853" cy="386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27" y="4650142"/>
            <a:ext cx="1748894" cy="15578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666654" y="3657600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Alkamazási</a:t>
            </a:r>
            <a:r>
              <a:rPr lang="hu-HU" b="1" dirty="0"/>
              <a:t> </a:t>
            </a:r>
            <a:r>
              <a:rPr lang="hu-HU" b="1" dirty="0" smtClean="0"/>
              <a:t>területek</a:t>
            </a:r>
            <a:endParaRPr lang="en-GB" b="1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0" y="3570107"/>
            <a:ext cx="2661719" cy="123728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5" y="4709864"/>
            <a:ext cx="2191410" cy="1559929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446" y="3988981"/>
            <a:ext cx="1167195" cy="1167195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197" y="5118225"/>
            <a:ext cx="1707283" cy="956079"/>
          </a:xfrm>
          <a:prstGeom prst="rect">
            <a:avLst/>
          </a:prstGeom>
        </p:spPr>
      </p:pic>
      <p:sp>
        <p:nvSpPr>
          <p:cNvPr id="21" name="Dia számának hely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63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Megismert fejlesztői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Python 2.7 </a:t>
            </a:r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Anaconda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Spyder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Numpy</a:t>
            </a:r>
            <a:r>
              <a:rPr lang="hu-HU" dirty="0" smtClean="0"/>
              <a:t> </a:t>
            </a:r>
            <a:r>
              <a:rPr lang="hu-HU" dirty="0" smtClean="0"/>
              <a:t>könyvtár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79" y="1845734"/>
            <a:ext cx="2757581" cy="8145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36" y="2905571"/>
            <a:ext cx="1712024" cy="8506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14" y="3647558"/>
            <a:ext cx="947831" cy="94783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36" y="4349058"/>
            <a:ext cx="2146992" cy="120231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047" y="1945282"/>
            <a:ext cx="5194274" cy="3824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5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142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</a:t>
            </a:r>
            <a:r>
              <a:rPr lang="hu-HU" dirty="0" smtClean="0"/>
              <a:t>adatforrások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CIFAR-10</a:t>
            </a:r>
          </a:p>
          <a:p>
            <a:pPr lvl="1"/>
            <a:r>
              <a:rPr lang="hu-HU" sz="2000" dirty="0"/>
              <a:t>60000 </a:t>
            </a:r>
            <a:r>
              <a:rPr lang="hu-HU" sz="2000" dirty="0" smtClean="0"/>
              <a:t>db 32x32 színes kép </a:t>
            </a:r>
          </a:p>
          <a:p>
            <a:pPr lvl="1"/>
            <a:r>
              <a:rPr lang="hu-HU" sz="2000" dirty="0" smtClean="0"/>
              <a:t>10 osztály</a:t>
            </a:r>
            <a:endParaRPr lang="hu-HU" sz="2000" dirty="0"/>
          </a:p>
          <a:p>
            <a:pPr lvl="1"/>
            <a:endParaRPr lang="hu-HU" dirty="0" smtClean="0"/>
          </a:p>
          <a:p>
            <a:r>
              <a:rPr lang="hu-HU" sz="2400" dirty="0" err="1" smtClean="0"/>
              <a:t>ImageNET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65" y="659730"/>
            <a:ext cx="3252109" cy="2543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6" y="3921545"/>
            <a:ext cx="4959649" cy="1947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66234" y="3487837"/>
            <a:ext cx="6085268" cy="2061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6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25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Példafeladat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2326740"/>
            <a:ext cx="10058400" cy="3542353"/>
          </a:xfrm>
        </p:spPr>
        <p:txBody>
          <a:bodyPr/>
          <a:lstStyle/>
          <a:p>
            <a:r>
              <a:rPr lang="hu-HU" dirty="0" smtClean="0"/>
              <a:t>Osztályozzuk a bemenetként kapott képeket a rajtuk szereplő dolgok szerint!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94" y="3285653"/>
            <a:ext cx="493415" cy="48964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94" y="3688384"/>
            <a:ext cx="589380" cy="58938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82" y="4351968"/>
            <a:ext cx="593002" cy="59300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944" y="4867144"/>
            <a:ext cx="576404" cy="576404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7260879" y="3318429"/>
            <a:ext cx="2308634" cy="15589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Kutya</a:t>
            </a:r>
            <a:endParaRPr lang="hu-HU" dirty="0"/>
          </a:p>
        </p:txBody>
      </p:sp>
      <p:sp>
        <p:nvSpPr>
          <p:cNvPr id="9" name="Ellipszis 8"/>
          <p:cNvSpPr/>
          <p:nvPr/>
        </p:nvSpPr>
        <p:spPr>
          <a:xfrm>
            <a:off x="5576935" y="4427145"/>
            <a:ext cx="2362954" cy="16296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Ló</a:t>
            </a:r>
            <a:endParaRPr lang="hu-HU" dirty="0"/>
          </a:p>
        </p:txBody>
      </p:sp>
      <p:cxnSp>
        <p:nvCxnSpPr>
          <p:cNvPr id="11" name="Egyenes összekötő nyíllal 10"/>
          <p:cNvCxnSpPr>
            <a:stCxn id="5" idx="3"/>
            <a:endCxn id="8" idx="2"/>
          </p:cNvCxnSpPr>
          <p:nvPr/>
        </p:nvCxnSpPr>
        <p:spPr>
          <a:xfrm>
            <a:off x="3720974" y="3983074"/>
            <a:ext cx="3539905" cy="11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4" idx="3"/>
            <a:endCxn id="8" idx="1"/>
          </p:cNvCxnSpPr>
          <p:nvPr/>
        </p:nvCxnSpPr>
        <p:spPr>
          <a:xfrm>
            <a:off x="2897109" y="3530474"/>
            <a:ext cx="4701862" cy="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6" idx="3"/>
          </p:cNvCxnSpPr>
          <p:nvPr/>
        </p:nvCxnSpPr>
        <p:spPr>
          <a:xfrm>
            <a:off x="2859384" y="4648469"/>
            <a:ext cx="2771871" cy="29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7" idx="3"/>
            <a:endCxn id="9" idx="2"/>
          </p:cNvCxnSpPr>
          <p:nvPr/>
        </p:nvCxnSpPr>
        <p:spPr>
          <a:xfrm>
            <a:off x="3784348" y="5155346"/>
            <a:ext cx="1792587" cy="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 számának hely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7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46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Osztályozó algoritmusok </a:t>
            </a:r>
            <a:r>
              <a:rPr lang="hu-HU" dirty="0" smtClean="0"/>
              <a:t>bemutatása</a:t>
            </a:r>
            <a:br>
              <a:rPr lang="hu-HU" dirty="0" smtClean="0"/>
            </a:br>
            <a:r>
              <a:rPr lang="hu-HU" dirty="0" smtClean="0"/>
              <a:t>K-legközelebbi szomszéd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2145670"/>
            <a:ext cx="10058400" cy="3723423"/>
          </a:xfrm>
        </p:spPr>
        <p:txBody>
          <a:bodyPr>
            <a:normAutofit/>
          </a:bodyPr>
          <a:lstStyle/>
          <a:p>
            <a:pPr lvl="1"/>
            <a:r>
              <a:rPr lang="hu-HU" sz="2400" dirty="0" smtClean="0"/>
              <a:t>Paramétertérben tárolt pontok</a:t>
            </a:r>
          </a:p>
          <a:p>
            <a:pPr lvl="1"/>
            <a:r>
              <a:rPr lang="hu-HU" sz="2400" dirty="0" smtClean="0"/>
              <a:t>Új értékek a pontok alapján </a:t>
            </a:r>
            <a:br>
              <a:rPr lang="hu-HU" sz="2400" dirty="0" smtClean="0"/>
            </a:br>
            <a:r>
              <a:rPr lang="hu-HU" sz="2400" dirty="0" smtClean="0"/>
              <a:t>határozódnak meg</a:t>
            </a:r>
            <a:endParaRPr lang="hu-HU" sz="2400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5534" y="1801641"/>
            <a:ext cx="5626182" cy="111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18533" y="3126745"/>
            <a:ext cx="5863182" cy="2953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8" y="3965418"/>
            <a:ext cx="5883124" cy="2316039"/>
          </a:xfrm>
          <a:prstGeom prst="rect">
            <a:avLst/>
          </a:prstGeom>
        </p:spPr>
      </p:pic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8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3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SVM –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979323"/>
            <a:ext cx="10058400" cy="4023360"/>
          </a:xfrm>
        </p:spPr>
        <p:txBody>
          <a:bodyPr/>
          <a:lstStyle/>
          <a:p>
            <a:r>
              <a:rPr lang="hu-HU" sz="2400" dirty="0" smtClean="0"/>
              <a:t>Paramétertérben pontok</a:t>
            </a:r>
          </a:p>
          <a:p>
            <a:r>
              <a:rPr lang="hu-HU" sz="2400" dirty="0" err="1" smtClean="0"/>
              <a:t>Hipersíkkal</a:t>
            </a:r>
            <a:r>
              <a:rPr lang="hu-HU" sz="2400" dirty="0" smtClean="0"/>
              <a:t> szeparálja a pontokat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85" y="3176861"/>
            <a:ext cx="6886904" cy="2645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05" y="2433643"/>
            <a:ext cx="3171825" cy="5905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10" y="3003582"/>
            <a:ext cx="4590107" cy="3367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D2EF-1A87-4BCB-A5DC-2FA9CDA63250}" type="slidenum">
              <a:rPr lang="hu-HU" smtClean="0"/>
              <a:t>9</a:t>
            </a:fld>
            <a:r>
              <a:rPr lang="hu-HU" dirty="0"/>
              <a:t>/14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939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227</Words>
  <Application>Microsoft Office PowerPoint</Application>
  <PresentationFormat>Szélesvásznú</PresentationFormat>
  <Paragraphs>91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Retrospektív</vt:lpstr>
      <vt:lpstr>KÉPFELISMERÉS GÉPI TANULÁSI MÓDSZEREK ALKALMAZÁSÁVAL</vt:lpstr>
      <vt:lpstr>Áttekintés</vt:lpstr>
      <vt:lpstr>Célkitűzés</vt:lpstr>
      <vt:lpstr>Gépi tanulás</vt:lpstr>
      <vt:lpstr>Megismert fejlesztői eszközök</vt:lpstr>
      <vt:lpstr>Felhasznált adatforrások</vt:lpstr>
      <vt:lpstr>Példafeladat</vt:lpstr>
      <vt:lpstr>Osztályozó algoritmusok bemutatása K-legközelebbi szomszéd</vt:lpstr>
      <vt:lpstr>SVM – Support Vector Machine</vt:lpstr>
      <vt:lpstr>SVM - tanítás</vt:lpstr>
      <vt:lpstr>Neuron</vt:lpstr>
      <vt:lpstr>Neurális hálók</vt:lpstr>
      <vt:lpstr>Elért eredmények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KÉPFELISMERÉS GÉPI TANULÁSI MÓDSZEREK ALKALMAZÁSÁVAL PYTHON NYELVEN</dc:title>
  <dc:creator>Windows-felhasználó</dc:creator>
  <cp:lastModifiedBy>Windows-felhasználó</cp:lastModifiedBy>
  <cp:revision>22</cp:revision>
  <dcterms:created xsi:type="dcterms:W3CDTF">2018-05-08T21:13:52Z</dcterms:created>
  <dcterms:modified xsi:type="dcterms:W3CDTF">2018-05-15T21:47:06Z</dcterms:modified>
</cp:coreProperties>
</file>