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8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73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55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24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6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45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53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6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0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09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94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450B3-BF76-49B1-8823-50FEDB6BDD9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997B-9A1E-4F23-8E8E-821296DA98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34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Filter visible points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 smtClean="0"/>
              <a:t>Test task for Obstacle detection (research engineer)</a:t>
            </a:r>
          </a:p>
          <a:p>
            <a:pPr algn="r"/>
            <a:r>
              <a:rPr lang="en-GB" dirty="0" err="1" smtClean="0"/>
              <a:t>József</a:t>
            </a:r>
            <a:r>
              <a:rPr lang="en-GB" dirty="0" smtClean="0"/>
              <a:t> </a:t>
            </a:r>
            <a:r>
              <a:rPr lang="en-GB" dirty="0" err="1" smtClean="0"/>
              <a:t>Köő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12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used Tangent method for pinhole camera models</a:t>
            </a:r>
          </a:p>
          <a:p>
            <a:pPr lvl="1"/>
            <a:r>
              <a:rPr lang="en-GB" dirty="0" smtClean="0"/>
              <a:t>It does not requires to calculate distance for every point</a:t>
            </a:r>
          </a:p>
          <a:p>
            <a:pPr lvl="1"/>
            <a:r>
              <a:rPr lang="en-GB" dirty="0" smtClean="0"/>
              <a:t>The used cameras view angles were not wider than 90°</a:t>
            </a:r>
          </a:p>
          <a:p>
            <a:r>
              <a:rPr lang="en-GB" dirty="0" smtClean="0"/>
              <a:t>I used Sine method for </a:t>
            </a:r>
            <a:r>
              <a:rPr lang="en-GB" dirty="0" err="1" smtClean="0"/>
              <a:t>mei</a:t>
            </a:r>
            <a:r>
              <a:rPr lang="en-GB" dirty="0" smtClean="0"/>
              <a:t> camera models</a:t>
            </a:r>
          </a:p>
          <a:p>
            <a:pPr lvl="1"/>
            <a:r>
              <a:rPr lang="en-GB" dirty="0" smtClean="0"/>
              <a:t>It separates sides with sign during calculation</a:t>
            </a:r>
          </a:p>
          <a:p>
            <a:pPr lvl="1"/>
            <a:r>
              <a:rPr lang="en-GB" dirty="0" smtClean="0"/>
              <a:t>I assumed region of interest is the middle, so loss on edges are permitted</a:t>
            </a:r>
          </a:p>
        </p:txBody>
      </p:sp>
    </p:spTree>
    <p:extLst>
      <p:ext uri="{BB962C8B-B14F-4D97-AF65-F5344CB8AC3E}">
        <p14:creationId xmlns:p14="http://schemas.microsoft.com/office/powerpoint/2010/main" val="31970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Investigate „k-d array” structure instead of „map”. It could boost search in regions.</a:t>
            </a:r>
          </a:p>
          <a:p>
            <a:r>
              <a:rPr lang="en-GB" dirty="0" smtClean="0"/>
              <a:t>investigate parallel computation possibilities.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06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assumptions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.ply file contains points in camera frustum</a:t>
            </a:r>
          </a:p>
          <a:p>
            <a:r>
              <a:rPr lang="en-GB" dirty="0" smtClean="0"/>
              <a:t>Camera is placed in </a:t>
            </a:r>
            <a:r>
              <a:rPr lang="en-GB" dirty="0" err="1" smtClean="0"/>
              <a:t>orig</a:t>
            </a:r>
            <a:r>
              <a:rPr lang="hu-HU" dirty="0" smtClean="0"/>
              <a:t>in</a:t>
            </a:r>
            <a:endParaRPr lang="en-GB" dirty="0" smtClean="0"/>
          </a:p>
          <a:p>
            <a:r>
              <a:rPr lang="en-GB" dirty="0" smtClean="0"/>
              <a:t>Principal axis is Z axis</a:t>
            </a:r>
          </a:p>
          <a:p>
            <a:r>
              <a:rPr lang="en-GB" dirty="0" smtClean="0"/>
              <a:t>Based on that, extrinsic parameters for camera model are not needed to be considered</a:t>
            </a:r>
          </a:p>
          <a:p>
            <a:r>
              <a:rPr lang="en-GB" dirty="0" smtClean="0"/>
              <a:t>Main task is to remove occluded points from world coordinate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48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Intrinsic parameters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234953" cy="4351338"/>
          </a:xfrm>
        </p:spPr>
        <p:txBody>
          <a:bodyPr/>
          <a:lstStyle/>
          <a:p>
            <a:r>
              <a:rPr lang="en-GB" dirty="0" smtClean="0"/>
              <a:t>These parameters define a function how the real point is projected into 2D image screen.</a:t>
            </a:r>
          </a:p>
          <a:p>
            <a:r>
              <a:rPr lang="en-GB" dirty="0" smtClean="0"/>
              <a:t>In our cases light from each point reaches camera with a linear path.</a:t>
            </a:r>
          </a:p>
          <a:p>
            <a:r>
              <a:rPr lang="en-GB" dirty="0" smtClean="0"/>
              <a:t>Therefore function can’t cause further occlusions. Only the relative distance between projected points can be changed by Intrinsic parameters</a:t>
            </a:r>
            <a:endParaRPr lang="en-GB" dirty="0"/>
          </a:p>
        </p:txBody>
      </p:sp>
      <p:cxnSp>
        <p:nvCxnSpPr>
          <p:cNvPr id="5" name="Egyenes összekötő 4"/>
          <p:cNvCxnSpPr/>
          <p:nvPr/>
        </p:nvCxnSpPr>
        <p:spPr>
          <a:xfrm>
            <a:off x="7969624" y="2043953"/>
            <a:ext cx="2994211" cy="268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V="1">
            <a:off x="9412941" y="582707"/>
            <a:ext cx="0" cy="14881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9412941" y="58270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10963835" y="204395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4" name="Folyamatábra: Bekötés 13"/>
          <p:cNvSpPr/>
          <p:nvPr/>
        </p:nvSpPr>
        <p:spPr>
          <a:xfrm>
            <a:off x="10022541" y="1048871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10173217" y="86420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P1</a:t>
            </a:r>
            <a:endParaRPr lang="en-GB" dirty="0"/>
          </a:p>
        </p:txBody>
      </p:sp>
      <p:cxnSp>
        <p:nvCxnSpPr>
          <p:cNvPr id="17" name="Egyenes összekötő 16"/>
          <p:cNvCxnSpPr>
            <a:stCxn id="14" idx="3"/>
          </p:cNvCxnSpPr>
          <p:nvPr/>
        </p:nvCxnSpPr>
        <p:spPr>
          <a:xfrm flipH="1">
            <a:off x="9412941" y="1171300"/>
            <a:ext cx="630606" cy="8726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>
            <a:off x="8938262" y="1753441"/>
            <a:ext cx="949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7257300" y="1541918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Projection plane</a:t>
            </a:r>
            <a:endParaRPr lang="en-GB" dirty="0"/>
          </a:p>
        </p:txBody>
      </p:sp>
      <p:sp>
        <p:nvSpPr>
          <p:cNvPr id="23" name="Téglalap 22"/>
          <p:cNvSpPr/>
          <p:nvPr/>
        </p:nvSpPr>
        <p:spPr>
          <a:xfrm>
            <a:off x="8166847" y="2868706"/>
            <a:ext cx="2796988" cy="1132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7903137" y="4087383"/>
            <a:ext cx="360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Projection plane with K1 parameters</a:t>
            </a:r>
            <a:endParaRPr lang="en-GB" dirty="0"/>
          </a:p>
        </p:txBody>
      </p:sp>
      <p:sp>
        <p:nvSpPr>
          <p:cNvPr id="25" name="Folyamatábra: Bekötés 24"/>
          <p:cNvSpPr/>
          <p:nvPr/>
        </p:nvSpPr>
        <p:spPr>
          <a:xfrm>
            <a:off x="9900112" y="1420882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10050788" y="1236216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P2</a:t>
            </a:r>
            <a:endParaRPr lang="en-GB" dirty="0"/>
          </a:p>
        </p:txBody>
      </p:sp>
      <p:cxnSp>
        <p:nvCxnSpPr>
          <p:cNvPr id="27" name="Egyenes összekötő 26"/>
          <p:cNvCxnSpPr>
            <a:stCxn id="25" idx="3"/>
          </p:cNvCxnSpPr>
          <p:nvPr/>
        </p:nvCxnSpPr>
        <p:spPr>
          <a:xfrm flipH="1">
            <a:off x="9441906" y="1543311"/>
            <a:ext cx="479212" cy="488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lyamatábra: Bekötés 29"/>
          <p:cNvSpPr/>
          <p:nvPr/>
        </p:nvSpPr>
        <p:spPr>
          <a:xfrm>
            <a:off x="9907353" y="3250072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9833393" y="290737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P1</a:t>
            </a:r>
            <a:endParaRPr lang="en-GB" dirty="0"/>
          </a:p>
        </p:txBody>
      </p:sp>
      <p:sp>
        <p:nvSpPr>
          <p:cNvPr id="32" name="Folyamatábra: Bekötés 31"/>
          <p:cNvSpPr/>
          <p:nvPr/>
        </p:nvSpPr>
        <p:spPr>
          <a:xfrm>
            <a:off x="10276551" y="3475529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10383371" y="32496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P2</a:t>
            </a:r>
            <a:endParaRPr lang="en-GB" dirty="0"/>
          </a:p>
        </p:txBody>
      </p:sp>
      <p:sp>
        <p:nvSpPr>
          <p:cNvPr id="34" name="Téglalap 33"/>
          <p:cNvSpPr/>
          <p:nvPr/>
        </p:nvSpPr>
        <p:spPr>
          <a:xfrm>
            <a:off x="8233334" y="4666089"/>
            <a:ext cx="2796988" cy="1132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7969624" y="5884766"/>
            <a:ext cx="360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Projection plane with K2 parameters</a:t>
            </a:r>
            <a:endParaRPr lang="en-GB" dirty="0"/>
          </a:p>
        </p:txBody>
      </p:sp>
      <p:sp>
        <p:nvSpPr>
          <p:cNvPr id="36" name="Folyamatábra: Bekötés 35"/>
          <p:cNvSpPr/>
          <p:nvPr/>
        </p:nvSpPr>
        <p:spPr>
          <a:xfrm>
            <a:off x="10169871" y="5099023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10132884" y="475766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P1</a:t>
            </a:r>
            <a:endParaRPr lang="en-GB" dirty="0"/>
          </a:p>
        </p:txBody>
      </p:sp>
      <p:sp>
        <p:nvSpPr>
          <p:cNvPr id="38" name="Folyamatábra: Bekötés 37"/>
          <p:cNvSpPr/>
          <p:nvPr/>
        </p:nvSpPr>
        <p:spPr>
          <a:xfrm>
            <a:off x="10343038" y="5272912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10449858" y="504701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P2</a:t>
            </a:r>
            <a:endParaRPr lang="en-GB" dirty="0"/>
          </a:p>
        </p:txBody>
      </p:sp>
      <p:cxnSp>
        <p:nvCxnSpPr>
          <p:cNvPr id="40" name="Egyenes összekötő 39"/>
          <p:cNvCxnSpPr/>
          <p:nvPr/>
        </p:nvCxnSpPr>
        <p:spPr>
          <a:xfrm>
            <a:off x="9971829" y="2883476"/>
            <a:ext cx="8065" cy="10808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/>
          <p:nvPr/>
        </p:nvCxnSpPr>
        <p:spPr>
          <a:xfrm>
            <a:off x="10348411" y="2883476"/>
            <a:ext cx="8065" cy="10808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/>
          <p:cNvCxnSpPr/>
          <p:nvPr/>
        </p:nvCxnSpPr>
        <p:spPr>
          <a:xfrm>
            <a:off x="10186983" y="2883471"/>
            <a:ext cx="8065" cy="10808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/>
          <p:nvPr/>
        </p:nvCxnSpPr>
        <p:spPr>
          <a:xfrm>
            <a:off x="10241290" y="4684702"/>
            <a:ext cx="8065" cy="10808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/>
          <p:cNvCxnSpPr/>
          <p:nvPr/>
        </p:nvCxnSpPr>
        <p:spPr>
          <a:xfrm>
            <a:off x="10411685" y="4675737"/>
            <a:ext cx="8065" cy="10808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/>
          <p:cNvCxnSpPr/>
          <p:nvPr/>
        </p:nvCxnSpPr>
        <p:spPr>
          <a:xfrm>
            <a:off x="10339906" y="4675732"/>
            <a:ext cx="8065" cy="10808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5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Kör 15"/>
          <p:cNvSpPr/>
          <p:nvPr/>
        </p:nvSpPr>
        <p:spPr>
          <a:xfrm>
            <a:off x="8134091" y="778550"/>
            <a:ext cx="2557700" cy="2557700"/>
          </a:xfrm>
          <a:prstGeom prst="pie">
            <a:avLst>
              <a:gd name="adj1" fmla="val 14673494"/>
              <a:gd name="adj2" fmla="val 1620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Kör 16"/>
          <p:cNvSpPr/>
          <p:nvPr/>
        </p:nvSpPr>
        <p:spPr>
          <a:xfrm>
            <a:off x="8134091" y="778550"/>
            <a:ext cx="2557700" cy="2557700"/>
          </a:xfrm>
          <a:prstGeom prst="pie">
            <a:avLst>
              <a:gd name="adj1" fmla="val 16160277"/>
              <a:gd name="adj2" fmla="val 1765002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Kör 17"/>
          <p:cNvSpPr/>
          <p:nvPr/>
        </p:nvSpPr>
        <p:spPr>
          <a:xfrm>
            <a:off x="8134091" y="778550"/>
            <a:ext cx="2557700" cy="2557700"/>
          </a:xfrm>
          <a:prstGeom prst="pie">
            <a:avLst>
              <a:gd name="adj1" fmla="val 17600391"/>
              <a:gd name="adj2" fmla="val 1927172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solution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7050741" cy="435133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Distance from </a:t>
            </a:r>
            <a:r>
              <a:rPr lang="en-GB" dirty="0" err="1" smtClean="0"/>
              <a:t>orig</a:t>
            </a:r>
            <a:r>
              <a:rPr lang="hu-HU" dirty="0" smtClean="0"/>
              <a:t>in</a:t>
            </a:r>
            <a:r>
              <a:rPr lang="en-GB" dirty="0" smtClean="0"/>
              <a:t> does not change the projection of point</a:t>
            </a:r>
          </a:p>
          <a:p>
            <a:pPr lvl="1"/>
            <a:r>
              <a:rPr lang="en-GB" dirty="0" smtClean="0"/>
              <a:t>(1,1,1) will be projected the same way as (2,2,2)</a:t>
            </a:r>
          </a:p>
          <a:p>
            <a:r>
              <a:rPr lang="en-GB" dirty="0" smtClean="0"/>
              <a:t>Divide the view into small regions which are defined by the angles of Z axis and point coordinate. As it would be in polar coordinate system.</a:t>
            </a:r>
          </a:p>
          <a:p>
            <a:r>
              <a:rPr lang="en-GB" dirty="0" smtClean="0"/>
              <a:t>Points has no volume -&gt; Each region shall contain only one point as result. In each region the closest point shall be selected as visible, others can be removed since occluded.</a:t>
            </a:r>
          </a:p>
        </p:txBody>
      </p:sp>
      <p:cxnSp>
        <p:nvCxnSpPr>
          <p:cNvPr id="4" name="Egyenes összekötő 3"/>
          <p:cNvCxnSpPr/>
          <p:nvPr/>
        </p:nvCxnSpPr>
        <p:spPr>
          <a:xfrm>
            <a:off x="7969624" y="2043953"/>
            <a:ext cx="2994211" cy="268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/>
          <p:cNvCxnSpPr/>
          <p:nvPr/>
        </p:nvCxnSpPr>
        <p:spPr>
          <a:xfrm flipV="1">
            <a:off x="9412941" y="582707"/>
            <a:ext cx="0" cy="14881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/>
          <p:cNvSpPr txBox="1"/>
          <p:nvPr/>
        </p:nvSpPr>
        <p:spPr>
          <a:xfrm>
            <a:off x="9412941" y="58270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963835" y="204395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8" name="Folyamatábra: Bekötés 7"/>
          <p:cNvSpPr/>
          <p:nvPr/>
        </p:nvSpPr>
        <p:spPr>
          <a:xfrm>
            <a:off x="10022541" y="1048871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173217" y="86420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P1</a:t>
            </a:r>
            <a:endParaRPr lang="en-GB" dirty="0"/>
          </a:p>
        </p:txBody>
      </p:sp>
      <p:cxnSp>
        <p:nvCxnSpPr>
          <p:cNvPr id="10" name="Egyenes összekötő 9"/>
          <p:cNvCxnSpPr>
            <a:stCxn id="8" idx="3"/>
          </p:cNvCxnSpPr>
          <p:nvPr/>
        </p:nvCxnSpPr>
        <p:spPr>
          <a:xfrm flipH="1">
            <a:off x="9412941" y="1171300"/>
            <a:ext cx="630606" cy="8726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8938262" y="1753441"/>
            <a:ext cx="949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7257300" y="1541918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Projection plane</a:t>
            </a:r>
            <a:endParaRPr lang="en-GB" dirty="0"/>
          </a:p>
        </p:txBody>
      </p:sp>
      <p:sp>
        <p:nvSpPr>
          <p:cNvPr id="13" name="Folyamatábra: Bekötés 12"/>
          <p:cNvSpPr/>
          <p:nvPr/>
        </p:nvSpPr>
        <p:spPr>
          <a:xfrm>
            <a:off x="9900112" y="1420882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10050788" y="1236216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P2</a:t>
            </a:r>
            <a:endParaRPr lang="en-GB" dirty="0"/>
          </a:p>
        </p:txBody>
      </p:sp>
      <p:cxnSp>
        <p:nvCxnSpPr>
          <p:cNvPr id="15" name="Egyenes összekötő 14"/>
          <p:cNvCxnSpPr>
            <a:stCxn id="13" idx="3"/>
          </p:cNvCxnSpPr>
          <p:nvPr/>
        </p:nvCxnSpPr>
        <p:spPr>
          <a:xfrm flipH="1">
            <a:off x="9441906" y="1543311"/>
            <a:ext cx="479212" cy="488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7924742" y="2444864"/>
            <a:ext cx="392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P2 point occludes P1 in the same region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73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optimization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Exact angle values are not needed, so trigonometric functions are not needed. </a:t>
            </a:r>
          </a:p>
          <a:p>
            <a:r>
              <a:rPr lang="en-GB" dirty="0" smtClean="0"/>
              <a:t>For pinhole model, </a:t>
            </a:r>
            <a:r>
              <a:rPr lang="en-GB" dirty="0" err="1" smtClean="0"/>
              <a:t>absolut</a:t>
            </a:r>
            <a:r>
              <a:rPr lang="hu-HU" dirty="0" smtClean="0"/>
              <a:t>e</a:t>
            </a:r>
            <a:r>
              <a:rPr lang="en-GB" dirty="0" smtClean="0"/>
              <a:t> distance can be substituted with Z value, since distance is only needed for comparing 2 points with each other.</a:t>
            </a:r>
          </a:p>
          <a:p>
            <a:r>
              <a:rPr lang="en-GB" dirty="0" smtClean="0"/>
              <a:t>Program do not need to store those regions which contain no points. A d</a:t>
            </a:r>
            <a:r>
              <a:rPr lang="hu-HU" dirty="0" smtClean="0"/>
              <a:t>y</a:t>
            </a:r>
            <a:r>
              <a:rPr lang="en-GB" dirty="0" err="1" smtClean="0"/>
              <a:t>namic</a:t>
            </a:r>
            <a:r>
              <a:rPr lang="en-GB" dirty="0" smtClean="0"/>
              <a:t> structure used and only new regions added.</a:t>
            </a:r>
          </a:p>
          <a:p>
            <a:r>
              <a:rPr lang="en-GB" dirty="0" smtClean="0"/>
              <a:t>Points define the regions with a predefined resolution.</a:t>
            </a:r>
          </a:p>
        </p:txBody>
      </p:sp>
    </p:spTree>
    <p:extLst>
      <p:ext uri="{BB962C8B-B14F-4D97-AF65-F5344CB8AC3E}">
        <p14:creationId xmlns:p14="http://schemas.microsoft.com/office/powerpoint/2010/main" val="355389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Region definition functions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rtalom helye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443237"/>
                  </p:ext>
                </p:extLst>
              </p:nvPr>
            </p:nvGraphicFramePr>
            <p:xfrm>
              <a:off x="838200" y="1825625"/>
              <a:ext cx="6841542" cy="36428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257">
                      <a:extLst>
                        <a:ext uri="{9D8B030D-6E8A-4147-A177-3AD203B41FA5}">
                          <a16:colId xmlns:a16="http://schemas.microsoft.com/office/drawing/2014/main" val="2460362843"/>
                        </a:ext>
                      </a:extLst>
                    </a:gridCol>
                    <a:gridCol w="1140257">
                      <a:extLst>
                        <a:ext uri="{9D8B030D-6E8A-4147-A177-3AD203B41FA5}">
                          <a16:colId xmlns:a16="http://schemas.microsoft.com/office/drawing/2014/main" val="2074492532"/>
                        </a:ext>
                      </a:extLst>
                    </a:gridCol>
                    <a:gridCol w="1140257">
                      <a:extLst>
                        <a:ext uri="{9D8B030D-6E8A-4147-A177-3AD203B41FA5}">
                          <a16:colId xmlns:a16="http://schemas.microsoft.com/office/drawing/2014/main" val="2807164583"/>
                        </a:ext>
                      </a:extLst>
                    </a:gridCol>
                    <a:gridCol w="1140257">
                      <a:extLst>
                        <a:ext uri="{9D8B030D-6E8A-4147-A177-3AD203B41FA5}">
                          <a16:colId xmlns:a16="http://schemas.microsoft.com/office/drawing/2014/main" val="1850689504"/>
                        </a:ext>
                      </a:extLst>
                    </a:gridCol>
                    <a:gridCol w="1140257">
                      <a:extLst>
                        <a:ext uri="{9D8B030D-6E8A-4147-A177-3AD203B41FA5}">
                          <a16:colId xmlns:a16="http://schemas.microsoft.com/office/drawing/2014/main" val="3592478653"/>
                        </a:ext>
                      </a:extLst>
                    </a:gridCol>
                    <a:gridCol w="1140257">
                      <a:extLst>
                        <a:ext uri="{9D8B030D-6E8A-4147-A177-3AD203B41FA5}">
                          <a16:colId xmlns:a16="http://schemas.microsoft.com/office/drawing/2014/main" val="3010231051"/>
                        </a:ext>
                      </a:extLst>
                    </a:gridCol>
                  </a:tblGrid>
                  <a:tr h="523338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err="1" smtClean="0"/>
                            <a:t>Function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P1(0,1)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P2(1,1)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P3(2,1)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P4(2,0)</a:t>
                          </a:r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941292"/>
                      </a:ext>
                    </a:extLst>
                  </a:tr>
                  <a:tr h="903296">
                    <a:tc>
                      <a:txBody>
                        <a:bodyPr/>
                        <a:lstStyle/>
                        <a:p>
                          <a:r>
                            <a:rPr lang="hu-HU" dirty="0" err="1" smtClean="0"/>
                            <a:t>Tangent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  <a:p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  <a:p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  <a:p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205524"/>
                      </a:ext>
                    </a:extLst>
                  </a:tr>
                  <a:tr h="1272770"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Sine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  <a:p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hu-H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456656"/>
                      </a:ext>
                    </a:extLst>
                  </a:tr>
                  <a:tr h="943442">
                    <a:tc>
                      <a:txBody>
                        <a:bodyPr/>
                        <a:lstStyle/>
                        <a:p>
                          <a:r>
                            <a:rPr lang="hu-HU" dirty="0" err="1" smtClean="0"/>
                            <a:t>Cosine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  <a:p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hu-H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hu-H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903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rtalom helye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443237"/>
                  </p:ext>
                </p:extLst>
              </p:nvPr>
            </p:nvGraphicFramePr>
            <p:xfrm>
              <a:off x="838200" y="1825625"/>
              <a:ext cx="6841542" cy="36428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257">
                      <a:extLst>
                        <a:ext uri="{9D8B030D-6E8A-4147-A177-3AD203B41FA5}">
                          <a16:colId xmlns:a16="http://schemas.microsoft.com/office/drawing/2014/main" val="2460362843"/>
                        </a:ext>
                      </a:extLst>
                    </a:gridCol>
                    <a:gridCol w="1140257">
                      <a:extLst>
                        <a:ext uri="{9D8B030D-6E8A-4147-A177-3AD203B41FA5}">
                          <a16:colId xmlns:a16="http://schemas.microsoft.com/office/drawing/2014/main" val="2074492532"/>
                        </a:ext>
                      </a:extLst>
                    </a:gridCol>
                    <a:gridCol w="1140257">
                      <a:extLst>
                        <a:ext uri="{9D8B030D-6E8A-4147-A177-3AD203B41FA5}">
                          <a16:colId xmlns:a16="http://schemas.microsoft.com/office/drawing/2014/main" val="2807164583"/>
                        </a:ext>
                      </a:extLst>
                    </a:gridCol>
                    <a:gridCol w="1140257">
                      <a:extLst>
                        <a:ext uri="{9D8B030D-6E8A-4147-A177-3AD203B41FA5}">
                          <a16:colId xmlns:a16="http://schemas.microsoft.com/office/drawing/2014/main" val="1850689504"/>
                        </a:ext>
                      </a:extLst>
                    </a:gridCol>
                    <a:gridCol w="1140257">
                      <a:extLst>
                        <a:ext uri="{9D8B030D-6E8A-4147-A177-3AD203B41FA5}">
                          <a16:colId xmlns:a16="http://schemas.microsoft.com/office/drawing/2014/main" val="3592478653"/>
                        </a:ext>
                      </a:extLst>
                    </a:gridCol>
                    <a:gridCol w="1140257">
                      <a:extLst>
                        <a:ext uri="{9D8B030D-6E8A-4147-A177-3AD203B41FA5}">
                          <a16:colId xmlns:a16="http://schemas.microsoft.com/office/drawing/2014/main" val="3010231051"/>
                        </a:ext>
                      </a:extLst>
                    </a:gridCol>
                  </a:tblGrid>
                  <a:tr h="523338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err="1" smtClean="0"/>
                            <a:t>Function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P1(0,1)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P2(1,1)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P3(2,1)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P4(2,0)</a:t>
                          </a:r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941292"/>
                      </a:ext>
                    </a:extLst>
                  </a:tr>
                  <a:tr h="903296">
                    <a:tc>
                      <a:txBody>
                        <a:bodyPr/>
                        <a:lstStyle/>
                        <a:p>
                          <a:r>
                            <a:rPr lang="hu-HU" dirty="0" err="1" smtClean="0"/>
                            <a:t>Tangent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535" t="-61074" r="-402674" b="-245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99468" t="-61074" r="-300532" b="-245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01070" t="-61074" r="-202139" b="-245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1070" t="-61074" r="-102139" b="-245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501070" t="-61074" r="-2139" b="-245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205524"/>
                      </a:ext>
                    </a:extLst>
                  </a:tr>
                  <a:tr h="1272770"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Sine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535" t="-114833" r="-402674" b="-751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99468" t="-114833" r="-300532" b="-751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01070" t="-114833" r="-202139" b="-751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1070" t="-114833" r="-102139" b="-751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501070" t="-114833" r="-2139" b="-751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5456656"/>
                      </a:ext>
                    </a:extLst>
                  </a:tr>
                  <a:tr h="943442">
                    <a:tc>
                      <a:txBody>
                        <a:bodyPr/>
                        <a:lstStyle/>
                        <a:p>
                          <a:r>
                            <a:rPr lang="hu-HU" dirty="0" err="1" smtClean="0"/>
                            <a:t>Cosine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535" t="-289677" r="-402674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99468" t="-289677" r="-300532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01070" t="-289677" r="-202139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1070" t="-289677" r="-102139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501070" t="-289677" r="-2139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0317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Csoportba foglalás 24"/>
          <p:cNvGrpSpPr/>
          <p:nvPr/>
        </p:nvGrpSpPr>
        <p:grpSpPr>
          <a:xfrm>
            <a:off x="8209694" y="2399459"/>
            <a:ext cx="3144106" cy="1886145"/>
            <a:chOff x="1622611" y="4891647"/>
            <a:chExt cx="3144106" cy="1886145"/>
          </a:xfrm>
        </p:grpSpPr>
        <p:cxnSp>
          <p:nvCxnSpPr>
            <p:cNvPr id="5" name="Egyenes összekötő 4"/>
            <p:cNvCxnSpPr/>
            <p:nvPr/>
          </p:nvCxnSpPr>
          <p:spPr>
            <a:xfrm>
              <a:off x="1622611" y="6463553"/>
              <a:ext cx="2913530" cy="268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5"/>
            <p:cNvCxnSpPr/>
            <p:nvPr/>
          </p:nvCxnSpPr>
          <p:spPr>
            <a:xfrm flipV="1">
              <a:off x="2644588" y="5002307"/>
              <a:ext cx="0" cy="14881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zövegdoboz 6"/>
            <p:cNvSpPr txBox="1"/>
            <p:nvPr/>
          </p:nvSpPr>
          <p:spPr>
            <a:xfrm>
              <a:off x="2644588" y="489164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Z</a:t>
              </a:r>
              <a:endParaRPr lang="en-GB" dirty="0"/>
            </a:p>
          </p:txBody>
        </p:sp>
        <p:sp>
          <p:nvSpPr>
            <p:cNvPr id="8" name="Folyamatábra: Bekötés 7"/>
            <p:cNvSpPr/>
            <p:nvPr/>
          </p:nvSpPr>
          <p:spPr>
            <a:xfrm>
              <a:off x="2572870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2223248" y="5305801"/>
              <a:ext cx="421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P1</a:t>
              </a:r>
              <a:endParaRPr lang="en-GB" dirty="0"/>
            </a:p>
          </p:txBody>
        </p:sp>
        <p:sp>
          <p:nvSpPr>
            <p:cNvPr id="12" name="Folyamatábra: Bekötés 11"/>
            <p:cNvSpPr/>
            <p:nvPr/>
          </p:nvSpPr>
          <p:spPr>
            <a:xfrm>
              <a:off x="3348316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3246256" y="5274407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P2</a:t>
              </a:r>
              <a:endParaRPr lang="en-GB" dirty="0"/>
            </a:p>
          </p:txBody>
        </p:sp>
        <p:sp>
          <p:nvSpPr>
            <p:cNvPr id="16" name="Folyamatábra: Bekötés 15"/>
            <p:cNvSpPr/>
            <p:nvPr/>
          </p:nvSpPr>
          <p:spPr>
            <a:xfrm>
              <a:off x="4087904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Folyamatábra: Bekötés 18"/>
            <p:cNvSpPr/>
            <p:nvPr/>
          </p:nvSpPr>
          <p:spPr>
            <a:xfrm>
              <a:off x="4087904" y="6418730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Szövegdoboz 19"/>
            <p:cNvSpPr txBox="1"/>
            <p:nvPr/>
          </p:nvSpPr>
          <p:spPr>
            <a:xfrm>
              <a:off x="4461825" y="64084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21" name="Szövegdoboz 20"/>
            <p:cNvSpPr txBox="1"/>
            <p:nvPr/>
          </p:nvSpPr>
          <p:spPr>
            <a:xfrm>
              <a:off x="3882748" y="5305801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P3</a:t>
              </a:r>
              <a:endParaRPr lang="en-GB" dirty="0"/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3877750" y="6080122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P4</a:t>
              </a:r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églalap 22"/>
              <p:cNvSpPr/>
              <p:nvPr/>
            </p:nvSpPr>
            <p:spPr>
              <a:xfrm>
                <a:off x="838200" y="5541130"/>
                <a:ext cx="28456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𝑜𝑟𝑖𝑔𝑜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Téglalap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1130"/>
                <a:ext cx="2845651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84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ör 16"/>
          <p:cNvSpPr/>
          <p:nvPr/>
        </p:nvSpPr>
        <p:spPr>
          <a:xfrm>
            <a:off x="5888398" y="332257"/>
            <a:ext cx="4768097" cy="4768097"/>
          </a:xfrm>
          <a:prstGeom prst="pie">
            <a:avLst>
              <a:gd name="adj1" fmla="val 16188141"/>
              <a:gd name="adj2" fmla="val 1888518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Kör 17"/>
          <p:cNvSpPr/>
          <p:nvPr/>
        </p:nvSpPr>
        <p:spPr>
          <a:xfrm>
            <a:off x="5888398" y="332257"/>
            <a:ext cx="4768097" cy="4768097"/>
          </a:xfrm>
          <a:prstGeom prst="pie">
            <a:avLst>
              <a:gd name="adj1" fmla="val 18873847"/>
              <a:gd name="adj2" fmla="val 1994968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Kör 18"/>
          <p:cNvSpPr/>
          <p:nvPr/>
        </p:nvSpPr>
        <p:spPr>
          <a:xfrm>
            <a:off x="5888397" y="332257"/>
            <a:ext cx="4768097" cy="4768097"/>
          </a:xfrm>
          <a:prstGeom prst="pie">
            <a:avLst>
              <a:gd name="adj1" fmla="val 19929728"/>
              <a:gd name="adj2" fmla="val 2039864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Kör 19"/>
          <p:cNvSpPr/>
          <p:nvPr/>
        </p:nvSpPr>
        <p:spPr>
          <a:xfrm>
            <a:off x="5882128" y="332257"/>
            <a:ext cx="4768097" cy="4768097"/>
          </a:xfrm>
          <a:prstGeom prst="pie">
            <a:avLst>
              <a:gd name="adj1" fmla="val 20402378"/>
              <a:gd name="adj2" fmla="val 2056433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Tangent – x/z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123329" cy="4351338"/>
          </a:xfrm>
        </p:spPr>
        <p:txBody>
          <a:bodyPr/>
          <a:lstStyle/>
          <a:p>
            <a:r>
              <a:rPr lang="en-GB" dirty="0" smtClean="0"/>
              <a:t>For pinhole camera model it could be a good estimation</a:t>
            </a:r>
          </a:p>
          <a:p>
            <a:r>
              <a:rPr lang="en-GB" dirty="0" smtClean="0"/>
              <a:t>If the view angle is 90° all the values can be mapped into a region [-1,1] region.</a:t>
            </a:r>
          </a:p>
          <a:p>
            <a:r>
              <a:rPr lang="en-GB" dirty="0" smtClean="0"/>
              <a:t>For to wide view angle it is not suitable. Resolution will be too high on side regions</a:t>
            </a:r>
            <a:endParaRPr lang="en-GB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7250471" y="1117506"/>
            <a:ext cx="3144106" cy="1886145"/>
            <a:chOff x="1622611" y="4891647"/>
            <a:chExt cx="3144106" cy="1886145"/>
          </a:xfrm>
        </p:grpSpPr>
        <p:cxnSp>
          <p:nvCxnSpPr>
            <p:cNvPr id="5" name="Egyenes összekötő 4"/>
            <p:cNvCxnSpPr/>
            <p:nvPr/>
          </p:nvCxnSpPr>
          <p:spPr>
            <a:xfrm>
              <a:off x="1622611" y="6463553"/>
              <a:ext cx="2913530" cy="268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5"/>
            <p:cNvCxnSpPr/>
            <p:nvPr/>
          </p:nvCxnSpPr>
          <p:spPr>
            <a:xfrm flipV="1">
              <a:off x="2644588" y="5002307"/>
              <a:ext cx="0" cy="14881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zövegdoboz 6"/>
            <p:cNvSpPr txBox="1"/>
            <p:nvPr/>
          </p:nvSpPr>
          <p:spPr>
            <a:xfrm>
              <a:off x="2644588" y="489164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Z</a:t>
              </a:r>
              <a:endParaRPr lang="en-GB" dirty="0"/>
            </a:p>
          </p:txBody>
        </p:sp>
        <p:sp>
          <p:nvSpPr>
            <p:cNvPr id="8" name="Folyamatábra: Bekötés 7"/>
            <p:cNvSpPr/>
            <p:nvPr/>
          </p:nvSpPr>
          <p:spPr>
            <a:xfrm>
              <a:off x="2572870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2223248" y="5305801"/>
              <a:ext cx="421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P1</a:t>
              </a:r>
              <a:endParaRPr lang="en-GB" dirty="0"/>
            </a:p>
          </p:txBody>
        </p:sp>
        <p:sp>
          <p:nvSpPr>
            <p:cNvPr id="10" name="Folyamatábra: Bekötés 9"/>
            <p:cNvSpPr/>
            <p:nvPr/>
          </p:nvSpPr>
          <p:spPr>
            <a:xfrm>
              <a:off x="3348316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Szövegdoboz 10"/>
            <p:cNvSpPr txBox="1"/>
            <p:nvPr/>
          </p:nvSpPr>
          <p:spPr>
            <a:xfrm>
              <a:off x="3246256" y="5274407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P2</a:t>
              </a:r>
              <a:endParaRPr lang="en-GB" dirty="0"/>
            </a:p>
          </p:txBody>
        </p:sp>
        <p:sp>
          <p:nvSpPr>
            <p:cNvPr id="12" name="Folyamatábra: Bekötés 11"/>
            <p:cNvSpPr/>
            <p:nvPr/>
          </p:nvSpPr>
          <p:spPr>
            <a:xfrm>
              <a:off x="4087904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Folyamatábra: Bekötés 12"/>
            <p:cNvSpPr/>
            <p:nvPr/>
          </p:nvSpPr>
          <p:spPr>
            <a:xfrm>
              <a:off x="4087904" y="6418730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4461825" y="64084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15" name="Szövegdoboz 14"/>
            <p:cNvSpPr txBox="1"/>
            <p:nvPr/>
          </p:nvSpPr>
          <p:spPr>
            <a:xfrm>
              <a:off x="3882748" y="5305801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P3</a:t>
              </a:r>
              <a:endParaRPr lang="en-GB" dirty="0"/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3877750" y="6080122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P4</a:t>
              </a:r>
              <a:endParaRPr lang="en-GB" dirty="0"/>
            </a:p>
          </p:txBody>
        </p:sp>
      </p:grpSp>
      <p:sp>
        <p:nvSpPr>
          <p:cNvPr id="21" name="Téglalap 20"/>
          <p:cNvSpPr/>
          <p:nvPr/>
        </p:nvSpPr>
        <p:spPr>
          <a:xfrm>
            <a:off x="6096000" y="3709708"/>
            <a:ext cx="4392706" cy="18932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Egyenes összekötő 22"/>
          <p:cNvCxnSpPr>
            <a:stCxn id="21" idx="0"/>
            <a:endCxn id="21" idx="2"/>
          </p:cNvCxnSpPr>
          <p:nvPr/>
        </p:nvCxnSpPr>
        <p:spPr>
          <a:xfrm>
            <a:off x="8292353" y="3709708"/>
            <a:ext cx="0" cy="189323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>
            <a:off x="9412944" y="3709708"/>
            <a:ext cx="0" cy="189323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yamatábra: Bekötés 25"/>
          <p:cNvSpPr/>
          <p:nvPr/>
        </p:nvSpPr>
        <p:spPr>
          <a:xfrm>
            <a:off x="8207970" y="4663609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8286084" y="436599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P1</a:t>
            </a:r>
            <a:endParaRPr lang="en-GB" dirty="0"/>
          </a:p>
        </p:txBody>
      </p:sp>
      <p:sp>
        <p:nvSpPr>
          <p:cNvPr id="28" name="Folyamatábra: Bekötés 27"/>
          <p:cNvSpPr/>
          <p:nvPr/>
        </p:nvSpPr>
        <p:spPr>
          <a:xfrm>
            <a:off x="9341226" y="4646190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9438891" y="43034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P2</a:t>
            </a:r>
            <a:endParaRPr lang="en-GB" dirty="0"/>
          </a:p>
        </p:txBody>
      </p:sp>
      <p:sp>
        <p:nvSpPr>
          <p:cNvPr id="30" name="Folyamatábra: Bekötés 29"/>
          <p:cNvSpPr/>
          <p:nvPr/>
        </p:nvSpPr>
        <p:spPr>
          <a:xfrm>
            <a:off x="10416987" y="4646190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10514652" y="43034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P3</a:t>
            </a:r>
            <a:endParaRPr lang="en-GB" dirty="0"/>
          </a:p>
        </p:txBody>
      </p:sp>
      <p:sp>
        <p:nvSpPr>
          <p:cNvPr id="32" name="Folyamatábra: Bekötés 31"/>
          <p:cNvSpPr/>
          <p:nvPr/>
        </p:nvSpPr>
        <p:spPr>
          <a:xfrm>
            <a:off x="11574576" y="4647641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11672241" y="430487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P4</a:t>
            </a:r>
            <a:endParaRPr lang="en-GB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10756426" y="453324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-&gt;...-&gt;</a:t>
            </a:r>
            <a:endParaRPr lang="en-GB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7192947" y="5735992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Unit projection plane</a:t>
            </a:r>
            <a:endParaRPr lang="en-GB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8135241" y="3316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9262100" y="3316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10316363" y="3316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7006838" y="33164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94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ör 16"/>
          <p:cNvSpPr/>
          <p:nvPr/>
        </p:nvSpPr>
        <p:spPr>
          <a:xfrm>
            <a:off x="5888398" y="332257"/>
            <a:ext cx="4768097" cy="4768097"/>
          </a:xfrm>
          <a:prstGeom prst="pie">
            <a:avLst>
              <a:gd name="adj1" fmla="val 16188141"/>
              <a:gd name="adj2" fmla="val 1683079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Kör 17"/>
          <p:cNvSpPr/>
          <p:nvPr/>
        </p:nvSpPr>
        <p:spPr>
          <a:xfrm>
            <a:off x="5888398" y="332257"/>
            <a:ext cx="4768097" cy="4768097"/>
          </a:xfrm>
          <a:prstGeom prst="pie">
            <a:avLst>
              <a:gd name="adj1" fmla="val 16824890"/>
              <a:gd name="adj2" fmla="val 1797765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Kör 18"/>
          <p:cNvSpPr/>
          <p:nvPr/>
        </p:nvSpPr>
        <p:spPr>
          <a:xfrm>
            <a:off x="5888397" y="332257"/>
            <a:ext cx="4768097" cy="4768097"/>
          </a:xfrm>
          <a:prstGeom prst="pie">
            <a:avLst>
              <a:gd name="adj1" fmla="val 17968541"/>
              <a:gd name="adj2" fmla="val 1939211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Kör 19"/>
          <p:cNvSpPr/>
          <p:nvPr/>
        </p:nvSpPr>
        <p:spPr>
          <a:xfrm>
            <a:off x="5882128" y="332257"/>
            <a:ext cx="4768097" cy="4768097"/>
          </a:xfrm>
          <a:prstGeom prst="pie">
            <a:avLst>
              <a:gd name="adj1" fmla="val 19381607"/>
              <a:gd name="adj2" fmla="val 1376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GB" dirty="0" smtClean="0"/>
              <a:t>Sine – x/R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123329" cy="4351338"/>
          </a:xfrm>
        </p:spPr>
        <p:txBody>
          <a:bodyPr/>
          <a:lstStyle/>
          <a:p>
            <a:r>
              <a:rPr lang="en-GB" dirty="0" smtClean="0"/>
              <a:t>For fisheye camera it is a good estimation</a:t>
            </a:r>
          </a:p>
          <a:p>
            <a:r>
              <a:rPr lang="en-GB" dirty="0" smtClean="0"/>
              <a:t>180° view angle is mapped to a region [-1,1]</a:t>
            </a:r>
          </a:p>
          <a:p>
            <a:r>
              <a:rPr lang="en-GB" dirty="0" smtClean="0"/>
              <a:t>Points in middle has higher resolution. If this is the region of interest, it is advantageous.</a:t>
            </a:r>
          </a:p>
          <a:p>
            <a:endParaRPr lang="en-GB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7250471" y="1117506"/>
            <a:ext cx="3144106" cy="1886145"/>
            <a:chOff x="1622611" y="4891647"/>
            <a:chExt cx="3144106" cy="1886145"/>
          </a:xfrm>
        </p:grpSpPr>
        <p:cxnSp>
          <p:nvCxnSpPr>
            <p:cNvPr id="5" name="Egyenes összekötő 4"/>
            <p:cNvCxnSpPr/>
            <p:nvPr/>
          </p:nvCxnSpPr>
          <p:spPr>
            <a:xfrm>
              <a:off x="1622611" y="6463553"/>
              <a:ext cx="2913530" cy="268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5"/>
            <p:cNvCxnSpPr/>
            <p:nvPr/>
          </p:nvCxnSpPr>
          <p:spPr>
            <a:xfrm flipV="1">
              <a:off x="2644588" y="5002307"/>
              <a:ext cx="0" cy="14881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zövegdoboz 6"/>
            <p:cNvSpPr txBox="1"/>
            <p:nvPr/>
          </p:nvSpPr>
          <p:spPr>
            <a:xfrm>
              <a:off x="2644588" y="489164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Z</a:t>
              </a:r>
              <a:endParaRPr lang="en-GB" dirty="0"/>
            </a:p>
          </p:txBody>
        </p:sp>
        <p:sp>
          <p:nvSpPr>
            <p:cNvPr id="8" name="Folyamatábra: Bekötés 7"/>
            <p:cNvSpPr/>
            <p:nvPr/>
          </p:nvSpPr>
          <p:spPr>
            <a:xfrm>
              <a:off x="2572870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2223248" y="5305801"/>
              <a:ext cx="421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P1</a:t>
              </a:r>
              <a:endParaRPr lang="en-GB" dirty="0"/>
            </a:p>
          </p:txBody>
        </p:sp>
        <p:sp>
          <p:nvSpPr>
            <p:cNvPr id="10" name="Folyamatábra: Bekötés 9"/>
            <p:cNvSpPr/>
            <p:nvPr/>
          </p:nvSpPr>
          <p:spPr>
            <a:xfrm>
              <a:off x="3348316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Szövegdoboz 10"/>
            <p:cNvSpPr txBox="1"/>
            <p:nvPr/>
          </p:nvSpPr>
          <p:spPr>
            <a:xfrm>
              <a:off x="3246256" y="5274407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P2</a:t>
              </a:r>
              <a:endParaRPr lang="en-GB" dirty="0"/>
            </a:p>
          </p:txBody>
        </p:sp>
        <p:sp>
          <p:nvSpPr>
            <p:cNvPr id="12" name="Folyamatábra: Bekötés 11"/>
            <p:cNvSpPr/>
            <p:nvPr/>
          </p:nvSpPr>
          <p:spPr>
            <a:xfrm>
              <a:off x="4087904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Folyamatábra: Bekötés 12"/>
            <p:cNvSpPr/>
            <p:nvPr/>
          </p:nvSpPr>
          <p:spPr>
            <a:xfrm>
              <a:off x="4087904" y="6418730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4461825" y="64084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15" name="Szövegdoboz 14"/>
            <p:cNvSpPr txBox="1"/>
            <p:nvPr/>
          </p:nvSpPr>
          <p:spPr>
            <a:xfrm>
              <a:off x="3882748" y="5305801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P3</a:t>
              </a:r>
              <a:endParaRPr lang="en-GB" dirty="0"/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3877750" y="6080122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P4</a:t>
              </a:r>
              <a:endParaRPr lang="en-GB" dirty="0"/>
            </a:p>
          </p:txBody>
        </p:sp>
      </p:grpSp>
      <p:sp>
        <p:nvSpPr>
          <p:cNvPr id="21" name="Téglalap 20"/>
          <p:cNvSpPr/>
          <p:nvPr/>
        </p:nvSpPr>
        <p:spPr>
          <a:xfrm>
            <a:off x="6096000" y="3709708"/>
            <a:ext cx="4392706" cy="18932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Egyenes összekötő 22"/>
          <p:cNvCxnSpPr>
            <a:stCxn id="21" idx="0"/>
            <a:endCxn id="21" idx="2"/>
          </p:cNvCxnSpPr>
          <p:nvPr/>
        </p:nvCxnSpPr>
        <p:spPr>
          <a:xfrm>
            <a:off x="8292353" y="3709708"/>
            <a:ext cx="0" cy="189323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>
            <a:off x="9771536" y="3709708"/>
            <a:ext cx="0" cy="189323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yamatábra: Bekötés 25"/>
          <p:cNvSpPr/>
          <p:nvPr/>
        </p:nvSpPr>
        <p:spPr>
          <a:xfrm>
            <a:off x="8207970" y="4663609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8286084" y="436599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P1</a:t>
            </a:r>
            <a:endParaRPr lang="en-GB" dirty="0"/>
          </a:p>
        </p:txBody>
      </p:sp>
      <p:sp>
        <p:nvSpPr>
          <p:cNvPr id="28" name="Folyamatábra: Bekötés 27"/>
          <p:cNvSpPr/>
          <p:nvPr/>
        </p:nvSpPr>
        <p:spPr>
          <a:xfrm>
            <a:off x="9699818" y="4646190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9797483" y="43034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P2</a:t>
            </a:r>
            <a:endParaRPr lang="en-GB" dirty="0"/>
          </a:p>
        </p:txBody>
      </p:sp>
      <p:sp>
        <p:nvSpPr>
          <p:cNvPr id="30" name="Folyamatábra: Bekötés 29"/>
          <p:cNvSpPr/>
          <p:nvPr/>
        </p:nvSpPr>
        <p:spPr>
          <a:xfrm>
            <a:off x="10416987" y="4646190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10514652" y="43034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P4</a:t>
            </a:r>
            <a:endParaRPr lang="en-GB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7192947" y="5735992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Unit projection plane</a:t>
            </a:r>
            <a:endParaRPr lang="en-GB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8135241" y="3316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9226240" y="33164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0,5</a:t>
            </a:r>
            <a:endParaRPr lang="en-GB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10316363" y="3316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39" name="Egyenes összekötő 38"/>
          <p:cNvCxnSpPr/>
          <p:nvPr/>
        </p:nvCxnSpPr>
        <p:spPr>
          <a:xfrm>
            <a:off x="10228738" y="3709703"/>
            <a:ext cx="0" cy="189323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yamatábra: Bekötés 39"/>
          <p:cNvSpPr/>
          <p:nvPr/>
        </p:nvSpPr>
        <p:spPr>
          <a:xfrm>
            <a:off x="10157020" y="4646185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Szövegdoboz 40"/>
          <p:cNvSpPr txBox="1"/>
          <p:nvPr/>
        </p:nvSpPr>
        <p:spPr>
          <a:xfrm>
            <a:off x="9913436" y="47549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P3</a:t>
            </a:r>
            <a:endParaRPr lang="en-GB" dirty="0"/>
          </a:p>
        </p:txBody>
      </p:sp>
      <p:sp>
        <p:nvSpPr>
          <p:cNvPr id="42" name="Szövegdoboz 41"/>
          <p:cNvSpPr txBox="1"/>
          <p:nvPr/>
        </p:nvSpPr>
        <p:spPr>
          <a:xfrm>
            <a:off x="7032648" y="331084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-0,5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9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Csoportba foglalás 21"/>
          <p:cNvGrpSpPr/>
          <p:nvPr/>
        </p:nvGrpSpPr>
        <p:grpSpPr>
          <a:xfrm rot="5400000" flipH="1">
            <a:off x="5882128" y="332257"/>
            <a:ext cx="4774367" cy="4768097"/>
            <a:chOff x="5882128" y="332257"/>
            <a:chExt cx="4774367" cy="4768097"/>
          </a:xfrm>
        </p:grpSpPr>
        <p:sp>
          <p:nvSpPr>
            <p:cNvPr id="17" name="Kör 16"/>
            <p:cNvSpPr/>
            <p:nvPr/>
          </p:nvSpPr>
          <p:spPr>
            <a:xfrm>
              <a:off x="5888398" y="332257"/>
              <a:ext cx="4768097" cy="4768097"/>
            </a:xfrm>
            <a:prstGeom prst="pie">
              <a:avLst>
                <a:gd name="adj1" fmla="val 16188141"/>
                <a:gd name="adj2" fmla="val 1683079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Kör 17"/>
            <p:cNvSpPr/>
            <p:nvPr/>
          </p:nvSpPr>
          <p:spPr>
            <a:xfrm>
              <a:off x="5888398" y="332257"/>
              <a:ext cx="4768097" cy="4768097"/>
            </a:xfrm>
            <a:prstGeom prst="pie">
              <a:avLst>
                <a:gd name="adj1" fmla="val 16824890"/>
                <a:gd name="adj2" fmla="val 1797765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Kör 18"/>
            <p:cNvSpPr/>
            <p:nvPr/>
          </p:nvSpPr>
          <p:spPr>
            <a:xfrm>
              <a:off x="5888397" y="332257"/>
              <a:ext cx="4768097" cy="4768097"/>
            </a:xfrm>
            <a:prstGeom prst="pie">
              <a:avLst>
                <a:gd name="adj1" fmla="val 17968541"/>
                <a:gd name="adj2" fmla="val 193921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Kör 19"/>
            <p:cNvSpPr/>
            <p:nvPr/>
          </p:nvSpPr>
          <p:spPr>
            <a:xfrm>
              <a:off x="5882128" y="332257"/>
              <a:ext cx="4768097" cy="4768097"/>
            </a:xfrm>
            <a:prstGeom prst="pie">
              <a:avLst>
                <a:gd name="adj1" fmla="val 19397064"/>
                <a:gd name="adj2" fmla="val 1376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GB" dirty="0" smtClean="0"/>
              <a:t>Cosine – z/R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123329" cy="4351338"/>
          </a:xfrm>
        </p:spPr>
        <p:txBody>
          <a:bodyPr/>
          <a:lstStyle/>
          <a:p>
            <a:r>
              <a:rPr lang="en-GB" dirty="0" smtClean="0"/>
              <a:t>180° view angle is mapped to a region [0,1,0]. Separation of sides is necessary. Need to consider X or Y coordinate’s sign.</a:t>
            </a:r>
          </a:p>
          <a:p>
            <a:r>
              <a:rPr lang="en-GB" dirty="0" smtClean="0"/>
              <a:t>Points in the edge has higher resolution. If this is the region of interest, it is advantageous.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7250471" y="1117506"/>
            <a:ext cx="3144106" cy="1886145"/>
            <a:chOff x="1622611" y="4891647"/>
            <a:chExt cx="3144106" cy="1886145"/>
          </a:xfrm>
        </p:grpSpPr>
        <p:cxnSp>
          <p:nvCxnSpPr>
            <p:cNvPr id="5" name="Egyenes összekötő 4"/>
            <p:cNvCxnSpPr/>
            <p:nvPr/>
          </p:nvCxnSpPr>
          <p:spPr>
            <a:xfrm>
              <a:off x="1622611" y="6463553"/>
              <a:ext cx="2913530" cy="268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5"/>
            <p:cNvCxnSpPr/>
            <p:nvPr/>
          </p:nvCxnSpPr>
          <p:spPr>
            <a:xfrm flipV="1">
              <a:off x="2644588" y="5002307"/>
              <a:ext cx="0" cy="14881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zövegdoboz 6"/>
            <p:cNvSpPr txBox="1"/>
            <p:nvPr/>
          </p:nvSpPr>
          <p:spPr>
            <a:xfrm>
              <a:off x="2644588" y="489164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Z</a:t>
              </a:r>
              <a:endParaRPr lang="en-GB" dirty="0"/>
            </a:p>
          </p:txBody>
        </p:sp>
        <p:sp>
          <p:nvSpPr>
            <p:cNvPr id="8" name="Folyamatábra: Bekötés 7"/>
            <p:cNvSpPr/>
            <p:nvPr/>
          </p:nvSpPr>
          <p:spPr>
            <a:xfrm>
              <a:off x="2572870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2223248" y="5305801"/>
              <a:ext cx="421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P1</a:t>
              </a:r>
              <a:endParaRPr lang="en-GB" dirty="0"/>
            </a:p>
          </p:txBody>
        </p:sp>
        <p:sp>
          <p:nvSpPr>
            <p:cNvPr id="10" name="Folyamatábra: Bekötés 9"/>
            <p:cNvSpPr/>
            <p:nvPr/>
          </p:nvSpPr>
          <p:spPr>
            <a:xfrm>
              <a:off x="3348316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Szövegdoboz 10"/>
            <p:cNvSpPr txBox="1"/>
            <p:nvPr/>
          </p:nvSpPr>
          <p:spPr>
            <a:xfrm>
              <a:off x="3246256" y="5274407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P2</a:t>
              </a:r>
              <a:endParaRPr lang="en-GB" dirty="0"/>
            </a:p>
          </p:txBody>
        </p:sp>
        <p:sp>
          <p:nvSpPr>
            <p:cNvPr id="12" name="Folyamatábra: Bekötés 11"/>
            <p:cNvSpPr/>
            <p:nvPr/>
          </p:nvSpPr>
          <p:spPr>
            <a:xfrm>
              <a:off x="4087904" y="5641487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Folyamatábra: Bekötés 12"/>
            <p:cNvSpPr/>
            <p:nvPr/>
          </p:nvSpPr>
          <p:spPr>
            <a:xfrm>
              <a:off x="4087904" y="6418730"/>
              <a:ext cx="143435" cy="14343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4461825" y="64084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15" name="Szövegdoboz 14"/>
            <p:cNvSpPr txBox="1"/>
            <p:nvPr/>
          </p:nvSpPr>
          <p:spPr>
            <a:xfrm>
              <a:off x="3882748" y="5305801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P3</a:t>
              </a:r>
              <a:endParaRPr lang="en-GB" dirty="0"/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3877750" y="6080122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P4</a:t>
              </a:r>
              <a:endParaRPr lang="en-GB" dirty="0"/>
            </a:p>
          </p:txBody>
        </p:sp>
      </p:grpSp>
      <p:sp>
        <p:nvSpPr>
          <p:cNvPr id="21" name="Téglalap 20"/>
          <p:cNvSpPr/>
          <p:nvPr/>
        </p:nvSpPr>
        <p:spPr>
          <a:xfrm>
            <a:off x="6096000" y="3709708"/>
            <a:ext cx="4392706" cy="18932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Egyenes összekötő 22"/>
          <p:cNvCxnSpPr>
            <a:stCxn id="21" idx="0"/>
            <a:endCxn id="21" idx="2"/>
          </p:cNvCxnSpPr>
          <p:nvPr/>
        </p:nvCxnSpPr>
        <p:spPr>
          <a:xfrm>
            <a:off x="8292353" y="3709708"/>
            <a:ext cx="0" cy="189323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>
            <a:off x="9000568" y="3709708"/>
            <a:ext cx="0" cy="189323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yamatábra: Bekötés 25"/>
          <p:cNvSpPr/>
          <p:nvPr/>
        </p:nvSpPr>
        <p:spPr>
          <a:xfrm>
            <a:off x="8207970" y="4663609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8286084" y="436599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P1</a:t>
            </a:r>
            <a:endParaRPr lang="en-GB" dirty="0"/>
          </a:p>
        </p:txBody>
      </p:sp>
      <p:sp>
        <p:nvSpPr>
          <p:cNvPr id="28" name="Folyamatábra: Bekötés 27"/>
          <p:cNvSpPr/>
          <p:nvPr/>
        </p:nvSpPr>
        <p:spPr>
          <a:xfrm>
            <a:off x="8928850" y="4646190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8937313" y="431908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P2</a:t>
            </a:r>
            <a:endParaRPr lang="en-GB" dirty="0"/>
          </a:p>
        </p:txBody>
      </p:sp>
      <p:sp>
        <p:nvSpPr>
          <p:cNvPr id="30" name="Folyamatábra: Bekötés 29"/>
          <p:cNvSpPr/>
          <p:nvPr/>
        </p:nvSpPr>
        <p:spPr>
          <a:xfrm>
            <a:off x="10416987" y="4646190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10514652" y="43034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P4</a:t>
            </a:r>
            <a:endParaRPr lang="en-GB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7192947" y="5735992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Unit projection plane</a:t>
            </a:r>
            <a:endParaRPr lang="en-GB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8135241" y="3316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9208315" y="33164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0,5</a:t>
            </a:r>
            <a:endParaRPr lang="en-GB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10316363" y="3316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cxnSp>
        <p:nvCxnSpPr>
          <p:cNvPr id="39" name="Egyenes összekötő 38"/>
          <p:cNvCxnSpPr/>
          <p:nvPr/>
        </p:nvCxnSpPr>
        <p:spPr>
          <a:xfrm>
            <a:off x="9386048" y="3709703"/>
            <a:ext cx="0" cy="189323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yamatábra: Bekötés 39"/>
          <p:cNvSpPr/>
          <p:nvPr/>
        </p:nvSpPr>
        <p:spPr>
          <a:xfrm>
            <a:off x="9314330" y="4646185"/>
            <a:ext cx="143435" cy="14343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Szövegdoboz 40"/>
          <p:cNvSpPr txBox="1"/>
          <p:nvPr/>
        </p:nvSpPr>
        <p:spPr>
          <a:xfrm>
            <a:off x="9070746" y="47549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P3</a:t>
            </a:r>
            <a:endParaRPr lang="en-GB" dirty="0"/>
          </a:p>
        </p:txBody>
      </p:sp>
      <p:sp>
        <p:nvSpPr>
          <p:cNvPr id="42" name="Szövegdoboz 41"/>
          <p:cNvSpPr txBox="1"/>
          <p:nvPr/>
        </p:nvSpPr>
        <p:spPr>
          <a:xfrm>
            <a:off x="7032648" y="33108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0,5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89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628</Words>
  <Application>Microsoft Office PowerPoint</Application>
  <PresentationFormat>Szélesvásznú</PresentationFormat>
  <Paragraphs>138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Office-téma</vt:lpstr>
      <vt:lpstr>Filter visible points</vt:lpstr>
      <vt:lpstr>General assumptions</vt:lpstr>
      <vt:lpstr>Intrinsic parameters</vt:lpstr>
      <vt:lpstr>General solution</vt:lpstr>
      <vt:lpstr>Computation optimization</vt:lpstr>
      <vt:lpstr>Region definition functions</vt:lpstr>
      <vt:lpstr>Tangent – x/z</vt:lpstr>
      <vt:lpstr>Sine – x/R</vt:lpstr>
      <vt:lpstr>Cosine – z/R</vt:lpstr>
      <vt:lpstr>Implementation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for visible points</dc:title>
  <dc:creator>koojozsef@live.com</dc:creator>
  <cp:lastModifiedBy>koojozsef@live.com</cp:lastModifiedBy>
  <cp:revision>16</cp:revision>
  <dcterms:created xsi:type="dcterms:W3CDTF">2021-04-10T08:14:15Z</dcterms:created>
  <dcterms:modified xsi:type="dcterms:W3CDTF">2021-04-10T10:19:32Z</dcterms:modified>
</cp:coreProperties>
</file>