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86" r:id="rId3"/>
    <p:sldId id="319" r:id="rId4"/>
    <p:sldId id="321" r:id="rId5"/>
    <p:sldId id="322" r:id="rId6"/>
    <p:sldId id="320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5" r:id="rId16"/>
    <p:sldId id="348" r:id="rId17"/>
    <p:sldId id="331" r:id="rId18"/>
    <p:sldId id="337" r:id="rId19"/>
    <p:sldId id="334" r:id="rId20"/>
    <p:sldId id="343" r:id="rId21"/>
    <p:sldId id="344" r:id="rId22"/>
    <p:sldId id="345" r:id="rId23"/>
    <p:sldId id="293" r:id="rId24"/>
    <p:sldId id="294" r:id="rId25"/>
    <p:sldId id="292" r:id="rId26"/>
    <p:sldId id="351" r:id="rId27"/>
    <p:sldId id="354" r:id="rId28"/>
    <p:sldId id="355" r:id="rId29"/>
    <p:sldId id="353" r:id="rId30"/>
    <p:sldId id="35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38180" autoAdjust="0"/>
  </p:normalViewPr>
  <p:slideViewPr>
    <p:cSldViewPr snapToGrid="0">
      <p:cViewPr varScale="1">
        <p:scale>
          <a:sx n="43" d="100"/>
          <a:sy n="43" d="100"/>
        </p:scale>
        <p:origin x="29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93857-6AB4-4AA6-AD6D-3606003946AA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3302-4E66-4325-BBC3-955148152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7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46382-8FC3-4058-9A5C-A450B6501D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83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658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80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26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8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83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6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2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97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402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7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5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31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39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39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Mysql workbench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44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staruml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13302-4E66-4325-BBC3-955148152B3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97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0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46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스크롤을 내렸을 때 추가적인 게임이 </a:t>
            </a:r>
            <a:r>
              <a:rPr lang="ko-KR" altLang="en-US" err="1"/>
              <a:t>나오도록하고</a:t>
            </a:r>
            <a:r>
              <a:rPr lang="en-US" altLang="ko-KR"/>
              <a:t>.</a:t>
            </a:r>
          </a:p>
          <a:p>
            <a:r>
              <a:rPr lang="ko-KR" altLang="en-US"/>
              <a:t>검색이나 선택을 눌렀을 때는 </a:t>
            </a:r>
            <a:r>
              <a:rPr lang="en-US" altLang="ko-KR"/>
              <a:t>ajax</a:t>
            </a:r>
            <a:r>
              <a:rPr lang="ko-KR" altLang="en-US"/>
              <a:t>가 동작해서 </a:t>
            </a:r>
            <a:r>
              <a:rPr lang="ko-KR" altLang="en-US" err="1"/>
              <a:t>서블릿에서</a:t>
            </a:r>
            <a:r>
              <a:rPr lang="ko-KR" altLang="en-US"/>
              <a:t> 결과를 받아오도록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9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스크롤을 내렸을 때 추가적인 게임이 </a:t>
            </a:r>
            <a:r>
              <a:rPr lang="ko-KR" altLang="en-US" err="1"/>
              <a:t>나오도록하고</a:t>
            </a:r>
            <a:r>
              <a:rPr lang="en-US" altLang="ko-KR"/>
              <a:t>.</a:t>
            </a:r>
          </a:p>
          <a:p>
            <a:r>
              <a:rPr lang="ko-KR" altLang="en-US"/>
              <a:t>검색이나 선택을 눌렀을 때는 </a:t>
            </a:r>
            <a:r>
              <a:rPr lang="en-US" altLang="ko-KR"/>
              <a:t>ajax</a:t>
            </a:r>
            <a:r>
              <a:rPr lang="ko-KR" altLang="en-US"/>
              <a:t>가 동작해서 </a:t>
            </a:r>
            <a:r>
              <a:rPr lang="ko-KR" altLang="en-US" err="1"/>
              <a:t>서블릿에서</a:t>
            </a:r>
            <a:r>
              <a:rPr lang="ko-KR" altLang="en-US"/>
              <a:t> 결과를 받아오도록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6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6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3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FA52-4184-411D-8049-AA97B3D751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7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715A-5DFC-FDFE-4DA2-3A4E4E88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47F68F-8112-9AF6-E3AF-5D83E560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313EB-A815-911D-A909-E5C7A6BC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3EEDA-6991-29F7-B048-A9298C2A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9DCAA-3BFC-063E-E7D1-5F31BDF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DE536-9C8F-3E3B-4057-4273FDB2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6E5C0-6A4E-2A88-94AD-8286793DC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F3642-D924-E58D-65BA-5E6DA077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78F6B-D442-87CD-3F85-212F4CD2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7FC6E-4E0A-10AE-380D-0BA99CB5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8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03794-A92E-32BA-9F42-F6A9DC20F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29640-5BE5-52D4-01AE-75CE8694B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30CEC-D2A9-AEFD-9F86-61D564B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4D843-4F78-C976-5374-F5DCE17C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4A758-08C4-A044-7CC0-F81FBDF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44A9-1171-1424-F0E3-16FBBCB7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C486-4CFB-7FFB-04F0-46FDD1D2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63B82-3DA4-1D68-6287-C7302814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89ECF-88C3-EFA5-414C-CF186E48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43571-1CA7-12F0-9095-116014DF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EE176-AD89-7710-C669-F72C6EA0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A92DD-A831-3A5E-9C8D-ED74C7A6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E19F5-57F1-DA55-CAEC-B18A38AE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4623F-F3E6-D4C8-0430-C678DCD7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EB9C2-39C4-1197-9EC9-2694FC6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3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0CC6-DCC0-EBE5-D4A6-C786DB5E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3D2C0-7EA5-1281-FAD5-70CAABD9C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A82AA-437C-83D0-573A-62CB5F0C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6021B-50E6-7301-A8BA-63B0A7E8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2B206-2788-4562-2603-1D20297B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E6A1-AA03-D6AD-28F9-14860AF3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0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69453-C2FB-E823-BA47-15957DE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2FDC2-B2F9-8FBB-CEFE-FEF1C147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17097-D0B2-9F4E-7EEB-998565392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950DA-65AD-40A1-1B01-321EFBA5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0EBD2A-C5A1-264A-A19A-6C57D7B1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604EC0-4C95-9329-A498-4EF7F1A5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6D00FB-FD0D-4ABA-6CAE-FBFDF32D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1C4605-F488-2BDF-E213-ADEEF43E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ED7F7-35EA-CB88-BDB6-32F71D55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AE6AF9-52F0-0E90-C049-8FCFBF8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D22B4-B566-3F9A-15E2-4308C28B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2ED7-5580-9080-FE99-7DE47247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864F2-3282-0CB8-2473-74D3EB00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E842C7-DD93-0DB6-0337-D1B135BB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F7827F-7590-E01B-FB5F-E4543D4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ACA88-AE0B-21A2-54B6-52894553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623C5-B9AF-6580-19C7-6AB0A88B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F7BBA-8B84-452C-7CAC-1AACED95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3D681-813F-5115-24DB-D0275ED5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9F354-2385-0EA0-9EFE-2C4BED7D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C79D3-D995-6450-194B-81C27BBB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84DB-81D2-5327-EADC-A2C89D66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34CE05-BCEA-9737-8FC5-B1F314BDB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8330AE-F6F8-378A-197C-54220606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12C58-F8C2-A5ED-24AD-4046561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35B0AC-CEE1-7B20-84DB-21308EA0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EB8021-A759-34E4-555B-F20271AE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BEDC54-0E45-6B33-6489-011FF1B1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C82C5-130C-0949-F380-AA87694B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2DB3E-1D84-8D2B-1909-7BBA9F998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A74A-E283-4521-BB29-607F83CF78F4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41C4C-E60C-FDE0-8036-0F4F93CE1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08F36-3777-1270-434D-3D9E3F053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CD2CB-03BE-4FEC-B135-4622AD20D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3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54CBA0-0475-A00B-03D3-27038B86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70" y="1502947"/>
            <a:ext cx="9599660" cy="4511839"/>
          </a:xfrm>
          <a:prstGeom prst="rect">
            <a:avLst/>
          </a:prstGeom>
          <a:ln>
            <a:noFill/>
          </a:ln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745EDEC-E084-AFCF-CE9F-C597812535C6}"/>
              </a:ext>
            </a:extLst>
          </p:cNvPr>
          <p:cNvSpPr txBox="1">
            <a:spLocks/>
          </p:cNvSpPr>
          <p:nvPr/>
        </p:nvSpPr>
        <p:spPr>
          <a:xfrm>
            <a:off x="1670670" y="331985"/>
            <a:ext cx="9303327" cy="972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/>
              <a:t>월드컵 게임 페이지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C38F066-44EE-3DD8-AC50-71C8A60EB88B}"/>
              </a:ext>
            </a:extLst>
          </p:cNvPr>
          <p:cNvSpPr txBox="1">
            <a:spLocks/>
          </p:cNvSpPr>
          <p:nvPr/>
        </p:nvSpPr>
        <p:spPr>
          <a:xfrm>
            <a:off x="8152378" y="5659858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b="1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88D34A3-E046-498D-993F-0A2EF6D82AF3}"/>
              </a:ext>
            </a:extLst>
          </p:cNvPr>
          <p:cNvSpPr txBox="1">
            <a:spLocks/>
          </p:cNvSpPr>
          <p:nvPr/>
        </p:nvSpPr>
        <p:spPr>
          <a:xfrm>
            <a:off x="8613914" y="6069860"/>
            <a:ext cx="4104023" cy="46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err="1"/>
              <a:t>국창훈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87302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40405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선택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-gameNo : </a:t>
                      </a:r>
                      <a:r>
                        <a:rPr lang="ko-KR" altLang="en-US"/>
                        <a:t>게임 번호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-round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라운드 선택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2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2313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진행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-elementNo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요소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목록 승리 반영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         </a:t>
                      </a:r>
                      <a:r>
                        <a:rPr lang="en-US" altLang="ko-KR" err="1"/>
                        <a:t>location.reload</a:t>
                      </a:r>
                      <a:r>
                        <a:rPr lang="en-US" altLang="ko-KR"/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목록 승리 반영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1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진행</a:t>
                      </a:r>
                      <a:r>
                        <a:rPr lang="en-US" altLang="ko-KR"/>
                        <a:t>-</a:t>
                      </a:r>
                      <a:r>
                        <a:rPr lang="ko-KR" altLang="en-US" err="1"/>
                        <a:t>셔플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새 목록 반영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         </a:t>
                      </a:r>
                      <a:r>
                        <a:rPr lang="en-US" altLang="ko-KR" err="1"/>
                        <a:t>location.reload</a:t>
                      </a:r>
                      <a:r>
                        <a:rPr lang="en-US" altLang="ko-KR"/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새 목록 반영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96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83510"/>
              </p:ext>
            </p:extLst>
          </p:nvPr>
        </p:nvGraphicFramePr>
        <p:xfrm>
          <a:off x="1987550" y="428767"/>
          <a:ext cx="8216900" cy="54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내가 만드는 월드컵 게임 </a:t>
                      </a:r>
                      <a:r>
                        <a:rPr lang="en-US" altLang="ko-KR"/>
                        <a:t>( </a:t>
                      </a:r>
                      <a:r>
                        <a:rPr lang="ko-KR" altLang="en-US"/>
                        <a:t>게임 등록 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err="1"/>
                        <a:t>gameTitle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게임 이름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elementImg1~elementImg16+ : </a:t>
                      </a:r>
                      <a:r>
                        <a:rPr lang="ko-KR" altLang="en-US"/>
                        <a:t>요소 이미지 들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elementTitle1 ~ elementTitle16+ : </a:t>
                      </a:r>
                      <a:r>
                        <a:rPr lang="ko-KR" altLang="en-US"/>
                        <a:t>요소 이름 들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id : </a:t>
                      </a:r>
                      <a:r>
                        <a:rPr lang="ko-KR" altLang="en-US"/>
                        <a:t>사용자 </a:t>
                      </a:r>
                      <a:r>
                        <a:rPr lang="en-US" altLang="ko-KR"/>
                        <a:t>id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등록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등록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88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81987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게임 결과 기록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id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아이디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gameRecord : </a:t>
                      </a:r>
                      <a:r>
                        <a:rPr lang="ko-KR" altLang="en-US"/>
                        <a:t>게임 결과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결과 저장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게임 결과 저장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25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90166"/>
              </p:ext>
            </p:extLst>
          </p:nvPr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목록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boardCategory = “notice” : </a:t>
                      </a:r>
                      <a:r>
                        <a:rPr lang="ko-KR" altLang="en-US"/>
                        <a:t>카테고리</a:t>
                      </a: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PageNumber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페이지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{“number” : </a:t>
                      </a:r>
                      <a:r>
                        <a:rPr lang="ko-KR" altLang="en-US"/>
                        <a:t>해당 게시판 등록된 전체 글 수</a:t>
                      </a:r>
                      <a:r>
                        <a:rPr lang="en-US" altLang="ko-KR"/>
                        <a:t>, “boardList” : [{“boardTitle”:”</a:t>
                      </a:r>
                      <a:r>
                        <a:rPr lang="ko-KR" altLang="en-US"/>
                        <a:t>공지사항 제목</a:t>
                      </a:r>
                      <a:r>
                        <a:rPr lang="en-US" altLang="ko-KR"/>
                        <a:t>, +a }, { </a:t>
                      </a:r>
                      <a:r>
                        <a:rPr lang="ko-KR" altLang="en-US"/>
                        <a:t>두번째 공지사항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공지사항의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60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A90021-711A-4333-AE87-848D485B1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10659"/>
              </p:ext>
            </p:extLst>
          </p:nvPr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상세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boardCategory = “notice” : </a:t>
                      </a:r>
                      <a:r>
                        <a:rPr lang="ko-KR" altLang="en-US"/>
                        <a:t>카테고리</a:t>
                      </a: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PageNumber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페이지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{“number” : </a:t>
                      </a:r>
                      <a:r>
                        <a:rPr lang="ko-KR" altLang="en-US"/>
                        <a:t>해당 게시판 등록된 전체 글 수</a:t>
                      </a:r>
                      <a:r>
                        <a:rPr lang="en-US" altLang="ko-KR"/>
                        <a:t>, “boardList” : [{“boardTitle”:”</a:t>
                      </a:r>
                      <a:r>
                        <a:rPr lang="ko-KR" altLang="en-US"/>
                        <a:t>공지사항 제목</a:t>
                      </a:r>
                      <a:r>
                        <a:rPr lang="en-US" altLang="ko-KR"/>
                        <a:t>, +a }, { </a:t>
                      </a:r>
                      <a:r>
                        <a:rPr lang="ko-KR" altLang="en-US"/>
                        <a:t>두번째 공지사항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공지사항의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조회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1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57457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작성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boardCategory = “notice” : </a:t>
                      </a:r>
                      <a:r>
                        <a:rPr lang="ko-KR" altLang="en-US"/>
                        <a:t>카테고리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boardTitle : </a:t>
                      </a:r>
                      <a:r>
                        <a:rPr lang="ko-KR" altLang="en-US"/>
                        <a:t>공지사항 제목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boardContents : </a:t>
                      </a:r>
                      <a:r>
                        <a:rPr lang="ko-KR" altLang="en-US"/>
                        <a:t>공지사항 내용</a:t>
                      </a: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file : </a:t>
                      </a:r>
                      <a:r>
                        <a:rPr lang="ko-KR" altLang="en-US"/>
                        <a:t>첨부파일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등록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등록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53674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수정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boardNO: </a:t>
                      </a:r>
                      <a:r>
                        <a:rPr lang="ko-KR" altLang="en-US"/>
                        <a:t>공지사항 번호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boardTitle : </a:t>
                      </a:r>
                      <a:r>
                        <a:rPr lang="ko-KR" altLang="en-US"/>
                        <a:t>공지사항 제목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boardContents : </a:t>
                      </a:r>
                      <a:r>
                        <a:rPr lang="ko-KR" altLang="en-US"/>
                        <a:t>공지사항 내용</a:t>
                      </a: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file : </a:t>
                      </a:r>
                      <a:r>
                        <a:rPr lang="ko-KR" altLang="en-US"/>
                        <a:t>첨부파일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수정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등록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67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25962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공지사항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커뮤니티 삭제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/>
                        <a:t>boardNo : </a:t>
                      </a:r>
                      <a:r>
                        <a:rPr lang="ko-KR" altLang="en-US"/>
                        <a:t>공지사항 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삭제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공지사항 삭제 실패 </a:t>
                      </a:r>
                      <a:r>
                        <a:rPr lang="en-US" altLang="ko-KR"/>
                        <a:t>: </a:t>
                      </a:r>
                      <a:br>
                        <a:rPr lang="en-US" altLang="ko-KR"/>
                      </a:b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67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0FA1129-34DF-D1AB-42B3-B1B9290F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3" y="1609389"/>
            <a:ext cx="4734902" cy="36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837EC48-38CA-334F-231F-CA554692B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97830"/>
              </p:ext>
            </p:extLst>
          </p:nvPr>
        </p:nvGraphicFramePr>
        <p:xfrm>
          <a:off x="831022" y="886927"/>
          <a:ext cx="10529955" cy="508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991">
                  <a:extLst>
                    <a:ext uri="{9D8B030D-6E8A-4147-A177-3AD203B41FA5}">
                      <a16:colId xmlns:a16="http://schemas.microsoft.com/office/drawing/2014/main" val="2164763990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214456789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628512664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913736337"/>
                    </a:ext>
                  </a:extLst>
                </a:gridCol>
                <a:gridCol w="2105991">
                  <a:extLst>
                    <a:ext uri="{9D8B030D-6E8A-4147-A177-3AD203B41FA5}">
                      <a16:colId xmlns:a16="http://schemas.microsoft.com/office/drawing/2014/main" val="3048867037"/>
                    </a:ext>
                  </a:extLst>
                </a:gridCol>
              </a:tblGrid>
              <a:tr h="626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r>
                        <a:rPr lang="ko-KR" altLang="en-US" sz="2000" b="1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 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139504"/>
                  </a:ext>
                </a:extLst>
              </a:tr>
              <a:tr h="626158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TBL_MEMBER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member_no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PK/AUTO_INCREMENT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150799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varchar(10)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UNIQUE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59245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pw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varchar(16)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17603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name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varchar(8)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946117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age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435130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addr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196323"/>
                  </a:ext>
                </a:extLst>
              </a:tr>
              <a:tr h="6261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reg_</a:t>
                      </a:r>
                      <a:r>
                        <a:rPr lang="en-US" altLang="ko-KR" sz="2000" b="1" err="1"/>
                        <a:t>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45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2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C23CAC-FFF9-A487-C7FD-D249553CC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20075"/>
              </p:ext>
            </p:extLst>
          </p:nvPr>
        </p:nvGraphicFramePr>
        <p:xfrm>
          <a:off x="954505" y="854240"/>
          <a:ext cx="10282990" cy="514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394">
                  <a:extLst>
                    <a:ext uri="{9D8B030D-6E8A-4147-A177-3AD203B41FA5}">
                      <a16:colId xmlns:a16="http://schemas.microsoft.com/office/drawing/2014/main" val="4211637756"/>
                    </a:ext>
                  </a:extLst>
                </a:gridCol>
                <a:gridCol w="2001045">
                  <a:extLst>
                    <a:ext uri="{9D8B030D-6E8A-4147-A177-3AD203B41FA5}">
                      <a16:colId xmlns:a16="http://schemas.microsoft.com/office/drawing/2014/main" val="194486885"/>
                    </a:ext>
                  </a:extLst>
                </a:gridCol>
                <a:gridCol w="2229014">
                  <a:extLst>
                    <a:ext uri="{9D8B030D-6E8A-4147-A177-3AD203B41FA5}">
                      <a16:colId xmlns:a16="http://schemas.microsoft.com/office/drawing/2014/main" val="3437164637"/>
                    </a:ext>
                  </a:extLst>
                </a:gridCol>
                <a:gridCol w="1081145">
                  <a:extLst>
                    <a:ext uri="{9D8B030D-6E8A-4147-A177-3AD203B41FA5}">
                      <a16:colId xmlns:a16="http://schemas.microsoft.com/office/drawing/2014/main" val="342491744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2654814991"/>
                    </a:ext>
                  </a:extLst>
                </a:gridCol>
              </a:tblGrid>
              <a:tr h="85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377383"/>
                  </a:ext>
                </a:extLst>
              </a:tr>
              <a:tr h="129365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TBL_GAME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game_no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/>
                        <a:t>PK / AUTO_INCREMENT</a:t>
                      </a:r>
                      <a:endParaRPr lang="ko-KR" altLang="en-US" sz="18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03094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member_no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err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21663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game_title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74539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game_img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varchar(50)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815902"/>
                  </a:ext>
                </a:extLst>
              </a:tr>
              <a:tr h="7494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55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41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4DE3ABC-4CA6-4F05-B440-AEFA0DEA0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1391"/>
              </p:ext>
            </p:extLst>
          </p:nvPr>
        </p:nvGraphicFramePr>
        <p:xfrm>
          <a:off x="907774" y="427383"/>
          <a:ext cx="10376451" cy="600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90">
                  <a:extLst>
                    <a:ext uri="{9D8B030D-6E8A-4147-A177-3AD203B41FA5}">
                      <a16:colId xmlns:a16="http://schemas.microsoft.com/office/drawing/2014/main" val="3554611007"/>
                    </a:ext>
                  </a:extLst>
                </a:gridCol>
                <a:gridCol w="2878936">
                  <a:extLst>
                    <a:ext uri="{9D8B030D-6E8A-4147-A177-3AD203B41FA5}">
                      <a16:colId xmlns:a16="http://schemas.microsoft.com/office/drawing/2014/main" val="1774079945"/>
                    </a:ext>
                  </a:extLst>
                </a:gridCol>
                <a:gridCol w="2215692">
                  <a:extLst>
                    <a:ext uri="{9D8B030D-6E8A-4147-A177-3AD203B41FA5}">
                      <a16:colId xmlns:a16="http://schemas.microsoft.com/office/drawing/2014/main" val="316986065"/>
                    </a:ext>
                  </a:extLst>
                </a:gridCol>
                <a:gridCol w="1131243">
                  <a:extLst>
                    <a:ext uri="{9D8B030D-6E8A-4147-A177-3AD203B41FA5}">
                      <a16:colId xmlns:a16="http://schemas.microsoft.com/office/drawing/2014/main" val="2179438481"/>
                    </a:ext>
                  </a:extLst>
                </a:gridCol>
                <a:gridCol w="2075290">
                  <a:extLst>
                    <a:ext uri="{9D8B030D-6E8A-4147-A177-3AD203B41FA5}">
                      <a16:colId xmlns:a16="http://schemas.microsoft.com/office/drawing/2014/main" val="799861544"/>
                    </a:ext>
                  </a:extLst>
                </a:gridCol>
              </a:tblGrid>
              <a:tr h="8128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2104"/>
                  </a:ext>
                </a:extLst>
              </a:tr>
              <a:tr h="57182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TBL_ELEMENT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game_no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PK(FK)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75386"/>
                  </a:ext>
                </a:extLst>
              </a:tr>
              <a:tr h="57182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860743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element_select_cnt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629767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element_win_cnt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538341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element_title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460424"/>
                  </a:ext>
                </a:extLst>
              </a:tr>
              <a:tr h="10116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element_img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varchar(50)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5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38933"/>
              </p:ext>
            </p:extLst>
          </p:nvPr>
        </p:nvGraphicFramePr>
        <p:xfrm>
          <a:off x="430696" y="872567"/>
          <a:ext cx="11330608" cy="511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825764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70292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25588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7673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 err="1"/>
                        <a:t>열이름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NULL </a:t>
                      </a:r>
                      <a:r>
                        <a:rPr lang="ko-KR" altLang="en-US" sz="2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1375732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TBL_RECORD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game_no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 err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13757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member_no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FK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  <a:tr h="797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game_record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text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O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130"/>
                  </a:ext>
                </a:extLst>
              </a:tr>
              <a:tr h="7970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reg_dt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datetime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3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02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5B0DA7-B507-4030-AC53-277CEB51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11840"/>
              </p:ext>
            </p:extLst>
          </p:nvPr>
        </p:nvGraphicFramePr>
        <p:xfrm>
          <a:off x="907775" y="268848"/>
          <a:ext cx="10376450" cy="632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90">
                  <a:extLst>
                    <a:ext uri="{9D8B030D-6E8A-4147-A177-3AD203B41FA5}">
                      <a16:colId xmlns:a16="http://schemas.microsoft.com/office/drawing/2014/main" val="398309293"/>
                    </a:ext>
                  </a:extLst>
                </a:gridCol>
                <a:gridCol w="2075290">
                  <a:extLst>
                    <a:ext uri="{9D8B030D-6E8A-4147-A177-3AD203B41FA5}">
                      <a16:colId xmlns:a16="http://schemas.microsoft.com/office/drawing/2014/main" val="608837351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1796882404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1086945555"/>
                    </a:ext>
                  </a:extLst>
                </a:gridCol>
                <a:gridCol w="2816086">
                  <a:extLst>
                    <a:ext uri="{9D8B030D-6E8A-4147-A177-3AD203B41FA5}">
                      <a16:colId xmlns:a16="http://schemas.microsoft.com/office/drawing/2014/main" val="1066011219"/>
                    </a:ext>
                  </a:extLst>
                </a:gridCol>
              </a:tblGrid>
              <a:tr h="548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열이름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143963"/>
                  </a:ext>
                </a:extLst>
              </a:tr>
              <a:tr h="516733">
                <a:tc rowSpan="10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TBL_BOARD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board_no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PK/</a:t>
                      </a:r>
                      <a:r>
                        <a:rPr lang="en-US" altLang="ko-KR" sz="1800" b="1"/>
                        <a:t>AUTO_INCREMENT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553502"/>
                  </a:ext>
                </a:extLst>
              </a:tr>
              <a:tr h="5167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member_no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132414"/>
                  </a:ext>
                </a:extLst>
              </a:tr>
              <a:tr h="5987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category_no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556713"/>
                  </a:ext>
                </a:extLst>
              </a:tr>
              <a:tr h="598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board_title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varchar(30)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971249"/>
                  </a:ext>
                </a:extLst>
              </a:tr>
              <a:tr h="1033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board_contents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text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273211"/>
                  </a:ext>
                </a:extLst>
              </a:tr>
              <a:tr h="548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file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varchar(30)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419220"/>
                  </a:ext>
                </a:extLst>
              </a:tr>
              <a:tr h="2448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549175"/>
                  </a:ext>
                </a:extLst>
              </a:tr>
              <a:tr h="244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mod_dt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68025"/>
                  </a:ext>
                </a:extLst>
              </a:tr>
              <a:tr h="306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view_cnt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02224"/>
                  </a:ext>
                </a:extLst>
              </a:tr>
              <a:tr h="182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like_cnt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1"/>
                        <a:t>default 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73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33B646C-39AE-4971-AD5E-4D9D58F2B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28347"/>
              </p:ext>
            </p:extLst>
          </p:nvPr>
        </p:nvGraphicFramePr>
        <p:xfrm>
          <a:off x="679175" y="775252"/>
          <a:ext cx="10833650" cy="584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730">
                  <a:extLst>
                    <a:ext uri="{9D8B030D-6E8A-4147-A177-3AD203B41FA5}">
                      <a16:colId xmlns:a16="http://schemas.microsoft.com/office/drawing/2014/main" val="3689077477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458419338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497352399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228049967"/>
                    </a:ext>
                  </a:extLst>
                </a:gridCol>
                <a:gridCol w="2166730">
                  <a:extLst>
                    <a:ext uri="{9D8B030D-6E8A-4147-A177-3AD203B41FA5}">
                      <a16:colId xmlns:a16="http://schemas.microsoft.com/office/drawing/2014/main" val="1190874240"/>
                    </a:ext>
                  </a:extLst>
                </a:gridCol>
              </a:tblGrid>
              <a:tr h="926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테이블이름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err="1"/>
                        <a:t>열이름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데이터형식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NULL</a:t>
                      </a:r>
                      <a:r>
                        <a:rPr lang="ko-KR" altLang="en-US" sz="2000" b="1"/>
                        <a:t>허용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037662"/>
                  </a:ext>
                </a:extLst>
              </a:tr>
              <a:tr h="46345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TBL_REPLY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reply_no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Int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PK / AUTO_INCREMENT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87210"/>
                  </a:ext>
                </a:extLst>
              </a:tr>
              <a:tr h="463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member_no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446769"/>
                  </a:ext>
                </a:extLst>
              </a:tr>
              <a:tr h="15998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board_no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varchar(20)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FK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136268"/>
                  </a:ext>
                </a:extLst>
              </a:tr>
              <a:tr h="926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reply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varchar(100)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62125"/>
                  </a:ext>
                </a:extLst>
              </a:tr>
              <a:tr h="926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reg_dt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datetime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X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33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131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52023"/>
              </p:ext>
            </p:extLst>
          </p:nvPr>
        </p:nvGraphicFramePr>
        <p:xfrm>
          <a:off x="430696" y="2435134"/>
          <a:ext cx="11330608" cy="198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825764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70292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25588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469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NULL </a:t>
                      </a:r>
                      <a:r>
                        <a:rPr lang="ko-KR" altLang="en-US" sz="2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63145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TBL_CATEGORY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category_no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PK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7868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category_name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varchar(20)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189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8CDCA8-1C91-4CA9-885D-0457CB9FB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74155"/>
              </p:ext>
            </p:extLst>
          </p:nvPr>
        </p:nvGraphicFramePr>
        <p:xfrm>
          <a:off x="430696" y="2435134"/>
          <a:ext cx="11330608" cy="198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861">
                  <a:extLst>
                    <a:ext uri="{9D8B030D-6E8A-4147-A177-3AD203B41FA5}">
                      <a16:colId xmlns:a16="http://schemas.microsoft.com/office/drawing/2014/main" val="4293294907"/>
                    </a:ext>
                  </a:extLst>
                </a:gridCol>
                <a:gridCol w="2726175">
                  <a:extLst>
                    <a:ext uri="{9D8B030D-6E8A-4147-A177-3AD203B41FA5}">
                      <a16:colId xmlns:a16="http://schemas.microsoft.com/office/drawing/2014/main" val="2069697255"/>
                    </a:ext>
                  </a:extLst>
                </a:gridCol>
                <a:gridCol w="1825764">
                  <a:extLst>
                    <a:ext uri="{9D8B030D-6E8A-4147-A177-3AD203B41FA5}">
                      <a16:colId xmlns:a16="http://schemas.microsoft.com/office/drawing/2014/main" val="3569997609"/>
                    </a:ext>
                  </a:extLst>
                </a:gridCol>
                <a:gridCol w="1702920">
                  <a:extLst>
                    <a:ext uri="{9D8B030D-6E8A-4147-A177-3AD203B41FA5}">
                      <a16:colId xmlns:a16="http://schemas.microsoft.com/office/drawing/2014/main" val="1318739569"/>
                    </a:ext>
                  </a:extLst>
                </a:gridCol>
                <a:gridCol w="2255888">
                  <a:extLst>
                    <a:ext uri="{9D8B030D-6E8A-4147-A177-3AD203B41FA5}">
                      <a16:colId xmlns:a16="http://schemas.microsoft.com/office/drawing/2014/main" val="178192394"/>
                    </a:ext>
                  </a:extLst>
                </a:gridCol>
              </a:tblGrid>
              <a:tr h="469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테이블이름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열이름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데이터형식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NULL </a:t>
                      </a:r>
                      <a:r>
                        <a:rPr lang="ko-KR" altLang="en-US" sz="2400" b="1"/>
                        <a:t>허용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400" b="1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26168"/>
                  </a:ext>
                </a:extLst>
              </a:tr>
              <a:tr h="63145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TBL_</a:t>
                      </a:r>
                      <a:r>
                        <a:rPr lang="en-US" altLang="ko" sz="2400" b="1"/>
                        <a:t>FILE</a:t>
                      </a:r>
                      <a:endParaRPr lang="ko-KR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" sz="2400" b="1"/>
                        <a:t>file_name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int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PK</a:t>
                      </a: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27934"/>
                  </a:ext>
                </a:extLst>
              </a:tr>
              <a:tr h="7868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" sz="2400" b="1"/>
                        <a:t>File_size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varchar(20)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1"/>
                        <a:t>X</a:t>
                      </a:r>
                      <a:endParaRPr lang="ko-KR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605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6A3CE-855F-4413-9382-7FD2FCDA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6D206-F26A-43CF-AF69-0AA7E82B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029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DD74B-18CA-4517-BAB6-6D4FD353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B680A-076E-4240-95D7-8800ECC1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F38C89-DEE2-49D2-AE5B-DAC3AD46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52" y="290074"/>
            <a:ext cx="7487695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2C8BD8-0285-4775-81A7-AA176BD1F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35819"/>
              </p:ext>
            </p:extLst>
          </p:nvPr>
        </p:nvGraphicFramePr>
        <p:xfrm>
          <a:off x="1987550" y="428767"/>
          <a:ext cx="8216900" cy="5838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회원가입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819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- Id : </a:t>
                      </a:r>
                      <a:r>
                        <a:rPr lang="ko-KR" altLang="en-US"/>
                        <a:t>아이디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pw : </a:t>
                      </a:r>
                      <a:r>
                        <a:rPr lang="ko-KR" altLang="en-US"/>
                        <a:t>비밀번호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pwChk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비밀번호 확인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name : </a:t>
                      </a:r>
                      <a:r>
                        <a:rPr lang="ko-KR" altLang="en-US"/>
                        <a:t>이름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age : </a:t>
                      </a:r>
                      <a:r>
                        <a:rPr lang="ko-KR" altLang="en-US"/>
                        <a:t>나이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addr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주소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회원가입에 성공했을 때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회원가입에 실패했을 때</a:t>
                      </a:r>
                      <a:br>
                        <a:rPr lang="en-US" altLang="ko-KR"/>
                      </a:br>
                      <a:r>
                        <a:rPr lang="en-US" altLang="ko-KR"/>
                        <a:t>1 – </a:t>
                      </a:r>
                      <a:r>
                        <a:rPr lang="ko-KR" altLang="en-US"/>
                        <a:t>아이디가 이미 사용 중일 때 </a:t>
                      </a:r>
                      <a:r>
                        <a:rPr lang="en-US" altLang="ko-KR"/>
                        <a:t>: 409</a:t>
                      </a:r>
                      <a:br>
                        <a:rPr lang="en-US" altLang="ko-KR"/>
                      </a:br>
                      <a:r>
                        <a:rPr lang="en-US" altLang="ko-KR"/>
                        <a:t>2 - </a:t>
                      </a:r>
                      <a:r>
                        <a:rPr lang="ko-KR" altLang="en-US"/>
                        <a:t>파라미터가 규칙에 맞지 않을 때 </a:t>
                      </a:r>
                      <a:r>
                        <a:rPr lang="en-US" altLang="ko-KR"/>
                        <a:t>: 400</a:t>
                      </a:r>
                      <a:br>
                        <a:rPr lang="en-US" altLang="ko-KR"/>
                      </a:b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605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CAE088-498D-46C7-8675-A4C33151B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43" y="0"/>
            <a:ext cx="876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7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83127"/>
              </p:ext>
            </p:extLst>
          </p:nvPr>
        </p:nvGraphicFramePr>
        <p:xfrm>
          <a:off x="1987550" y="428767"/>
          <a:ext cx="8216900" cy="54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 정보 수정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pw : </a:t>
                      </a:r>
                      <a:r>
                        <a:rPr lang="ko-KR" altLang="en-US"/>
                        <a:t>비밀번호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pwChk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비밀번호 확인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name : </a:t>
                      </a:r>
                      <a:r>
                        <a:rPr lang="ko-KR" altLang="en-US"/>
                        <a:t>이름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age : </a:t>
                      </a:r>
                      <a:r>
                        <a:rPr lang="ko-KR" altLang="en-US"/>
                        <a:t>나이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</a:t>
                      </a:r>
                      <a:r>
                        <a:rPr lang="en-US" altLang="ko-KR" err="1"/>
                        <a:t>addr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주소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회원 정보 수정에 성공했을 때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회원 정보 수정에 실패했을 때</a:t>
                      </a:r>
                      <a:br>
                        <a:rPr lang="en-US" altLang="ko-KR"/>
                      </a:br>
                      <a:r>
                        <a:rPr lang="en-US" altLang="ko-KR"/>
                        <a:t>1 - </a:t>
                      </a:r>
                      <a:r>
                        <a:rPr lang="ko-KR" altLang="en-US"/>
                        <a:t>파라미터가 규칙에 맞지 않을 때 </a:t>
                      </a:r>
                      <a:r>
                        <a:rPr lang="en-US" altLang="ko-KR"/>
                        <a:t>: 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62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16286"/>
              </p:ext>
            </p:extLst>
          </p:nvPr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 탈퇴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회원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탈퇴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4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BC420D-0241-4810-9B1E-5458A118F4DE}"/>
              </a:ext>
            </a:extLst>
          </p:cNvPr>
          <p:cNvGraphicFramePr>
            <a:graphicFrameLocks noGrp="1"/>
          </p:cNvGraphicFramePr>
          <p:nvPr/>
        </p:nvGraphicFramePr>
        <p:xfrm>
          <a:off x="1987550" y="428767"/>
          <a:ext cx="82169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로그인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- id : </a:t>
                      </a:r>
                      <a:r>
                        <a:rPr lang="ko-KR" altLang="en-US"/>
                        <a:t>아이디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/>
                        <a:t>- pw : </a:t>
                      </a:r>
                      <a:r>
                        <a:rPr lang="ko-KR" altLang="en-US"/>
                        <a:t>비밀번호</a:t>
                      </a: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/>
                        <a:t>로그인에 성공했을 때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로그인에 실패했을 때</a:t>
                      </a:r>
                      <a:br>
                        <a:rPr lang="en-US" altLang="ko-KR"/>
                      </a:br>
                      <a:r>
                        <a:rPr lang="en-US" altLang="ko-KR"/>
                        <a:t>1 - </a:t>
                      </a:r>
                      <a:r>
                        <a:rPr lang="ko-KR" altLang="en-US"/>
                        <a:t>파라미터 규칙에 맞지 않을 때 </a:t>
                      </a:r>
                      <a:r>
                        <a:rPr lang="en-US" altLang="ko-KR"/>
                        <a:t>: 400</a:t>
                      </a:r>
                      <a:br>
                        <a:rPr lang="en-US" altLang="ko-KR"/>
                      </a:br>
                      <a:r>
                        <a:rPr lang="en-US" altLang="ko-KR"/>
                        <a:t>2 – </a:t>
                      </a:r>
                      <a:r>
                        <a:rPr lang="ko-KR" altLang="en-US"/>
                        <a:t>아이디가 잘못돼서 사용자 정보를 찾지 못했거나 비밀번호가 잘못돼서 사용자 정보의 비밀번호와 일치하지 않을 경우 </a:t>
                      </a:r>
                      <a:r>
                        <a:rPr lang="en-US" altLang="ko-KR"/>
                        <a:t>: 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74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01503"/>
              </p:ext>
            </p:extLst>
          </p:nvPr>
        </p:nvGraphicFramePr>
        <p:xfrm>
          <a:off x="1987550" y="428767"/>
          <a:ext cx="8216900" cy="577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메인 페이지 게임 목록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{ “</a:t>
                      </a:r>
                      <a:r>
                        <a:rPr lang="en-US" altLang="ko-KR" err="1"/>
                        <a:t>gameList</a:t>
                      </a:r>
                      <a:r>
                        <a:rPr lang="en-US" altLang="ko-KR"/>
                        <a:t>” : [{ “gameNo”: </a:t>
                      </a:r>
                      <a:r>
                        <a:rPr lang="ko-KR" altLang="en-US"/>
                        <a:t>게임번호</a:t>
                      </a:r>
                      <a:r>
                        <a:rPr lang="en-US" altLang="ko-KR"/>
                        <a:t> , gameTitle”:”</a:t>
                      </a:r>
                      <a:r>
                        <a:rPr lang="ko-KR" altLang="en-US"/>
                        <a:t>게임제목</a:t>
                      </a:r>
                      <a:r>
                        <a:rPr lang="en-US" altLang="ko-KR"/>
                        <a:t>”, “gameImg”:”</a:t>
                      </a:r>
                      <a:r>
                        <a:rPr lang="ko-KR" altLang="en-US"/>
                        <a:t>이미지 파일 경로</a:t>
                      </a:r>
                      <a:r>
                        <a:rPr lang="en-US" altLang="ko-KR"/>
                        <a:t>”} , { </a:t>
                      </a:r>
                      <a:r>
                        <a:rPr lang="ko-KR" altLang="en-US"/>
                        <a:t>두번째 게임의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게임의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13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50735"/>
              </p:ext>
            </p:extLst>
          </p:nvPr>
        </p:nvGraphicFramePr>
        <p:xfrm>
          <a:off x="1987550" y="428767"/>
          <a:ext cx="8216900" cy="550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메인 페이지 게임 검색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/>
                        <a:t>search : </a:t>
                      </a:r>
                      <a:r>
                        <a:rPr lang="ko-KR" altLang="en-US"/>
                        <a:t>게임 제목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{ “gameList” : [{ “gameNo”: </a:t>
                      </a:r>
                      <a:r>
                        <a:rPr lang="ko-KR" altLang="en-US"/>
                        <a:t>게임번호</a:t>
                      </a:r>
                      <a:r>
                        <a:rPr lang="en-US" altLang="ko-KR"/>
                        <a:t> , gameTitle”:”</a:t>
                      </a:r>
                      <a:r>
                        <a:rPr lang="ko-KR" altLang="en-US"/>
                        <a:t>게임제목</a:t>
                      </a:r>
                      <a:r>
                        <a:rPr lang="en-US" altLang="ko-KR"/>
                        <a:t>”, “gameImg”:”</a:t>
                      </a:r>
                      <a:r>
                        <a:rPr lang="ko-KR" altLang="en-US"/>
                        <a:t>이미지 파일 경로</a:t>
                      </a:r>
                      <a:r>
                        <a:rPr lang="en-US" altLang="ko-KR"/>
                        <a:t>”} , { </a:t>
                      </a:r>
                      <a:r>
                        <a:rPr lang="ko-KR" altLang="en-US"/>
                        <a:t>두번째 게임의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게임의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8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725CD0-CDE1-456D-9FFF-2BBEAA23C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3407"/>
              </p:ext>
            </p:extLst>
          </p:nvPr>
        </p:nvGraphicFramePr>
        <p:xfrm>
          <a:off x="1987550" y="428767"/>
          <a:ext cx="8216900" cy="5471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448428924"/>
                    </a:ext>
                  </a:extLst>
                </a:gridCol>
                <a:gridCol w="6394450">
                  <a:extLst>
                    <a:ext uri="{9D8B030D-6E8A-4147-A177-3AD203B41FA5}">
                      <a16:colId xmlns:a16="http://schemas.microsoft.com/office/drawing/2014/main" val="3002794434"/>
                    </a:ext>
                  </a:extLst>
                </a:gridCol>
              </a:tblGrid>
              <a:tr h="10155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메인 페이지 목록 정렬 방식 선택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73386"/>
                  </a:ext>
                </a:extLst>
              </a:tr>
              <a:tr h="70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호출 메서드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762302"/>
                  </a:ext>
                </a:extLst>
              </a:tr>
              <a:tr h="121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</a:t>
                      </a:r>
                      <a:r>
                        <a:rPr lang="en-US" altLang="ko-KR" err="1"/>
                        <a:t>sortingMethod</a:t>
                      </a:r>
                      <a:r>
                        <a:rPr lang="en-US" altLang="ko-KR"/>
                        <a:t> : </a:t>
                      </a:r>
                      <a:r>
                        <a:rPr lang="ko-KR" altLang="en-US"/>
                        <a:t>정렬 방법</a:t>
                      </a: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5606"/>
                  </a:ext>
                </a:extLst>
              </a:tr>
              <a:tr h="226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성공 </a:t>
                      </a:r>
                      <a:r>
                        <a:rPr lang="en-US" altLang="ko-KR"/>
                        <a:t>: 200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{ “gameList” : [{ “gameNo”: </a:t>
                      </a:r>
                      <a:r>
                        <a:rPr lang="ko-KR" altLang="en-US"/>
                        <a:t>게임번호</a:t>
                      </a:r>
                      <a:r>
                        <a:rPr lang="en-US" altLang="ko-KR"/>
                        <a:t> , gameTitle”:”</a:t>
                      </a:r>
                      <a:r>
                        <a:rPr lang="ko-KR" altLang="en-US"/>
                        <a:t>게임제목</a:t>
                      </a:r>
                      <a:r>
                        <a:rPr lang="en-US" altLang="ko-KR"/>
                        <a:t>”, “gameImg”:”</a:t>
                      </a:r>
                      <a:r>
                        <a:rPr lang="ko-KR" altLang="en-US"/>
                        <a:t>이미지 파일 경로</a:t>
                      </a:r>
                      <a:r>
                        <a:rPr lang="en-US" altLang="ko-KR"/>
                        <a:t>”} , { </a:t>
                      </a:r>
                      <a:r>
                        <a:rPr lang="ko-KR" altLang="en-US"/>
                        <a:t>두번째 게임의 정보 </a:t>
                      </a:r>
                      <a:r>
                        <a:rPr lang="en-US" altLang="ko-KR"/>
                        <a:t>}, {</a:t>
                      </a:r>
                      <a:r>
                        <a:rPr lang="ko-KR" altLang="en-US"/>
                        <a:t>세번째 게임의 정보</a:t>
                      </a:r>
                      <a:r>
                        <a:rPr lang="en-US" altLang="ko-KR"/>
                        <a:t>},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…]}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/>
                        <a:t>게임 목록 불러오기 실패 </a:t>
                      </a:r>
                      <a:r>
                        <a:rPr lang="en-US" altLang="ko-KR"/>
                        <a:t>: 204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1131</Words>
  <Application>Microsoft Office PowerPoint</Application>
  <PresentationFormat>와이드스크린</PresentationFormat>
  <Paragraphs>457</Paragraphs>
  <Slides>30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국창훈</dc:creator>
  <cp:lastModifiedBy>국창훈</cp:lastModifiedBy>
  <cp:revision>16</cp:revision>
  <dcterms:created xsi:type="dcterms:W3CDTF">2023-03-27T04:10:27Z</dcterms:created>
  <dcterms:modified xsi:type="dcterms:W3CDTF">2023-04-16T09:50:37Z</dcterms:modified>
</cp:coreProperties>
</file>