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362" r:id="rId3"/>
    <p:sldId id="343" r:id="rId4"/>
    <p:sldId id="344" r:id="rId5"/>
    <p:sldId id="345" r:id="rId6"/>
    <p:sldId id="293" r:id="rId7"/>
    <p:sldId id="294" r:id="rId8"/>
    <p:sldId id="292" r:id="rId9"/>
    <p:sldId id="351" r:id="rId10"/>
    <p:sldId id="354" r:id="rId11"/>
    <p:sldId id="37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4" r:id="rId21"/>
    <p:sldId id="356" r:id="rId22"/>
    <p:sldId id="357" r:id="rId23"/>
    <p:sldId id="3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70476" autoAdjust="0"/>
  </p:normalViewPr>
  <p:slideViewPr>
    <p:cSldViewPr snapToGrid="0">
      <p:cViewPr>
        <p:scale>
          <a:sx n="75" d="100"/>
          <a:sy n="75" d="100"/>
        </p:scale>
        <p:origin x="166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93857-6AB4-4AA6-AD6D-3606003946AA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3302-4E66-4325-BBC3-95514815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8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39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TBL_USERS (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사용자 정보 테이블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사용자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PK, AUTO_INCREMENT)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login_id: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로그인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(varchar(10), UNIQUE)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password: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비밀번호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(varchar(16))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name: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사용자 이름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(varchar(8))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birth: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생년월일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email: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이메일 주소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(varchar(30))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role: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사용자 권한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(varchar(20))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가입일자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최근 수정일자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(datetime, nullable)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33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 startAt="2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TBL_GAMES (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이상형 월드컵 게임 정보 테이블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PK, AUTO_INCREMENT)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게임을 생성한 사용자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게임에 사용된 이미지 파일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game_title: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제목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(varchar(20))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game_description: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설명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(text, nullable)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생성일자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최근 수정일자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(datetime, nullable)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59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 startAt="3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TBL_GAME_ELEMENTS (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이상형 월드컵 게임 항목 정보 테이블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항목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항목이 속한 게임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항목에 사용된 이미지 파일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element_title: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항목 제목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(varchar(20))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element_select_cnt: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해당 항목이 선택된 횟수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(int, default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element_win_cnt: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해당 항목이 우승한 횟수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(int, default 0)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73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 startAt="4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TBL_GAME_LOGS (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이상형 월드컵 게임 로그 정보 테이블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game_log_id: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로그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로그가 기록된 게임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게임에 참여한 사용자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game_log: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 진행 내역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(text)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로그 기록일자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73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 startAt="5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TBL_BOARDS (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게시판 정보 테이블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고유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PK, AUTO_INCREMENT)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작성한 사용자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category_id: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게시글이 속한 카테고리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(int, 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board_title: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제목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(varchar(30))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board_content: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내용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(text)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view_cnt: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조회수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(int, default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like_cnt: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좋아요 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(int, default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 작성일자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최근 수정일자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(datetime, nullable)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08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TBL_REPLIES: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게임의 댓글을 저장하는 테이블입니다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reply_id: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 고유 식별자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user_id: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 작성자의 사용자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board_id: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댓글이 작성된 게시글의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game_id: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댓글이 작성된 게임의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ID (FK)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content: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 내용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 작성 일시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댓글 수정 일시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9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 startAt="2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TBL_CATEGORIES: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게시글이 속한 카테고리 정보를 저장하는 테이블입니다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category_no: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카테고리 고유 식별자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category_name: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카테고리 이름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78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 startAt="3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TBL_FILES: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첨부된 파일 정보를 저장하는 테이블입니다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file_id: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고유 식별자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(PK)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file_name: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이름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file_path: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경로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file_size: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크기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file_extension: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확장자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reg_dt: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등록 일시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mod_dt: </a:t>
            </a:r>
            <a:r>
              <a:rPr lang="ko-KR" altLang="en-US" b="0" i="0">
                <a:solidFill>
                  <a:srgbClr val="374151"/>
                </a:solidFill>
                <a:effectLst/>
                <a:latin typeface="Söhne"/>
              </a:rPr>
              <a:t>파일 수정 일시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0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2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6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Mysql workbench – db</a:t>
            </a:r>
            <a:r>
              <a:rPr lang="ko-KR" altLang="en-US"/>
              <a:t>모델링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86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>
                <a:effectLst/>
                <a:latin typeface="Arial" panose="020B0604020202020204" pitchFamily="34" charset="0"/>
              </a:rPr>
              <a:t>staruml-db</a:t>
            </a:r>
            <a:r>
              <a:rPr lang="ko-KR" altLang="en-US" sz="1200" b="0" i="0" u="none" strike="noStrike">
                <a:effectLst/>
                <a:latin typeface="Arial" panose="020B0604020202020204" pitchFamily="34" charset="0"/>
              </a:rPr>
              <a:t>모델링</a:t>
            </a:r>
            <a:endParaRPr lang="ko-KR" altLang="ko-KR" sz="1200" b="0" i="0" u="none" strike="noStrike"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65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67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4000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6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sz="2800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0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7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3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715A-5DFC-FDFE-4DA2-3A4E4E88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7F68F-8112-9AF6-E3AF-5D83E560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313EB-A815-911D-A909-E5C7A6BC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EEDA-6991-29F7-B048-A9298C2A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DCAA-3BFC-063E-E7D1-5F31BDF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E536-9C8F-3E3B-4057-4273FDB2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6E5C0-6A4E-2A88-94AD-8286793DC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F3642-D924-E58D-65BA-5E6DA077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78F6B-D442-87CD-3F85-212F4CD2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7FC6E-4E0A-10AE-380D-0BA99CB5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8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03794-A92E-32BA-9F42-F6A9DC20F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29640-5BE5-52D4-01AE-75CE8694B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30CEC-D2A9-AEFD-9F86-61D564B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4D843-4F78-C976-5374-F5DCE17C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4A758-08C4-A044-7CC0-F81FBDF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44A9-1171-1424-F0E3-16FBBCB7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C486-4CFB-7FFB-04F0-46FDD1D2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63B82-3DA4-1D68-6287-C7302814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89ECF-88C3-EFA5-414C-CF186E4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43571-1CA7-12F0-9095-116014D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E176-AD89-7710-C669-F72C6EA0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A92DD-A831-3A5E-9C8D-ED74C7A6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E19F5-57F1-DA55-CAEC-B18A38AE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4623F-F3E6-D4C8-0430-C678DCD7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EB9C2-39C4-1197-9EC9-2694FC6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0CC6-DCC0-EBE5-D4A6-C786DB5E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3D2C0-7EA5-1281-FAD5-70CAABD9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A82AA-437C-83D0-573A-62CB5F0C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6021B-50E6-7301-A8BA-63B0A7E8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2B206-2788-4562-2603-1D20297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E6A1-AA03-D6AD-28F9-14860AF3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69453-C2FB-E823-BA47-15957DE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2FDC2-B2F9-8FBB-CEFE-FEF1C147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17097-D0B2-9F4E-7EEB-99856539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950DA-65AD-40A1-1B01-321EFBA5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EBD2A-C5A1-264A-A19A-6C57D7B1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604EC0-4C95-9329-A498-4EF7F1A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6D00FB-FD0D-4ABA-6CAE-FBFDF32D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1C4605-F488-2BDF-E213-ADEEF43E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ED7F7-35EA-CB88-BDB6-32F71D55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E6AF9-52F0-0E90-C049-8FCFBF8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22B4-B566-3F9A-15E2-4308C28B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2ED7-5580-9080-FE99-7DE47247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864F2-3282-0CB8-2473-74D3EB00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842C7-DD93-0DB6-0337-D1B135BB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7827F-7590-E01B-FB5F-E4543D4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ACA88-AE0B-21A2-54B6-52894553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23C5-B9AF-6580-19C7-6AB0A88B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F7BBA-8B84-452C-7CAC-1AACED95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3D681-813F-5115-24DB-D0275ED5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9F354-2385-0EA0-9EFE-2C4BED7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79D3-D995-6450-194B-81C27BB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84DB-81D2-5327-EADC-A2C89D66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34CE05-BCEA-9737-8FC5-B1F314BD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8330AE-F6F8-378A-197C-54220606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12C58-F8C2-A5ED-24AD-4046561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5B0AC-CEE1-7B20-84DB-21308EA0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B8021-A759-34E4-555B-F20271AE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BEDC54-0E45-6B33-6489-011FF1B1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C82C5-130C-0949-F380-AA87694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2DB3E-1D84-8D2B-1909-7BBA9F998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A74A-E283-4521-BB29-607F83CF78F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41C4C-E60C-FDE0-8036-0F4F93CE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08F36-3777-1270-434D-3D9E3F053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54CBA0-0475-A00B-03D3-27038B86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70" y="1502947"/>
            <a:ext cx="9599660" cy="4511839"/>
          </a:xfrm>
          <a:prstGeom prst="rect">
            <a:avLst/>
          </a:prstGeom>
          <a:ln>
            <a:noFill/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745EDEC-E084-AFCF-CE9F-C597812535C6}"/>
              </a:ext>
            </a:extLst>
          </p:cNvPr>
          <p:cNvSpPr txBox="1">
            <a:spLocks/>
          </p:cNvSpPr>
          <p:nvPr/>
        </p:nvSpPr>
        <p:spPr>
          <a:xfrm>
            <a:off x="1670670" y="331985"/>
            <a:ext cx="9303327" cy="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/>
              <a:t>월드컵 게임 페이지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C38F066-44EE-3DD8-AC50-71C8A60EB88B}"/>
              </a:ext>
            </a:extLst>
          </p:cNvPr>
          <p:cNvSpPr txBox="1">
            <a:spLocks/>
          </p:cNvSpPr>
          <p:nvPr/>
        </p:nvSpPr>
        <p:spPr>
          <a:xfrm>
            <a:off x="8152378" y="5659858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88D34A3-E046-498D-993F-0A2EF6D82AF3}"/>
              </a:ext>
            </a:extLst>
          </p:cNvPr>
          <p:cNvSpPr txBox="1">
            <a:spLocks/>
          </p:cNvSpPr>
          <p:nvPr/>
        </p:nvSpPr>
        <p:spPr>
          <a:xfrm>
            <a:off x="8613914" y="6069860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err="1"/>
              <a:t>국창훈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87302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40982"/>
              </p:ext>
            </p:extLst>
          </p:nvPr>
        </p:nvGraphicFramePr>
        <p:xfrm>
          <a:off x="430696" y="1120353"/>
          <a:ext cx="11330608" cy="5165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2286735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241949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69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NULL </a:t>
                      </a:r>
                      <a:r>
                        <a:rPr lang="ko-KR" altLang="en-US" sz="2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631458"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TBL_</a:t>
                      </a:r>
                      <a:r>
                        <a:rPr lang="en-US" altLang="ko" sz="2400" b="1"/>
                        <a:t>FILES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400" b="1"/>
                        <a:t>file_id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PK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1967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file_name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varchar(50)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372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400" b="1"/>
                        <a:t>file_path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varchar(255)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94272"/>
                  </a:ext>
                </a:extLst>
              </a:tr>
              <a:tr h="196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file_size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96350"/>
                  </a:ext>
                </a:extLst>
              </a:tr>
              <a:tr h="142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file_extension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varchar(20)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0372"/>
                  </a:ext>
                </a:extLst>
              </a:tr>
              <a:tr h="427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reg_dt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datetime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74795"/>
                  </a:ext>
                </a:extLst>
              </a:tr>
              <a:tr h="427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mod_dt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datetime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O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9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60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C31CE-083A-D937-C299-882C0179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900" y="2766218"/>
            <a:ext cx="5918200" cy="1325563"/>
          </a:xfrm>
        </p:spPr>
        <p:txBody>
          <a:bodyPr/>
          <a:lstStyle/>
          <a:p>
            <a:r>
              <a:rPr lang="ko-KR" altLang="en-US" b="1"/>
              <a:t>현재 테이블 구성 정리</a:t>
            </a:r>
          </a:p>
        </p:txBody>
      </p:sp>
    </p:spTree>
    <p:extLst>
      <p:ext uri="{BB962C8B-B14F-4D97-AF65-F5344CB8AC3E}">
        <p14:creationId xmlns:p14="http://schemas.microsoft.com/office/powerpoint/2010/main" val="106296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E5A59998-5A90-1EE4-301A-28C550B5F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15629"/>
              </p:ext>
            </p:extLst>
          </p:nvPr>
        </p:nvGraphicFramePr>
        <p:xfrm>
          <a:off x="2597150" y="1126389"/>
          <a:ext cx="6997700" cy="4750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40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588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err="1"/>
                        <a:t>열이름</a:t>
                      </a:r>
                      <a:r>
                        <a:rPr lang="ko-KR" altLang="en-US" sz="1600" b="1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NULL </a:t>
                      </a:r>
                      <a:r>
                        <a:rPr lang="ko-KR" altLang="en-US" sz="16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68738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TBL_USERS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user_id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int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PK/AUTO_INCREMENT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4429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login_id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varchar(10)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UNIQUE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4429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password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varchar(16)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4429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name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varchar(8)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4200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birth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datetime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4200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email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varchar(30)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420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role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varchar(20)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90522"/>
                  </a:ext>
                </a:extLst>
              </a:tr>
              <a:tr h="4429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reg_</a:t>
                      </a:r>
                      <a:r>
                        <a:rPr lang="en-US" altLang="ko-KR" sz="1600" b="1" err="1"/>
                        <a:t>dt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datetime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  <a:tr h="4429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mod_dt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datetime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O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6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3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EAC09D35-62C9-D17A-6C33-8481F4640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08734"/>
              </p:ext>
            </p:extLst>
          </p:nvPr>
        </p:nvGraphicFramePr>
        <p:xfrm>
          <a:off x="2161286" y="1050290"/>
          <a:ext cx="7869427" cy="482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721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1923325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1705834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827386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1370161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63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/>
                        <a:t>열이름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NULL</a:t>
                      </a:r>
                      <a:r>
                        <a:rPr lang="ko-KR" altLang="en-US" sz="18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117250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TBL_GAMES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err="1"/>
                        <a:t>game</a:t>
                      </a:r>
                      <a:r>
                        <a:rPr lang="en-US" altLang="ko-KR" sz="1800" b="1"/>
                        <a:t>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PK / AUTO_INCREMENT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4020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user_id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err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402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file_id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err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78186"/>
                  </a:ext>
                </a:extLst>
              </a:tr>
              <a:tr h="7035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game_title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varchar(20)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7035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game_description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text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O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4020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reg_dt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datetime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  <a:tr h="402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mod_dt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datetime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O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81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9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416196E-2361-4109-2647-7073EBBF5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71748"/>
              </p:ext>
            </p:extLst>
          </p:nvPr>
        </p:nvGraphicFramePr>
        <p:xfrm>
          <a:off x="1913382" y="1339913"/>
          <a:ext cx="8365235" cy="417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047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2320926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1786236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911979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1673047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573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/>
                        <a:t>열이름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NULL</a:t>
                      </a:r>
                      <a:r>
                        <a:rPr lang="ko-KR" altLang="en-US" sz="18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38979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TBL_GAME_</a:t>
                      </a:r>
                      <a:br>
                        <a:rPr lang="en-US" altLang="ko-KR" sz="1800" b="1"/>
                      </a:br>
                      <a:r>
                        <a:rPr lang="en-US" altLang="ko-KR" sz="1800" b="1"/>
                        <a:t>ELEMENTS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element_id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PK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38979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game_id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6896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file_id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err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6896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element_title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varchar(20)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6896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element_select_cnt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default 0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6896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element_win_cnt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default 0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86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1FF7247-C69E-38B5-654E-724B41DA1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6840"/>
              </p:ext>
            </p:extLst>
          </p:nvPr>
        </p:nvGraphicFramePr>
        <p:xfrm>
          <a:off x="904875" y="1642225"/>
          <a:ext cx="10382249" cy="3573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6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335404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2239832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458824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193252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b="1"/>
                        <a:t>NULL 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955722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TBL_GAME_LOGS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game_log_</a:t>
                      </a:r>
                      <a:br>
                        <a:rPr lang="en-US" altLang="ko-KR" sz="2000" b="1"/>
                      </a:br>
                      <a:r>
                        <a:rPr lang="en-US" altLang="ko-KR" sz="2000" b="1"/>
                        <a:t>id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err="1"/>
                        <a:t>int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PK</a:t>
                      </a: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494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game_id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err="1"/>
                        <a:t>int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27799"/>
                  </a:ext>
                </a:extLst>
              </a:tr>
              <a:tr h="5168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user_id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4942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game_log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text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7162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06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A4726E-0C29-E522-1EC6-0CF2EE2E7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96991"/>
              </p:ext>
            </p:extLst>
          </p:nvPr>
        </p:nvGraphicFramePr>
        <p:xfrm>
          <a:off x="1327150" y="1145495"/>
          <a:ext cx="9537700" cy="456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40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1907540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1708990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1425174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2588456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4984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/>
                        <a:t>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NULL</a:t>
                      </a:r>
                      <a:r>
                        <a:rPr lang="ko-KR" altLang="en-US" sz="16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472866">
                <a:tc rowSpan="9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TBL_BOARDS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board_id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int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PK/</a:t>
                      </a:r>
                      <a:r>
                        <a:rPr lang="en-US" altLang="ko-KR" sz="1400" b="1"/>
                        <a:t>AUTO_INCREMENT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367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user_id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int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FK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32414"/>
                  </a:ext>
                </a:extLst>
              </a:tr>
              <a:tr h="3720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category_id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int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FK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498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board_title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varchar(30)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498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board_content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text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56118"/>
                  </a:ext>
                </a:extLst>
              </a:tr>
              <a:tr h="3670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view_cnt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int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default 0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29725"/>
                  </a:ext>
                </a:extLst>
              </a:tr>
              <a:tr h="375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like_cnt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int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default 0</a:t>
                      </a: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4984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reg_dt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datetime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X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  <a:tr h="498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mod_dt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datetime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/>
                        <a:t>O</a:t>
                      </a:r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6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05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68D376C9-2577-C487-57C5-A516A72E3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2034"/>
              </p:ext>
            </p:extLst>
          </p:nvPr>
        </p:nvGraphicFramePr>
        <p:xfrm>
          <a:off x="2064640" y="1360154"/>
          <a:ext cx="8062720" cy="413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544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1612544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1612544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1612544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1612544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52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/>
                        <a:t>열이름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NULL</a:t>
                      </a:r>
                      <a:r>
                        <a:rPr lang="ko-KR" altLang="en-US" sz="18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987761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TBL_REPLIES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reply_id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PK / AUTO_INCREMENT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395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user_id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446769"/>
                  </a:ext>
                </a:extLst>
              </a:tr>
              <a:tr h="455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board_id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O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455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game_id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O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FK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03234"/>
                  </a:ext>
                </a:extLst>
              </a:tr>
              <a:tr h="5272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content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varchar(100)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3951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reg_dt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datetime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  <a:tr h="3951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mod_dt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datetime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O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1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72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E3D128-CB6C-83D1-1097-1AD83BD9B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78903"/>
              </p:ext>
            </p:extLst>
          </p:nvPr>
        </p:nvGraphicFramePr>
        <p:xfrm>
          <a:off x="1708868" y="2631895"/>
          <a:ext cx="8774264" cy="15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6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111111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413846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318718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174692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13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NULL </a:t>
                      </a:r>
                      <a:r>
                        <a:rPr lang="ko-KR" altLang="en-US" sz="18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50946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TBL_CATEGORIES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category_</a:t>
                      </a:r>
                      <a:r>
                        <a:rPr lang="en-US" altLang="ko" sz="1800" b="1"/>
                        <a:t>id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PK</a:t>
                      </a:r>
                      <a:endParaRPr lang="ko-KR" alt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634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category_name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varchar(20)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86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57651"/>
              </p:ext>
            </p:extLst>
          </p:nvPr>
        </p:nvGraphicFramePr>
        <p:xfrm>
          <a:off x="513683" y="1193760"/>
          <a:ext cx="11164634" cy="447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32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606739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2186551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517967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157056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9792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NULL 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498970">
                <a:tc row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TBL_</a:t>
                      </a:r>
                      <a:r>
                        <a:rPr lang="en-US" altLang="ko" sz="2000" b="1"/>
                        <a:t>FILES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000" b="1"/>
                        <a:t>file_id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PK</a:t>
                      </a: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498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file_name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varchar(50)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498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000" b="1"/>
                        <a:t>file_path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varchar(255)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94272"/>
                  </a:ext>
                </a:extLst>
              </a:tr>
              <a:tr h="498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file_size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96350"/>
                  </a:ext>
                </a:extLst>
              </a:tr>
              <a:tr h="498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file_extension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0372"/>
                  </a:ext>
                </a:extLst>
              </a:tr>
              <a:tr h="498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74795"/>
                  </a:ext>
                </a:extLst>
              </a:tr>
              <a:tr h="4987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mod_dt</a:t>
                      </a:r>
                      <a:endParaRPr lang="ko-KR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9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4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537A47D-AF86-AB19-C929-E38CF2250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2" y="1026405"/>
            <a:ext cx="3011999" cy="48051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FF2ED22-5A1E-A2A6-FA8C-B283A7B90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401" y="1026405"/>
            <a:ext cx="4352332" cy="14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77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9410CD-C11F-4986-A11D-71C389C5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71" y="884441"/>
            <a:ext cx="7632457" cy="597355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727CE14-815A-9EA7-706D-CCA0912D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49" y="-177800"/>
            <a:ext cx="2247900" cy="1325563"/>
          </a:xfrm>
        </p:spPr>
        <p:txBody>
          <a:bodyPr/>
          <a:lstStyle/>
          <a:p>
            <a:r>
              <a:rPr lang="ko-KR" altLang="en-US" b="1"/>
              <a:t>수정 전</a:t>
            </a:r>
          </a:p>
        </p:txBody>
      </p:sp>
    </p:spTree>
    <p:extLst>
      <p:ext uri="{BB962C8B-B14F-4D97-AF65-F5344CB8AC3E}">
        <p14:creationId xmlns:p14="http://schemas.microsoft.com/office/powerpoint/2010/main" val="296149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E34F8B-096A-4893-68DE-C2F319F26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" y="90966"/>
            <a:ext cx="11468340" cy="67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46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BB24FE-5332-68DC-4591-C8375A58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1200"/>
            <a:ext cx="12192000" cy="56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02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04C147-50B5-E16E-C885-364F0742E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51392" cy="469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2C6B94-D6E9-921F-AC6B-F7E4A0582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3987"/>
            <a:ext cx="3450738" cy="975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703C70-C032-B6FA-3509-3A83DF648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594" y="0"/>
            <a:ext cx="5546152" cy="5905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F4E3DF-5C0F-2926-0139-C8DDF347E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5100"/>
            <a:ext cx="5898261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8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837EC48-38CA-334F-231F-CA554692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45068"/>
              </p:ext>
            </p:extLst>
          </p:nvPr>
        </p:nvGraphicFramePr>
        <p:xfrm>
          <a:off x="6425184" y="487484"/>
          <a:ext cx="4679760" cy="2519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52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265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err="1"/>
                        <a:t>열이름</a:t>
                      </a:r>
                      <a:r>
                        <a:rPr lang="ko-KR" altLang="en-US" sz="1050" b="1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NULL </a:t>
                      </a:r>
                      <a:r>
                        <a:rPr lang="ko-KR" altLang="en-US" sz="105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38918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TBL_USERS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user_id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PK/AUTO_INCREMENT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login_id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UNIQUE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password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varchar(16)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name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varchar(8)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2378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age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err="1"/>
                        <a:t>addr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varchar(40)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reg_</a:t>
                      </a:r>
                      <a:r>
                        <a:rPr lang="en-US" altLang="ko-KR" sz="1050" b="1" err="1"/>
                        <a:t>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mod_dt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63369"/>
                  </a:ext>
                </a:extLst>
              </a:tr>
            </a:tbl>
          </a:graphicData>
        </a:graphic>
      </p:graphicFrame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9FB316AA-1387-2700-F03D-EBC1E8713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7897"/>
              </p:ext>
            </p:extLst>
          </p:nvPr>
        </p:nvGraphicFramePr>
        <p:xfrm>
          <a:off x="457200" y="523400"/>
          <a:ext cx="4928755" cy="2323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88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950494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950494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929385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950494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273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err="1"/>
                        <a:t>열이름</a:t>
                      </a:r>
                      <a:r>
                        <a:rPr lang="ko-KR" altLang="en-US" sz="1050" b="1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NULL </a:t>
                      </a:r>
                      <a:r>
                        <a:rPr lang="ko-KR" altLang="en-US" sz="105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32152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TBL_MEMBER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err="1"/>
                        <a:t>member_no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PK/AUTO_INCREMENT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2730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UNIQUE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2730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pw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varchar(16)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2730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name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varchar(8)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2730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age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2730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err="1"/>
                        <a:t>addr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varchar(20)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2730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reg_</a:t>
                      </a:r>
                      <a:r>
                        <a:rPr lang="en-US" altLang="ko-KR" sz="1050" b="1" err="1"/>
                        <a:t>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EA66D4-4E02-39EF-6F29-ED2D4FA25EC7}"/>
              </a:ext>
            </a:extLst>
          </p:cNvPr>
          <p:cNvCxnSpPr/>
          <p:nvPr/>
        </p:nvCxnSpPr>
        <p:spPr>
          <a:xfrm>
            <a:off x="5474208" y="1743456"/>
            <a:ext cx="6217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651E0F7F-0AB3-AAF8-6270-3946AC39C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72921"/>
              </p:ext>
            </p:extLst>
          </p:nvPr>
        </p:nvGraphicFramePr>
        <p:xfrm>
          <a:off x="3445224" y="3855035"/>
          <a:ext cx="4679760" cy="275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52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935952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265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err="1"/>
                        <a:t>열이름</a:t>
                      </a:r>
                      <a:r>
                        <a:rPr lang="ko-KR" altLang="en-US" sz="1050" b="1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NULL </a:t>
                      </a:r>
                      <a:r>
                        <a:rPr lang="ko-KR" altLang="en-US" sz="105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38918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TBL_USERS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user_id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PK/AUTO_INCREMENT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login_id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UNIQUE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password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varchar(16)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name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varchar(8)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2378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birth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1325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email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varchar(30)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132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role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varchar(20)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90522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reg_</a:t>
                      </a:r>
                      <a:r>
                        <a:rPr lang="en-US" altLang="ko-KR" sz="1050" b="1" err="1"/>
                        <a:t>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  <a:tr h="265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mod_dt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63369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D1669ED-C413-1B30-26E3-BBD9ABCE125E}"/>
              </a:ext>
            </a:extLst>
          </p:cNvPr>
          <p:cNvCxnSpPr/>
          <p:nvPr/>
        </p:nvCxnSpPr>
        <p:spPr>
          <a:xfrm flipH="1">
            <a:off x="5949696" y="3157728"/>
            <a:ext cx="963168" cy="536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2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C23CAC-FFF9-A487-C7FD-D249553CC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54374"/>
              </p:ext>
            </p:extLst>
          </p:nvPr>
        </p:nvGraphicFramePr>
        <p:xfrm>
          <a:off x="6717792" y="292607"/>
          <a:ext cx="5277756" cy="29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448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1111864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539291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893073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441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/>
                        <a:t>열이름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NULL</a:t>
                      </a:r>
                      <a:r>
                        <a:rPr lang="ko-KR" altLang="en-US" sz="11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665197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TBL_GAMES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game</a:t>
                      </a:r>
                      <a:r>
                        <a:rPr lang="en-US" altLang="ko-KR" sz="1100" b="1"/>
                        <a:t>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 / 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252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user_id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252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file_id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78186"/>
                  </a:ext>
                </a:extLst>
              </a:tr>
              <a:tr h="3853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game_title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4164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game_description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text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2528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reg_dt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datetime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  <a:tr h="252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mod_dt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datetime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81939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A24DB32-DEA6-BA95-C5CB-3CCCB8BB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2083"/>
              </p:ext>
            </p:extLst>
          </p:nvPr>
        </p:nvGraphicFramePr>
        <p:xfrm>
          <a:off x="344908" y="292608"/>
          <a:ext cx="4909844" cy="2919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028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955444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1064292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516217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854863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608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err="1"/>
                        <a:t>열이름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NULL</a:t>
                      </a:r>
                      <a:r>
                        <a:rPr lang="ko-KR" altLang="en-US" sz="12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66551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TBL_GAME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err="1"/>
                        <a:t>game_no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Int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X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 / AUTO_INCREMENT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4345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err="1"/>
                        <a:t>member_no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err="1"/>
                        <a:t>int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X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FK</a:t>
                      </a:r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3855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game_title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varchar(20)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X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3855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game_img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varchar(50)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X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3855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reg_dt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datetime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/>
                        <a:t>X</a:t>
                      </a:r>
                      <a:endParaRPr lang="ko-KR" altLang="en-US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DA747532-5017-E253-B6D6-11802F7A9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75089"/>
              </p:ext>
            </p:extLst>
          </p:nvPr>
        </p:nvGraphicFramePr>
        <p:xfrm>
          <a:off x="2938272" y="3810000"/>
          <a:ext cx="5710428" cy="294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295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1395655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1237834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600390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994254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55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/>
                        <a:t>열이름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NULL</a:t>
                      </a:r>
                      <a:r>
                        <a:rPr lang="ko-KR" altLang="en-US" sz="11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68257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TBL_GAMES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game</a:t>
                      </a:r>
                      <a:r>
                        <a:rPr lang="en-US" altLang="ko-KR" sz="1100" b="1"/>
                        <a:t>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 / 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2417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user_id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241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file_id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78186"/>
                  </a:ext>
                </a:extLst>
              </a:tr>
              <a:tr h="2689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game_title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3981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game_description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text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2417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reg_dt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datetime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  <a:tr h="241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mod_dt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datetime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81939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C1D43F-2B8E-EF5C-1763-7CF806FED8FA}"/>
              </a:ext>
            </a:extLst>
          </p:cNvPr>
          <p:cNvCxnSpPr/>
          <p:nvPr/>
        </p:nvCxnSpPr>
        <p:spPr>
          <a:xfrm>
            <a:off x="5669280" y="1743456"/>
            <a:ext cx="6217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2F78165-1023-4ED9-89B9-E212CF60F53B}"/>
              </a:ext>
            </a:extLst>
          </p:cNvPr>
          <p:cNvCxnSpPr>
            <a:cxnSpLocks/>
          </p:cNvCxnSpPr>
          <p:nvPr/>
        </p:nvCxnSpPr>
        <p:spPr>
          <a:xfrm flipH="1">
            <a:off x="5980176" y="3351276"/>
            <a:ext cx="755904" cy="319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DE3ABC-4CA6-4F05-B440-AEFA0DEA0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68065"/>
              </p:ext>
            </p:extLst>
          </p:nvPr>
        </p:nvGraphicFramePr>
        <p:xfrm>
          <a:off x="6096000" y="370470"/>
          <a:ext cx="5974079" cy="305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16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1657502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1275650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651295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426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/>
                        <a:t>열이름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NULL</a:t>
                      </a:r>
                      <a:r>
                        <a:rPr lang="ko-KR" altLang="en-US" sz="11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28993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TBL_ELEMENTS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PK(FK)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2899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file_id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element_title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element_select_cnt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default 0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element_win_cnt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default 0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3F557C-51D8-58DE-66F0-47C82BB70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22388"/>
              </p:ext>
            </p:extLst>
          </p:nvPr>
        </p:nvGraphicFramePr>
        <p:xfrm>
          <a:off x="0" y="370471"/>
          <a:ext cx="5639328" cy="305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65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1564626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1204171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614801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1127865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537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/>
                        <a:t>열이름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NULL</a:t>
                      </a:r>
                      <a:r>
                        <a:rPr lang="ko-KR" altLang="en-US" sz="11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30366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TBL_ELEMENT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game_no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PK(FK)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3036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element_no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5372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element_select_cnt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default 0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4589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element_win_cnt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default 0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4589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element_title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4589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element_img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varchar(50)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AE4B527-D2F5-6E2A-B4D4-0E20B0B73AFD}"/>
              </a:ext>
            </a:extLst>
          </p:cNvPr>
          <p:cNvCxnSpPr/>
          <p:nvPr/>
        </p:nvCxnSpPr>
        <p:spPr>
          <a:xfrm>
            <a:off x="5474208" y="1743456"/>
            <a:ext cx="6217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265D31C-8F34-D638-767B-E72EAA9FB59C}"/>
              </a:ext>
            </a:extLst>
          </p:cNvPr>
          <p:cNvCxnSpPr>
            <a:cxnSpLocks/>
          </p:cNvCxnSpPr>
          <p:nvPr/>
        </p:nvCxnSpPr>
        <p:spPr>
          <a:xfrm flipH="1">
            <a:off x="5796770" y="3403598"/>
            <a:ext cx="299230" cy="3121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4CF2F978-7417-2171-D590-F6E954B2B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51906"/>
              </p:ext>
            </p:extLst>
          </p:nvPr>
        </p:nvGraphicFramePr>
        <p:xfrm>
          <a:off x="2798064" y="3749417"/>
          <a:ext cx="5974079" cy="305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16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1657502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1275650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651295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426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/>
                        <a:t>열이름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NULL</a:t>
                      </a:r>
                      <a:r>
                        <a:rPr lang="ko-KR" altLang="en-US" sz="11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28993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TBL_GAME_</a:t>
                      </a:r>
                      <a:br>
                        <a:rPr lang="en-US" altLang="ko-KR" sz="1100" b="1"/>
                      </a:br>
                      <a:r>
                        <a:rPr lang="en-US" altLang="ko-KR" sz="1100" b="1"/>
                        <a:t>ELEMENTS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2899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game_id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file_id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err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element_title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element_select_cnt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default 0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512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element_win_cnt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default 0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5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17925"/>
              </p:ext>
            </p:extLst>
          </p:nvPr>
        </p:nvGraphicFramePr>
        <p:xfrm>
          <a:off x="6936550" y="250013"/>
          <a:ext cx="5255450" cy="317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97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73845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97823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59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err="1"/>
                        <a:t>열이름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NULL </a:t>
                      </a:r>
                      <a:r>
                        <a:rPr lang="ko-KR" altLang="en-US" sz="1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597755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TBL_GAME_LOGS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game_log_id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err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PK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399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game_id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err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FK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27799"/>
                  </a:ext>
                </a:extLst>
              </a:tr>
              <a:tr h="4313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user_id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FK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3634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game_log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text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5977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reg_dt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datetime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49370EB-AB64-7F8A-CAED-DA5003772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70146"/>
              </p:ext>
            </p:extLst>
          </p:nvPr>
        </p:nvGraphicFramePr>
        <p:xfrm>
          <a:off x="0" y="250013"/>
          <a:ext cx="5851612" cy="322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665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1353163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84526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1119731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646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err="1"/>
                        <a:t>열이름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NULL </a:t>
                      </a:r>
                      <a:r>
                        <a:rPr lang="ko-KR" altLang="en-US" sz="1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730967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TBL_RECORD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game_no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err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FK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7309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member_no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FK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4234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game_record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text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O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6467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reg_dt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datetime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CC40183-F5F3-C654-80CE-9620445DC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71287"/>
              </p:ext>
            </p:extLst>
          </p:nvPr>
        </p:nvGraphicFramePr>
        <p:xfrm>
          <a:off x="2996329" y="3679013"/>
          <a:ext cx="5255450" cy="317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97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133793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73845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97823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597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err="1"/>
                        <a:t>열이름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NULL </a:t>
                      </a:r>
                      <a:r>
                        <a:rPr lang="ko-KR" altLang="en-US" sz="1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597755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TBL_GAME_LOGS</a:t>
                      </a:r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game_log_</a:t>
                      </a:r>
                      <a:br>
                        <a:rPr lang="en-US" altLang="ko-KR" sz="1400" b="1"/>
                      </a:br>
                      <a:r>
                        <a:rPr lang="en-US" altLang="ko-KR" sz="1400" b="1"/>
                        <a:t>id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err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PK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399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game_id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err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FK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27799"/>
                  </a:ext>
                </a:extLst>
              </a:tr>
              <a:tr h="4313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user_id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int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FK</a:t>
                      </a: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3634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game_log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text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5977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reg_dt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datetime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/>
                        <a:t>X</a:t>
                      </a:r>
                      <a:endParaRPr lang="ko-KR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F0EFED-A6D5-E386-9E1F-4D1FBAEC05C2}"/>
              </a:ext>
            </a:extLst>
          </p:cNvPr>
          <p:cNvCxnSpPr>
            <a:cxnSpLocks/>
          </p:cNvCxnSpPr>
          <p:nvPr/>
        </p:nvCxnSpPr>
        <p:spPr>
          <a:xfrm>
            <a:off x="5785104" y="2111756"/>
            <a:ext cx="9022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8F2DFB3-713E-8024-8666-FBF9552E6B12}"/>
              </a:ext>
            </a:extLst>
          </p:cNvPr>
          <p:cNvCxnSpPr>
            <a:cxnSpLocks/>
          </p:cNvCxnSpPr>
          <p:nvPr/>
        </p:nvCxnSpPr>
        <p:spPr>
          <a:xfrm flipH="1">
            <a:off x="5931408" y="3269205"/>
            <a:ext cx="755904" cy="319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2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5B0DA7-B507-4030-AC53-277CEB51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91838"/>
              </p:ext>
            </p:extLst>
          </p:nvPr>
        </p:nvGraphicFramePr>
        <p:xfrm>
          <a:off x="6625825" y="0"/>
          <a:ext cx="5566175" cy="399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35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1113235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997362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831727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1510616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3493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NULL</a:t>
                      </a:r>
                      <a:r>
                        <a:rPr lang="ko-KR" altLang="en-US" sz="1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329137">
                <a:tc rowSpan="1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TBL_BOARDS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PK/</a:t>
                      </a:r>
                      <a:r>
                        <a:rPr lang="en-US" altLang="ko-KR" sz="900" b="1"/>
                        <a:t>AUTO_INCREMENT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3291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user_id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32414"/>
                  </a:ext>
                </a:extLst>
              </a:tr>
              <a:tr h="38140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category_id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241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file_id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202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reply_id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56118"/>
                  </a:ext>
                </a:extLst>
              </a:tr>
              <a:tr h="241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board_title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varchar(30)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29725"/>
                  </a:ext>
                </a:extLst>
              </a:tr>
              <a:tr h="620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board_contents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text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2415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reg_dt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datetime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  <a:tr h="241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mod_dt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datetime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68025"/>
                  </a:ext>
                </a:extLst>
              </a:tr>
              <a:tr h="241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view_cnt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default 0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2224"/>
                  </a:ext>
                </a:extLst>
              </a:tr>
              <a:tr h="241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like_cnt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default 0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73344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3B2905-2D18-8767-236C-7ACBB00CD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14485"/>
              </p:ext>
            </p:extLst>
          </p:nvPr>
        </p:nvGraphicFramePr>
        <p:xfrm>
          <a:off x="0" y="27545"/>
          <a:ext cx="5364480" cy="403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96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961221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801590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1455877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438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NULL</a:t>
                      </a:r>
                      <a:r>
                        <a:rPr lang="ko-KR" altLang="en-US" sz="1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467565">
                <a:tc rowSpan="10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TBL_BOARD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board_no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PK/</a:t>
                      </a:r>
                      <a:r>
                        <a:rPr lang="en-US" altLang="ko-KR" sz="900" b="1"/>
                        <a:t>AUTO_INCREMENT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349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member_no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32414"/>
                  </a:ext>
                </a:extLst>
              </a:tr>
              <a:tr h="282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category_no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349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board_title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varchar(30)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4871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board_contents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text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3497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file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varchar(30)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419220"/>
                  </a:ext>
                </a:extLst>
              </a:tr>
              <a:tr h="34977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reg_dt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datetime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  <a:tr h="349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mod_dt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datetime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68025"/>
                  </a:ext>
                </a:extLst>
              </a:tr>
              <a:tr h="27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view_cnt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default 0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2224"/>
                  </a:ext>
                </a:extLst>
              </a:tr>
              <a:tr h="27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like_cnt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default 0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733448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8029D75-C2AC-9AE9-CC38-8579C1B452E7}"/>
              </a:ext>
            </a:extLst>
          </p:cNvPr>
          <p:cNvCxnSpPr/>
          <p:nvPr/>
        </p:nvCxnSpPr>
        <p:spPr>
          <a:xfrm>
            <a:off x="5748001" y="1998256"/>
            <a:ext cx="6217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84725B3-32BF-34A0-EDC8-3B5B675ADCC3}"/>
              </a:ext>
            </a:extLst>
          </p:cNvPr>
          <p:cNvCxnSpPr>
            <a:cxnSpLocks/>
          </p:cNvCxnSpPr>
          <p:nvPr/>
        </p:nvCxnSpPr>
        <p:spPr>
          <a:xfrm flipH="1">
            <a:off x="5931408" y="3269205"/>
            <a:ext cx="755904" cy="319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166C72-327D-A871-6D3A-F9E0158F2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57928"/>
              </p:ext>
            </p:extLst>
          </p:nvPr>
        </p:nvGraphicFramePr>
        <p:xfrm>
          <a:off x="2864857" y="2872044"/>
          <a:ext cx="5566175" cy="4213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35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1113235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997362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831727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1510616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3294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NULL</a:t>
                      </a:r>
                      <a:r>
                        <a:rPr lang="ko-KR" altLang="en-US" sz="1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310394">
                <a:tc rowSpan="9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TBL_BOARDS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PK/</a:t>
                      </a:r>
                      <a:r>
                        <a:rPr lang="en-US" altLang="ko-KR" sz="900" b="1"/>
                        <a:t>AUTO_INCREMENT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310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user_id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32414"/>
                  </a:ext>
                </a:extLst>
              </a:tr>
              <a:tr h="3596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category_id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FK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2740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board_title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varchar(30)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416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board_content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text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856118"/>
                  </a:ext>
                </a:extLst>
              </a:tr>
              <a:tr h="46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view_cnt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default 0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29725"/>
                  </a:ext>
                </a:extLst>
              </a:tr>
              <a:tr h="5848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like_cnt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int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default 0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4599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reg_dt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datetime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X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  <a:tr h="683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mod_dt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datetime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/>
                        <a:t>O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68025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A32FCAA-B692-49A3-4DE7-A6741A7252DF}"/>
              </a:ext>
            </a:extLst>
          </p:cNvPr>
          <p:cNvCxnSpPr>
            <a:cxnSpLocks/>
          </p:cNvCxnSpPr>
          <p:nvPr/>
        </p:nvCxnSpPr>
        <p:spPr>
          <a:xfrm flipH="1">
            <a:off x="5931408" y="2426224"/>
            <a:ext cx="588396" cy="349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3B646C-39AE-4971-AD5E-4D9D58F2B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79613"/>
              </p:ext>
            </p:extLst>
          </p:nvPr>
        </p:nvGraphicFramePr>
        <p:xfrm>
          <a:off x="6409415" y="0"/>
          <a:ext cx="5782585" cy="385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517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1156517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1156517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1156517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1156517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64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err="1"/>
                        <a:t>열이름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NULL</a:t>
                      </a:r>
                      <a:r>
                        <a:rPr lang="ko-KR" altLang="en-US" sz="105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36042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TBL_REPLIES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reply_id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 / 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321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user_id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FK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446769"/>
                  </a:ext>
                </a:extLst>
              </a:tr>
              <a:tr h="5541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board_id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FK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5541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game_id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FK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03234"/>
                  </a:ext>
                </a:extLst>
              </a:tr>
              <a:tr h="6420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reply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varchar(100)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3210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reg_dt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  <a:tr h="220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mod_dt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1782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6337DDA-54D2-3003-D967-6DB819B5B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0674"/>
              </p:ext>
            </p:extLst>
          </p:nvPr>
        </p:nvGraphicFramePr>
        <p:xfrm>
          <a:off x="0" y="1"/>
          <a:ext cx="5303520" cy="3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04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611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/>
                        <a:t>열이름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NULL</a:t>
                      </a:r>
                      <a:r>
                        <a:rPr lang="ko-KR" altLang="en-US" sz="11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66326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TBL_REPLY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reply_no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Int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PK / AUTO_INCREMENT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305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member_no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446769"/>
                  </a:ext>
                </a:extLst>
              </a:tr>
              <a:tr h="10549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board_no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varchar(20)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FK</a:t>
                      </a:r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6112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reply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varchar(100)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6112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reg_dt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datetime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X</a:t>
                      </a:r>
                      <a:endParaRPr lang="ko-KR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09AA3C-609A-C96A-D4E8-EE6BC96BF50E}"/>
              </a:ext>
            </a:extLst>
          </p:cNvPr>
          <p:cNvCxnSpPr>
            <a:cxnSpLocks/>
          </p:cNvCxnSpPr>
          <p:nvPr/>
        </p:nvCxnSpPr>
        <p:spPr>
          <a:xfrm>
            <a:off x="5517764" y="2251456"/>
            <a:ext cx="8226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819EE9-93FC-8F56-7CFB-2FE8930A1A14}"/>
              </a:ext>
            </a:extLst>
          </p:cNvPr>
          <p:cNvCxnSpPr>
            <a:cxnSpLocks/>
          </p:cNvCxnSpPr>
          <p:nvPr/>
        </p:nvCxnSpPr>
        <p:spPr>
          <a:xfrm flipH="1">
            <a:off x="5929112" y="3405630"/>
            <a:ext cx="647192" cy="4518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7294EF83-AD61-90F9-1767-505BB95B9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80759"/>
              </p:ext>
            </p:extLst>
          </p:nvPr>
        </p:nvGraphicFramePr>
        <p:xfrm>
          <a:off x="3185161" y="3898806"/>
          <a:ext cx="5199885" cy="296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977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1039977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1039977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1039977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1039977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440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err="1"/>
                        <a:t>열이름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NULL</a:t>
                      </a:r>
                      <a:r>
                        <a:rPr lang="ko-KR" altLang="en-US" sz="105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50459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TBL_REPLIES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reply_id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PK / AUTO_INCREMENT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222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user_id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FK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446769"/>
                  </a:ext>
                </a:extLst>
              </a:tr>
              <a:tr h="38055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board_id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FK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380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game_id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Int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FK</a:t>
                      </a:r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103234"/>
                  </a:ext>
                </a:extLst>
              </a:tr>
              <a:tr h="4409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content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varchar(100)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222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reg_dt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X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  <a:tr h="222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mod_dt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datetime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/>
                        <a:t>O</a:t>
                      </a:r>
                      <a:endParaRPr lang="ko-KR" altLang="en-US" sz="105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1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3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8E12E35-3D6B-6A98-E7EC-3CFA77E3C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03810"/>
              </p:ext>
            </p:extLst>
          </p:nvPr>
        </p:nvGraphicFramePr>
        <p:xfrm>
          <a:off x="1820584" y="1063535"/>
          <a:ext cx="8774264" cy="15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6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111111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413846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318718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174692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13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NULL </a:t>
                      </a:r>
                      <a:r>
                        <a:rPr lang="ko-KR" altLang="en-US" sz="18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50946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TBL_CATEGORY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category_no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PK</a:t>
                      </a:r>
                      <a:endParaRPr lang="ko-KR" alt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634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category_name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varchar(20)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A0CC2C-0C8A-4F62-5920-549FC372F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75001"/>
              </p:ext>
            </p:extLst>
          </p:nvPr>
        </p:nvGraphicFramePr>
        <p:xfrm>
          <a:off x="1820584" y="4200256"/>
          <a:ext cx="8774264" cy="15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6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111111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413846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318718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174692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13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NULL </a:t>
                      </a:r>
                      <a:r>
                        <a:rPr lang="ko-KR" altLang="en-US" sz="18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50946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TBL_CATEGORIES</a:t>
                      </a:r>
                      <a:endParaRPr lang="ko-KR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category_no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int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PK</a:t>
                      </a:r>
                      <a:endParaRPr lang="ko-KR" alt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634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category_name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varchar(20)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/>
                        <a:t>X</a:t>
                      </a:r>
                      <a:endParaRPr lang="ko-KR" alt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A7D9DD4-8687-F853-654F-AA8767D95D2F}"/>
              </a:ext>
            </a:extLst>
          </p:cNvPr>
          <p:cNvSpPr/>
          <p:nvPr/>
        </p:nvSpPr>
        <p:spPr>
          <a:xfrm>
            <a:off x="5925312" y="2971800"/>
            <a:ext cx="341376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1172</TotalTime>
  <Words>2189</Words>
  <Application>Microsoft Office PowerPoint</Application>
  <PresentationFormat>와이드스크린</PresentationFormat>
  <Paragraphs>914</Paragraphs>
  <Slides>23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현재 테이블 구성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수정 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국창훈</dc:creator>
  <cp:lastModifiedBy>국창훈</cp:lastModifiedBy>
  <cp:revision>30</cp:revision>
  <dcterms:created xsi:type="dcterms:W3CDTF">2023-03-27T04:10:27Z</dcterms:created>
  <dcterms:modified xsi:type="dcterms:W3CDTF">2023-04-22T18:19:43Z</dcterms:modified>
</cp:coreProperties>
</file>